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Lst>
  <p:notesMasterIdLst>
    <p:notesMasterId r:id="rId30"/>
  </p:notesMasterIdLst>
  <p:sldIdLst>
    <p:sldId id="303" r:id="rId2"/>
    <p:sldId id="304" r:id="rId3"/>
    <p:sldId id="371" r:id="rId4"/>
    <p:sldId id="347" r:id="rId5"/>
    <p:sldId id="372" r:id="rId6"/>
    <p:sldId id="373" r:id="rId7"/>
    <p:sldId id="397" r:id="rId8"/>
    <p:sldId id="398" r:id="rId9"/>
    <p:sldId id="376" r:id="rId10"/>
    <p:sldId id="374" r:id="rId11"/>
    <p:sldId id="396" r:id="rId12"/>
    <p:sldId id="399" r:id="rId13"/>
    <p:sldId id="375" r:id="rId14"/>
    <p:sldId id="395" r:id="rId15"/>
    <p:sldId id="400" r:id="rId16"/>
    <p:sldId id="379" r:id="rId17"/>
    <p:sldId id="405" r:id="rId18"/>
    <p:sldId id="380" r:id="rId19"/>
    <p:sldId id="401" r:id="rId20"/>
    <p:sldId id="382" r:id="rId21"/>
    <p:sldId id="403" r:id="rId22"/>
    <p:sldId id="383" r:id="rId23"/>
    <p:sldId id="390" r:id="rId24"/>
    <p:sldId id="384" r:id="rId25"/>
    <p:sldId id="402" r:id="rId26"/>
    <p:sldId id="362" r:id="rId27"/>
    <p:sldId id="331" r:id="rId28"/>
    <p:sldId id="36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945" autoAdjust="0"/>
  </p:normalViewPr>
  <p:slideViewPr>
    <p:cSldViewPr snapToGrid="0">
      <p:cViewPr varScale="1">
        <p:scale>
          <a:sx n="71" d="100"/>
          <a:sy n="71" d="100"/>
        </p:scale>
        <p:origin x="1365" y="39"/>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7C76ABBD-6F1F-4C3C-8266-0BD66620EE11}"/>
    <pc:docChg chg="delSld modSld">
      <pc:chgData name="Rhiannon Akers" userId="fb3c9d12-5c8c-42d7-8dc7-d872d7a3d202" providerId="ADAL" clId="{7C76ABBD-6F1F-4C3C-8266-0BD66620EE11}" dt="2025-01-31T12:12:09.623" v="3" actId="6549"/>
      <pc:docMkLst>
        <pc:docMk/>
      </pc:docMkLst>
      <pc:sldChg chg="modNotesTx">
        <pc:chgData name="Rhiannon Akers" userId="fb3c9d12-5c8c-42d7-8dc7-d872d7a3d202" providerId="ADAL" clId="{7C76ABBD-6F1F-4C3C-8266-0BD66620EE11}" dt="2025-01-31T12:12:09.623" v="3" actId="6549"/>
        <pc:sldMkLst>
          <pc:docMk/>
          <pc:sldMk cId="267721256" sldId="371"/>
        </pc:sldMkLst>
      </pc:sldChg>
      <pc:sldChg chg="del">
        <pc:chgData name="Rhiannon Akers" userId="fb3c9d12-5c8c-42d7-8dc7-d872d7a3d202" providerId="ADAL" clId="{7C76ABBD-6F1F-4C3C-8266-0BD66620EE11}" dt="2025-01-31T12:11:43.263" v="0" actId="47"/>
        <pc:sldMkLst>
          <pc:docMk/>
          <pc:sldMk cId="218418104" sldId="406"/>
        </pc:sldMkLst>
      </pc:sldChg>
      <pc:sldChg chg="del">
        <pc:chgData name="Rhiannon Akers" userId="fb3c9d12-5c8c-42d7-8dc7-d872d7a3d202" providerId="ADAL" clId="{7C76ABBD-6F1F-4C3C-8266-0BD66620EE11}" dt="2025-01-31T12:11:44.384" v="1" actId="47"/>
        <pc:sldMkLst>
          <pc:docMk/>
          <pc:sldMk cId="3637010128" sldId="407"/>
        </pc:sldMkLst>
      </pc:sldChg>
      <pc:sldChg chg="del">
        <pc:chgData name="Rhiannon Akers" userId="fb3c9d12-5c8c-42d7-8dc7-d872d7a3d202" providerId="ADAL" clId="{7C76ABBD-6F1F-4C3C-8266-0BD66620EE11}" dt="2025-01-31T12:11:47.074" v="2" actId="47"/>
        <pc:sldMkLst>
          <pc:docMk/>
          <pc:sldMk cId="519630827" sldId="40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31/01/2025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ciencedirect.com/topics/psychology/bounded-rationality"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profit.co/blog/behavioral-economics/bounded-rationality-limitations-and-examples/#:~:text=One%20example%20of%20bounded%20rationality,to%20consider%20all%20available%20information."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decision-making-solutions.com/decision_making_process.html"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decision-making-solutions.com/glossary_e.html#Expertise"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scribbr.co.uk/faq-category/research-bias-en-gb/"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4048869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1517149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1999970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b="0" i="0" dirty="0">
                <a:solidFill>
                  <a:srgbClr val="2D2D2D"/>
                </a:solidFill>
                <a:effectLst/>
                <a:latin typeface="Noto Sans" panose="020B0502040204020203" pitchFamily="34" charset="0"/>
              </a:rPr>
              <a:t>The rational model of decision making is a method you can apply when facing challenges both in the workplace and at home. </a:t>
            </a:r>
          </a:p>
          <a:p>
            <a:r>
              <a:rPr lang="en-GB" b="0" i="0" dirty="0">
                <a:solidFill>
                  <a:srgbClr val="2D2D2D"/>
                </a:solidFill>
                <a:effectLst/>
                <a:latin typeface="Noto Sans" panose="020B0502040204020203" pitchFamily="34" charset="0"/>
              </a:rPr>
              <a:t>This model of decision making requires you to create a list of steps that you can take to divide a challenge or complex issue into much smaller, simpler and more manageable components. </a:t>
            </a:r>
          </a:p>
          <a:p>
            <a:r>
              <a:rPr lang="en-GB" b="0" i="0" dirty="0">
                <a:solidFill>
                  <a:srgbClr val="2D2D2D"/>
                </a:solidFill>
                <a:effectLst/>
                <a:latin typeface="Noto Sans" panose="020B0502040204020203" pitchFamily="34" charset="0"/>
              </a:rPr>
              <a:t>This particular method of decision making encourages you to rely on logic and order, following the assumption that the challenge you're facing is manageable and that finding a solution is impossible.</a:t>
            </a:r>
          </a:p>
          <a:p>
            <a:r>
              <a:rPr lang="en-GB" b="0" i="0" dirty="0">
                <a:solidFill>
                  <a:srgbClr val="2D2D2D"/>
                </a:solidFill>
                <a:effectLst/>
                <a:latin typeface="Noto Sans" panose="020B0502040204020203" pitchFamily="34" charset="0"/>
              </a:rPr>
              <a:t>Rational decision making assumes that those making the decisions automatically maximise the advantages and benefits towards themselves and minimise the potential costs from making any decision. This form of decision making also relies on data. </a:t>
            </a:r>
          </a:p>
          <a:p>
            <a:r>
              <a:rPr lang="en-GB" b="0" i="0" dirty="0">
                <a:solidFill>
                  <a:srgbClr val="2D2D2D"/>
                </a:solidFill>
                <a:effectLst/>
                <a:latin typeface="Noto Sans" panose="020B0502040204020203" pitchFamily="34" charset="0"/>
              </a:rPr>
              <a:t>It's important to remember to use measurable data when applying this method, and that analysis of this data is necessary before making the final decision. </a:t>
            </a:r>
          </a:p>
          <a:p>
            <a:r>
              <a:rPr lang="en-GB" b="0" i="0" dirty="0">
                <a:solidFill>
                  <a:srgbClr val="2D2D2D"/>
                </a:solidFill>
                <a:effectLst/>
                <a:latin typeface="Noto Sans" panose="020B0502040204020203" pitchFamily="34" charset="0"/>
              </a:rPr>
              <a:t>The model has a strong bias towards analysis and data over other factors, including ethical, obligatory or personal information. </a:t>
            </a:r>
          </a:p>
          <a:p>
            <a:r>
              <a:rPr lang="en-GB" b="0" i="0" dirty="0">
                <a:solidFill>
                  <a:srgbClr val="2D2D2D"/>
                </a:solidFill>
                <a:effectLst/>
                <a:latin typeface="Noto Sans" panose="020B0502040204020203" pitchFamily="34" charset="0"/>
              </a:rPr>
              <a:t>Business and economic theories assume that rational decisions are always made when it concerns consumable products and services.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1545918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3269577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1: Define the Problem</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company has outgrown its current office space and needs a larger location to accommodate its expanding workforce.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2: Identify Decision Criteria</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CEO and management team establish the following criteria:</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Cost per square foot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Proximity to public transportation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Available parking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Potential for future expansion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Access to tech talent pool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Quality of amenities (e.g., cafes, gyms)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3: Allocate Weights to Criteria</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team assigns weights to each criterion based on importance: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Cost (30%)</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Proximity to transportation (25%)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Potential for expansion (20%)</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Access to talent (15%)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Parking (5%)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Amenities (5%)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4: Develop Alternatives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real estate team identifies four potential office locations: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Downtown high-rise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Suburban office park</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Renovated warehouse in an up-and-coming district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Mixed-use development near a university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5: Evaluate Alternatives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team gathers data on each location and scores them against the weighted criteria. For example: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downtown high-rise scores high on transportation and amenities but low on cost and parking.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suburban office park scores high on cost and parking but low on access to talent and amenities.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6: Select the Best Alternative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After careful evaluation, the renovated warehouse in the up-and-coming district emerges as the best option. It offers a balance of affordable cost, good transportation links, room for expansion, and proximity to a growing tech community.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7: Implement and Monitor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company signs a lease for the new office space and begins planning the move. They also set up metrics to monitor employee satisfaction, recruitment success, and operational efficiency in the new </a:t>
            </a:r>
            <a:r>
              <a:rPr lang="en-GB" sz="1800" kern="0" dirty="0" err="1">
                <a:effectLst/>
                <a:latin typeface="Arial" panose="020B0604020202020204" pitchFamily="34" charset="0"/>
                <a:ea typeface="Times New Roman" panose="02020603050405020304" pitchFamily="18" charset="0"/>
                <a:cs typeface="Arial" panose="020B0604020202020204" pitchFamily="34" charset="0"/>
              </a:rPr>
              <a:t>location.This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example demonstrates how a rational decision-making model can be applied to a complex business decision. By systematically evaluating options against weighted criteria, the company can make an informed choice that aligns with its strategic goals and priorities.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766128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a:hlinkClick r:id="rId3"/>
              </a:rPr>
              <a:t>Bounded Rationality - an overview | ScienceDirect Topics</a:t>
            </a:r>
            <a:endParaRPr lang="en-GB"/>
          </a:p>
          <a:p>
            <a:endParaRPr lang="en-GB"/>
          </a:p>
          <a:p>
            <a:r>
              <a:rPr lang="en-GB"/>
              <a:t>Examples: </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1981356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hlinkClick r:id="rId3"/>
              </a:rPr>
              <a:t>Bounded Rationality - Limitations and Examples|Profit.co</a:t>
            </a:r>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500794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0" i="0" dirty="0">
                <a:solidFill>
                  <a:srgbClr val="111111"/>
                </a:solidFill>
                <a:effectLst/>
                <a:latin typeface="Inter"/>
              </a:rPr>
              <a:t>When people face complex problems, like an investment decision, there is much information to consider, and making the best decisions can be challenging. As a result, people often need more complex decision-making strategies, leading to suboptimal decisions.</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23318075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671660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3409753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1272A1"/>
                </a:solidFill>
                <a:effectLst/>
                <a:latin typeface="Open Sans" panose="020B0606030504020204" pitchFamily="34" charset="0"/>
              </a:rPr>
              <a:t>Problems with intuition and decision making</a:t>
            </a:r>
          </a:p>
          <a:p>
            <a:pPr algn="l"/>
            <a:r>
              <a:rPr lang="en-GB" b="0" i="0" dirty="0">
                <a:solidFill>
                  <a:srgbClr val="333333"/>
                </a:solidFill>
                <a:effectLst/>
                <a:latin typeface="Open Sans" panose="020B0606030504020204" pitchFamily="34" charset="0"/>
              </a:rPr>
              <a:t>Intuition plays a significant role in the choices we make. Unfortunately, working alone, intuition can be the source of significant errors in the course of making a decision. Here are some of the problems with intuition that can be avoided with a structured </a:t>
            </a:r>
            <a:r>
              <a:rPr lang="en-GB" b="1" i="0" u="none" strike="noStrike" dirty="0">
                <a:solidFill>
                  <a:srgbClr val="05ACFD"/>
                </a:solidFill>
                <a:effectLst/>
                <a:latin typeface="Open Sans" panose="020B0606030504020204" pitchFamily="34" charset="0"/>
                <a:hlinkClick r:id="rId3" tooltip="Decision Making Process"/>
              </a:rPr>
              <a:t>decision making process</a:t>
            </a:r>
            <a:r>
              <a:rPr lang="en-GB" b="0" i="0" dirty="0">
                <a:solidFill>
                  <a:srgbClr val="333333"/>
                </a:solidFill>
                <a:effectLst/>
                <a:latin typeface="Open Sans" panose="020B0606030504020204" pitchFamily="34" charset="0"/>
              </a:rPr>
              <a:t>.</a:t>
            </a:r>
          </a:p>
          <a:p>
            <a:pPr algn="l">
              <a:buFont typeface="Arial" panose="020B0604020202020204" pitchFamily="34" charset="0"/>
              <a:buChar char="•"/>
            </a:pPr>
            <a:r>
              <a:rPr lang="en-GB" b="0" i="0" dirty="0">
                <a:solidFill>
                  <a:srgbClr val="333333"/>
                </a:solidFill>
                <a:effectLst/>
                <a:latin typeface="Open Sans" panose="020B0606030504020204" pitchFamily="34" charset="0"/>
              </a:rPr>
              <a:t>Flawed information - Intuition decision making will respond quickly to inaccurate, insufficient, unreliable, or incomplete information based on patterns from previous experiences.</a:t>
            </a:r>
          </a:p>
          <a:p>
            <a:pPr algn="l">
              <a:buFont typeface="Arial" panose="020B0604020202020204" pitchFamily="34" charset="0"/>
              <a:buChar char="•"/>
            </a:pPr>
            <a:r>
              <a:rPr lang="en-GB" b="0" i="0" dirty="0">
                <a:solidFill>
                  <a:srgbClr val="333333"/>
                </a:solidFill>
                <a:effectLst/>
                <a:latin typeface="Open Sans" panose="020B0606030504020204" pitchFamily="34" charset="0"/>
              </a:rPr>
              <a:t>Short term emotional bias - Cognitive research has shown that even experts' decisions are influenced by unrelated emotions during the time of making a decision.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Insufficient consideration of alternatives - Intuition generally relies on pattern recognition and will point to solutions that have worked well with the current perceived pattern. This will limit considered options even though you may be dealing with a new decision situation that might require a novel or unique solution.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Prejudices - Emotions help form our intuition and can allow flawed experiences to overrule sound facts and evidence.</a:t>
            </a:r>
          </a:p>
          <a:p>
            <a:pPr algn="l">
              <a:buFont typeface="Arial" panose="020B0604020202020204" pitchFamily="34" charset="0"/>
              <a:buChar char="•"/>
            </a:pPr>
            <a:r>
              <a:rPr lang="en-GB" b="0" i="0" dirty="0">
                <a:solidFill>
                  <a:srgbClr val="333333"/>
                </a:solidFill>
                <a:effectLst/>
                <a:latin typeface="Open Sans" panose="020B0606030504020204" pitchFamily="34" charset="0"/>
              </a:rPr>
              <a:t>Lack of openness - Every person has a different experience base that provides the platform for their intuitions. Given that one's intuition is not easily explained, it is difficult to use intuition in a group context.</a:t>
            </a:r>
          </a:p>
          <a:p>
            <a:pPr algn="l">
              <a:buFont typeface="Arial" panose="020B0604020202020204" pitchFamily="34" charset="0"/>
              <a:buChar char="•"/>
            </a:pPr>
            <a:r>
              <a:rPr lang="en-GB" b="0" i="0" dirty="0">
                <a:solidFill>
                  <a:srgbClr val="333333"/>
                </a:solidFill>
                <a:effectLst/>
                <a:latin typeface="Open Sans" panose="020B0606030504020204" pitchFamily="34" charset="0"/>
              </a:rPr>
              <a:t>Inappropriate application - People that have good experience, </a:t>
            </a:r>
            <a:r>
              <a:rPr lang="en-GB" b="1" i="0" u="none" strike="noStrike" dirty="0">
                <a:solidFill>
                  <a:srgbClr val="05ACFD"/>
                </a:solidFill>
                <a:effectLst/>
                <a:latin typeface="Open Sans" panose="020B0606030504020204" pitchFamily="34" charset="0"/>
                <a:hlinkClick r:id="rId4" tooltip="See our definition for expertise"/>
              </a:rPr>
              <a:t>expertise</a:t>
            </a:r>
            <a:r>
              <a:rPr lang="en-GB" b="0" i="0" dirty="0">
                <a:solidFill>
                  <a:srgbClr val="333333"/>
                </a:solidFill>
                <a:effectLst/>
                <a:latin typeface="Open Sans" panose="020B0606030504020204" pitchFamily="34" charset="0"/>
              </a:rPr>
              <a:t>, and intuition in one area can become overconfident and apply their intuition in an unfamiliar or unrelated area. This also includes using "Rules of Thumb" that may not match the needs of the current decision context.</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5653938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buFont typeface="+mj-lt"/>
              <a:buNone/>
            </a:pPr>
            <a:r>
              <a:rPr lang="en-GB" b="0" i="0" dirty="0">
                <a:effectLst/>
                <a:latin typeface="__fkGroteskNeue_598ab8"/>
              </a:rPr>
              <a:t>Steve Jobs, co-founder and former CEO of Apple Inc., is often cited as a prime example of intuitive decision-making in business. One notable instance was the development of the iPod and iTunes in the early 2000s.At the time, the music industry was grappling with piracy issues, and digital music players were bulky and had limited storage. Jobs had an intuitive sense that there was a market for a sleek, portable music player with a large capacity, despite market research suggesting otherwise.</a:t>
            </a:r>
          </a:p>
          <a:p>
            <a:pPr algn="l">
              <a:buFont typeface="+mj-lt"/>
              <a:buNone/>
            </a:pPr>
            <a:r>
              <a:rPr lang="en-GB" b="0" i="0" dirty="0">
                <a:effectLst/>
                <a:latin typeface="__fkGroteskNeue_598ab8"/>
              </a:rPr>
              <a:t>Key aspects of Jobs' intuitive decision-making process included:</a:t>
            </a:r>
          </a:p>
          <a:p>
            <a:pPr algn="l">
              <a:buFont typeface="+mj-lt"/>
              <a:buNone/>
            </a:pPr>
            <a:r>
              <a:rPr lang="en-GB" b="0" i="0" dirty="0">
                <a:effectLst/>
                <a:latin typeface="__fkGroteskNeue_598ab8"/>
              </a:rPr>
              <a:t>Pattern recognition: Jobs recognised the growing trend of digital music consumption and the frustrations with existing solutions.</a:t>
            </a:r>
          </a:p>
          <a:p>
            <a:pPr algn="l">
              <a:buFont typeface="+mj-lt"/>
              <a:buNone/>
            </a:pPr>
            <a:r>
              <a:rPr lang="en-GB" b="0" i="0" dirty="0">
                <a:effectLst/>
                <a:latin typeface="__fkGroteskNeue_598ab8"/>
              </a:rPr>
              <a:t>Quick judgment: He made rapid decisions about pursuing the iPod project, without extensive market analysis.</a:t>
            </a:r>
          </a:p>
          <a:p>
            <a:pPr algn="l">
              <a:buFont typeface="+mj-lt"/>
              <a:buNone/>
            </a:pPr>
            <a:r>
              <a:rPr lang="en-GB" b="0" i="0" dirty="0">
                <a:effectLst/>
                <a:latin typeface="__fkGroteskNeue_598ab8"/>
              </a:rPr>
              <a:t>Gut feeling: Jobs trusted his instinct that consumers would want a device that could hold "1000 songs in your pocket," even though this wasn't supported by traditional market data.</a:t>
            </a:r>
          </a:p>
          <a:p>
            <a:pPr algn="l">
              <a:buFont typeface="+mj-lt"/>
              <a:buNone/>
            </a:pPr>
            <a:r>
              <a:rPr lang="en-GB" b="0" i="0" dirty="0">
                <a:effectLst/>
                <a:latin typeface="__fkGroteskNeue_598ab8"/>
              </a:rPr>
              <a:t>Experience-driven: His past experiences in consumer electronics and understanding of user experience informed his decision.</a:t>
            </a:r>
          </a:p>
          <a:p>
            <a:pPr algn="l">
              <a:buFont typeface="+mj-lt"/>
              <a:buNone/>
            </a:pPr>
            <a:r>
              <a:rPr lang="en-GB" b="0" i="0" dirty="0">
                <a:effectLst/>
                <a:latin typeface="__fkGroteskNeue_598ab8"/>
              </a:rPr>
              <a:t>Big picture thinking: Rather than focusing on individual components, Jobs envisioned an entire ecosystem of hardware (iPod) and software (iTunes).</a:t>
            </a:r>
          </a:p>
          <a:p>
            <a:r>
              <a:rPr lang="en-GB" b="0" i="0" dirty="0">
                <a:effectLst/>
                <a:latin typeface="__fkGroteskNeue_598ab8"/>
              </a:rPr>
              <a:t>This intuitive decision led to the development of the iPod and iTunes, which revolutionised the music industry and became a major success for Apple. It demonstrates how intuitive decision-making can sometimes lead to innovative solutions that data-driven approaches might miss.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13167784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7513843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37053731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0D405F"/>
                </a:solidFill>
                <a:effectLst/>
                <a:latin typeface="Inter"/>
              </a:rPr>
              <a:t>Confirmation bias</a:t>
            </a:r>
            <a:r>
              <a:rPr lang="en-GB" b="0" i="0" dirty="0">
                <a:solidFill>
                  <a:srgbClr val="0D405F"/>
                </a:solidFill>
                <a:effectLst/>
                <a:latin typeface="Inter"/>
              </a:rPr>
              <a:t> is the tendency to seek out and prefer information that supports our preexisting beliefs. As a result, we tend to ignore any information that contradicts those beliefs. Confirmation bias is often unintentional but can still lead to poor decision-making in (psychology) research and in legal or real-life contexts.</a:t>
            </a:r>
          </a:p>
          <a:p>
            <a:r>
              <a:rPr lang="en-GB" dirty="0"/>
              <a:t>Example: Confirmation </a:t>
            </a:r>
            <a:r>
              <a:rPr lang="en-GB" dirty="0" err="1"/>
              <a:t>biasDuring</a:t>
            </a:r>
            <a:r>
              <a:rPr lang="en-GB" dirty="0"/>
              <a:t> elections, people tend to seek information that paints the candidate they support in a positive light, while dismissing any information that paints them in a negative light.</a:t>
            </a:r>
            <a:endParaRPr lang="en-GB" dirty="0">
              <a:effectLst/>
            </a:endParaRPr>
          </a:p>
          <a:p>
            <a:r>
              <a:rPr lang="en-GB" dirty="0">
                <a:effectLst/>
              </a:rPr>
              <a:t>This type of </a:t>
            </a:r>
            <a:r>
              <a:rPr lang="en-GB" u="none" strike="noStrike" dirty="0">
                <a:solidFill>
                  <a:srgbClr val="1F80E8"/>
                </a:solidFill>
                <a:effectLst/>
                <a:hlinkClick r:id="rId3"/>
              </a:rPr>
              <a:t>research bias</a:t>
            </a:r>
            <a:r>
              <a:rPr lang="en-GB" dirty="0">
                <a:effectLst/>
              </a:rPr>
              <a:t> is more likely to occur while processing information related to emotionally charged topics, values, or deeply held beliefs</a:t>
            </a:r>
          </a:p>
          <a:p>
            <a:endParaRPr lang="en-GB" dirty="0"/>
          </a:p>
          <a:p>
            <a:pPr algn="l"/>
            <a:r>
              <a:rPr lang="en-GB" b="1" i="0" dirty="0">
                <a:solidFill>
                  <a:srgbClr val="0D405F"/>
                </a:solidFill>
                <a:effectLst/>
                <a:latin typeface="Inter"/>
              </a:rPr>
              <a:t>Anchoring bias </a:t>
            </a:r>
            <a:r>
              <a:rPr lang="en-GB" b="0" i="0" dirty="0">
                <a:solidFill>
                  <a:srgbClr val="0D405F"/>
                </a:solidFill>
                <a:effectLst/>
                <a:latin typeface="Inter"/>
              </a:rPr>
              <a:t>describes people’s tendency to rely too heavily on the first piece of information they receive on a topic. Regardless of the accuracy of that information, people use it as a reference point, or </a:t>
            </a:r>
            <a:r>
              <a:rPr lang="en-GB" b="1" i="0" dirty="0">
                <a:solidFill>
                  <a:srgbClr val="0D405F"/>
                </a:solidFill>
                <a:effectLst/>
                <a:latin typeface="Inter"/>
              </a:rPr>
              <a:t>anchor,</a:t>
            </a:r>
            <a:r>
              <a:rPr lang="en-GB" b="0" i="0" dirty="0">
                <a:solidFill>
                  <a:srgbClr val="0D405F"/>
                </a:solidFill>
                <a:effectLst/>
                <a:latin typeface="Inter"/>
              </a:rPr>
              <a:t> to make subsequent judgements. Because of this, anchoring bias can lead to poor decisions in various contexts, such as salary negotiations, medical diagnoses, and purchases.</a:t>
            </a:r>
          </a:p>
          <a:p>
            <a:r>
              <a:rPr lang="en-GB" dirty="0"/>
              <a:t>Example: Anchoring bias You are considering buying a used car, and you visit a car dealership. The dealer walks you around, showing you all the higher-priced cars, and you start worrying that you can’t afford a car after all.</a:t>
            </a:r>
            <a:endParaRPr lang="en-GB" dirty="0">
              <a:effectLst/>
            </a:endParaRPr>
          </a:p>
          <a:p>
            <a:r>
              <a:rPr lang="en-GB" dirty="0">
                <a:effectLst/>
              </a:rPr>
              <a:t>Next, the car dealer walks you toward the back of the lot, where you see more affordable cars. Having seen all the expensive options, you think these cars seem like a good bargain. In reality, all the cars are overpriced. By showing you all the expensive cars first, the dealer has set an anchor, influencing your perception of the value of a used car.</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25845517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0" i="0" dirty="0">
                <a:effectLst/>
                <a:latin typeface="var(--font-fk-grotesk)"/>
              </a:rPr>
              <a:t>Key Characteristics of Confirmation Bias</a:t>
            </a:r>
          </a:p>
          <a:p>
            <a:pPr algn="l">
              <a:buFont typeface="Arial" panose="020B0604020202020204" pitchFamily="34" charset="0"/>
              <a:buChar char="•"/>
            </a:pPr>
            <a:r>
              <a:rPr lang="en-GB" b="0" i="0" dirty="0">
                <a:effectLst/>
                <a:latin typeface="__fkGroteskNeue_598ab8"/>
              </a:rPr>
              <a:t>Selective Information Gathering: Individuals often seek out information that supports their existing beliefs and ignore information that challenges them.</a:t>
            </a:r>
          </a:p>
          <a:p>
            <a:pPr algn="l">
              <a:buFont typeface="Arial" panose="020B0604020202020204" pitchFamily="34" charset="0"/>
              <a:buChar char="•"/>
            </a:pPr>
            <a:r>
              <a:rPr lang="en-GB" b="0" i="0" dirty="0">
                <a:effectLst/>
                <a:latin typeface="__fkGroteskNeue_598ab8"/>
              </a:rPr>
              <a:t>Biased Interpretation: Even when presented with the same data, people may interpret it in ways that reinforce their beliefs.</a:t>
            </a:r>
          </a:p>
          <a:p>
            <a:pPr algn="l">
              <a:buFont typeface="Arial" panose="020B0604020202020204" pitchFamily="34" charset="0"/>
              <a:buChar char="•"/>
            </a:pPr>
            <a:r>
              <a:rPr lang="en-GB" b="0" i="0" dirty="0">
                <a:effectLst/>
                <a:latin typeface="__fkGroteskNeue_598ab8"/>
              </a:rPr>
              <a:t>Memory Recall: People are more likely to remember information that aligns with their views and forget information that does not.</a:t>
            </a:r>
          </a:p>
          <a:p>
            <a:pPr algn="l"/>
            <a:r>
              <a:rPr lang="en-GB" b="0" i="0" dirty="0">
                <a:effectLst/>
                <a:latin typeface="var(--font-fk-grotesk)"/>
              </a:rPr>
              <a:t>Effects of Confirmation Bias</a:t>
            </a:r>
          </a:p>
          <a:p>
            <a:pPr algn="l">
              <a:buFont typeface="Arial" panose="020B0604020202020204" pitchFamily="34" charset="0"/>
              <a:buChar char="•"/>
            </a:pPr>
            <a:r>
              <a:rPr lang="en-GB" b="0" i="0" dirty="0">
                <a:effectLst/>
                <a:latin typeface="__fkGroteskNeue_598ab8"/>
              </a:rPr>
              <a:t>It can lead to attitude polarization, where disagreements become more extreme despite exposure to the same evidence.</a:t>
            </a:r>
          </a:p>
          <a:p>
            <a:pPr algn="l">
              <a:buFont typeface="Arial" panose="020B0604020202020204" pitchFamily="34" charset="0"/>
              <a:buChar char="•"/>
            </a:pPr>
            <a:r>
              <a:rPr lang="en-GB" b="0" i="0" dirty="0">
                <a:effectLst/>
                <a:latin typeface="__fkGroteskNeue_598ab8"/>
              </a:rPr>
              <a:t>It contributes to belief perseverance, where individuals hold onto beliefs even when presented with contradictory evidence.</a:t>
            </a:r>
          </a:p>
          <a:p>
            <a:pPr algn="l">
              <a:buFont typeface="Arial" panose="020B0604020202020204" pitchFamily="34" charset="0"/>
              <a:buChar char="•"/>
            </a:pPr>
            <a:r>
              <a:rPr lang="en-GB" b="0" i="0" dirty="0">
                <a:effectLst/>
                <a:latin typeface="__fkGroteskNeue_598ab8"/>
              </a:rPr>
              <a:t>Confirmation bias can result in flawed decision-making across various fields, including politics, finance, and healthcare.</a:t>
            </a:r>
          </a:p>
          <a:p>
            <a:pPr algn="l"/>
            <a:r>
              <a:rPr lang="en-GB" b="0" i="0" dirty="0">
                <a:effectLst/>
                <a:latin typeface="var(--font-fk-grotesk)"/>
              </a:rPr>
              <a:t>Examples</a:t>
            </a:r>
          </a:p>
          <a:p>
            <a:pPr algn="l">
              <a:buFont typeface="+mj-lt"/>
              <a:buAutoNum type="arabicPeriod"/>
            </a:pPr>
            <a:r>
              <a:rPr lang="en-GB" b="0" i="0" dirty="0">
                <a:effectLst/>
                <a:latin typeface="__fkGroteskNeue_598ab8"/>
              </a:rPr>
              <a:t>Scientific Research: A researcher may focus on studies that support their hypothesis while ignoring studies that present conflicting results.</a:t>
            </a:r>
          </a:p>
          <a:p>
            <a:pPr algn="l">
              <a:buFont typeface="+mj-lt"/>
              <a:buAutoNum type="arabicPeriod"/>
            </a:pPr>
            <a:r>
              <a:rPr lang="en-GB" b="0" i="0" dirty="0">
                <a:effectLst/>
                <a:latin typeface="__fkGroteskNeue_598ab8"/>
              </a:rPr>
              <a:t>Legal Contexts: A detective may form a theory about a suspect early in an investigation and then seek only evidence that confirms this theory, overlooking evidence that might suggest otherwise.</a:t>
            </a:r>
          </a:p>
          <a:p>
            <a:pPr algn="l">
              <a:buFont typeface="+mj-lt"/>
              <a:buAutoNum type="arabicPeriod"/>
            </a:pPr>
            <a:r>
              <a:rPr lang="en-GB" b="0" i="0" dirty="0">
                <a:effectLst/>
                <a:latin typeface="__fkGroteskNeue_598ab8"/>
              </a:rPr>
              <a:t>Social Media: Algorithms can create "filter bubbles," presenting users with content that aligns with their beliefs, further reinforcing confirmation bias.</a:t>
            </a:r>
          </a:p>
          <a:p>
            <a:pPr algn="l"/>
            <a:endParaRPr lang="en-GB" dirty="0"/>
          </a:p>
          <a:p>
            <a:pPr algn="l">
              <a:buFont typeface="+mj-lt"/>
              <a:buNone/>
            </a:pPr>
            <a:r>
              <a:rPr lang="en-GB" b="0" i="0" dirty="0">
                <a:effectLst/>
                <a:latin typeface="__fkGroteskNeue_598ab8"/>
              </a:rPr>
              <a:t>Key points about anchoring bias:</a:t>
            </a:r>
          </a:p>
          <a:p>
            <a:pPr algn="l">
              <a:buFont typeface="+mj-lt"/>
              <a:buNone/>
            </a:pPr>
            <a:r>
              <a:rPr lang="en-GB" b="0" i="0" dirty="0">
                <a:effectLst/>
                <a:latin typeface="__fkGroteskNeue_598ab8"/>
              </a:rPr>
              <a:t>It's a robust psychological effect that influences decision-making across various domains.</a:t>
            </a:r>
          </a:p>
          <a:p>
            <a:pPr algn="l">
              <a:buFont typeface="+mj-lt"/>
              <a:buAutoNum type="arabicPeriod"/>
            </a:pPr>
            <a:r>
              <a:rPr lang="en-GB" b="0" i="0" dirty="0">
                <a:effectLst/>
                <a:latin typeface="__fkGroteskNeue_598ab8"/>
              </a:rPr>
              <a:t>The anchor can be relevant or completely irrelevant to the decision at hand.</a:t>
            </a:r>
          </a:p>
          <a:p>
            <a:pPr algn="l">
              <a:buFont typeface="+mj-lt"/>
              <a:buAutoNum type="arabicPeriod"/>
            </a:pPr>
            <a:r>
              <a:rPr lang="en-GB" b="0" i="0" dirty="0">
                <a:effectLst/>
                <a:latin typeface="__fkGroteskNeue_598ab8"/>
              </a:rPr>
              <a:t>It occurs because people tend to make insufficient adjustments from the initial anchor value.</a:t>
            </a:r>
          </a:p>
          <a:p>
            <a:pPr algn="l">
              <a:buFont typeface="+mj-lt"/>
              <a:buAutoNum type="arabicPeriod"/>
            </a:pPr>
            <a:r>
              <a:rPr lang="en-GB" b="0" i="0" dirty="0">
                <a:effectLst/>
                <a:latin typeface="__fkGroteskNeue_598ab8"/>
              </a:rPr>
              <a:t>The bias can affect numeric estimates, prices, negotiations, and other types of judgments.</a:t>
            </a:r>
          </a:p>
          <a:p>
            <a:pPr algn="l">
              <a:buFont typeface="+mj-lt"/>
              <a:buAutoNum type="arabicPeriod"/>
            </a:pPr>
            <a:r>
              <a:rPr lang="en-GB" b="0" i="0" dirty="0">
                <a:effectLst/>
                <a:latin typeface="__fkGroteskNeue_598ab8"/>
              </a:rPr>
              <a:t>Even when people are aware of the bias, they often struggle to completely avoid its influence.</a:t>
            </a:r>
          </a:p>
          <a:p>
            <a:pPr algn="l">
              <a:buFont typeface="+mj-lt"/>
              <a:buAutoNum type="arabicPeriod"/>
            </a:pPr>
            <a:r>
              <a:rPr lang="en-GB" b="0" i="0" dirty="0">
                <a:effectLst/>
                <a:latin typeface="__fkGroteskNeue_598ab8"/>
              </a:rPr>
              <a:t>The strength of the anchoring effect can be influenced by factors like the salience of the anchor, the difficulty of the estimation task, and individual differences.</a:t>
            </a:r>
          </a:p>
          <a:p>
            <a:pPr algn="l">
              <a:buFont typeface="+mj-lt"/>
              <a:buAutoNum type="arabicPeriod"/>
            </a:pPr>
            <a:r>
              <a:rPr lang="en-GB" b="0" i="0" dirty="0">
                <a:effectLst/>
                <a:latin typeface="__fkGroteskNeue_598ab8"/>
              </a:rPr>
              <a:t>It can lead to faulty decision-making and inaccurate estimates in various contexts, including finance, shopping, and negotiations.</a:t>
            </a:r>
          </a:p>
          <a:p>
            <a:r>
              <a:rPr lang="en-GB" b="0" i="0" dirty="0">
                <a:effectLst/>
                <a:latin typeface="__fkGroteskNeue_598ab8"/>
              </a:rPr>
              <a:t>In essence, anchoring bias describes how the first piece of information we encounter on a topic can disproportionately shape our subsequent thoughts and decisions related to that topic.</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25522210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34736937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E6125C-E76D-B0B0-774F-5142E5FE22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D77749-4871-FFD8-4CD4-92DA56D2DF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D79547-3567-5ABB-0BB3-75A4E58D5D8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Developed by Victor Vroom and Philip Yetton in 1973, with later contributions from Arthur Jago, this model provides a structured approach for leaders to assess the appropriate level of team involvement in decision-making processes.</a:t>
            </a:r>
          </a:p>
          <a:p>
            <a:endParaRPr lang="en-GB" dirty="0"/>
          </a:p>
        </p:txBody>
      </p:sp>
      <p:sp>
        <p:nvSpPr>
          <p:cNvPr id="4" name="Slide Number Placeholder 3">
            <a:extLst>
              <a:ext uri="{FF2B5EF4-FFF2-40B4-BE49-F238E27FC236}">
                <a16:creationId xmlns:a16="http://schemas.microsoft.com/office/drawing/2014/main" id="{9DD84765-D9C5-EF28-30E4-9C8E2D5D4646}"/>
              </a:ext>
            </a:extLst>
          </p:cNvPr>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18146898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a:t>Resilient:</a:t>
            </a:r>
          </a:p>
          <a:p>
            <a:endParaRPr lang="en-GB"/>
          </a:p>
          <a:p>
            <a:r>
              <a:rPr lang="en-GB"/>
              <a:t>ADJECTIVE</a:t>
            </a:r>
          </a:p>
          <a:p>
            <a:r>
              <a:rPr lang="en-GB"/>
              <a:t>(of a person or animal) able to withstand or recover quickly from difficult conditions</a:t>
            </a:r>
          </a:p>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33630586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a:t>Make sure what you are recommending is feasible!</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36320109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3085913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40596172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10796841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27</a:t>
            </a:fld>
            <a:endParaRPr lang="en-GB"/>
          </a:p>
        </p:txBody>
      </p:sp>
    </p:spTree>
    <p:extLst>
      <p:ext uri="{BB962C8B-B14F-4D97-AF65-F5344CB8AC3E}">
        <p14:creationId xmlns:p14="http://schemas.microsoft.com/office/powerpoint/2010/main" val="29613852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28</a:t>
            </a:fld>
            <a:endParaRPr lang="en-GB"/>
          </a:p>
        </p:txBody>
      </p:sp>
    </p:spTree>
    <p:extLst>
      <p:ext uri="{BB962C8B-B14F-4D97-AF65-F5344CB8AC3E}">
        <p14:creationId xmlns:p14="http://schemas.microsoft.com/office/powerpoint/2010/main" val="1587728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cipd.org/uk/knowledge/factsheets/evidence-based-practice-factsheet/" TargetMode="External"/><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hyperlink" Target="https://www.simplypsychology.org/confirmation-bias.html" TargetMode="External"/><Relationship Id="rId5" Type="http://schemas.openxmlformats.org/officeDocument/2006/relationships/hyperlink" Target="https://www.simplypsychology.org/what-is-the-anchoring-bias.html" TargetMode="External"/><Relationship Id="rId4" Type="http://schemas.openxmlformats.org/officeDocument/2006/relationships/hyperlink" Target="https://doi.org/10.1016/j.tics.2019.11.0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Rhiannon Akers, Chris Rogers and Tristan Hawkins, February 2025</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Week 3</a:t>
            </a:r>
          </a:p>
          <a:p>
            <a:r>
              <a:rPr lang="en-GB" altLang="en-US" sz="2400" dirty="0">
                <a:latin typeface="Arial" panose="020B0604020202020204" pitchFamily="34" charset="0"/>
                <a:cs typeface="Arial" panose="020B0604020202020204" pitchFamily="34" charset="0"/>
              </a:rPr>
              <a:t>Understanding decision making.</a:t>
            </a:r>
          </a:p>
          <a:p>
            <a:r>
              <a:rPr lang="en-GB" altLang="en-US" sz="2400" dirty="0">
                <a:latin typeface="Arial" panose="020B0604020202020204" pitchFamily="34" charset="0"/>
                <a:cs typeface="Arial" panose="020B0604020202020204" pitchFamily="34" charset="0"/>
              </a:rPr>
              <a:t>Decision making models. </a:t>
            </a:r>
          </a:p>
          <a:p>
            <a:r>
              <a:rPr lang="en-GB" altLang="en-US" sz="2400" dirty="0">
                <a:latin typeface="Arial" panose="020B0604020202020204" pitchFamily="34" charset="0"/>
                <a:cs typeface="Arial" panose="020B0604020202020204" pitchFamily="34" charset="0"/>
              </a:rPr>
              <a:t>Factors influencing decision making.</a:t>
            </a:r>
          </a:p>
          <a:p>
            <a:r>
              <a:rPr lang="en-GB" altLang="en-US" sz="2400" dirty="0">
                <a:latin typeface="Arial" panose="020B0604020202020204" pitchFamily="34" charset="0"/>
                <a:cs typeface="Arial" panose="020B0604020202020204" pitchFamily="34" charset="0"/>
              </a:rPr>
              <a:t>Group decision making. </a:t>
            </a:r>
          </a:p>
          <a:p>
            <a:r>
              <a:rPr lang="en-GB" altLang="en-US" sz="2400" dirty="0">
                <a:latin typeface="Arial" panose="020B0604020202020204" pitchFamily="34" charset="0"/>
                <a:cs typeface="Arial" panose="020B0604020202020204" pitchFamily="34" charset="0"/>
              </a:rPr>
              <a:t>Making effective making recommendations.</a:t>
            </a:r>
          </a:p>
          <a:p>
            <a:r>
              <a:rPr lang="en-GB" altLang="en-US" sz="2400" dirty="0">
                <a:latin typeface="Arial" panose="020B0604020202020204" pitchFamily="34" charset="0"/>
                <a:cs typeface="Arial" panose="020B0604020202020204" pitchFamily="34" charset="0"/>
              </a:rPr>
              <a:t>Problem of the week.</a:t>
            </a:r>
          </a:p>
          <a:p>
            <a:r>
              <a:rPr lang="en-GB" altLang="en-US" sz="2400" dirty="0">
                <a:latin typeface="Arial" panose="020B0604020202020204" pitchFamily="34" charset="0"/>
                <a:cs typeface="Arial" panose="020B0604020202020204" pitchFamily="34" charset="0"/>
              </a:rPr>
              <a:t>Quiz.</a:t>
            </a: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Recap</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SWOT analysis can be used individually, within a team, organisations.</a:t>
            </a:r>
          </a:p>
          <a:p>
            <a:r>
              <a:rPr lang="en-GB" altLang="en-US" sz="2400" dirty="0">
                <a:latin typeface="Arial" panose="020B0604020202020204" pitchFamily="34" charset="0"/>
                <a:cs typeface="Arial" panose="020B0604020202020204" pitchFamily="34" charset="0"/>
              </a:rPr>
              <a:t>Simple framework, encourages strategic thinking, flexible.</a:t>
            </a:r>
          </a:p>
          <a:p>
            <a:r>
              <a:rPr lang="en-GB" altLang="en-US" sz="2400" dirty="0">
                <a:latin typeface="Arial" panose="020B0604020202020204" pitchFamily="34" charset="0"/>
                <a:cs typeface="Arial" panose="020B0604020202020204" pitchFamily="34" charset="0"/>
              </a:rPr>
              <a:t>Risk of oversimplifying data, could make incorrect assumptions, should be replicated on a regular basis.</a:t>
            </a:r>
          </a:p>
          <a:p>
            <a:r>
              <a:rPr lang="en-GB" altLang="en-US" sz="2400" dirty="0">
                <a:latin typeface="Arial" panose="020B0604020202020204" pitchFamily="34" charset="0"/>
                <a:cs typeface="Arial" panose="020B0604020202020204" pitchFamily="34" charset="0"/>
              </a:rPr>
              <a:t>Leverage strengths to overcome weaknesses, seize opportunities and mitigate threats.</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721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What is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A critical skill for managers and leaders. It involves evaluating options, considering risks, and choosing the best course of action. </a:t>
            </a:r>
          </a:p>
          <a:p>
            <a:r>
              <a:rPr lang="en-GB" altLang="en-US" sz="2400">
                <a:latin typeface="Arial" panose="020B0604020202020204" pitchFamily="34" charset="0"/>
                <a:cs typeface="Arial" panose="020B0604020202020204" pitchFamily="34" charset="0"/>
              </a:rPr>
              <a:t>Key components include data analysis, intuition and collaboration.</a:t>
            </a: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341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Decision making models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Rational Decision Making</a:t>
            </a:r>
          </a:p>
          <a:p>
            <a:r>
              <a:rPr lang="en-GB" altLang="en-US" sz="2400">
                <a:latin typeface="Arial" panose="020B0604020202020204" pitchFamily="34" charset="0"/>
                <a:cs typeface="Arial" panose="020B0604020202020204" pitchFamily="34" charset="0"/>
              </a:rPr>
              <a:t>Bounded Rationality Model.</a:t>
            </a:r>
          </a:p>
          <a:p>
            <a:r>
              <a:rPr lang="en-GB" altLang="en-US" sz="2400">
                <a:latin typeface="Arial" panose="020B0604020202020204" pitchFamily="34" charset="0"/>
                <a:cs typeface="Arial" panose="020B0604020202020204" pitchFamily="34" charset="0"/>
              </a:rPr>
              <a:t>Intuitive Decision Making. </a:t>
            </a: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pic>
        <p:nvPicPr>
          <p:cNvPr id="2052" name="Picture 4" descr="Effective decision-making - cue media">
            <a:extLst>
              <a:ext uri="{FF2B5EF4-FFF2-40B4-BE49-F238E27FC236}">
                <a16:creationId xmlns:a16="http://schemas.microsoft.com/office/drawing/2014/main" id="{88C0882D-B6A9-70E8-E238-8B0FBFD6FF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1481" y="3098483"/>
            <a:ext cx="3237548" cy="2154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6469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Rational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The opposite of intuitive decision making.</a:t>
            </a:r>
          </a:p>
          <a:p>
            <a:r>
              <a:rPr lang="en-GB" altLang="en-US" sz="2400" dirty="0">
                <a:latin typeface="Arial" panose="020B0604020202020204" pitchFamily="34" charset="0"/>
                <a:cs typeface="Arial" panose="020B0604020202020204" pitchFamily="34" charset="0"/>
              </a:rPr>
              <a:t>Utilises objective knowledge and logic. </a:t>
            </a:r>
          </a:p>
          <a:p>
            <a:r>
              <a:rPr lang="en-GB" altLang="en-US" sz="2400" dirty="0">
                <a:latin typeface="Arial" panose="020B0604020202020204" pitchFamily="34" charset="0"/>
                <a:cs typeface="Arial" panose="020B0604020202020204" pitchFamily="34" charset="0"/>
              </a:rPr>
              <a:t>Involves identifying the problem to solve, gathering facts, identifying options and outcomes, analysing them, considering all the relationships and selecting the decision. </a:t>
            </a:r>
          </a:p>
          <a:p>
            <a:r>
              <a:rPr lang="en-GB" altLang="en-US" sz="2400" dirty="0">
                <a:latin typeface="Arial" panose="020B0604020202020204" pitchFamily="34" charset="0"/>
                <a:cs typeface="Arial" panose="020B0604020202020204" pitchFamily="34" charset="0"/>
              </a:rPr>
              <a:t>Requires support through the use of methods and software tools.</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505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3200" b="1" dirty="0"/>
              <a:t>Rational decision making – Example 1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639986" y="1229379"/>
            <a:ext cx="7772400" cy="411480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Choosing a new car</a:t>
            </a:r>
          </a:p>
          <a:p>
            <a:pPr marL="0" indent="0">
              <a:buNone/>
            </a:pPr>
            <a:endParaRPr lang="en-GB" altLang="en-US" sz="2400" b="1"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Identify the problem – Your current car is old and unreliable, and you need a new vehicle for daily commuting.</a:t>
            </a:r>
          </a:p>
          <a:p>
            <a:r>
              <a:rPr lang="en-GB" altLang="en-US" sz="2400" dirty="0">
                <a:latin typeface="Arial" panose="020B0604020202020204" pitchFamily="34" charset="0"/>
                <a:cs typeface="Arial" panose="020B0604020202020204" pitchFamily="34" charset="0"/>
              </a:rPr>
              <a:t>Gather information – Research different car models, prices, fuel efficiency, safety ratings, and reliability scores.</a:t>
            </a:r>
          </a:p>
          <a:p>
            <a:r>
              <a:rPr lang="en-GB" altLang="en-US" sz="2400" dirty="0">
                <a:latin typeface="Arial" panose="020B0604020202020204" pitchFamily="34" charset="0"/>
                <a:cs typeface="Arial" panose="020B0604020202020204" pitchFamily="34" charset="0"/>
              </a:rPr>
              <a:t>Analyse the situation – Consider your budget, driving needs and preferences. </a:t>
            </a:r>
          </a:p>
          <a:p>
            <a:r>
              <a:rPr lang="en-GB" altLang="en-US" sz="2400" dirty="0">
                <a:latin typeface="Arial" panose="020B0604020202020204" pitchFamily="34" charset="0"/>
                <a:cs typeface="Arial" panose="020B0604020202020204" pitchFamily="34" charset="0"/>
              </a:rPr>
              <a:t>Develop options – Create a shortlist of potential cars that meet your criteria. </a:t>
            </a:r>
          </a:p>
          <a:p>
            <a:r>
              <a:rPr lang="en-GB" altLang="en-US" sz="2400" dirty="0">
                <a:latin typeface="Arial" panose="020B0604020202020204" pitchFamily="34" charset="0"/>
                <a:cs typeface="Arial" panose="020B0604020202020204" pitchFamily="34" charset="0"/>
              </a:rPr>
              <a:t>Evaluate alternatives – Compare the pros and cons. </a:t>
            </a:r>
          </a:p>
          <a:p>
            <a:r>
              <a:rPr lang="en-GB" altLang="en-US" sz="2400" dirty="0">
                <a:latin typeface="Arial" panose="020B0604020202020204" pitchFamily="34" charset="0"/>
                <a:cs typeface="Arial" panose="020B0604020202020204" pitchFamily="34" charset="0"/>
              </a:rPr>
              <a:t>Select a preferred alternative – Choose the car that meets your needs and offers the best overall value.</a:t>
            </a:r>
          </a:p>
          <a:p>
            <a:r>
              <a:rPr lang="en-GB" altLang="en-US" sz="2400" dirty="0">
                <a:latin typeface="Arial" panose="020B0604020202020204" pitchFamily="34" charset="0"/>
                <a:cs typeface="Arial" panose="020B0604020202020204" pitchFamily="34" charset="0"/>
              </a:rPr>
              <a:t>Implement the decision – Visit dealerships, negotiate the price and complete the purchase.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716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7" end="7"/>
                                            </p:txEl>
                                          </p:spTgt>
                                        </p:tgtEl>
                                        <p:attrNameLst>
                                          <p:attrName>style.visibility</p:attrName>
                                        </p:attrNameLst>
                                      </p:cBhvr>
                                      <p:to>
                                        <p:strVal val="visible"/>
                                      </p:to>
                                    </p:set>
                                    <p:anim calcmode="lin" valueType="num">
                                      <p:cBhvr additive="base">
                                        <p:cTn id="4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8" end="8"/>
                                            </p:txEl>
                                          </p:spTgt>
                                        </p:tgtEl>
                                        <p:attrNameLst>
                                          <p:attrName>style.visibility</p:attrName>
                                        </p:attrNameLst>
                                      </p:cBhvr>
                                      <p:to>
                                        <p:strVal val="visible"/>
                                      </p:to>
                                    </p:set>
                                    <p:anim calcmode="lin" valueType="num">
                                      <p:cBhvr additive="base">
                                        <p:cTn id="49"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3200" b="1" dirty="0"/>
              <a:t>Rational decision making – Example 2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639986" y="1229379"/>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p>
          <a:p>
            <a:pPr marL="0" indent="0" algn="ctr">
              <a:buNone/>
            </a:pPr>
            <a:r>
              <a:rPr lang="en-GB" altLang="en-US" sz="2400" b="1" dirty="0">
                <a:latin typeface="Arial" panose="020B0604020202020204" pitchFamily="34" charset="0"/>
                <a:cs typeface="Arial" panose="020B0604020202020204" pitchFamily="34" charset="0"/>
              </a:rPr>
              <a:t>Choosing a new office location for a growing tech start up</a:t>
            </a:r>
          </a:p>
          <a:p>
            <a:r>
              <a:rPr lang="en-GB" altLang="en-US" sz="2400" dirty="0">
                <a:latin typeface="Arial" panose="020B0604020202020204" pitchFamily="34" charset="0"/>
                <a:cs typeface="Arial" panose="020B0604020202020204" pitchFamily="34" charset="0"/>
              </a:rPr>
              <a:t>The company has outgrown its current office space.</a:t>
            </a:r>
          </a:p>
          <a:p>
            <a:r>
              <a:rPr lang="en-GB" altLang="en-US" sz="2400" dirty="0">
                <a:latin typeface="Arial" panose="020B0604020202020204" pitchFamily="34" charset="0"/>
                <a:cs typeface="Arial" panose="020B0604020202020204" pitchFamily="34" charset="0"/>
              </a:rPr>
              <a:t>The management team establish criteria impacting their decision and allocate weights to each criteria.</a:t>
            </a:r>
          </a:p>
          <a:p>
            <a:r>
              <a:rPr lang="en-GB" altLang="en-US" sz="2400" dirty="0">
                <a:latin typeface="Arial" panose="020B0604020202020204" pitchFamily="34" charset="0"/>
                <a:cs typeface="Arial" panose="020B0604020202020204" pitchFamily="34" charset="0"/>
              </a:rPr>
              <a:t>They develop alternatives by identifying potential office locations. </a:t>
            </a:r>
          </a:p>
          <a:p>
            <a:r>
              <a:rPr lang="en-GB" altLang="en-US" sz="2400" dirty="0">
                <a:latin typeface="Arial" panose="020B0604020202020204" pitchFamily="34" charset="0"/>
                <a:cs typeface="Arial" panose="020B0604020202020204" pitchFamily="34" charset="0"/>
              </a:rPr>
              <a:t>They evaluate the alternatives based on their needs and select the best alternatives. </a:t>
            </a:r>
          </a:p>
          <a:p>
            <a:pPr marL="0" indent="0">
              <a:buNone/>
            </a:pPr>
            <a:endParaRPr lang="en-GB" altLang="en-US" sz="2400" b="1"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153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model (1)</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Developed by Simon in the 1950s.</a:t>
            </a:r>
          </a:p>
          <a:p>
            <a:r>
              <a:rPr lang="en-GB" altLang="en-US" sz="2400" dirty="0">
                <a:latin typeface="Arial" panose="020B0604020202020204" pitchFamily="34" charset="0"/>
                <a:cs typeface="Arial" panose="020B0604020202020204" pitchFamily="34" charset="0"/>
              </a:rPr>
              <a:t>Proposes that rational behaviour has its limits, which are based on the knowledge the person making the decision has at the time. </a:t>
            </a:r>
          </a:p>
          <a:p>
            <a:r>
              <a:rPr lang="en-GB" altLang="en-US" sz="2400" dirty="0">
                <a:latin typeface="Arial" panose="020B0604020202020204" pitchFamily="34" charset="0"/>
                <a:cs typeface="Arial" panose="020B0604020202020204" pitchFamily="34" charset="0"/>
              </a:rPr>
              <a:t>Emotions and other prejudices influence people.</a:t>
            </a:r>
          </a:p>
          <a:p>
            <a:r>
              <a:rPr lang="en-GB" altLang="en-US" sz="2400" dirty="0">
                <a:latin typeface="Arial" panose="020B0604020202020204" pitchFamily="34" charset="0"/>
                <a:cs typeface="Arial" panose="020B0604020202020204" pitchFamily="34" charset="0"/>
              </a:rPr>
              <a:t>Humans make decisions with limited information, cognitive abilities, and time restraints.</a:t>
            </a:r>
          </a:p>
          <a:p>
            <a:r>
              <a:rPr lang="en-GB" altLang="en-US" sz="2400" dirty="0">
                <a:latin typeface="Arial" panose="020B0604020202020204" pitchFamily="34" charset="0"/>
                <a:cs typeface="Arial" panose="020B0604020202020204" pitchFamily="34" charset="0"/>
              </a:rPr>
              <a:t>Three premises:</a:t>
            </a:r>
          </a:p>
          <a:p>
            <a:pPr lvl="1"/>
            <a:r>
              <a:rPr lang="en-GB" altLang="en-US" sz="2000" dirty="0">
                <a:latin typeface="Arial" panose="020B0604020202020204" pitchFamily="34" charset="0"/>
                <a:cs typeface="Arial" panose="020B0604020202020204" pitchFamily="34" charset="0"/>
              </a:rPr>
              <a:t>Humans are cognitively strained.</a:t>
            </a:r>
          </a:p>
          <a:p>
            <a:pPr lvl="1"/>
            <a:r>
              <a:rPr lang="en-GB" altLang="en-US" sz="2000" dirty="0">
                <a:latin typeface="Arial" panose="020B0604020202020204" pitchFamily="34" charset="0"/>
                <a:cs typeface="Arial" panose="020B0604020202020204" pitchFamily="34" charset="0"/>
              </a:rPr>
              <a:t>These constraints impact decision making.</a:t>
            </a:r>
          </a:p>
          <a:p>
            <a:pPr lvl="1"/>
            <a:r>
              <a:rPr lang="en-GB" altLang="en-US" sz="2000" dirty="0">
                <a:latin typeface="Arial" panose="020B0604020202020204" pitchFamily="34" charset="0"/>
                <a:cs typeface="Arial" panose="020B0604020202020204" pitchFamily="34" charset="0"/>
              </a:rPr>
              <a:t>Difficult problems reveal the constraints and highlight their significance.</a:t>
            </a:r>
          </a:p>
          <a:p>
            <a:pPr lvl="1"/>
            <a:endParaRPr lang="en-GB" altLang="en-US" sz="2000" dirty="0">
              <a:latin typeface="Arial" panose="020B0604020202020204" pitchFamily="34" charset="0"/>
              <a:cs typeface="Arial" panose="020B0604020202020204" pitchFamily="34" charset="0"/>
            </a:endParaRPr>
          </a:p>
          <a:p>
            <a:pPr marL="457200" lvl="1" indent="0">
              <a:buNone/>
            </a:pPr>
            <a:endParaRPr lang="en-GB" altLang="en-US" sz="20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27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model (2)</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mj-lt"/>
                <a:cs typeface="Arial" panose="020B0604020202020204" pitchFamily="34" charset="0"/>
              </a:rPr>
              <a:t>An example of bounded rationality is when people use heuristics.</a:t>
            </a:r>
          </a:p>
          <a:p>
            <a:r>
              <a:rPr lang="en-GB" altLang="en-US" sz="2400" dirty="0">
                <a:latin typeface="+mj-lt"/>
                <a:cs typeface="Arial" panose="020B0604020202020204" pitchFamily="34" charset="0"/>
              </a:rPr>
              <a:t>Heuristics are mental shortcuts that humans use to make decision quickly. </a:t>
            </a:r>
          </a:p>
          <a:p>
            <a:r>
              <a:rPr lang="en-GB" altLang="en-US" sz="2400" dirty="0">
                <a:latin typeface="+mj-lt"/>
                <a:cs typeface="Arial" panose="020B0604020202020204" pitchFamily="34" charset="0"/>
              </a:rPr>
              <a:t>These often lead to suboptimal decisions because they do not need to consider all available information.</a:t>
            </a:r>
          </a:p>
          <a:p>
            <a:r>
              <a:rPr lang="en-GB" sz="2400" dirty="0">
                <a:latin typeface="+mj-lt"/>
                <a:cs typeface="Arial" panose="020B0604020202020204" pitchFamily="34" charset="0"/>
              </a:rPr>
              <a:t>P</a:t>
            </a:r>
            <a:r>
              <a:rPr lang="en-GB" sz="2400" dirty="0">
                <a:solidFill>
                  <a:srgbClr val="111111"/>
                </a:solidFill>
                <a:latin typeface="+mj-lt"/>
              </a:rPr>
              <a:t>eople are likely to take more risks when they are happy and less likely to take risks when they are frightened.</a:t>
            </a:r>
            <a:endParaRPr lang="en-GB" altLang="en-US" sz="2400" dirty="0">
              <a:latin typeface="+mj-lt"/>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 Example 1</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Investment decisions </a:t>
            </a:r>
          </a:p>
          <a:p>
            <a:r>
              <a:rPr lang="en-GB" sz="2400" dirty="0">
                <a:latin typeface="__fkGroteskNeue_598ab8"/>
              </a:rPr>
              <a:t>Investors may rely on past performance, advice from friends or family, or be swayed by emotions like fear of loss or overconfidence, rather than making decisions based on a rational analysis of risks and potential rewards</a:t>
            </a:r>
            <a:r>
              <a:rPr lang="en-GB" sz="2400" dirty="0">
                <a:latin typeface="var(--font-berkeley-mono)"/>
              </a:rPr>
              <a:t>.</a:t>
            </a:r>
          </a:p>
          <a:p>
            <a:r>
              <a:rPr lang="en-GB" sz="2400" dirty="0">
                <a:latin typeface="__fkGroteskNeue_598ab8"/>
              </a:rPr>
              <a:t>This exemplifies how cognitive biases and imperfect information can lead to bounded rationality in financial decision-making.</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8721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 Example 2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Supply Chain Management</a:t>
            </a:r>
          </a:p>
          <a:p>
            <a:r>
              <a:rPr lang="en-GB" sz="2400" dirty="0">
                <a:latin typeface="__fkGroteskNeue_598ab8"/>
              </a:rPr>
              <a:t>Companies often make decisions for their supply chains where cost is just one of many factors influencing the process</a:t>
            </a:r>
            <a:r>
              <a:rPr lang="en-GB" sz="2400" dirty="0">
                <a:latin typeface="var(--font-berkeley-mono)"/>
              </a:rPr>
              <a:t>.</a:t>
            </a:r>
          </a:p>
          <a:p>
            <a:r>
              <a:rPr lang="en-GB" sz="2400" dirty="0">
                <a:latin typeface="__fkGroteskNeue_598ab8"/>
              </a:rPr>
              <a:t>Decision-makers must balance financial considerations with other priorities like sustainability and reputation. This demonstrates how bounded rationality applies to organisational decision-making, where multiple competing objectives and limited information make it difficult to achieve perfect economic rationality.</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9008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Intuitive decision making (1)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Intuition is the ability to understand something instinctively, without the need for conscious reason.</a:t>
            </a:r>
          </a:p>
          <a:p>
            <a:r>
              <a:rPr lang="en-GB" altLang="en-US" sz="2400">
                <a:latin typeface="Arial" panose="020B0604020202020204" pitchFamily="34" charset="0"/>
                <a:cs typeface="Arial" panose="020B0604020202020204" pitchFamily="34" charset="0"/>
              </a:rPr>
              <a:t>Klein (2004) suggests that 90% of critical decisions are made using our intuition. </a:t>
            </a:r>
          </a:p>
          <a:p>
            <a:r>
              <a:rPr lang="en-GB" altLang="en-US" sz="2400">
                <a:latin typeface="Arial" panose="020B0604020202020204" pitchFamily="34" charset="0"/>
                <a:cs typeface="Arial" panose="020B0604020202020204" pitchFamily="34" charset="0"/>
              </a:rPr>
              <a:t>Can lead to problematic decisions due to the lack of a structured decision-making process.</a:t>
            </a:r>
          </a:p>
          <a:p>
            <a:r>
              <a:rPr lang="en-GB" altLang="en-US" sz="2400">
                <a:latin typeface="Arial" panose="020B0604020202020204" pitchFamily="34" charset="0"/>
                <a:cs typeface="Arial" panose="020B0604020202020204" pitchFamily="34" charset="0"/>
              </a:rPr>
              <a:t>Can be reasonable to use when making trivial or low value decisions. </a:t>
            </a:r>
          </a:p>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79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Intuitive decision making (2)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Potential problems could include:</a:t>
            </a:r>
          </a:p>
          <a:p>
            <a:pPr lvl="1"/>
            <a:r>
              <a:rPr lang="en-GB" altLang="en-US" sz="2000" dirty="0">
                <a:latin typeface="Arial" panose="020B0604020202020204" pitchFamily="34" charset="0"/>
                <a:cs typeface="Arial" panose="020B0604020202020204" pitchFamily="34" charset="0"/>
              </a:rPr>
              <a:t>Flawed information.</a:t>
            </a:r>
          </a:p>
          <a:p>
            <a:pPr lvl="1"/>
            <a:r>
              <a:rPr lang="en-GB" altLang="en-US" sz="2000" dirty="0">
                <a:latin typeface="Arial" panose="020B0604020202020204" pitchFamily="34" charset="0"/>
                <a:cs typeface="Arial" panose="020B0604020202020204" pitchFamily="34" charset="0"/>
              </a:rPr>
              <a:t>Short term emotional bias.</a:t>
            </a:r>
          </a:p>
          <a:p>
            <a:pPr lvl="1"/>
            <a:r>
              <a:rPr lang="en-GB" altLang="en-US" sz="2000" dirty="0">
                <a:latin typeface="Arial" panose="020B0604020202020204" pitchFamily="34" charset="0"/>
                <a:cs typeface="Arial" panose="020B0604020202020204" pitchFamily="34" charset="0"/>
              </a:rPr>
              <a:t>Insufficient consideration of alternatives.</a:t>
            </a:r>
          </a:p>
          <a:p>
            <a:pPr lvl="1"/>
            <a:r>
              <a:rPr lang="en-GB" altLang="en-US" sz="2000" dirty="0">
                <a:latin typeface="Arial" panose="020B0604020202020204" pitchFamily="34" charset="0"/>
                <a:cs typeface="Arial" panose="020B0604020202020204" pitchFamily="34" charset="0"/>
              </a:rPr>
              <a:t>Prejudices.</a:t>
            </a:r>
          </a:p>
          <a:p>
            <a:pPr lvl="1"/>
            <a:r>
              <a:rPr lang="en-GB" altLang="en-US" sz="2000" dirty="0">
                <a:latin typeface="Arial" panose="020B0604020202020204" pitchFamily="34" charset="0"/>
                <a:cs typeface="Arial" panose="020B0604020202020204" pitchFamily="34" charset="0"/>
              </a:rPr>
              <a:t>Lack of openness.</a:t>
            </a:r>
          </a:p>
          <a:p>
            <a:pPr lvl="1"/>
            <a:r>
              <a:rPr lang="en-GB" altLang="en-US" sz="2000" dirty="0">
                <a:latin typeface="Arial" panose="020B0604020202020204" pitchFamily="34" charset="0"/>
                <a:cs typeface="Arial" panose="020B0604020202020204" pitchFamily="34" charset="0"/>
              </a:rPr>
              <a:t>Inappropriate application.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2231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dirty="0"/>
              <a:t>Intuitive decision making - Example</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Steve Jobs, co-founder and former CEO of Apple, and the development of the iPod and iTunes in the early 2000s.</a:t>
            </a:r>
          </a:p>
          <a:p>
            <a:r>
              <a:rPr lang="en-GB" altLang="en-US" sz="2400" dirty="0">
                <a:latin typeface="Arial" panose="020B0604020202020204" pitchFamily="34" charset="0"/>
                <a:cs typeface="Arial" panose="020B0604020202020204" pitchFamily="34" charset="0"/>
              </a:rPr>
              <a:t>His intuitive approach included:</a:t>
            </a:r>
          </a:p>
          <a:p>
            <a:pPr lvl="1"/>
            <a:r>
              <a:rPr lang="en-GB" altLang="en-US" sz="2000" dirty="0">
                <a:latin typeface="Arial" panose="020B0604020202020204" pitchFamily="34" charset="0"/>
                <a:cs typeface="Arial" panose="020B0604020202020204" pitchFamily="34" charset="0"/>
              </a:rPr>
              <a:t>Pattern recognition</a:t>
            </a:r>
          </a:p>
          <a:p>
            <a:pPr lvl="1"/>
            <a:r>
              <a:rPr lang="en-GB" altLang="en-US" sz="2000" dirty="0">
                <a:latin typeface="Arial" panose="020B0604020202020204" pitchFamily="34" charset="0"/>
                <a:cs typeface="Arial" panose="020B0604020202020204" pitchFamily="34" charset="0"/>
              </a:rPr>
              <a:t>Quick judgement</a:t>
            </a:r>
          </a:p>
          <a:p>
            <a:pPr lvl="1"/>
            <a:r>
              <a:rPr lang="en-GB" altLang="en-US" sz="2000" dirty="0">
                <a:latin typeface="Arial" panose="020B0604020202020204" pitchFamily="34" charset="0"/>
                <a:cs typeface="Arial" panose="020B0604020202020204" pitchFamily="34" charset="0"/>
              </a:rPr>
              <a:t>Gut feeling</a:t>
            </a:r>
          </a:p>
          <a:p>
            <a:pPr lvl="1"/>
            <a:r>
              <a:rPr lang="en-GB" altLang="en-US" sz="2000" dirty="0">
                <a:latin typeface="Arial" panose="020B0604020202020204" pitchFamily="34" charset="0"/>
                <a:cs typeface="Arial" panose="020B0604020202020204" pitchFamily="34" charset="0"/>
              </a:rPr>
              <a:t>Experience-driven</a:t>
            </a:r>
          </a:p>
          <a:p>
            <a:pPr lvl="1"/>
            <a:r>
              <a:rPr lang="en-GB" altLang="en-US" sz="2000" dirty="0">
                <a:latin typeface="Arial" panose="020B0604020202020204" pitchFamily="34" charset="0"/>
                <a:cs typeface="Arial" panose="020B0604020202020204" pitchFamily="34" charset="0"/>
              </a:rPr>
              <a:t>Big picture thinking</a:t>
            </a:r>
            <a:endParaRPr lang="en-GB" altLang="en-US" sz="16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8343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Activity</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3F57A26-685C-F169-B10A-29CABA3F17B9}"/>
              </a:ext>
            </a:extLst>
          </p:cNvPr>
          <p:cNvSpPr txBox="1"/>
          <p:nvPr/>
        </p:nvSpPr>
        <p:spPr>
          <a:xfrm>
            <a:off x="952500" y="1417638"/>
            <a:ext cx="7239000" cy="5262979"/>
          </a:xfrm>
          <a:prstGeom prst="rect">
            <a:avLst/>
          </a:prstGeom>
          <a:noFill/>
        </p:spPr>
        <p:txBody>
          <a:bodyPr wrap="square">
            <a:spAutoFit/>
          </a:bodyPr>
          <a:lstStyle/>
          <a:p>
            <a:pPr marL="0" indent="0">
              <a:buNone/>
            </a:pPr>
            <a:r>
              <a:rPr lang="en-GB" altLang="en-US" sz="2400" dirty="0">
                <a:latin typeface="Arial" panose="020B0604020202020204" pitchFamily="34" charset="0"/>
                <a:cs typeface="Arial" panose="020B0604020202020204" pitchFamily="34" charset="0"/>
              </a:rPr>
              <a:t>In groups, discuss the models covered. Which of the three models discussed would be the most appropriate when making strategic business decisions. </a:t>
            </a:r>
          </a:p>
          <a:p>
            <a:pPr marL="0" indent="0">
              <a:buNone/>
            </a:pPr>
            <a:endParaRPr lang="en-GB" altLang="en-US"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Rational Decision Making</a:t>
            </a:r>
          </a:p>
          <a:p>
            <a:pPr marL="342900" indent="-34290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Bounded Rationality Model.</a:t>
            </a:r>
          </a:p>
          <a:p>
            <a:pPr marL="342900" indent="-34290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Intuitive Decision Making. </a:t>
            </a:r>
          </a:p>
          <a:p>
            <a:pPr marL="342900" indent="-342900">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What are the advantages and disadvantages of your chosen model? </a:t>
            </a:r>
          </a:p>
          <a:p>
            <a:pPr marL="342900" indent="-342900">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4371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38AD6-3F08-78C6-95AB-FD82AC3E995C}"/>
              </a:ext>
            </a:extLst>
          </p:cNvPr>
          <p:cNvSpPr>
            <a:spLocks noGrp="1"/>
          </p:cNvSpPr>
          <p:nvPr>
            <p:ph type="ctrTitle"/>
          </p:nvPr>
        </p:nvSpPr>
        <p:spPr/>
        <p:txBody>
          <a:bodyPr/>
          <a:lstStyle/>
          <a:p>
            <a:r>
              <a:rPr lang="en-GB" dirty="0"/>
              <a:t>Break</a:t>
            </a:r>
          </a:p>
        </p:txBody>
      </p:sp>
      <p:sp>
        <p:nvSpPr>
          <p:cNvPr id="3" name="Subtitle 2">
            <a:extLst>
              <a:ext uri="{FF2B5EF4-FFF2-40B4-BE49-F238E27FC236}">
                <a16:creationId xmlns:a16="http://schemas.microsoft.com/office/drawing/2014/main" id="{3C811506-710F-11AE-96D0-DEB72B57179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021628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a:t>Factors influencing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Cognitive bias (confirmation bias, anchoring bias) and their impact on decision quality.</a:t>
            </a:r>
          </a:p>
          <a:p>
            <a:r>
              <a:rPr lang="en-GB" altLang="en-US" sz="2400" dirty="0">
                <a:latin typeface="Arial" panose="020B0604020202020204" pitchFamily="34" charset="0"/>
                <a:cs typeface="Arial" panose="020B0604020202020204" pitchFamily="34" charset="0"/>
              </a:rPr>
              <a:t>Organisational culture.</a:t>
            </a:r>
          </a:p>
          <a:p>
            <a:r>
              <a:rPr lang="en-GB" altLang="en-US" sz="2400" dirty="0">
                <a:latin typeface="Arial" panose="020B0604020202020204" pitchFamily="34" charset="0"/>
                <a:cs typeface="Arial" panose="020B0604020202020204" pitchFamily="34" charset="0"/>
              </a:rPr>
              <a:t>Stakeholder interests.</a:t>
            </a:r>
          </a:p>
          <a:p>
            <a:r>
              <a:rPr lang="en-GB" altLang="en-US" sz="2400" dirty="0">
                <a:latin typeface="Arial" panose="020B0604020202020204" pitchFamily="34" charset="0"/>
                <a:cs typeface="Arial" panose="020B0604020202020204" pitchFamily="34" charset="0"/>
              </a:rPr>
              <a:t>Ethical considerations.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1028" name="Picture 4" descr="Multi-Criteria Decision Making ...">
            <a:extLst>
              <a:ext uri="{FF2B5EF4-FFF2-40B4-BE49-F238E27FC236}">
                <a16:creationId xmlns:a16="http://schemas.microsoft.com/office/drawing/2014/main" id="{FCB1359B-BCA6-5554-1AF5-A52D12CCD4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9650" y="3429000"/>
            <a:ext cx="2886075" cy="1581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6604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Cognitive bias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3F57A26-685C-F169-B10A-29CABA3F17B9}"/>
              </a:ext>
            </a:extLst>
          </p:cNvPr>
          <p:cNvSpPr txBox="1"/>
          <p:nvPr/>
        </p:nvSpPr>
        <p:spPr>
          <a:xfrm>
            <a:off x="952500" y="1417638"/>
            <a:ext cx="7239000" cy="4278094"/>
          </a:xfrm>
          <a:prstGeom prst="rect">
            <a:avLst/>
          </a:prstGeom>
          <a:noFill/>
        </p:spPr>
        <p:txBody>
          <a:bodyPr wrap="square">
            <a:spAutoFit/>
          </a:bodyPr>
          <a:lstStyle/>
          <a:p>
            <a:pPr marL="0" indent="0">
              <a:buNone/>
            </a:pPr>
            <a:r>
              <a:rPr lang="en-GB" altLang="en-US" sz="2000" b="1" dirty="0">
                <a:latin typeface="Arial" panose="020B0604020202020204" pitchFamily="34" charset="0"/>
                <a:cs typeface="Arial" panose="020B0604020202020204" pitchFamily="34" charset="0"/>
              </a:rPr>
              <a:t>Confirmation bias </a:t>
            </a:r>
            <a:r>
              <a:rPr lang="en-GB" altLang="en-US" sz="2000" dirty="0">
                <a:latin typeface="Arial" panose="020B0604020202020204" pitchFamily="34" charset="0"/>
                <a:cs typeface="Arial" panose="020B0604020202020204" pitchFamily="34" charset="0"/>
              </a:rPr>
              <a:t>– the tendency to look for information that supports, rather than rejects, one’s preconceptions, typically by interpreting evidence to confirm existing beliefs while rejecting or ignoring any conflicting data (</a:t>
            </a:r>
            <a:r>
              <a:rPr lang="en-GB" altLang="en-US" sz="2000" dirty="0" err="1">
                <a:latin typeface="Arial" panose="020B0604020202020204" pitchFamily="34" charset="0"/>
                <a:cs typeface="Arial" panose="020B0604020202020204" pitchFamily="34" charset="0"/>
              </a:rPr>
              <a:t>Simkus</a:t>
            </a:r>
            <a:r>
              <a:rPr lang="en-GB" altLang="en-US" sz="2000" dirty="0">
                <a:latin typeface="Arial" panose="020B0604020202020204" pitchFamily="34" charset="0"/>
                <a:cs typeface="Arial" panose="020B0604020202020204" pitchFamily="34" charset="0"/>
              </a:rPr>
              <a:t>, 2023).</a:t>
            </a:r>
          </a:p>
          <a:p>
            <a:pPr marL="0" indent="0">
              <a:buNone/>
            </a:pPr>
            <a:endParaRPr lang="en-GB" altLang="en-US" sz="2000" dirty="0">
              <a:latin typeface="+mj-lt"/>
              <a:cs typeface="Arial" panose="020B0604020202020204" pitchFamily="34" charset="0"/>
            </a:endParaRPr>
          </a:p>
          <a:p>
            <a:pPr marL="0" indent="0">
              <a:buNone/>
            </a:pPr>
            <a:r>
              <a:rPr lang="en-GB" altLang="en-US" sz="2000" b="1" dirty="0">
                <a:latin typeface="Arial" panose="020B0604020202020204" pitchFamily="34" charset="0"/>
                <a:cs typeface="Arial" panose="020B0604020202020204" pitchFamily="34" charset="0"/>
              </a:rPr>
              <a:t>Anchoring bias </a:t>
            </a:r>
            <a:r>
              <a:rPr lang="en-GB" altLang="en-US" sz="2000" dirty="0">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causes people to rely too heavily on the first piece of information they receive (the "anchor") when making decisions or estimates. Once an anchor is set, subsequent judgments and decisions are made by adjusting away from that initial reference point, often insufficiently.</a:t>
            </a:r>
            <a:endParaRPr lang="en-GB" alt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228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Group decision making</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DBF364D-CA0A-5299-A24F-117720E3F3C0}"/>
              </a:ext>
            </a:extLst>
          </p:cNvPr>
          <p:cNvSpPr txBox="1"/>
          <p:nvPr/>
        </p:nvSpPr>
        <p:spPr>
          <a:xfrm>
            <a:off x="53340" y="1142682"/>
            <a:ext cx="8124528" cy="3019416"/>
          </a:xfrm>
          <a:prstGeom prst="rect">
            <a:avLst/>
          </a:prstGeom>
          <a:noFill/>
        </p:spPr>
        <p:txBody>
          <a:bodyPr wrap="square">
            <a:spAutoFit/>
          </a:bodyPr>
          <a:lstStyle/>
          <a:p>
            <a:pPr marL="342900" indent="-342900">
              <a:buFont typeface="Arial" panose="020B0604020202020204" pitchFamily="34" charset="0"/>
              <a:buChar char="•"/>
            </a:pPr>
            <a:endParaRPr lang="en-GB" sz="2400">
              <a:effectLst/>
              <a:latin typeface="Arial" panose="020B0604020202020204" pitchFamily="34" charset="0"/>
              <a:cs typeface="Arial" panose="020B0604020202020204" pitchFamily="34" charset="0"/>
            </a:endParaRPr>
          </a:p>
          <a:p>
            <a:pPr marL="800100" lvl="1" indent="-342900">
              <a:lnSpc>
                <a:spcPct val="107000"/>
              </a:lnSpc>
              <a:spcAft>
                <a:spcPts val="800"/>
              </a:spcAft>
              <a:buSzPts val="1000"/>
              <a:buFont typeface="Arial" panose="020B0604020202020204" pitchFamily="34" charset="0"/>
              <a:buChar char="•"/>
              <a:tabLst>
                <a:tab pos="914400" algn="l"/>
              </a:tabLst>
            </a:pPr>
            <a:r>
              <a:rPr lang="en-GB" sz="2400" b="1"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Consensus</a:t>
            </a:r>
            <a:r>
              <a:rPr lang="en-GB" sz="2400"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 Striving for agreement among team members.</a:t>
            </a:r>
            <a:endParaRPr lang="en-GB" sz="2400" kern="10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a:p>
            <a:pPr marL="800100" lvl="1" indent="-342900">
              <a:lnSpc>
                <a:spcPct val="107000"/>
              </a:lnSpc>
              <a:spcAft>
                <a:spcPts val="800"/>
              </a:spcAft>
              <a:buSzPts val="1000"/>
              <a:buFont typeface="Arial" panose="020B0604020202020204" pitchFamily="34" charset="0"/>
              <a:buChar char="•"/>
              <a:tabLst>
                <a:tab pos="914400" algn="l"/>
              </a:tabLst>
            </a:pPr>
            <a:r>
              <a:rPr lang="en-GB" sz="2400" b="1"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Accountability</a:t>
            </a:r>
            <a:r>
              <a:rPr lang="en-GB" sz="2400"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 Clarify who is accountable for the decision.</a:t>
            </a:r>
            <a:endParaRPr lang="en-GB" sz="2400" kern="10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a:p>
            <a:pPr marL="800100" lvl="1" indent="-342900">
              <a:lnSpc>
                <a:spcPct val="107000"/>
              </a:lnSpc>
              <a:spcAft>
                <a:spcPts val="800"/>
              </a:spcAft>
              <a:buSzPts val="1000"/>
              <a:buFont typeface="Arial" panose="020B0604020202020204" pitchFamily="34" charset="0"/>
              <a:buChar char="•"/>
              <a:tabLst>
                <a:tab pos="914400" algn="l"/>
              </a:tabLst>
            </a:pPr>
            <a:r>
              <a:rPr lang="en-GB" sz="2400" b="1"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Voting Mechanisms</a:t>
            </a:r>
            <a:r>
              <a:rPr lang="en-GB" sz="2400"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 Understand voting rules (simple majority, two-thirds, etc.).</a:t>
            </a:r>
            <a:endParaRPr lang="en-GB" sz="2400" kern="10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p:txBody>
      </p:sp>
      <p:pic>
        <p:nvPicPr>
          <p:cNvPr id="3074" name="Picture 2" descr="Effective Group Decision-Making ...">
            <a:extLst>
              <a:ext uri="{FF2B5EF4-FFF2-40B4-BE49-F238E27FC236}">
                <a16:creationId xmlns:a16="http://schemas.microsoft.com/office/drawing/2014/main" id="{6A5249EB-672F-076D-7957-E76A132225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713" y="4115118"/>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10683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F7A00-C8A0-23D2-09B8-2EBA923C4C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421361-9110-BF7F-F5A9-65642B910DDE}"/>
              </a:ext>
            </a:extLst>
          </p:cNvPr>
          <p:cNvSpPr>
            <a:spLocks noGrp="1"/>
          </p:cNvSpPr>
          <p:nvPr>
            <p:ph type="title"/>
          </p:nvPr>
        </p:nvSpPr>
        <p:spPr>
          <a:xfrm>
            <a:off x="457199" y="274638"/>
            <a:ext cx="8124529" cy="1050924"/>
          </a:xfrm>
        </p:spPr>
        <p:txBody>
          <a:bodyPr>
            <a:normAutofit/>
          </a:bodyPr>
          <a:lstStyle/>
          <a:p>
            <a:r>
              <a:rPr lang="en-GB" sz="4000" b="1" dirty="0"/>
              <a:t>Activity</a:t>
            </a:r>
          </a:p>
        </p:txBody>
      </p:sp>
      <p:sp>
        <p:nvSpPr>
          <p:cNvPr id="6" name="Rectangle 1027">
            <a:extLst>
              <a:ext uri="{FF2B5EF4-FFF2-40B4-BE49-F238E27FC236}">
                <a16:creationId xmlns:a16="http://schemas.microsoft.com/office/drawing/2014/main" id="{44CEF544-A85C-E9E1-A2DC-FD06524EB9B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F5711C7-5694-D688-F7EA-EBE8B6B632E5}"/>
              </a:ext>
            </a:extLst>
          </p:cNvPr>
          <p:cNvSpPr txBox="1"/>
          <p:nvPr/>
        </p:nvSpPr>
        <p:spPr>
          <a:xfrm>
            <a:off x="952500" y="1417638"/>
            <a:ext cx="7239000" cy="3970318"/>
          </a:xfrm>
          <a:prstGeom prst="rect">
            <a:avLst/>
          </a:prstGeom>
          <a:noFill/>
        </p:spPr>
        <p:txBody>
          <a:bodyPr wrap="square">
            <a:spAutoFit/>
          </a:bodyPr>
          <a:lstStyle/>
          <a:p>
            <a:r>
              <a:rPr lang="en-GB" sz="2000" b="0" i="0" dirty="0">
                <a:effectLst/>
              </a:rPr>
              <a:t>The </a:t>
            </a:r>
            <a:r>
              <a:rPr lang="en-GB" sz="2000" b="1" i="0" dirty="0">
                <a:effectLst/>
              </a:rPr>
              <a:t>Vroom-Yetton Decision Model</a:t>
            </a:r>
            <a:r>
              <a:rPr lang="en-GB" sz="2000" b="0" i="0" dirty="0">
                <a:effectLst/>
              </a:rPr>
              <a:t>, also known as the Vroom-Yetton-Jago Decision Model, is a practical framework designed to help leaders determine the most effective decision-making style based on situational context</a:t>
            </a:r>
            <a:r>
              <a:rPr lang="en-GB" sz="2000" b="0" i="0" u="none" strike="noStrike" dirty="0">
                <a:effectLst/>
              </a:rPr>
              <a:t>.</a:t>
            </a:r>
            <a:r>
              <a:rPr lang="en-GB" sz="2000" b="0" i="0" dirty="0">
                <a:effectLst/>
              </a:rPr>
              <a:t> </a:t>
            </a:r>
          </a:p>
          <a:p>
            <a:endParaRPr lang="en-GB" sz="2000" dirty="0"/>
          </a:p>
          <a:p>
            <a:r>
              <a:rPr lang="en-GB" sz="2000" dirty="0"/>
              <a:t>In pairs, research the model, and answer the following questions:</a:t>
            </a:r>
          </a:p>
          <a:p>
            <a:endParaRPr lang="en-GB" sz="2000" dirty="0"/>
          </a:p>
          <a:p>
            <a:pPr marL="285750" indent="-285750">
              <a:buFont typeface="Arial" panose="020B0604020202020204" pitchFamily="34" charset="0"/>
              <a:buChar char="•"/>
            </a:pPr>
            <a:r>
              <a:rPr lang="en-GB" sz="2000" dirty="0"/>
              <a:t>What are the 5 decision-making styles?</a:t>
            </a:r>
          </a:p>
          <a:p>
            <a:pPr marL="285750" indent="-285750">
              <a:buFont typeface="Arial" panose="020B0604020202020204" pitchFamily="34" charset="0"/>
              <a:buChar char="•"/>
            </a:pPr>
            <a:r>
              <a:rPr lang="en-GB" sz="2000" dirty="0"/>
              <a:t>What are the 7 critical questions? </a:t>
            </a:r>
          </a:p>
          <a:p>
            <a:pPr marL="285750" indent="-285750">
              <a:buFont typeface="Arial" panose="020B0604020202020204" pitchFamily="34" charset="0"/>
              <a:buChar char="•"/>
            </a:pPr>
            <a:r>
              <a:rPr lang="en-GB" sz="2000" dirty="0"/>
              <a:t>What are the benefits of using the model? </a:t>
            </a:r>
          </a:p>
          <a:p>
            <a:endParaRPr lang="en-GB" sz="1600" dirty="0"/>
          </a:p>
          <a:p>
            <a:endParaRPr lang="en-GB" sz="1600" dirty="0"/>
          </a:p>
        </p:txBody>
      </p:sp>
    </p:spTree>
    <p:extLst>
      <p:ext uri="{BB962C8B-B14F-4D97-AF65-F5344CB8AC3E}">
        <p14:creationId xmlns:p14="http://schemas.microsoft.com/office/powerpoint/2010/main" val="8620079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a:t>What to consider when implementing a resilient decision</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18D5C5E-D869-D2D1-22F6-B2D2E35CDBC2}"/>
              </a:ext>
            </a:extLst>
          </p:cNvPr>
          <p:cNvSpPr txBox="1"/>
          <p:nvPr/>
        </p:nvSpPr>
        <p:spPr>
          <a:xfrm>
            <a:off x="327306" y="1443841"/>
            <a:ext cx="8237220" cy="3970318"/>
          </a:xfrm>
          <a:prstGeom prst="rect">
            <a:avLst/>
          </a:prstGeom>
          <a:noFill/>
        </p:spPr>
        <p:txBody>
          <a:bodyPr wrap="square">
            <a:spAutoFit/>
          </a:bodyPr>
          <a:lstStyle/>
          <a:p>
            <a:pPr marL="285750" indent="-285750">
              <a:buFont typeface="Arial" panose="020B0604020202020204" pitchFamily="34" charset="0"/>
              <a:buChar char="•"/>
            </a:pPr>
            <a:r>
              <a:rPr lang="en-GB">
                <a:solidFill>
                  <a:srgbClr val="333333"/>
                </a:solidFill>
                <a:latin typeface="&amp;quot"/>
              </a:rPr>
              <a:t>What business relationships might be impacted?</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What actions or tasks are required to implement the chosen solution?</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Are there other decisions to be made to make the chosen solution a reality?</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Does the chosen alternative have an impact on, or cause a conflict with, previously made decisions? If so, what decisions need to be revisited?</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Who needs to know about the decision? Consider the stakeholders list.</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What actions or tasks will be required to make the transition to the envisioned new solution when decision implementation is complete? How do you deal with moving from the current state to the new state?</a:t>
            </a:r>
            <a:endParaRPr lang="en-GB"/>
          </a:p>
        </p:txBody>
      </p:sp>
    </p:spTree>
    <p:extLst>
      <p:ext uri="{BB962C8B-B14F-4D97-AF65-F5344CB8AC3E}">
        <p14:creationId xmlns:p14="http://schemas.microsoft.com/office/powerpoint/2010/main" val="34168432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a:t>Components of Effective Recommendations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42D5899-F465-8F5B-2409-EF0375111721}"/>
              </a:ext>
            </a:extLst>
          </p:cNvPr>
          <p:cNvSpPr txBox="1"/>
          <p:nvPr/>
        </p:nvSpPr>
        <p:spPr>
          <a:xfrm>
            <a:off x="525780" y="1615441"/>
            <a:ext cx="8442960" cy="4040786"/>
          </a:xfrm>
          <a:prstGeom prst="rect">
            <a:avLst/>
          </a:prstGeom>
          <a:noFill/>
        </p:spPr>
        <p:txBody>
          <a:bodyPr wrap="square">
            <a:spAutoFit/>
          </a:bodyPr>
          <a:lstStyle/>
          <a:p>
            <a:pPr lvl="0">
              <a:lnSpc>
                <a:spcPct val="107000"/>
              </a:lnSpc>
              <a:spcAft>
                <a:spcPts val="800"/>
              </a:spcAft>
              <a:buSzPts val="1000"/>
              <a:tabLst>
                <a:tab pos="457200" algn="l"/>
              </a:tabLst>
            </a:pP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Identify key elements when formulating recommendations:</a:t>
            </a:r>
            <a:endParaRPr lang="en-GB" sz="2400" kern="100">
              <a:solidFill>
                <a:srgbClr val="111111"/>
              </a:solidFill>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Research</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Conduct in-depth research to support your recommendations.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Data Analysis</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Validate recommendations using relevant data and statistics.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Market Trends</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Assess current market trends and competitor strategies.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Risk Assessment</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Consider potential risks and benefits.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170952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Presenting recommendations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42D5899-F465-8F5B-2409-EF0375111721}"/>
              </a:ext>
            </a:extLst>
          </p:cNvPr>
          <p:cNvSpPr txBox="1"/>
          <p:nvPr/>
        </p:nvSpPr>
        <p:spPr>
          <a:xfrm>
            <a:off x="982980" y="1516380"/>
            <a:ext cx="7094220" cy="4334969"/>
          </a:xfrm>
          <a:prstGeom prst="rect">
            <a:avLst/>
          </a:prstGeom>
          <a:noFill/>
        </p:spPr>
        <p:txBody>
          <a:bodyPr wrap="square">
            <a:spAutoFit/>
          </a:bodyPr>
          <a:lstStyle/>
          <a:p>
            <a:pPr lvl="0">
              <a:lnSpc>
                <a:spcPct val="107000"/>
              </a:lnSpc>
              <a:spcAft>
                <a:spcPts val="800"/>
              </a:spcAft>
              <a:buSzPts val="1000"/>
              <a:tabLst>
                <a:tab pos="457200" algn="l"/>
              </a:tabLst>
            </a:pP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Tips for presenting recommendations to stakeholders:</a:t>
            </a:r>
            <a:endParaRPr lang="en-GB" sz="2400" kern="100">
              <a:solidFill>
                <a:srgbClr val="111111"/>
              </a:solidFill>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Clarity</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Clearly articulate the recommendation.</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Justification</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Explain why the recommendation is beneficial.</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Alternatives</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Discuss alternative approaches.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Implementation Plan</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Outline steps for execution</a:t>
            </a:r>
            <a:r>
              <a:rPr lang="en-GB" sz="12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t>
            </a:r>
          </a:p>
          <a:p>
            <a:pPr lvl="1">
              <a:lnSpc>
                <a:spcPct val="107000"/>
              </a:lnSpc>
              <a:spcAft>
                <a:spcPts val="800"/>
              </a:spcAft>
              <a:buSzPts val="1000"/>
              <a:tabLst>
                <a:tab pos="914400" algn="l"/>
              </a:tabLst>
            </a:pPr>
            <a:endParaRPr lang="en-GB" sz="11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1861918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Implementation Plan- Example</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B3A35F51-5686-1641-8422-A2C6CB3C55BD}"/>
              </a:ext>
            </a:extLst>
          </p:cNvPr>
          <p:cNvPicPr>
            <a:picLocks noChangeAspect="1"/>
          </p:cNvPicPr>
          <p:nvPr/>
        </p:nvPicPr>
        <p:blipFill>
          <a:blip r:embed="rId3"/>
          <a:stretch>
            <a:fillRect/>
          </a:stretch>
        </p:blipFill>
        <p:spPr>
          <a:xfrm>
            <a:off x="1283569" y="1325562"/>
            <a:ext cx="6576862" cy="4112820"/>
          </a:xfrm>
          <a:prstGeom prst="rect">
            <a:avLst/>
          </a:prstGeom>
        </p:spPr>
      </p:pic>
    </p:spTree>
    <p:extLst>
      <p:ext uri="{BB962C8B-B14F-4D97-AF65-F5344CB8AC3E}">
        <p14:creationId xmlns:p14="http://schemas.microsoft.com/office/powerpoint/2010/main" val="36523926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a:t>Problem of the week</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3070A57-EF43-0C53-6AE8-AE4A2FB18648}"/>
              </a:ext>
            </a:extLst>
          </p:cNvPr>
          <p:cNvSpPr txBox="1"/>
          <p:nvPr/>
        </p:nvSpPr>
        <p:spPr>
          <a:xfrm>
            <a:off x="914401" y="1325562"/>
            <a:ext cx="8002384" cy="4154984"/>
          </a:xfrm>
          <a:prstGeom prst="rect">
            <a:avLst/>
          </a:prstGeom>
          <a:noFill/>
        </p:spPr>
        <p:txBody>
          <a:bodyPr wrap="square">
            <a:spAutoFit/>
          </a:bodyPr>
          <a:lstStyle/>
          <a:p>
            <a:pPr algn="l"/>
            <a:r>
              <a:rPr lang="en-GB" sz="2400" b="0" i="0" dirty="0">
                <a:effectLst/>
                <a:latin typeface="fkGroteskNeue"/>
              </a:rPr>
              <a:t>You are the CEO of </a:t>
            </a:r>
            <a:r>
              <a:rPr lang="en-GB" sz="2400" b="0" i="0" dirty="0" err="1">
                <a:effectLst/>
                <a:latin typeface="fkGroteskNeue"/>
              </a:rPr>
              <a:t>TechInnovate</a:t>
            </a:r>
            <a:r>
              <a:rPr lang="en-GB" sz="2400" b="0" i="0" dirty="0">
                <a:effectLst/>
                <a:latin typeface="fkGroteskNeue"/>
              </a:rPr>
              <a:t>, a medium-sized software company with 150 employees. The company specialises in developing customer relationship management (CRM) software for small to medium businesses. Due to a sudden global economic recession, many of your clients are cutting back on their tech spending, resulting in a 30% drop in sales over the last quarter.</a:t>
            </a:r>
          </a:p>
          <a:p>
            <a:pPr algn="l"/>
            <a:endParaRPr lang="en-GB" sz="2400" b="0" i="0" dirty="0">
              <a:effectLst/>
              <a:latin typeface="fkGroteskNeue"/>
            </a:endParaRPr>
          </a:p>
          <a:p>
            <a:pPr marL="342900" indent="-342900" algn="l">
              <a:buFont typeface="Arial" panose="020B0604020202020204" pitchFamily="34" charset="0"/>
              <a:buChar char="•"/>
            </a:pPr>
            <a:r>
              <a:rPr lang="en-GB" sz="2400" dirty="0">
                <a:solidFill>
                  <a:srgbClr val="111111"/>
                </a:solidFill>
                <a:latin typeface="fkGroteskNeue"/>
                <a:cs typeface="Arial" panose="020B0604020202020204" pitchFamily="34" charset="0"/>
              </a:rPr>
              <a:t>List 3 possible actions to address the crisis.</a:t>
            </a:r>
          </a:p>
          <a:p>
            <a:pPr marL="342900" indent="-342900" algn="l">
              <a:buFont typeface="Arial" panose="020B0604020202020204" pitchFamily="34" charset="0"/>
              <a:buChar char="•"/>
            </a:pPr>
            <a:r>
              <a:rPr lang="en-GB" sz="2400" b="0" i="0" dirty="0">
                <a:solidFill>
                  <a:srgbClr val="111111"/>
                </a:solidFill>
                <a:effectLst/>
                <a:latin typeface="fkGroteskNeue"/>
                <a:cs typeface="Arial" panose="020B0604020202020204" pitchFamily="34" charset="0"/>
              </a:rPr>
              <a:t>Apply the Vr</a:t>
            </a:r>
            <a:r>
              <a:rPr lang="en-GB" sz="2400" dirty="0">
                <a:solidFill>
                  <a:srgbClr val="111111"/>
                </a:solidFill>
                <a:latin typeface="fkGroteskNeue"/>
                <a:cs typeface="Arial" panose="020B0604020202020204" pitchFamily="34" charset="0"/>
              </a:rPr>
              <a:t>oom-Yetton model and choose the style you think is best for this situation.</a:t>
            </a:r>
            <a:endParaRPr lang="en-GB" sz="3600" b="0" i="0" dirty="0">
              <a:solidFill>
                <a:srgbClr val="11111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87152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640A2-31D4-92B6-7C90-4E360047DA15}"/>
              </a:ext>
            </a:extLst>
          </p:cNvPr>
          <p:cNvSpPr>
            <a:spLocks noGrp="1"/>
          </p:cNvSpPr>
          <p:nvPr>
            <p:ph type="ctrTitle"/>
          </p:nvPr>
        </p:nvSpPr>
        <p:spPr/>
        <p:txBody>
          <a:bodyPr>
            <a:normAutofit/>
          </a:bodyPr>
          <a:lstStyle/>
          <a:p>
            <a:r>
              <a:rPr lang="en-GB" sz="8000" dirty="0"/>
              <a:t>Crossword</a:t>
            </a:r>
          </a:p>
        </p:txBody>
      </p:sp>
      <p:sp>
        <p:nvSpPr>
          <p:cNvPr id="3" name="Subtitle 2">
            <a:extLst>
              <a:ext uri="{FF2B5EF4-FFF2-40B4-BE49-F238E27FC236}">
                <a16:creationId xmlns:a16="http://schemas.microsoft.com/office/drawing/2014/main" id="{D99BA14B-9CF7-9E9D-B117-85B3F0E3276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95263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Resources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10E57BD-49A3-4D49-A22F-C93B1C7440F8}"/>
              </a:ext>
            </a:extLst>
          </p:cNvPr>
          <p:cNvSpPr txBox="1"/>
          <p:nvPr/>
        </p:nvSpPr>
        <p:spPr>
          <a:xfrm>
            <a:off x="340396" y="1223683"/>
            <a:ext cx="8581728" cy="3539430"/>
          </a:xfrm>
          <a:prstGeom prst="rect">
            <a:avLst/>
          </a:prstGeom>
          <a:noFill/>
        </p:spPr>
        <p:txBody>
          <a:bodyPr wrap="square">
            <a:spAutoFit/>
          </a:bodyPr>
          <a:lstStyle/>
          <a:p>
            <a:endParaRPr lang="en-GB" sz="1400" dirty="0">
              <a:solidFill>
                <a:srgbClr val="3A3A3A"/>
              </a:solidFill>
              <a:latin typeface="Source Sans Pro" panose="020B0503030403020204" pitchFamily="34" charset="0"/>
            </a:endParaRPr>
          </a:p>
          <a:p>
            <a:pPr marL="285750" indent="-285750">
              <a:buFont typeface="Arial" panose="020B0604020202020204" pitchFamily="34" charset="0"/>
              <a:buChar char="•"/>
            </a:pPr>
            <a:r>
              <a:rPr lang="en-GB" sz="1400" dirty="0">
                <a:solidFill>
                  <a:srgbClr val="3A3A3A"/>
                </a:solidFill>
                <a:latin typeface="Source Sans Pro" panose="020B0503030403020204" pitchFamily="34" charset="0"/>
              </a:rPr>
              <a:t>CIPD (2023) </a:t>
            </a:r>
            <a:r>
              <a:rPr lang="en-GB" sz="1400" i="1" dirty="0">
                <a:solidFill>
                  <a:srgbClr val="3A3A3A"/>
                </a:solidFill>
                <a:latin typeface="Source Sans Pro" panose="020B0503030403020204" pitchFamily="34" charset="0"/>
              </a:rPr>
              <a:t>Evidence-based practice for effective decision-making. </a:t>
            </a:r>
            <a:r>
              <a:rPr lang="en-GB" sz="1400" dirty="0">
                <a:solidFill>
                  <a:srgbClr val="3A3A3A"/>
                </a:solidFill>
                <a:latin typeface="Source Sans Pro" panose="020B0503030403020204" pitchFamily="34" charset="0"/>
              </a:rPr>
              <a:t>Available at: </a:t>
            </a:r>
            <a:r>
              <a:rPr lang="en-GB" sz="1400" dirty="0">
                <a:hlinkClick r:id="rId3"/>
              </a:rPr>
              <a:t>Evidence-based practice for effective decision-making | Factsheets | CIPD</a:t>
            </a:r>
            <a:r>
              <a:rPr lang="en-GB" sz="1400" dirty="0"/>
              <a:t>. (Accessed: 17 October 2024).</a:t>
            </a:r>
          </a:p>
          <a:p>
            <a:pPr marL="285750" indent="-285750">
              <a:buFont typeface="Arial" panose="020B0604020202020204" pitchFamily="34" charset="0"/>
              <a:buChar char="•"/>
            </a:pPr>
            <a:r>
              <a:rPr lang="en-GB" sz="1400" dirty="0"/>
              <a:t>Klein, G. (2004) </a:t>
            </a:r>
            <a:r>
              <a:rPr lang="en-GB" sz="1400" i="1" dirty="0"/>
              <a:t>The Power of Intuition: How to Use Your Gut Feelings to Make Better Decisions at Work</a:t>
            </a:r>
            <a:r>
              <a:rPr lang="en-GB" sz="1400" dirty="0"/>
              <a:t>. Location unknown: Crown Currency.</a:t>
            </a:r>
          </a:p>
          <a:p>
            <a:pPr marL="285750" indent="-285750">
              <a:buFont typeface="Arial" panose="020B0604020202020204" pitchFamily="34" charset="0"/>
              <a:buChar char="•"/>
            </a:pPr>
            <a:r>
              <a:rPr lang="en-GB" sz="1400" b="0" i="0" dirty="0">
                <a:solidFill>
                  <a:srgbClr val="3A3A3A"/>
                </a:solidFill>
                <a:effectLst/>
                <a:latin typeface="Source Sans Pro" panose="020B0503030403020204" pitchFamily="34" charset="0"/>
              </a:rPr>
              <a:t>Koechlin, E. (2020) ‘Human Decision-Making beyond the Rational Decision Theory’, </a:t>
            </a:r>
            <a:r>
              <a:rPr lang="en-GB" sz="1400" b="0" i="1" dirty="0">
                <a:solidFill>
                  <a:srgbClr val="3A3A3A"/>
                </a:solidFill>
                <a:effectLst/>
                <a:latin typeface="Source Sans Pro" panose="020B0503030403020204" pitchFamily="34" charset="0"/>
              </a:rPr>
              <a:t>Trends in cognitive sciences</a:t>
            </a:r>
            <a:r>
              <a:rPr lang="en-GB" sz="1400" b="0" i="0" dirty="0">
                <a:solidFill>
                  <a:srgbClr val="3A3A3A"/>
                </a:solidFill>
                <a:effectLst/>
                <a:latin typeface="Source Sans Pro" panose="020B0503030403020204" pitchFamily="34" charset="0"/>
              </a:rPr>
              <a:t>, 24(1), pp. 4–6. Available at: </a:t>
            </a:r>
            <a:r>
              <a:rPr lang="en-GB" sz="1400" b="0" i="0" dirty="0">
                <a:solidFill>
                  <a:srgbClr val="3A3A3A"/>
                </a:solidFill>
                <a:effectLst/>
                <a:latin typeface="Source Sans Pro" panose="020B0503030403020204" pitchFamily="34" charset="0"/>
                <a:hlinkClick r:id="rId4"/>
              </a:rPr>
              <a:t>https://doi.org/10.1016/j.tics.2019.11.001</a:t>
            </a:r>
            <a:r>
              <a:rPr lang="en-GB" sz="1400" b="0" i="0" dirty="0">
                <a:solidFill>
                  <a:srgbClr val="3A3A3A"/>
                </a:solidFill>
                <a:effectLst/>
                <a:latin typeface="Source Sans Pro" panose="020B0503030403020204" pitchFamily="34" charset="0"/>
              </a:rPr>
              <a:t>.</a:t>
            </a:r>
          </a:p>
          <a:p>
            <a:pPr marL="285750" indent="-285750">
              <a:buFont typeface="Arial" panose="020B0604020202020204" pitchFamily="34" charset="0"/>
              <a:buChar char="•"/>
            </a:pPr>
            <a:r>
              <a:rPr lang="en-GB" sz="1400" b="0" i="0" dirty="0" err="1">
                <a:solidFill>
                  <a:srgbClr val="3A3A3A"/>
                </a:solidFill>
                <a:effectLst/>
                <a:latin typeface="Source Sans Pro" panose="020B0503030403020204" pitchFamily="34" charset="0"/>
              </a:rPr>
              <a:t>Mls</a:t>
            </a:r>
            <a:r>
              <a:rPr lang="en-GB" sz="1400" b="0" i="0" dirty="0">
                <a:solidFill>
                  <a:srgbClr val="3A3A3A"/>
                </a:solidFill>
                <a:effectLst/>
                <a:latin typeface="Source Sans Pro" panose="020B0503030403020204" pitchFamily="34" charset="0"/>
              </a:rPr>
              <a:t>, K. and </a:t>
            </a:r>
            <a:r>
              <a:rPr lang="en-GB" sz="1400" b="0" i="0" dirty="0" err="1">
                <a:solidFill>
                  <a:srgbClr val="3A3A3A"/>
                </a:solidFill>
                <a:effectLst/>
                <a:latin typeface="Source Sans Pro" panose="020B0503030403020204" pitchFamily="34" charset="0"/>
              </a:rPr>
              <a:t>Otĉenáŝková</a:t>
            </a:r>
            <a:r>
              <a:rPr lang="en-GB" sz="1400" b="0" i="0" dirty="0">
                <a:solidFill>
                  <a:srgbClr val="3A3A3A"/>
                </a:solidFill>
                <a:effectLst/>
                <a:latin typeface="Source Sans Pro" panose="020B0503030403020204" pitchFamily="34" charset="0"/>
              </a:rPr>
              <a:t>, T. (2013) ‘Analysis of Complex Decisional Situations in Companies with the Support of AHP Extension of Vroom-Yetton Contingency Model’, </a:t>
            </a:r>
            <a:r>
              <a:rPr lang="en-GB" sz="1400" b="0" i="1" dirty="0">
                <a:solidFill>
                  <a:srgbClr val="3A3A3A"/>
                </a:solidFill>
                <a:effectLst/>
                <a:latin typeface="Source Sans Pro" panose="020B0503030403020204" pitchFamily="34" charset="0"/>
              </a:rPr>
              <a:t>IFAC Proceedings Volumes</a:t>
            </a:r>
            <a:r>
              <a:rPr lang="en-GB" sz="1400" b="0" i="0" dirty="0">
                <a:solidFill>
                  <a:srgbClr val="3A3A3A"/>
                </a:solidFill>
                <a:effectLst/>
                <a:latin typeface="Source Sans Pro" panose="020B0503030403020204" pitchFamily="34" charset="0"/>
              </a:rPr>
              <a:t>, 46(9), pp. 549–554. Available at: https://doi.org/10.3182/20130619-3-RU-3018.00546.</a:t>
            </a:r>
            <a:endParaRPr lang="en-GB" sz="1400" dirty="0">
              <a:solidFill>
                <a:srgbClr val="3A3A3A"/>
              </a:solidFill>
              <a:latin typeface="Source Sans Pro" panose="020B0503030403020204" pitchFamily="34" charset="0"/>
            </a:endParaRPr>
          </a:p>
          <a:p>
            <a:pPr marL="285750" indent="-285750">
              <a:buFont typeface="Arial" panose="020B0604020202020204" pitchFamily="34" charset="0"/>
              <a:buChar char="•"/>
            </a:pPr>
            <a:r>
              <a:rPr lang="en-GB" sz="1400" b="0" i="0" dirty="0">
                <a:solidFill>
                  <a:srgbClr val="3A3A3A"/>
                </a:solidFill>
                <a:effectLst/>
                <a:latin typeface="Source Sans Pro" panose="020B0503030403020204" pitchFamily="34" charset="0"/>
              </a:rPr>
              <a:t>Myers, E. (2023) </a:t>
            </a:r>
            <a:r>
              <a:rPr lang="en-GB" sz="1400" b="0" i="1" dirty="0">
                <a:solidFill>
                  <a:srgbClr val="3A3A3A"/>
                </a:solidFill>
                <a:effectLst/>
                <a:latin typeface="Source Sans Pro" panose="020B0503030403020204" pitchFamily="34" charset="0"/>
              </a:rPr>
              <a:t>Anchoring Bias &amp; Adjustment Heuristic: Definition and Examples. </a:t>
            </a:r>
            <a:r>
              <a:rPr lang="en-GB" sz="1400" b="0" i="0" dirty="0">
                <a:solidFill>
                  <a:srgbClr val="3A3A3A"/>
                </a:solidFill>
                <a:effectLst/>
                <a:latin typeface="Source Sans Pro" panose="020B0503030403020204" pitchFamily="34" charset="0"/>
              </a:rPr>
              <a:t>Available at: </a:t>
            </a:r>
            <a:r>
              <a:rPr lang="en-GB" sz="1400" dirty="0">
                <a:hlinkClick r:id="rId5"/>
              </a:rPr>
              <a:t>Anchoring Bias and Adjustment Heuristic in Psychology (simplypsychology.org)</a:t>
            </a:r>
            <a:r>
              <a:rPr lang="en-GB" sz="1400" dirty="0"/>
              <a:t> (Accessed: 17 October 2024).</a:t>
            </a:r>
            <a:endParaRPr lang="en-GB" sz="1400" dirty="0">
              <a:solidFill>
                <a:srgbClr val="3A3A3A"/>
              </a:solidFill>
              <a:latin typeface="Source Sans Pro" panose="020B0503030403020204" pitchFamily="34" charset="0"/>
            </a:endParaRPr>
          </a:p>
          <a:p>
            <a:pPr marL="285750" indent="-285750">
              <a:buFont typeface="Arial" panose="020B0604020202020204" pitchFamily="34" charset="0"/>
              <a:buChar char="•"/>
            </a:pPr>
            <a:r>
              <a:rPr lang="en-GB" sz="1400" dirty="0" err="1">
                <a:solidFill>
                  <a:srgbClr val="3A3A3A"/>
                </a:solidFill>
                <a:latin typeface="Source Sans Pro" panose="020B0503030403020204" pitchFamily="34" charset="0"/>
              </a:rPr>
              <a:t>Simkus</a:t>
            </a:r>
            <a:r>
              <a:rPr lang="en-GB" sz="1400" dirty="0">
                <a:solidFill>
                  <a:srgbClr val="3A3A3A"/>
                </a:solidFill>
                <a:latin typeface="Source Sans Pro" panose="020B0503030403020204" pitchFamily="34" charset="0"/>
              </a:rPr>
              <a:t>, J. (2023) </a:t>
            </a:r>
            <a:r>
              <a:rPr lang="en-GB" sz="1400" i="1" dirty="0">
                <a:solidFill>
                  <a:srgbClr val="3A3A3A"/>
                </a:solidFill>
                <a:latin typeface="Source Sans Pro" panose="020B0503030403020204" pitchFamily="34" charset="0"/>
              </a:rPr>
              <a:t>Confirmation Bias In Psychology: Definition &amp; Examples. </a:t>
            </a:r>
            <a:r>
              <a:rPr lang="en-GB" sz="1400" dirty="0">
                <a:solidFill>
                  <a:srgbClr val="3A3A3A"/>
                </a:solidFill>
                <a:latin typeface="Source Sans Pro" panose="020B0503030403020204" pitchFamily="34" charset="0"/>
              </a:rPr>
              <a:t>Available at: </a:t>
            </a:r>
            <a:r>
              <a:rPr lang="en-GB" sz="1400" dirty="0">
                <a:hlinkClick r:id="rId6"/>
              </a:rPr>
              <a:t>Confirmation Bias In Psychology: Definition &amp; Examples (simplypsychology.org)</a:t>
            </a:r>
            <a:r>
              <a:rPr lang="en-GB" sz="1400" dirty="0"/>
              <a:t> (Accessed: 17 October 2024).</a:t>
            </a:r>
          </a:p>
          <a:p>
            <a:pPr marL="285750" indent="-285750">
              <a:buFont typeface="Arial" panose="020B0604020202020204" pitchFamily="34" charset="0"/>
              <a:buChar char="•"/>
            </a:pPr>
            <a:r>
              <a:rPr lang="en-GB" sz="1400" b="0" i="0" dirty="0">
                <a:solidFill>
                  <a:srgbClr val="3A3A3A"/>
                </a:solidFill>
                <a:effectLst/>
                <a:latin typeface="Source Sans Pro" panose="020B0503030403020204" pitchFamily="34" charset="0"/>
              </a:rPr>
              <a:t>Stacey, R.D. (2011) </a:t>
            </a:r>
            <a:r>
              <a:rPr lang="en-GB" sz="1400" b="0" i="1" dirty="0">
                <a:solidFill>
                  <a:srgbClr val="3A3A3A"/>
                </a:solidFill>
                <a:effectLst/>
                <a:latin typeface="Source Sans Pro" panose="020B0503030403020204" pitchFamily="34" charset="0"/>
              </a:rPr>
              <a:t>Strategic management and organisational dynamics : the challenge of complexity to ways of thinking about organisations</a:t>
            </a:r>
            <a:r>
              <a:rPr lang="en-GB" sz="1400" b="0" i="0" dirty="0">
                <a:solidFill>
                  <a:srgbClr val="3A3A3A"/>
                </a:solidFill>
                <a:effectLst/>
                <a:latin typeface="Source Sans Pro" panose="020B0503030403020204" pitchFamily="34" charset="0"/>
              </a:rPr>
              <a:t>. 6th ed. Place of publication not identified: Financial Times Prentice Hall.</a:t>
            </a:r>
          </a:p>
        </p:txBody>
      </p:sp>
    </p:spTree>
    <p:extLst>
      <p:ext uri="{BB962C8B-B14F-4D97-AF65-F5344CB8AC3E}">
        <p14:creationId xmlns:p14="http://schemas.microsoft.com/office/powerpoint/2010/main" val="28304800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3603</Words>
  <Application>Microsoft Office PowerPoint</Application>
  <PresentationFormat>On-screen Show (4:3)</PresentationFormat>
  <Paragraphs>375</Paragraphs>
  <Slides>28</Slides>
  <Notes>28</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28</vt:i4>
      </vt:variant>
    </vt:vector>
  </HeadingPairs>
  <TitlesOfParts>
    <vt:vector size="45" baseType="lpstr">
      <vt:lpstr>&amp;quot</vt:lpstr>
      <vt:lpstr>__fkGroteskNeue_598ab8</vt:lpstr>
      <vt:lpstr>fkGroteskNeue</vt:lpstr>
      <vt:lpstr>Inter</vt:lpstr>
      <vt:lpstr>Myriad Pro</vt:lpstr>
      <vt:lpstr>var(--font-berkeley-mono)</vt:lpstr>
      <vt:lpstr>var(--font-fk-grotesk)</vt:lpstr>
      <vt:lpstr>Aptos</vt:lpstr>
      <vt:lpstr>Arial</vt:lpstr>
      <vt:lpstr>Calibri</vt:lpstr>
      <vt:lpstr>Courier New</vt:lpstr>
      <vt:lpstr>Noto Sans</vt:lpstr>
      <vt:lpstr>Open Sans</vt:lpstr>
      <vt:lpstr>Roboto</vt:lpstr>
      <vt:lpstr>Source Sans Pro</vt:lpstr>
      <vt:lpstr>Symbol</vt:lpstr>
      <vt:lpstr>20140311PresentationUWTSDTemplate</vt:lpstr>
      <vt:lpstr>Certificate of Higher Education in Employability Skills  Problem Solving and Innovation (BMSW4014)  Rhiannon Akers, Chris Rogers and Tristan Hawkins, February 2025</vt:lpstr>
      <vt:lpstr>Agenda </vt:lpstr>
      <vt:lpstr>Recap</vt:lpstr>
      <vt:lpstr>What is decision making? </vt:lpstr>
      <vt:lpstr>Decision making models</vt:lpstr>
      <vt:lpstr>Rational decision making </vt:lpstr>
      <vt:lpstr>Rational decision making – Example 1 </vt:lpstr>
      <vt:lpstr>Rational decision making – Example 2 </vt:lpstr>
      <vt:lpstr>Bounded rationality model (1)</vt:lpstr>
      <vt:lpstr>Bounded rationality model (2)</vt:lpstr>
      <vt:lpstr>Bounded rationality – Example 1</vt:lpstr>
      <vt:lpstr>Bounded rationality – Example 2 </vt:lpstr>
      <vt:lpstr>Intuitive decision making (1) </vt:lpstr>
      <vt:lpstr>Intuitive decision making (2) </vt:lpstr>
      <vt:lpstr>Intuitive decision making - Example</vt:lpstr>
      <vt:lpstr>Activity</vt:lpstr>
      <vt:lpstr>Break</vt:lpstr>
      <vt:lpstr>Factors influencing decision making </vt:lpstr>
      <vt:lpstr>Cognitive bias</vt:lpstr>
      <vt:lpstr>Group decision making</vt:lpstr>
      <vt:lpstr>Activity</vt:lpstr>
      <vt:lpstr>What to consider when implementing a resilient decision</vt:lpstr>
      <vt:lpstr>Components of Effective Recommendations</vt:lpstr>
      <vt:lpstr>Presenting recommendations</vt:lpstr>
      <vt:lpstr>Implementation Plan- Example</vt:lpstr>
      <vt:lpstr>Problem of the week</vt:lpstr>
      <vt:lpstr>Crossword</vt:lpstr>
      <vt:lpstr>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Rhiannon Akers</cp:lastModifiedBy>
  <cp:revision>3</cp:revision>
  <dcterms:created xsi:type="dcterms:W3CDTF">2017-12-11T18:00:04Z</dcterms:created>
  <dcterms:modified xsi:type="dcterms:W3CDTF">2025-01-31T12:12:18Z</dcterms:modified>
</cp:coreProperties>
</file>