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3"/>
  </p:notesMasterIdLst>
  <p:sldIdLst>
    <p:sldId id="256" r:id="rId2"/>
    <p:sldId id="257" r:id="rId3"/>
    <p:sldId id="258" r:id="rId4"/>
    <p:sldId id="260" r:id="rId5"/>
    <p:sldId id="261" r:id="rId6"/>
    <p:sldId id="262" r:id="rId7"/>
    <p:sldId id="264" r:id="rId8"/>
    <p:sldId id="263" r:id="rId9"/>
    <p:sldId id="265" r:id="rId10"/>
    <p:sldId id="259"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3029" autoAdjust="0"/>
  </p:normalViewPr>
  <p:slideViewPr>
    <p:cSldViewPr snapToGrid="0">
      <p:cViewPr varScale="1">
        <p:scale>
          <a:sx n="61" d="100"/>
          <a:sy n="61" d="100"/>
        </p:scale>
        <p:origin x="1074"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B213FBA-360F-4DC4-9AF0-AD82B438647F}" type="datetimeFigureOut">
              <a:rPr lang="en-GB" smtClean="0"/>
              <a:t>07/03/2026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3A5CA4E-6482-4484-B6E6-91537A1FD95D}" type="slidenum">
              <a:rPr lang="en-GB" smtClean="0"/>
              <a:t>‹#›</a:t>
            </a:fld>
            <a:endParaRPr lang="en-GB"/>
          </a:p>
        </p:txBody>
      </p:sp>
    </p:spTree>
    <p:extLst>
      <p:ext uri="{BB962C8B-B14F-4D97-AF65-F5344CB8AC3E}">
        <p14:creationId xmlns:p14="http://schemas.microsoft.com/office/powerpoint/2010/main" val="23211249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Chronic illnesses and an aging population are increasing pressure on the NHS. Community nurses often take care of complicated patients on their own, without getting quick help from specialists. Heart and lung sounds are made louder, recorded, and sent out using digital stethoscopes. Some versions also use AI to help understand the sounds. I will look at information from NHS England, NIHR trials, and studies reviewed by experts to evaluate how they influence job roles, how services are provided, and the people who use those services today.</a:t>
            </a:r>
            <a:endParaRPr lang="en-GB" dirty="0"/>
          </a:p>
        </p:txBody>
      </p:sp>
      <p:sp>
        <p:nvSpPr>
          <p:cNvPr id="4" name="Slide Number Placeholder 3"/>
          <p:cNvSpPr>
            <a:spLocks noGrp="1"/>
          </p:cNvSpPr>
          <p:nvPr>
            <p:ph type="sldNum" sz="quarter" idx="10"/>
          </p:nvPr>
        </p:nvSpPr>
        <p:spPr/>
        <p:txBody>
          <a:bodyPr/>
          <a:lstStyle/>
          <a:p>
            <a:fld id="{13A5CA4E-6482-4484-B6E6-91537A1FD95D}" type="slidenum">
              <a:rPr lang="en-GB" smtClean="0"/>
              <a:t>2</a:t>
            </a:fld>
            <a:endParaRPr lang="en-GB"/>
          </a:p>
        </p:txBody>
      </p:sp>
    </p:spTree>
    <p:extLst>
      <p:ext uri="{BB962C8B-B14F-4D97-AF65-F5344CB8AC3E}">
        <p14:creationId xmlns:p14="http://schemas.microsoft.com/office/powerpoint/2010/main" val="38945028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Digital stethoscopes are different from regular ones because they can use AI to help with consultation, allow users </a:t>
            </a:r>
            <a:r>
              <a:rPr lang="en-US" dirty="0" smtClean="0"/>
              <a:t>to listen </a:t>
            </a:r>
            <a:r>
              <a:rPr lang="en-US" dirty="0" smtClean="0"/>
              <a:t>to recordings, and allow doctors to consult from a distance. According to </a:t>
            </a:r>
            <a:r>
              <a:rPr lang="en-US" dirty="0" err="1" smtClean="0"/>
              <a:t>Topol</a:t>
            </a:r>
            <a:r>
              <a:rPr lang="en-US" dirty="0" smtClean="0"/>
              <a:t> (2019</a:t>
            </a:r>
            <a:r>
              <a:rPr lang="en-US" dirty="0" smtClean="0"/>
              <a:t>), </a:t>
            </a:r>
            <a:r>
              <a:rPr lang="en-US" dirty="0" smtClean="0"/>
              <a:t>using AI tools to help doctors can make their diagnoses more accurate. With this technology, patients can get professional advice at home.</a:t>
            </a:r>
            <a:endParaRPr lang="en-GB" dirty="0"/>
          </a:p>
        </p:txBody>
      </p:sp>
      <p:sp>
        <p:nvSpPr>
          <p:cNvPr id="4" name="Slide Number Placeholder 3"/>
          <p:cNvSpPr>
            <a:spLocks noGrp="1"/>
          </p:cNvSpPr>
          <p:nvPr>
            <p:ph type="sldNum" sz="quarter" idx="10"/>
          </p:nvPr>
        </p:nvSpPr>
        <p:spPr/>
        <p:txBody>
          <a:bodyPr/>
          <a:lstStyle/>
          <a:p>
            <a:fld id="{13A5CA4E-6482-4484-B6E6-91537A1FD95D}" type="slidenum">
              <a:rPr lang="en-GB" smtClean="0"/>
              <a:t>3</a:t>
            </a:fld>
            <a:endParaRPr lang="en-GB"/>
          </a:p>
        </p:txBody>
      </p:sp>
    </p:spTree>
    <p:extLst>
      <p:ext uri="{BB962C8B-B14F-4D97-AF65-F5344CB8AC3E}">
        <p14:creationId xmlns:p14="http://schemas.microsoft.com/office/powerpoint/2010/main" val="27526552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Research from Imperial College London, funded by the NIHR, found that stethoscopes with AI technology help doctors in primary care better diagnose atrial fibrillation and heart failure. However, stopping work caused 70% of practices to stop, highlighting how hard it is to carry out these tasks.</a:t>
            </a:r>
            <a:endParaRPr lang="en-GB" dirty="0"/>
          </a:p>
        </p:txBody>
      </p:sp>
      <p:sp>
        <p:nvSpPr>
          <p:cNvPr id="4" name="Slide Number Placeholder 3"/>
          <p:cNvSpPr>
            <a:spLocks noGrp="1"/>
          </p:cNvSpPr>
          <p:nvPr>
            <p:ph type="sldNum" sz="quarter" idx="10"/>
          </p:nvPr>
        </p:nvSpPr>
        <p:spPr/>
        <p:txBody>
          <a:bodyPr/>
          <a:lstStyle/>
          <a:p>
            <a:fld id="{13A5CA4E-6482-4484-B6E6-91537A1FD95D}" type="slidenum">
              <a:rPr lang="en-GB" smtClean="0"/>
              <a:t>4</a:t>
            </a:fld>
            <a:endParaRPr lang="en-GB"/>
          </a:p>
        </p:txBody>
      </p:sp>
    </p:spTree>
    <p:extLst>
      <p:ext uri="{BB962C8B-B14F-4D97-AF65-F5344CB8AC3E}">
        <p14:creationId xmlns:p14="http://schemas.microsoft.com/office/powerpoint/2010/main" val="27656620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Digital stethoscopes help healthcare practitioners work in collaboration and share expert advice with the community. According to </a:t>
            </a:r>
            <a:r>
              <a:rPr lang="en-US" dirty="0" smtClean="0"/>
              <a:t>Johns et </a:t>
            </a:r>
            <a:r>
              <a:rPr lang="en-US" dirty="0" smtClean="0"/>
              <a:t>al. (</a:t>
            </a:r>
            <a:r>
              <a:rPr lang="en-US" dirty="0" smtClean="0"/>
              <a:t>2023), </a:t>
            </a:r>
            <a:r>
              <a:rPr lang="en-US" dirty="0" smtClean="0"/>
              <a:t>not using technology properly</a:t>
            </a:r>
            <a:r>
              <a:rPr lang="en-US" baseline="0" dirty="0" smtClean="0"/>
              <a:t> </a:t>
            </a:r>
            <a:r>
              <a:rPr lang="en-US" dirty="0" smtClean="0"/>
              <a:t>in everyday tasks often causes things to fail. Time set aside for learning and </a:t>
            </a:r>
            <a:r>
              <a:rPr lang="en-US" dirty="0" err="1" smtClean="0"/>
              <a:t>organised</a:t>
            </a:r>
            <a:r>
              <a:rPr lang="en-US" dirty="0" smtClean="0"/>
              <a:t> training is very important.</a:t>
            </a:r>
            <a:endParaRPr lang="en-GB" dirty="0"/>
          </a:p>
        </p:txBody>
      </p:sp>
      <p:sp>
        <p:nvSpPr>
          <p:cNvPr id="4" name="Slide Number Placeholder 3"/>
          <p:cNvSpPr>
            <a:spLocks noGrp="1"/>
          </p:cNvSpPr>
          <p:nvPr>
            <p:ph type="sldNum" sz="quarter" idx="10"/>
          </p:nvPr>
        </p:nvSpPr>
        <p:spPr/>
        <p:txBody>
          <a:bodyPr/>
          <a:lstStyle/>
          <a:p>
            <a:fld id="{13A5CA4E-6482-4484-B6E6-91537A1FD95D}" type="slidenum">
              <a:rPr lang="en-GB" smtClean="0"/>
              <a:t>5</a:t>
            </a:fld>
            <a:endParaRPr lang="en-GB"/>
          </a:p>
        </p:txBody>
      </p:sp>
    </p:spTree>
    <p:extLst>
      <p:ext uri="{BB962C8B-B14F-4D97-AF65-F5344CB8AC3E}">
        <p14:creationId xmlns:p14="http://schemas.microsoft.com/office/powerpoint/2010/main" val="18482930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Staying out of the hospital helps weak people feel better. To maintain people's trust, AI in healthcare should be clear about how it works and who is responsible for it (WHO,</a:t>
            </a:r>
            <a:r>
              <a:rPr lang="en-US" baseline="0" dirty="0" smtClean="0"/>
              <a:t> 2021)</a:t>
            </a:r>
            <a:r>
              <a:rPr lang="en-US" dirty="0" smtClean="0"/>
              <a:t>. Adoption depends a lot on good ethics and management.</a:t>
            </a:r>
            <a:endParaRPr lang="en-GB" dirty="0"/>
          </a:p>
        </p:txBody>
      </p:sp>
      <p:sp>
        <p:nvSpPr>
          <p:cNvPr id="4" name="Slide Number Placeholder 3"/>
          <p:cNvSpPr>
            <a:spLocks noGrp="1"/>
          </p:cNvSpPr>
          <p:nvPr>
            <p:ph type="sldNum" sz="quarter" idx="10"/>
          </p:nvPr>
        </p:nvSpPr>
        <p:spPr/>
        <p:txBody>
          <a:bodyPr/>
          <a:lstStyle/>
          <a:p>
            <a:fld id="{13A5CA4E-6482-4484-B6E6-91537A1FD95D}" type="slidenum">
              <a:rPr lang="en-GB" smtClean="0"/>
              <a:t>6</a:t>
            </a:fld>
            <a:endParaRPr lang="en-GB"/>
          </a:p>
        </p:txBody>
      </p:sp>
    </p:spTree>
    <p:extLst>
      <p:ext uri="{BB962C8B-B14F-4D97-AF65-F5344CB8AC3E}">
        <p14:creationId xmlns:p14="http://schemas.microsoft.com/office/powerpoint/2010/main" val="17716573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invention helps NHS England move towards providing care in the community. However, growing bigger may be stopped by complicated issues with the </a:t>
            </a:r>
            <a:r>
              <a:rPr lang="en-US" dirty="0" err="1" smtClean="0"/>
              <a:t>organisation</a:t>
            </a:r>
            <a:r>
              <a:rPr lang="en-US" dirty="0" smtClean="0"/>
              <a:t>, technology, and staff</a:t>
            </a:r>
            <a:r>
              <a:rPr lang="en-US" baseline="0" dirty="0" smtClean="0"/>
              <a:t> because t</a:t>
            </a:r>
            <a:r>
              <a:rPr lang="en-US" dirty="0" smtClean="0"/>
              <a:t>echnology alone doesn't guarantee change.</a:t>
            </a:r>
            <a:endParaRPr lang="en-GB" dirty="0"/>
          </a:p>
        </p:txBody>
      </p:sp>
      <p:sp>
        <p:nvSpPr>
          <p:cNvPr id="4" name="Slide Number Placeholder 3"/>
          <p:cNvSpPr>
            <a:spLocks noGrp="1"/>
          </p:cNvSpPr>
          <p:nvPr>
            <p:ph type="sldNum" sz="quarter" idx="10"/>
          </p:nvPr>
        </p:nvSpPr>
        <p:spPr/>
        <p:txBody>
          <a:bodyPr/>
          <a:lstStyle/>
          <a:p>
            <a:fld id="{13A5CA4E-6482-4484-B6E6-91537A1FD95D}" type="slidenum">
              <a:rPr lang="en-GB" smtClean="0"/>
              <a:t>7</a:t>
            </a:fld>
            <a:endParaRPr lang="en-GB"/>
          </a:p>
        </p:txBody>
      </p:sp>
    </p:spTree>
    <p:extLst>
      <p:ext uri="{BB962C8B-B14F-4D97-AF65-F5344CB8AC3E}">
        <p14:creationId xmlns:p14="http://schemas.microsoft.com/office/powerpoint/2010/main" val="23825651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 recommend that top management focus on training the staff according to the RCN digital skills guidelines. The right way to use it should be clearly explained in simple rules. Sustainability means </a:t>
            </a:r>
            <a:r>
              <a:rPr lang="en-US" dirty="0" smtClean="0"/>
              <a:t>the need </a:t>
            </a:r>
            <a:r>
              <a:rPr lang="en-US" dirty="0" smtClean="0"/>
              <a:t>to keep checking how the workload affects things and how accurate the tests are.</a:t>
            </a:r>
            <a:endParaRPr lang="en-GB" dirty="0"/>
          </a:p>
        </p:txBody>
      </p:sp>
      <p:sp>
        <p:nvSpPr>
          <p:cNvPr id="4" name="Slide Number Placeholder 3"/>
          <p:cNvSpPr>
            <a:spLocks noGrp="1"/>
          </p:cNvSpPr>
          <p:nvPr>
            <p:ph type="sldNum" sz="quarter" idx="10"/>
          </p:nvPr>
        </p:nvSpPr>
        <p:spPr/>
        <p:txBody>
          <a:bodyPr/>
          <a:lstStyle/>
          <a:p>
            <a:fld id="{13A5CA4E-6482-4484-B6E6-91537A1FD95D}" type="slidenum">
              <a:rPr lang="en-GB" smtClean="0"/>
              <a:t>8</a:t>
            </a:fld>
            <a:endParaRPr lang="en-GB"/>
          </a:p>
        </p:txBody>
      </p:sp>
    </p:spTree>
    <p:extLst>
      <p:ext uri="{BB962C8B-B14F-4D97-AF65-F5344CB8AC3E}">
        <p14:creationId xmlns:p14="http://schemas.microsoft.com/office/powerpoint/2010/main" val="41037730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 short, digital stethoscopes are a good new tool for community nurses in the UK. However, being fair, having a ready workforce, and good leadership matter more for their value than just being skilled with technology. When brought together thoughtfully, they can enhance high-quality care focused on the patient.</a:t>
            </a:r>
            <a:endParaRPr lang="en-GB" dirty="0"/>
          </a:p>
        </p:txBody>
      </p:sp>
      <p:sp>
        <p:nvSpPr>
          <p:cNvPr id="4" name="Slide Number Placeholder 3"/>
          <p:cNvSpPr>
            <a:spLocks noGrp="1"/>
          </p:cNvSpPr>
          <p:nvPr>
            <p:ph type="sldNum" sz="quarter" idx="10"/>
          </p:nvPr>
        </p:nvSpPr>
        <p:spPr/>
        <p:txBody>
          <a:bodyPr/>
          <a:lstStyle/>
          <a:p>
            <a:fld id="{13A5CA4E-6482-4484-B6E6-91537A1FD95D}" type="slidenum">
              <a:rPr lang="en-GB" smtClean="0"/>
              <a:t>9</a:t>
            </a:fld>
            <a:endParaRPr lang="en-GB"/>
          </a:p>
        </p:txBody>
      </p:sp>
    </p:spTree>
    <p:extLst>
      <p:ext uri="{BB962C8B-B14F-4D97-AF65-F5344CB8AC3E}">
        <p14:creationId xmlns:p14="http://schemas.microsoft.com/office/powerpoint/2010/main" val="33101205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156B5A10-72E6-4376-A826-87D5F4D1D3AD}" type="datetimeFigureOut">
              <a:rPr lang="en-GB" smtClean="0"/>
              <a:t>07/03/2026</a:t>
            </a:fld>
            <a:endParaRPr lang="en-GB"/>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en-GB"/>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DEC97926-6337-4455-ABBA-15599E16283D}" type="slidenum">
              <a:rPr lang="en-GB" smtClean="0"/>
              <a:t>‹#›</a:t>
            </a:fld>
            <a:endParaRPr lang="en-GB"/>
          </a:p>
        </p:txBody>
      </p:sp>
    </p:spTree>
    <p:extLst>
      <p:ext uri="{BB962C8B-B14F-4D97-AF65-F5344CB8AC3E}">
        <p14:creationId xmlns:p14="http://schemas.microsoft.com/office/powerpoint/2010/main" val="31976693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581192" y="2180496"/>
            <a:ext cx="11029615" cy="367830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56B5A10-72E6-4376-A826-87D5F4D1D3AD}" type="datetimeFigureOut">
              <a:rPr lang="en-GB" smtClean="0"/>
              <a:t>07/03/2026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10558300" y="5956137"/>
            <a:ext cx="1052508" cy="365125"/>
          </a:xfrm>
        </p:spPr>
        <p:txBody>
          <a:bodyPr/>
          <a:lstStyle/>
          <a:p>
            <a:fld id="{DEC97926-6337-4455-ABBA-15599E16283D}" type="slidenum">
              <a:rPr lang="en-GB" smtClean="0"/>
              <a:t>‹#›</a:t>
            </a:fld>
            <a:endParaRPr lang="en-GB"/>
          </a:p>
        </p:txBody>
      </p:sp>
    </p:spTree>
    <p:extLst>
      <p:ext uri="{BB962C8B-B14F-4D97-AF65-F5344CB8AC3E}">
        <p14:creationId xmlns:p14="http://schemas.microsoft.com/office/powerpoint/2010/main" val="30320101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156B5A10-72E6-4376-A826-87D5F4D1D3AD}" type="datetimeFigureOut">
              <a:rPr lang="en-GB" smtClean="0"/>
              <a:t>07/03/2026</a:t>
            </a:fld>
            <a:endParaRPr lang="en-GB"/>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DEC97926-6337-4455-ABBA-15599E16283D}" type="slidenum">
              <a:rPr lang="en-GB" smtClean="0"/>
              <a:t>‹#›</a:t>
            </a:fld>
            <a:endParaRPr lang="en-GB"/>
          </a:p>
        </p:txBody>
      </p:sp>
    </p:spTree>
    <p:extLst>
      <p:ext uri="{BB962C8B-B14F-4D97-AF65-F5344CB8AC3E}">
        <p14:creationId xmlns:p14="http://schemas.microsoft.com/office/powerpoint/2010/main" val="1685736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56B5A10-72E6-4376-A826-87D5F4D1D3AD}" type="datetimeFigureOut">
              <a:rPr lang="en-GB" smtClean="0"/>
              <a:t>07/03/2026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C97926-6337-4455-ABBA-15599E16283D}" type="slidenum">
              <a:rPr lang="en-GB" smtClean="0"/>
              <a:t>‹#›</a:t>
            </a:fld>
            <a:endParaRPr lang="en-GB"/>
          </a:p>
        </p:txBody>
      </p:sp>
    </p:spTree>
    <p:extLst>
      <p:ext uri="{BB962C8B-B14F-4D97-AF65-F5344CB8AC3E}">
        <p14:creationId xmlns:p14="http://schemas.microsoft.com/office/powerpoint/2010/main" val="11049643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56B5A10-72E6-4376-A826-87D5F4D1D3AD}" type="datetimeFigureOut">
              <a:rPr lang="en-GB" smtClean="0"/>
              <a:t>07/03/2026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EC97926-6337-4455-ABBA-15599E16283D}" type="slidenum">
              <a:rPr lang="en-GB" smtClean="0"/>
              <a:t>‹#›</a:t>
            </a:fld>
            <a:endParaRPr lang="en-GB"/>
          </a:p>
        </p:txBody>
      </p:sp>
    </p:spTree>
    <p:extLst>
      <p:ext uri="{BB962C8B-B14F-4D97-AF65-F5344CB8AC3E}">
        <p14:creationId xmlns:p14="http://schemas.microsoft.com/office/powerpoint/2010/main" val="17719168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56B5A10-72E6-4376-A826-87D5F4D1D3AD}" type="datetimeFigureOut">
              <a:rPr lang="en-GB" smtClean="0"/>
              <a:t>07/03/2026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EC97926-6337-4455-ABBA-15599E16283D}" type="slidenum">
              <a:rPr lang="en-GB" smtClean="0"/>
              <a:t>‹#›</a:t>
            </a:fld>
            <a:endParaRPr lang="en-GB"/>
          </a:p>
        </p:txBody>
      </p:sp>
    </p:spTree>
    <p:extLst>
      <p:ext uri="{BB962C8B-B14F-4D97-AF65-F5344CB8AC3E}">
        <p14:creationId xmlns:p14="http://schemas.microsoft.com/office/powerpoint/2010/main" val="23354141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56B5A10-72E6-4376-A826-87D5F4D1D3AD}" type="datetimeFigureOut">
              <a:rPr lang="en-GB" smtClean="0"/>
              <a:t>07/03/2026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EC97926-6337-4455-ABBA-15599E16283D}" type="slidenum">
              <a:rPr lang="en-GB" smtClean="0"/>
              <a:t>‹#›</a:t>
            </a:fld>
            <a:endParaRPr lang="en-GB"/>
          </a:p>
        </p:txBody>
      </p:sp>
    </p:spTree>
    <p:extLst>
      <p:ext uri="{BB962C8B-B14F-4D97-AF65-F5344CB8AC3E}">
        <p14:creationId xmlns:p14="http://schemas.microsoft.com/office/powerpoint/2010/main" val="21866220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156B5A10-72E6-4376-A826-87D5F4D1D3AD}" type="datetimeFigureOut">
              <a:rPr lang="en-GB" smtClean="0"/>
              <a:t>07/03/2026</a:t>
            </a:fld>
            <a:endParaRPr lang="en-GB"/>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DEC97926-6337-4455-ABBA-15599E16283D}" type="slidenum">
              <a:rPr lang="en-GB" smtClean="0"/>
              <a:t>‹#›</a:t>
            </a:fld>
            <a:endParaRPr lang="en-GB"/>
          </a:p>
        </p:txBody>
      </p:sp>
    </p:spTree>
    <p:extLst>
      <p:ext uri="{BB962C8B-B14F-4D97-AF65-F5344CB8AC3E}">
        <p14:creationId xmlns:p14="http://schemas.microsoft.com/office/powerpoint/2010/main" val="31220316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156B5A10-72E6-4376-A826-87D5F4D1D3AD}" type="datetimeFigureOut">
              <a:rPr lang="en-GB" smtClean="0"/>
              <a:t>07/03/2026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C97926-6337-4455-ABBA-15599E16283D}" type="slidenum">
              <a:rPr lang="en-GB" smtClean="0"/>
              <a:t>‹#›</a:t>
            </a:fld>
            <a:endParaRPr lang="en-GB"/>
          </a:p>
        </p:txBody>
      </p:sp>
    </p:spTree>
    <p:extLst>
      <p:ext uri="{BB962C8B-B14F-4D97-AF65-F5344CB8AC3E}">
        <p14:creationId xmlns:p14="http://schemas.microsoft.com/office/powerpoint/2010/main" val="4247173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56B5A10-72E6-4376-A826-87D5F4D1D3AD}" type="datetimeFigureOut">
              <a:rPr lang="en-GB" smtClean="0"/>
              <a:t>07/03/2026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C97926-6337-4455-ABBA-15599E16283D}" type="slidenum">
              <a:rPr lang="en-GB" smtClean="0"/>
              <a:t>‹#›</a:t>
            </a:fld>
            <a:endParaRPr lang="en-GB"/>
          </a:p>
        </p:txBody>
      </p:sp>
    </p:spTree>
    <p:extLst>
      <p:ext uri="{BB962C8B-B14F-4D97-AF65-F5344CB8AC3E}">
        <p14:creationId xmlns:p14="http://schemas.microsoft.com/office/powerpoint/2010/main" val="8133547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156B5A10-72E6-4376-A826-87D5F4D1D3AD}" type="datetimeFigureOut">
              <a:rPr lang="en-GB" smtClean="0"/>
              <a:t>07/03/2026</a:t>
            </a:fld>
            <a:endParaRPr lang="en-GB"/>
          </a:p>
        </p:txBody>
      </p:sp>
      <p:sp>
        <p:nvSpPr>
          <p:cNvPr id="5" name="Footer Placeholder 4"/>
          <p:cNvSpPr>
            <a:spLocks noGrp="1"/>
          </p:cNvSpPr>
          <p:nvPr>
            <p:ph type="ftr" sz="quarter" idx="11"/>
          </p:nvPr>
        </p:nvSpPr>
        <p:spPr>
          <a:xfrm>
            <a:off x="774923" y="5951811"/>
            <a:ext cx="7896279" cy="365125"/>
          </a:xfrm>
        </p:spPr>
        <p:txBody>
          <a:bodyPr/>
          <a:lstStyle/>
          <a:p>
            <a:endParaRPr lang="en-GB"/>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DEC97926-6337-4455-ABBA-15599E16283D}" type="slidenum">
              <a:rPr lang="en-GB" smtClean="0"/>
              <a:t>‹#›</a:t>
            </a:fld>
            <a:endParaRPr lang="en-GB"/>
          </a:p>
        </p:txBody>
      </p:sp>
    </p:spTree>
    <p:extLst>
      <p:ext uri="{BB962C8B-B14F-4D97-AF65-F5344CB8AC3E}">
        <p14:creationId xmlns:p14="http://schemas.microsoft.com/office/powerpoint/2010/main" val="42556091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156B5A10-72E6-4376-A826-87D5F4D1D3AD}" type="datetimeFigureOut">
              <a:rPr lang="en-GB" smtClean="0"/>
              <a:t>07/03/2026</a:t>
            </a:fld>
            <a:endParaRPr lang="en-GB"/>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en-GB"/>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DEC97926-6337-4455-ABBA-15599E16283D}" type="slidenum">
              <a:rPr lang="en-GB" smtClean="0"/>
              <a:t>‹#›</a:t>
            </a:fld>
            <a:endParaRPr lang="en-GB"/>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62608733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gov.uk/government/publications/a-plan-for-digital-health-and-social-care/a-plan-for-digital-health-and-social-care" TargetMode="External"/><Relationship Id="rId2" Type="http://schemas.openxmlformats.org/officeDocument/2006/relationships/hyperlink" Target="https://www.ekohealth.com/blogs/newsroom/eko-uk-expansion?srsltid=AfmBOooRqb-c1O8vZ880KdwIi_3yYXhro-Hl_PgtLsrdoq-UnLbzz9Hz"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who.int/publications/i/item/9789240029200" TargetMode="External"/><Relationship Id="rId2" Type="http://schemas.openxmlformats.org/officeDocument/2006/relationships/hyperlink" Target="https://www.rcn.org.uk/library/Subject-Guides/digital-nursin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a:t>Digital Transformation in Social and Health Care: An Assessment of Digital Stethoscopes in Community Nursing in the UK</a:t>
            </a: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175317139"/>
              </p:ext>
            </p:extLst>
          </p:nvPr>
        </p:nvGraphicFramePr>
        <p:xfrm>
          <a:off x="415636" y="3034145"/>
          <a:ext cx="11346873" cy="3352799"/>
        </p:xfrm>
        <a:graphic>
          <a:graphicData uri="http://schemas.openxmlformats.org/drawingml/2006/table">
            <a:tbl>
              <a:tblPr firstRow="1" firstCol="1" bandRow="1">
                <a:tableStyleId>{5C22544A-7EE6-4342-B048-85BDC9FD1C3A}</a:tableStyleId>
              </a:tblPr>
              <a:tblGrid>
                <a:gridCol w="4825782">
                  <a:extLst>
                    <a:ext uri="{9D8B030D-6E8A-4147-A177-3AD203B41FA5}">
                      <a16:colId xmlns:a16="http://schemas.microsoft.com/office/drawing/2014/main" val="1100934960"/>
                    </a:ext>
                  </a:extLst>
                </a:gridCol>
                <a:gridCol w="6521091">
                  <a:extLst>
                    <a:ext uri="{9D8B030D-6E8A-4147-A177-3AD203B41FA5}">
                      <a16:colId xmlns:a16="http://schemas.microsoft.com/office/drawing/2014/main" val="2747606702"/>
                    </a:ext>
                  </a:extLst>
                </a:gridCol>
              </a:tblGrid>
              <a:tr h="1093373">
                <a:tc>
                  <a:txBody>
                    <a:bodyPr/>
                    <a:lstStyle/>
                    <a:p>
                      <a:pPr marL="0" marR="0">
                        <a:lnSpc>
                          <a:spcPct val="200000"/>
                        </a:lnSpc>
                        <a:spcBef>
                          <a:spcPts val="0"/>
                        </a:spcBef>
                        <a:spcAft>
                          <a:spcPts val="0"/>
                        </a:spcAft>
                      </a:pPr>
                      <a:r>
                        <a:rPr lang="en-GB" sz="1800" dirty="0">
                          <a:effectLst/>
                        </a:rPr>
                        <a:t>Student Name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200000"/>
                        </a:lnSpc>
                        <a:spcBef>
                          <a:spcPts val="0"/>
                        </a:spcBef>
                        <a:spcAft>
                          <a:spcPts val="0"/>
                        </a:spcAft>
                      </a:pPr>
                      <a:r>
                        <a:rPr lang="en-GB" sz="1800" dirty="0">
                          <a:effectLst/>
                        </a:rPr>
                        <a:t>Alia Farooq</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41252052"/>
                  </a:ext>
                </a:extLst>
              </a:tr>
              <a:tr h="753142">
                <a:tc>
                  <a:txBody>
                    <a:bodyPr/>
                    <a:lstStyle/>
                    <a:p>
                      <a:pPr marL="0" marR="0">
                        <a:lnSpc>
                          <a:spcPct val="200000"/>
                        </a:lnSpc>
                        <a:spcBef>
                          <a:spcPts val="0"/>
                        </a:spcBef>
                        <a:spcAft>
                          <a:spcPts val="0"/>
                        </a:spcAft>
                      </a:pPr>
                      <a:r>
                        <a:rPr lang="en-GB" sz="1800" dirty="0">
                          <a:effectLst/>
                        </a:rPr>
                        <a:t>Student ID</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200000"/>
                        </a:lnSpc>
                        <a:spcBef>
                          <a:spcPts val="0"/>
                        </a:spcBef>
                        <a:spcAft>
                          <a:spcPts val="0"/>
                        </a:spcAft>
                      </a:pPr>
                      <a:r>
                        <a:rPr lang="en-GB" sz="1800">
                          <a:effectLst/>
                        </a:rPr>
                        <a:t>2322737</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40506153"/>
                  </a:ext>
                </a:extLst>
              </a:tr>
              <a:tr h="753142">
                <a:tc>
                  <a:txBody>
                    <a:bodyPr/>
                    <a:lstStyle/>
                    <a:p>
                      <a:pPr marL="0" marR="0">
                        <a:lnSpc>
                          <a:spcPct val="200000"/>
                        </a:lnSpc>
                        <a:spcBef>
                          <a:spcPts val="0"/>
                        </a:spcBef>
                        <a:spcAft>
                          <a:spcPts val="0"/>
                        </a:spcAft>
                      </a:pPr>
                      <a:r>
                        <a:rPr lang="en-GB" sz="1800">
                          <a:effectLst/>
                        </a:rPr>
                        <a:t>Module Name</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200000"/>
                        </a:lnSpc>
                        <a:spcBef>
                          <a:spcPts val="0"/>
                        </a:spcBef>
                        <a:spcAft>
                          <a:spcPts val="0"/>
                        </a:spcAft>
                      </a:pPr>
                      <a:r>
                        <a:rPr lang="en-GB" sz="1800" dirty="0">
                          <a:effectLst/>
                        </a:rPr>
                        <a:t>Digital Transformation in Health and Care Professions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95848760"/>
                  </a:ext>
                </a:extLst>
              </a:tr>
              <a:tr h="753142">
                <a:tc>
                  <a:txBody>
                    <a:bodyPr/>
                    <a:lstStyle/>
                    <a:p>
                      <a:pPr marL="0" marR="0">
                        <a:lnSpc>
                          <a:spcPct val="200000"/>
                        </a:lnSpc>
                        <a:spcBef>
                          <a:spcPts val="0"/>
                        </a:spcBef>
                        <a:spcAft>
                          <a:spcPts val="0"/>
                        </a:spcAft>
                      </a:pPr>
                      <a:r>
                        <a:rPr lang="en-GB" sz="1800">
                          <a:effectLst/>
                        </a:rPr>
                        <a:t>Module Code</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200000"/>
                        </a:lnSpc>
                        <a:spcBef>
                          <a:spcPts val="0"/>
                        </a:spcBef>
                        <a:spcAft>
                          <a:spcPts val="0"/>
                        </a:spcAft>
                      </a:pPr>
                      <a:r>
                        <a:rPr lang="en-GB" sz="1800" dirty="0">
                          <a:effectLst/>
                        </a:rPr>
                        <a:t>BMHP6026</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68492164"/>
                  </a:ext>
                </a:extLst>
              </a:tr>
            </a:tbl>
          </a:graphicData>
        </a:graphic>
      </p:graphicFrame>
    </p:spTree>
    <p:extLst>
      <p:ext uri="{BB962C8B-B14F-4D97-AF65-F5344CB8AC3E}">
        <p14:creationId xmlns:p14="http://schemas.microsoft.com/office/powerpoint/2010/main" val="18504806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 (Why This Innovation Matters)</a:t>
            </a:r>
            <a:endParaRPr lang="en-GB" dirty="0"/>
          </a:p>
        </p:txBody>
      </p:sp>
      <p:sp>
        <p:nvSpPr>
          <p:cNvPr id="3" name="Content Placeholder 2"/>
          <p:cNvSpPr>
            <a:spLocks noGrp="1"/>
          </p:cNvSpPr>
          <p:nvPr>
            <p:ph idx="1"/>
          </p:nvPr>
        </p:nvSpPr>
        <p:spPr>
          <a:xfrm>
            <a:off x="581192" y="2180496"/>
            <a:ext cx="6262953" cy="4441977"/>
          </a:xfrm>
        </p:spPr>
        <p:txBody>
          <a:bodyPr>
            <a:noAutofit/>
          </a:bodyPr>
          <a:lstStyle/>
          <a:p>
            <a:r>
              <a:rPr lang="en-US" sz="2800" dirty="0"/>
              <a:t>Problems with NHS staff and increasing need for </a:t>
            </a:r>
            <a:r>
              <a:rPr lang="en-US" sz="2800" dirty="0" smtClean="0"/>
              <a:t>services (NHS, 2022).</a:t>
            </a:r>
            <a:endParaRPr lang="en-US" sz="2800" dirty="0"/>
          </a:p>
          <a:p>
            <a:r>
              <a:rPr lang="en-US" sz="2800" dirty="0" smtClean="0"/>
              <a:t>It's </a:t>
            </a:r>
            <a:r>
              <a:rPr lang="en-US" sz="2800" dirty="0"/>
              <a:t>important to find health problems early in the community.</a:t>
            </a:r>
          </a:p>
          <a:p>
            <a:r>
              <a:rPr lang="en-US" sz="2800" dirty="0" smtClean="0"/>
              <a:t>AI-powered </a:t>
            </a:r>
            <a:r>
              <a:rPr lang="en-US" sz="2800" dirty="0"/>
              <a:t>improvements in digital stethoscopes</a:t>
            </a:r>
          </a:p>
          <a:p>
            <a:r>
              <a:rPr lang="en-US" sz="2800" dirty="0" smtClean="0"/>
              <a:t>Focus on </a:t>
            </a:r>
            <a:r>
              <a:rPr lang="en-US" sz="2800" dirty="0"/>
              <a:t>Patients, Staff, and </a:t>
            </a:r>
            <a:r>
              <a:rPr lang="en-US" sz="2800" dirty="0" smtClean="0"/>
              <a:t>Provision of Services (</a:t>
            </a:r>
            <a:r>
              <a:rPr lang="en-GB" sz="2800" dirty="0" err="1" smtClean="0"/>
              <a:t>Topol</a:t>
            </a:r>
            <a:r>
              <a:rPr lang="en-GB" sz="2800" dirty="0" smtClean="0"/>
              <a:t>, 2019)</a:t>
            </a:r>
            <a:endParaRPr lang="en-US" sz="2800" dirty="0" smtClean="0"/>
          </a:p>
        </p:txBody>
      </p:sp>
      <p:pic>
        <p:nvPicPr>
          <p:cNvPr id="4" name="Picture 3"/>
          <p:cNvPicPr>
            <a:picLocks noChangeAspect="1"/>
          </p:cNvPicPr>
          <p:nvPr/>
        </p:nvPicPr>
        <p:blipFill>
          <a:blip r:embed="rId3"/>
          <a:stretch>
            <a:fillRect/>
          </a:stretch>
        </p:blipFill>
        <p:spPr>
          <a:xfrm>
            <a:off x="7491412" y="2667933"/>
            <a:ext cx="4135397" cy="2998575"/>
          </a:xfrm>
          <a:prstGeom prst="rect">
            <a:avLst/>
          </a:prstGeom>
        </p:spPr>
      </p:pic>
    </p:spTree>
    <p:extLst>
      <p:ext uri="{BB962C8B-B14F-4D97-AF65-F5344CB8AC3E}">
        <p14:creationId xmlns:p14="http://schemas.microsoft.com/office/powerpoint/2010/main" val="26939387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Outline:  What </a:t>
            </a:r>
            <a:r>
              <a:rPr lang="en-US" dirty="0"/>
              <a:t>is a Digital Stethoscope?</a:t>
            </a:r>
            <a:endParaRPr lang="en-GB" dirty="0"/>
          </a:p>
        </p:txBody>
      </p:sp>
      <p:sp>
        <p:nvSpPr>
          <p:cNvPr id="3" name="Content Placeholder 2"/>
          <p:cNvSpPr>
            <a:spLocks noGrp="1"/>
          </p:cNvSpPr>
          <p:nvPr>
            <p:ph idx="1"/>
          </p:nvPr>
        </p:nvSpPr>
        <p:spPr>
          <a:xfrm>
            <a:off x="581192" y="1715956"/>
            <a:ext cx="5882669" cy="5142044"/>
          </a:xfrm>
        </p:spPr>
        <p:txBody>
          <a:bodyPr>
            <a:noAutofit/>
          </a:bodyPr>
          <a:lstStyle/>
          <a:p>
            <a:r>
              <a:rPr lang="en-US" sz="2400" dirty="0"/>
              <a:t>In December 2016, </a:t>
            </a:r>
            <a:r>
              <a:rPr lang="en-US" sz="2400" dirty="0" err="1"/>
              <a:t>Eko</a:t>
            </a:r>
            <a:r>
              <a:rPr lang="en-US" sz="2400" dirty="0"/>
              <a:t> devices introduced digital stethoscopes in the UK market, and AI-powered rollouts came in 2023 (</a:t>
            </a:r>
            <a:r>
              <a:rPr lang="en-US" sz="2400" dirty="0" err="1"/>
              <a:t>Eko</a:t>
            </a:r>
            <a:r>
              <a:rPr lang="en-US" sz="2400" dirty="0"/>
              <a:t> Health, 2025).</a:t>
            </a:r>
            <a:endParaRPr lang="en-US" sz="2400" dirty="0" smtClean="0"/>
          </a:p>
          <a:p>
            <a:r>
              <a:rPr lang="en-US" sz="2400" dirty="0" smtClean="0"/>
              <a:t>Improves </a:t>
            </a:r>
            <a:r>
              <a:rPr lang="en-US" sz="2400" dirty="0"/>
              <a:t>and records </a:t>
            </a:r>
            <a:r>
              <a:rPr lang="en-US" sz="2400" dirty="0" smtClean="0"/>
              <a:t>auscultation.</a:t>
            </a:r>
            <a:endParaRPr lang="en-US" sz="2400" dirty="0"/>
          </a:p>
          <a:p>
            <a:r>
              <a:rPr lang="en-US" sz="2400" dirty="0" smtClean="0"/>
              <a:t>The AI feature can detect </a:t>
            </a:r>
            <a:r>
              <a:rPr lang="en-US" sz="2400" dirty="0"/>
              <a:t>unusual heartbeats.</a:t>
            </a:r>
          </a:p>
          <a:p>
            <a:r>
              <a:rPr lang="en-US" sz="2400" dirty="0" smtClean="0"/>
              <a:t>Sharing </a:t>
            </a:r>
            <a:r>
              <a:rPr lang="en-US" sz="2400" dirty="0"/>
              <a:t>data safely</a:t>
            </a:r>
          </a:p>
          <a:p>
            <a:r>
              <a:rPr lang="en-US" sz="2400" dirty="0" smtClean="0"/>
              <a:t>Links </a:t>
            </a:r>
            <a:r>
              <a:rPr lang="en-US" sz="2400" dirty="0"/>
              <a:t>to online records.</a:t>
            </a:r>
            <a:endParaRPr lang="en-GB" sz="2400" dirty="0"/>
          </a:p>
        </p:txBody>
      </p:sp>
      <p:pic>
        <p:nvPicPr>
          <p:cNvPr id="4" name="Picture 3"/>
          <p:cNvPicPr>
            <a:picLocks noChangeAspect="1"/>
          </p:cNvPicPr>
          <p:nvPr/>
        </p:nvPicPr>
        <p:blipFill>
          <a:blip r:embed="rId3"/>
          <a:stretch>
            <a:fillRect/>
          </a:stretch>
        </p:blipFill>
        <p:spPr>
          <a:xfrm>
            <a:off x="6625540" y="2777196"/>
            <a:ext cx="2251962" cy="2205530"/>
          </a:xfrm>
          <a:prstGeom prst="rect">
            <a:avLst/>
          </a:prstGeom>
        </p:spPr>
      </p:pic>
      <p:pic>
        <p:nvPicPr>
          <p:cNvPr id="5" name="Picture 4"/>
          <p:cNvPicPr>
            <a:picLocks noChangeAspect="1"/>
          </p:cNvPicPr>
          <p:nvPr/>
        </p:nvPicPr>
        <p:blipFill>
          <a:blip r:embed="rId4"/>
          <a:stretch>
            <a:fillRect/>
          </a:stretch>
        </p:blipFill>
        <p:spPr>
          <a:xfrm>
            <a:off x="9228903" y="2458601"/>
            <a:ext cx="2657475" cy="2524125"/>
          </a:xfrm>
          <a:prstGeom prst="rect">
            <a:avLst/>
          </a:prstGeom>
        </p:spPr>
      </p:pic>
      <p:sp>
        <p:nvSpPr>
          <p:cNvPr id="6" name="Content Placeholder 2"/>
          <p:cNvSpPr txBox="1">
            <a:spLocks/>
          </p:cNvSpPr>
          <p:nvPr/>
        </p:nvSpPr>
        <p:spPr>
          <a:xfrm>
            <a:off x="7454216" y="5339110"/>
            <a:ext cx="3549374" cy="704856"/>
          </a:xfrm>
          <a:prstGeom prst="rect">
            <a:avLst/>
          </a:prstGeom>
        </p:spPr>
        <p:txBody>
          <a:bodyPr vert="horz" lIns="91440" tIns="45720" rIns="91440" bIns="45720" rtlCol="0" anchor="ctr">
            <a:normAutofit/>
          </a:bodyPr>
          <a:lst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a:lstStyle>
          <a:p>
            <a:pPr marL="0" indent="0">
              <a:buNone/>
            </a:pPr>
            <a:r>
              <a:rPr lang="en-GB" dirty="0" smtClean="0"/>
              <a:t>Traditional Vs Digital Stethoscope</a:t>
            </a:r>
            <a:endParaRPr lang="en-GB" dirty="0"/>
          </a:p>
        </p:txBody>
      </p:sp>
    </p:spTree>
    <p:extLst>
      <p:ext uri="{BB962C8B-B14F-4D97-AF65-F5344CB8AC3E}">
        <p14:creationId xmlns:p14="http://schemas.microsoft.com/office/powerpoint/2010/main" val="19215250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Where and how can a digital stethoscope be applied?</a:t>
            </a:r>
            <a:endParaRPr lang="en-GB" dirty="0"/>
          </a:p>
        </p:txBody>
      </p:sp>
      <p:sp>
        <p:nvSpPr>
          <p:cNvPr id="3" name="Content Placeholder 2"/>
          <p:cNvSpPr>
            <a:spLocks noGrp="1"/>
          </p:cNvSpPr>
          <p:nvPr>
            <p:ph idx="1"/>
          </p:nvPr>
        </p:nvSpPr>
        <p:spPr>
          <a:xfrm>
            <a:off x="581192" y="2180496"/>
            <a:ext cx="5851139" cy="4267601"/>
          </a:xfrm>
        </p:spPr>
        <p:txBody>
          <a:bodyPr>
            <a:noAutofit/>
          </a:bodyPr>
          <a:lstStyle/>
          <a:p>
            <a:r>
              <a:rPr lang="en-US" sz="2800" dirty="0"/>
              <a:t>Visits to people’s homes in the community.</a:t>
            </a:r>
          </a:p>
          <a:p>
            <a:r>
              <a:rPr lang="en-US" sz="2800" dirty="0" smtClean="0"/>
              <a:t>Checking </a:t>
            </a:r>
            <a:r>
              <a:rPr lang="en-US" sz="2800" dirty="0"/>
              <a:t>on doctors and specialists online.</a:t>
            </a:r>
          </a:p>
          <a:p>
            <a:r>
              <a:rPr lang="en-US" sz="2800" dirty="0" smtClean="0"/>
              <a:t>Heart </a:t>
            </a:r>
            <a:r>
              <a:rPr lang="en-US" sz="2800" dirty="0"/>
              <a:t>failure and checking for atrial fibrillation (AF)</a:t>
            </a:r>
          </a:p>
          <a:p>
            <a:r>
              <a:rPr lang="en-US" sz="2800" dirty="0" smtClean="0"/>
              <a:t>Test </a:t>
            </a:r>
            <a:r>
              <a:rPr lang="en-US" sz="2800" dirty="0"/>
              <a:t>Projects for Coordinated Health Services</a:t>
            </a:r>
            <a:endParaRPr lang="en-GB" sz="2800" dirty="0"/>
          </a:p>
        </p:txBody>
      </p:sp>
      <p:pic>
        <p:nvPicPr>
          <p:cNvPr id="4" name="Picture 3"/>
          <p:cNvPicPr>
            <a:picLocks noChangeAspect="1"/>
          </p:cNvPicPr>
          <p:nvPr/>
        </p:nvPicPr>
        <p:blipFill>
          <a:blip r:embed="rId3"/>
          <a:stretch>
            <a:fillRect/>
          </a:stretch>
        </p:blipFill>
        <p:spPr>
          <a:xfrm>
            <a:off x="7574018" y="2180496"/>
            <a:ext cx="4036790" cy="3558068"/>
          </a:xfrm>
          <a:prstGeom prst="rect">
            <a:avLst/>
          </a:prstGeom>
        </p:spPr>
      </p:pic>
      <p:sp>
        <p:nvSpPr>
          <p:cNvPr id="5" name="Content Placeholder 2"/>
          <p:cNvSpPr txBox="1">
            <a:spLocks/>
          </p:cNvSpPr>
          <p:nvPr/>
        </p:nvSpPr>
        <p:spPr>
          <a:xfrm>
            <a:off x="8061434" y="5850676"/>
            <a:ext cx="3549374" cy="704856"/>
          </a:xfrm>
          <a:prstGeom prst="rect">
            <a:avLst/>
          </a:prstGeom>
        </p:spPr>
        <p:txBody>
          <a:bodyPr vert="horz" lIns="91440" tIns="45720" rIns="91440" bIns="45720" rtlCol="0" anchor="ctr">
            <a:normAutofit/>
          </a:bodyPr>
          <a:lst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a:lstStyle>
          <a:p>
            <a:pPr marL="0" indent="0">
              <a:buNone/>
            </a:pPr>
            <a:r>
              <a:rPr lang="en-GB" dirty="0" smtClean="0"/>
              <a:t>A Nurse using a digital device and consulting with a GP</a:t>
            </a:r>
            <a:endParaRPr lang="en-GB" dirty="0"/>
          </a:p>
        </p:txBody>
      </p:sp>
    </p:spTree>
    <p:extLst>
      <p:ext uri="{BB962C8B-B14F-4D97-AF65-F5344CB8AC3E}">
        <p14:creationId xmlns:p14="http://schemas.microsoft.com/office/powerpoint/2010/main" val="18417458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influence </a:t>
            </a:r>
            <a:r>
              <a:rPr lang="en-GB" dirty="0"/>
              <a:t>on Workforce</a:t>
            </a:r>
          </a:p>
        </p:txBody>
      </p:sp>
      <p:sp>
        <p:nvSpPr>
          <p:cNvPr id="3" name="Content Placeholder 2"/>
          <p:cNvSpPr>
            <a:spLocks noGrp="1"/>
          </p:cNvSpPr>
          <p:nvPr>
            <p:ph idx="1"/>
          </p:nvPr>
        </p:nvSpPr>
        <p:spPr>
          <a:xfrm>
            <a:off x="581192" y="1833655"/>
            <a:ext cx="7016921" cy="4913986"/>
          </a:xfrm>
        </p:spPr>
        <p:txBody>
          <a:bodyPr>
            <a:noAutofit/>
          </a:bodyPr>
          <a:lstStyle/>
          <a:p>
            <a:pPr marL="0" indent="0">
              <a:buNone/>
            </a:pPr>
            <a:r>
              <a:rPr lang="en-US" sz="2300" dirty="0"/>
              <a:t>Advantages</a:t>
            </a:r>
          </a:p>
          <a:p>
            <a:r>
              <a:rPr lang="en-US" sz="2300" dirty="0" smtClean="0"/>
              <a:t>Validation </a:t>
            </a:r>
            <a:r>
              <a:rPr lang="en-US" sz="2300" dirty="0"/>
              <a:t>by remote specialists</a:t>
            </a:r>
          </a:p>
          <a:p>
            <a:r>
              <a:rPr lang="en-US" sz="2300" dirty="0" smtClean="0"/>
              <a:t>Enhanced </a:t>
            </a:r>
            <a:r>
              <a:rPr lang="en-US" sz="2300" dirty="0"/>
              <a:t>clinical </a:t>
            </a:r>
            <a:r>
              <a:rPr lang="en-US" sz="2300" dirty="0" smtClean="0"/>
              <a:t>assurance </a:t>
            </a:r>
            <a:r>
              <a:rPr lang="en-US" sz="2300" dirty="0" smtClean="0"/>
              <a:t>(</a:t>
            </a:r>
            <a:r>
              <a:rPr lang="en-US" sz="2300" dirty="0" smtClean="0"/>
              <a:t>Johns </a:t>
            </a:r>
            <a:r>
              <a:rPr lang="en-US" sz="2300" dirty="0" smtClean="0"/>
              <a:t>et </a:t>
            </a:r>
            <a:r>
              <a:rPr lang="en-US" sz="2300" dirty="0" smtClean="0"/>
              <a:t>al., </a:t>
            </a:r>
            <a:r>
              <a:rPr lang="en-US" sz="2300" dirty="0" smtClean="0"/>
              <a:t>2023)</a:t>
            </a:r>
            <a:endParaRPr lang="en-US" sz="2300" dirty="0"/>
          </a:p>
          <a:p>
            <a:r>
              <a:rPr lang="en-US" sz="2300" dirty="0" smtClean="0"/>
              <a:t>Efficiency </a:t>
            </a:r>
            <a:r>
              <a:rPr lang="en-US" sz="2300" dirty="0"/>
              <a:t>and task shifting</a:t>
            </a:r>
          </a:p>
          <a:p>
            <a:pPr marL="0" indent="0">
              <a:buNone/>
            </a:pPr>
            <a:r>
              <a:rPr lang="en-US" sz="2300" dirty="0" smtClean="0"/>
              <a:t>Barriers </a:t>
            </a:r>
            <a:endParaRPr lang="en-US" sz="2300" dirty="0"/>
          </a:p>
          <a:p>
            <a:r>
              <a:rPr lang="en-US" sz="2300" dirty="0" smtClean="0"/>
              <a:t>Stress </a:t>
            </a:r>
            <a:r>
              <a:rPr lang="en-US" sz="2300" dirty="0"/>
              <a:t>from technology</a:t>
            </a:r>
          </a:p>
          <a:p>
            <a:r>
              <a:rPr lang="en-US" sz="2300" dirty="0" smtClean="0"/>
              <a:t>Gaps </a:t>
            </a:r>
            <a:r>
              <a:rPr lang="en-US" sz="2300" dirty="0"/>
              <a:t>in training</a:t>
            </a:r>
          </a:p>
          <a:p>
            <a:r>
              <a:rPr lang="en-US" sz="2300" dirty="0" smtClean="0"/>
              <a:t>Disruption </a:t>
            </a:r>
            <a:r>
              <a:rPr lang="en-US" sz="2300" dirty="0"/>
              <a:t>of workflow</a:t>
            </a:r>
          </a:p>
          <a:p>
            <a:pPr marL="0" indent="0">
              <a:buNone/>
            </a:pPr>
            <a:r>
              <a:rPr lang="en-US" sz="2300" dirty="0" smtClean="0"/>
              <a:t>Limitations </a:t>
            </a:r>
            <a:r>
              <a:rPr lang="en-US" sz="2300" dirty="0"/>
              <a:t>in digital </a:t>
            </a:r>
            <a:r>
              <a:rPr lang="en-US" sz="2300" dirty="0" smtClean="0"/>
              <a:t>skills </a:t>
            </a:r>
            <a:r>
              <a:rPr lang="en-US" sz="2300" dirty="0"/>
              <a:t>are a </a:t>
            </a:r>
            <a:r>
              <a:rPr lang="en-US" sz="2300" dirty="0" smtClean="0"/>
              <a:t>barrier</a:t>
            </a:r>
          </a:p>
          <a:p>
            <a:pPr marL="0" indent="0">
              <a:buNone/>
            </a:pPr>
            <a:r>
              <a:rPr lang="en-US" sz="2300" dirty="0" smtClean="0"/>
              <a:t>Solution is Protected CPD time</a:t>
            </a:r>
            <a:endParaRPr lang="en-GB" sz="2300" dirty="0"/>
          </a:p>
        </p:txBody>
      </p:sp>
      <p:pic>
        <p:nvPicPr>
          <p:cNvPr id="5" name="Picture 4"/>
          <p:cNvPicPr>
            <a:picLocks noChangeAspect="1"/>
          </p:cNvPicPr>
          <p:nvPr/>
        </p:nvPicPr>
        <p:blipFill>
          <a:blip r:embed="rId3"/>
          <a:stretch>
            <a:fillRect/>
          </a:stretch>
        </p:blipFill>
        <p:spPr>
          <a:xfrm>
            <a:off x="7781758" y="2165305"/>
            <a:ext cx="3829050" cy="2600325"/>
          </a:xfrm>
          <a:prstGeom prst="rect">
            <a:avLst/>
          </a:prstGeom>
        </p:spPr>
      </p:pic>
      <p:sp>
        <p:nvSpPr>
          <p:cNvPr id="6" name="Rectangle 5"/>
          <p:cNvSpPr/>
          <p:nvPr/>
        </p:nvSpPr>
        <p:spPr>
          <a:xfrm>
            <a:off x="7598114" y="5030313"/>
            <a:ext cx="4593886" cy="369332"/>
          </a:xfrm>
          <a:prstGeom prst="rect">
            <a:avLst/>
          </a:prstGeom>
        </p:spPr>
        <p:txBody>
          <a:bodyPr wrap="none">
            <a:spAutoFit/>
          </a:bodyPr>
          <a:lstStyle/>
          <a:p>
            <a:r>
              <a:rPr lang="en-GB" dirty="0" smtClean="0"/>
              <a:t>A nurse using a tablet during a visit to a patient</a:t>
            </a:r>
            <a:endParaRPr lang="en-GB" dirty="0"/>
          </a:p>
        </p:txBody>
      </p:sp>
    </p:spTree>
    <p:extLst>
      <p:ext uri="{BB962C8B-B14F-4D97-AF65-F5344CB8AC3E}">
        <p14:creationId xmlns:p14="http://schemas.microsoft.com/office/powerpoint/2010/main" val="4753002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Influence on service delivery</a:t>
            </a:r>
            <a:endParaRPr lang="en-GB" dirty="0"/>
          </a:p>
        </p:txBody>
      </p:sp>
      <p:sp>
        <p:nvSpPr>
          <p:cNvPr id="3" name="Content Placeholder 2"/>
          <p:cNvSpPr>
            <a:spLocks noGrp="1"/>
          </p:cNvSpPr>
          <p:nvPr>
            <p:ph idx="1"/>
          </p:nvPr>
        </p:nvSpPr>
        <p:spPr>
          <a:xfrm>
            <a:off x="581193" y="2033752"/>
            <a:ext cx="7231112" cy="4824248"/>
          </a:xfrm>
        </p:spPr>
        <p:txBody>
          <a:bodyPr>
            <a:noAutofit/>
          </a:bodyPr>
          <a:lstStyle/>
          <a:p>
            <a:pPr marL="0" indent="0">
              <a:buNone/>
            </a:pPr>
            <a:r>
              <a:rPr lang="en-US" dirty="0"/>
              <a:t>Benefits</a:t>
            </a:r>
          </a:p>
          <a:p>
            <a:r>
              <a:rPr lang="en-US" dirty="0" smtClean="0"/>
              <a:t>Care is provided to patients close to their homes</a:t>
            </a:r>
            <a:endParaRPr lang="en-US" dirty="0"/>
          </a:p>
          <a:p>
            <a:r>
              <a:rPr lang="en-US" dirty="0"/>
              <a:t>Lower travel costs</a:t>
            </a:r>
          </a:p>
          <a:p>
            <a:r>
              <a:rPr lang="en-US" dirty="0" smtClean="0"/>
              <a:t>Quicker intervention (RCN, 2025)</a:t>
            </a:r>
            <a:endParaRPr lang="en-US" dirty="0"/>
          </a:p>
          <a:p>
            <a:pPr marL="0" indent="0">
              <a:buNone/>
            </a:pPr>
            <a:r>
              <a:rPr lang="en-US" dirty="0" smtClean="0"/>
              <a:t>Barriers</a:t>
            </a:r>
            <a:endParaRPr lang="en-US" dirty="0"/>
          </a:p>
          <a:p>
            <a:r>
              <a:rPr lang="en-US" dirty="0"/>
              <a:t>Problems with trusting AI </a:t>
            </a:r>
            <a:r>
              <a:rPr lang="en-US" dirty="0" smtClean="0"/>
              <a:t>(Johns </a:t>
            </a:r>
            <a:r>
              <a:rPr lang="en-US" dirty="0"/>
              <a:t>et al., </a:t>
            </a:r>
            <a:r>
              <a:rPr lang="en-US" dirty="0" smtClean="0"/>
              <a:t>2023)</a:t>
            </a:r>
            <a:endParaRPr lang="en-US" dirty="0"/>
          </a:p>
          <a:p>
            <a:r>
              <a:rPr lang="en-US" dirty="0"/>
              <a:t>Problems with keeping data private.</a:t>
            </a:r>
          </a:p>
          <a:p>
            <a:r>
              <a:rPr lang="en-US" dirty="0"/>
              <a:t>Even though digital stethoscopes are helpful for doctors, using them </a:t>
            </a:r>
            <a:r>
              <a:rPr lang="en-US" dirty="0" smtClean="0"/>
              <a:t>with </a:t>
            </a:r>
            <a:r>
              <a:rPr lang="en-US" dirty="0"/>
              <a:t>digital systems makes people </a:t>
            </a:r>
            <a:r>
              <a:rPr lang="en-US" dirty="0" smtClean="0"/>
              <a:t>worried </a:t>
            </a:r>
            <a:r>
              <a:rPr lang="en-US" dirty="0"/>
              <a:t>about unfair access to technology</a:t>
            </a:r>
            <a:r>
              <a:rPr lang="en-US" dirty="0" smtClean="0"/>
              <a:t>.</a:t>
            </a:r>
          </a:p>
          <a:p>
            <a:r>
              <a:rPr lang="en-US" dirty="0" smtClean="0"/>
              <a:t>Limitation</a:t>
            </a:r>
            <a:r>
              <a:rPr lang="en-US" dirty="0"/>
              <a:t>: People don't trust digital recordings much, and that makes it difficult.</a:t>
            </a:r>
          </a:p>
          <a:p>
            <a:pPr marL="0" indent="0">
              <a:buNone/>
            </a:pPr>
            <a:r>
              <a:rPr lang="en-US" dirty="0" smtClean="0"/>
              <a:t>Solution</a:t>
            </a:r>
            <a:r>
              <a:rPr lang="en-US" dirty="0"/>
              <a:t>: Clear consent </a:t>
            </a:r>
            <a:r>
              <a:rPr lang="en-US" dirty="0" smtClean="0"/>
              <a:t>processes</a:t>
            </a:r>
            <a:endParaRPr lang="en-US" dirty="0"/>
          </a:p>
        </p:txBody>
      </p:sp>
      <p:pic>
        <p:nvPicPr>
          <p:cNvPr id="4" name="Picture 3"/>
          <p:cNvPicPr>
            <a:picLocks noChangeAspect="1"/>
          </p:cNvPicPr>
          <p:nvPr/>
        </p:nvPicPr>
        <p:blipFill>
          <a:blip r:embed="rId3"/>
          <a:stretch>
            <a:fillRect/>
          </a:stretch>
        </p:blipFill>
        <p:spPr>
          <a:xfrm>
            <a:off x="7812305" y="2537920"/>
            <a:ext cx="3798503" cy="2580362"/>
          </a:xfrm>
          <a:prstGeom prst="rect">
            <a:avLst/>
          </a:prstGeom>
        </p:spPr>
      </p:pic>
      <p:sp>
        <p:nvSpPr>
          <p:cNvPr id="5" name="Rectangle 4"/>
          <p:cNvSpPr/>
          <p:nvPr/>
        </p:nvSpPr>
        <p:spPr>
          <a:xfrm>
            <a:off x="7980904" y="5398812"/>
            <a:ext cx="3629904" cy="369332"/>
          </a:xfrm>
          <a:prstGeom prst="rect">
            <a:avLst/>
          </a:prstGeom>
        </p:spPr>
        <p:txBody>
          <a:bodyPr wrap="none">
            <a:spAutoFit/>
          </a:bodyPr>
          <a:lstStyle/>
          <a:p>
            <a:r>
              <a:rPr lang="en-GB" dirty="0" smtClean="0"/>
              <a:t>An older lady receiving care at home</a:t>
            </a:r>
            <a:endParaRPr lang="en-GB" dirty="0"/>
          </a:p>
        </p:txBody>
      </p:sp>
    </p:spTree>
    <p:extLst>
      <p:ext uri="{BB962C8B-B14F-4D97-AF65-F5344CB8AC3E}">
        <p14:creationId xmlns:p14="http://schemas.microsoft.com/office/powerpoint/2010/main" val="36686146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Critical Analysis (Balanced Perspective)</a:t>
            </a:r>
          </a:p>
        </p:txBody>
      </p:sp>
      <p:sp>
        <p:nvSpPr>
          <p:cNvPr id="3" name="Content Placeholder 2"/>
          <p:cNvSpPr>
            <a:spLocks noGrp="1"/>
          </p:cNvSpPr>
          <p:nvPr>
            <p:ph idx="1"/>
          </p:nvPr>
        </p:nvSpPr>
        <p:spPr>
          <a:xfrm>
            <a:off x="581192" y="1876097"/>
            <a:ext cx="6366145" cy="4981903"/>
          </a:xfrm>
        </p:spPr>
        <p:txBody>
          <a:bodyPr>
            <a:noAutofit/>
          </a:bodyPr>
          <a:lstStyle/>
          <a:p>
            <a:pPr marL="0" indent="0">
              <a:buNone/>
            </a:pPr>
            <a:r>
              <a:rPr lang="en-US" sz="2600" dirty="0" smtClean="0"/>
              <a:t>Advantages</a:t>
            </a:r>
            <a:endParaRPr lang="en-US" sz="2600" dirty="0"/>
          </a:p>
          <a:p>
            <a:r>
              <a:rPr lang="en-US" sz="2600" dirty="0" smtClean="0"/>
              <a:t>Better </a:t>
            </a:r>
            <a:r>
              <a:rPr lang="en-US" sz="2600" dirty="0"/>
              <a:t>diagnosis</a:t>
            </a:r>
          </a:p>
          <a:p>
            <a:r>
              <a:rPr lang="en-US" sz="2600" dirty="0" smtClean="0"/>
              <a:t>Giving </a:t>
            </a:r>
            <a:r>
              <a:rPr lang="en-US" sz="2600" dirty="0"/>
              <a:t>power to </a:t>
            </a:r>
            <a:r>
              <a:rPr lang="en-US" sz="2600" dirty="0" smtClean="0"/>
              <a:t>professionals (</a:t>
            </a:r>
            <a:r>
              <a:rPr lang="en-US" sz="2600" dirty="0" err="1" smtClean="0"/>
              <a:t>Dalal</a:t>
            </a:r>
            <a:r>
              <a:rPr lang="en-US" sz="2600" dirty="0" smtClean="0"/>
              <a:t> et al., 2021)</a:t>
            </a:r>
            <a:endParaRPr lang="en-US" sz="2600" dirty="0"/>
          </a:p>
          <a:p>
            <a:r>
              <a:rPr lang="en-US" sz="2600" dirty="0"/>
              <a:t>S</a:t>
            </a:r>
            <a:r>
              <a:rPr lang="en-US" sz="2600" dirty="0" smtClean="0"/>
              <a:t>upports </a:t>
            </a:r>
            <a:r>
              <a:rPr lang="en-US" sz="2600" dirty="0"/>
              <a:t>the NHS plan for the community</a:t>
            </a:r>
          </a:p>
          <a:p>
            <a:pPr marL="0" indent="0">
              <a:buNone/>
            </a:pPr>
            <a:r>
              <a:rPr lang="en-US" sz="2600" dirty="0" smtClean="0"/>
              <a:t>Limitations</a:t>
            </a:r>
            <a:endParaRPr lang="en-US" sz="2600" dirty="0"/>
          </a:p>
          <a:p>
            <a:r>
              <a:rPr lang="en-US" sz="2600" dirty="0" smtClean="0"/>
              <a:t>High </a:t>
            </a:r>
            <a:r>
              <a:rPr lang="en-US" sz="2600" dirty="0"/>
              <a:t>rates of quitting</a:t>
            </a:r>
          </a:p>
          <a:p>
            <a:r>
              <a:rPr lang="en-US" sz="2600" dirty="0" smtClean="0"/>
              <a:t>Difficulty </a:t>
            </a:r>
            <a:r>
              <a:rPr lang="en-US" sz="2600" dirty="0"/>
              <a:t>of </a:t>
            </a:r>
            <a:r>
              <a:rPr lang="en-US" sz="2600" dirty="0" smtClean="0"/>
              <a:t>implementation</a:t>
            </a:r>
            <a:endParaRPr lang="en-US" sz="2600" dirty="0"/>
          </a:p>
          <a:p>
            <a:r>
              <a:rPr lang="en-US" sz="2600" dirty="0" smtClean="0"/>
              <a:t>Workers need to be </a:t>
            </a:r>
            <a:r>
              <a:rPr lang="en-US" sz="2600" dirty="0"/>
              <a:t>flexible.</a:t>
            </a:r>
            <a:endParaRPr lang="en-GB" sz="2600" dirty="0"/>
          </a:p>
        </p:txBody>
      </p:sp>
      <p:pic>
        <p:nvPicPr>
          <p:cNvPr id="5" name="Picture 4"/>
          <p:cNvPicPr>
            <a:picLocks noChangeAspect="1"/>
          </p:cNvPicPr>
          <p:nvPr/>
        </p:nvPicPr>
        <p:blipFill>
          <a:blip r:embed="rId3"/>
          <a:stretch>
            <a:fillRect/>
          </a:stretch>
        </p:blipFill>
        <p:spPr>
          <a:xfrm>
            <a:off x="6947337" y="2481098"/>
            <a:ext cx="4791504" cy="2595398"/>
          </a:xfrm>
          <a:prstGeom prst="rect">
            <a:avLst/>
          </a:prstGeom>
        </p:spPr>
      </p:pic>
    </p:spTree>
    <p:extLst>
      <p:ext uri="{BB962C8B-B14F-4D97-AF65-F5344CB8AC3E}">
        <p14:creationId xmlns:p14="http://schemas.microsoft.com/office/powerpoint/2010/main" val="21059036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Recommendations (Evidence-Based Pitch)</a:t>
            </a:r>
          </a:p>
        </p:txBody>
      </p:sp>
      <p:sp>
        <p:nvSpPr>
          <p:cNvPr id="3" name="Content Placeholder 2"/>
          <p:cNvSpPr>
            <a:spLocks noGrp="1"/>
          </p:cNvSpPr>
          <p:nvPr>
            <p:ph idx="1"/>
          </p:nvPr>
        </p:nvSpPr>
        <p:spPr>
          <a:xfrm>
            <a:off x="581192" y="2180496"/>
            <a:ext cx="5567360" cy="3678303"/>
          </a:xfrm>
        </p:spPr>
        <p:txBody>
          <a:bodyPr>
            <a:normAutofit/>
          </a:bodyPr>
          <a:lstStyle/>
          <a:p>
            <a:r>
              <a:rPr lang="en-US" sz="2800" dirty="0"/>
              <a:t>Provide online training for workers.</a:t>
            </a:r>
          </a:p>
          <a:p>
            <a:r>
              <a:rPr lang="en-US" sz="2800" dirty="0"/>
              <a:t>Add clear medical steps.</a:t>
            </a:r>
          </a:p>
          <a:p>
            <a:r>
              <a:rPr lang="en-US" sz="2800" dirty="0"/>
              <a:t>Improve how different IT systems work together.</a:t>
            </a:r>
          </a:p>
          <a:p>
            <a:r>
              <a:rPr lang="en-US" sz="2800" dirty="0"/>
              <a:t>Keep track of work tasks and test results.</a:t>
            </a:r>
            <a:endParaRPr lang="en-GB" sz="2800" dirty="0"/>
          </a:p>
        </p:txBody>
      </p:sp>
      <p:pic>
        <p:nvPicPr>
          <p:cNvPr id="4" name="Picture 3"/>
          <p:cNvPicPr>
            <a:picLocks noChangeAspect="1"/>
          </p:cNvPicPr>
          <p:nvPr/>
        </p:nvPicPr>
        <p:blipFill>
          <a:blip r:embed="rId3"/>
          <a:stretch>
            <a:fillRect/>
          </a:stretch>
        </p:blipFill>
        <p:spPr>
          <a:xfrm>
            <a:off x="6604109" y="2343314"/>
            <a:ext cx="5133619" cy="2985431"/>
          </a:xfrm>
          <a:prstGeom prst="rect">
            <a:avLst/>
          </a:prstGeom>
        </p:spPr>
      </p:pic>
    </p:spTree>
    <p:extLst>
      <p:ext uri="{BB962C8B-B14F-4D97-AF65-F5344CB8AC3E}">
        <p14:creationId xmlns:p14="http://schemas.microsoft.com/office/powerpoint/2010/main" val="42038913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conclusion</a:t>
            </a:r>
            <a:endParaRPr lang="en-GB" dirty="0"/>
          </a:p>
        </p:txBody>
      </p:sp>
      <p:sp>
        <p:nvSpPr>
          <p:cNvPr id="3" name="Content Placeholder 2"/>
          <p:cNvSpPr>
            <a:spLocks noGrp="1"/>
          </p:cNvSpPr>
          <p:nvPr>
            <p:ph idx="1"/>
          </p:nvPr>
        </p:nvSpPr>
        <p:spPr>
          <a:xfrm>
            <a:off x="581192" y="2180496"/>
            <a:ext cx="11164117" cy="3678303"/>
          </a:xfrm>
        </p:spPr>
        <p:txBody>
          <a:bodyPr>
            <a:noAutofit/>
          </a:bodyPr>
          <a:lstStyle/>
          <a:p>
            <a:r>
              <a:rPr lang="en-US" sz="3200" dirty="0"/>
              <a:t>There is a good chance for health checks in the community.</a:t>
            </a:r>
          </a:p>
          <a:p>
            <a:r>
              <a:rPr lang="en-US" sz="3200" dirty="0" smtClean="0"/>
              <a:t>Promotes </a:t>
            </a:r>
            <a:r>
              <a:rPr lang="en-US" sz="3200" dirty="0"/>
              <a:t>finding problems early and reduces the need for hospital stays</a:t>
            </a:r>
          </a:p>
          <a:p>
            <a:r>
              <a:rPr lang="en-US" sz="3200" dirty="0" smtClean="0"/>
              <a:t>Training</a:t>
            </a:r>
            <a:r>
              <a:rPr lang="en-US" sz="3200" dirty="0"/>
              <a:t>, rules, and teamwork are important for doing well.</a:t>
            </a:r>
          </a:p>
          <a:p>
            <a:r>
              <a:rPr lang="en-US" sz="3200" dirty="0" smtClean="0"/>
              <a:t>AI </a:t>
            </a:r>
            <a:r>
              <a:rPr lang="en-US" sz="3200" dirty="0"/>
              <a:t>should support clinical judgment, not take its place.</a:t>
            </a:r>
            <a:endParaRPr lang="en-GB" sz="3200" dirty="0"/>
          </a:p>
        </p:txBody>
      </p:sp>
    </p:spTree>
    <p:extLst>
      <p:ext uri="{BB962C8B-B14F-4D97-AF65-F5344CB8AC3E}">
        <p14:creationId xmlns:p14="http://schemas.microsoft.com/office/powerpoint/2010/main" val="1261084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References</a:t>
            </a:r>
            <a:endParaRPr lang="en-GB" dirty="0"/>
          </a:p>
        </p:txBody>
      </p:sp>
      <p:sp>
        <p:nvSpPr>
          <p:cNvPr id="3" name="Content Placeholder 2"/>
          <p:cNvSpPr>
            <a:spLocks noGrp="1"/>
          </p:cNvSpPr>
          <p:nvPr>
            <p:ph idx="1"/>
          </p:nvPr>
        </p:nvSpPr>
        <p:spPr>
          <a:xfrm>
            <a:off x="581192" y="2180496"/>
            <a:ext cx="11029616" cy="4677504"/>
          </a:xfrm>
        </p:spPr>
        <p:txBody>
          <a:bodyPr>
            <a:noAutofit/>
          </a:bodyPr>
          <a:lstStyle/>
          <a:p>
            <a:endParaRPr lang="en-GB" sz="2000" dirty="0" smtClean="0"/>
          </a:p>
          <a:p>
            <a:r>
              <a:rPr lang="en-GB" dirty="0" err="1"/>
              <a:t>Dalal</a:t>
            </a:r>
            <a:r>
              <a:rPr lang="en-GB" dirty="0"/>
              <a:t>, H. M., Taylor, R. S., </a:t>
            </a:r>
            <a:r>
              <a:rPr lang="en-GB" dirty="0" err="1"/>
              <a:t>Wingham</a:t>
            </a:r>
            <a:r>
              <a:rPr lang="en-GB" dirty="0"/>
              <a:t>, J., et al. (2021). </a:t>
            </a:r>
            <a:r>
              <a:rPr lang="en-GB" i="1" dirty="0"/>
              <a:t>A facilitated home-based cardiac rehabilitation intervention for people with heart failure and their caregivers: a research programme including the REACH-HF RCT</a:t>
            </a:r>
            <a:r>
              <a:rPr lang="en-GB" dirty="0"/>
              <a:t>. NIHR Journals Library.</a:t>
            </a:r>
          </a:p>
          <a:p>
            <a:r>
              <a:rPr lang="en-GB" sz="2000" dirty="0" err="1" smtClean="0"/>
              <a:t>Eko</a:t>
            </a:r>
            <a:r>
              <a:rPr lang="en-GB" sz="2000" dirty="0" smtClean="0"/>
              <a:t> </a:t>
            </a:r>
            <a:r>
              <a:rPr lang="en-GB" sz="2000" dirty="0"/>
              <a:t>Health (</a:t>
            </a:r>
            <a:r>
              <a:rPr lang="en-GB" sz="2000" dirty="0" smtClean="0"/>
              <a:t>2025) </a:t>
            </a:r>
            <a:r>
              <a:rPr lang="en-GB" sz="2000" i="1" dirty="0" err="1" smtClean="0"/>
              <a:t>Eko</a:t>
            </a:r>
            <a:r>
              <a:rPr lang="en-GB" sz="2000" i="1" dirty="0" smtClean="0"/>
              <a:t> </a:t>
            </a:r>
            <a:r>
              <a:rPr lang="en-GB" sz="2000" i="1" dirty="0"/>
              <a:t>Health Broadens Global Reach with UK Launch of AI-Powered Stethoscope Platform.</a:t>
            </a:r>
            <a:r>
              <a:rPr lang="en-GB" sz="2000" dirty="0"/>
              <a:t> Available at: </a:t>
            </a:r>
            <a:r>
              <a:rPr lang="en-GB" sz="2000" u="sng" dirty="0">
                <a:hlinkClick r:id="rId2"/>
              </a:rPr>
              <a:t>https://www.ekohealth.com/blogs/newsroom/eko-uk-expansion?srsltid=AfmBOooRqb-c1O8vZ880KdwIi_3yYXhro-Hl_PgtLsrdoq-UnLbzz9Hz</a:t>
            </a:r>
            <a:r>
              <a:rPr lang="en-GB" sz="2000" dirty="0"/>
              <a:t> (Accessed: 20 February 2026</a:t>
            </a:r>
            <a:r>
              <a:rPr lang="en-GB" sz="2000" dirty="0" smtClean="0"/>
              <a:t>).</a:t>
            </a:r>
          </a:p>
          <a:p>
            <a:r>
              <a:rPr lang="en-US" sz="2000" dirty="0"/>
              <a:t>Johns G, </a:t>
            </a:r>
            <a:r>
              <a:rPr lang="en-US" sz="2000" dirty="0" err="1"/>
              <a:t>Whistance</a:t>
            </a:r>
            <a:r>
              <a:rPr lang="en-US" sz="2000" dirty="0"/>
              <a:t> B, </a:t>
            </a:r>
            <a:r>
              <a:rPr lang="en-US" sz="2000" dirty="0" err="1"/>
              <a:t>Burhouse</a:t>
            </a:r>
            <a:r>
              <a:rPr lang="en-US" sz="2000" dirty="0"/>
              <a:t> A, et </a:t>
            </a:r>
            <a:r>
              <a:rPr lang="en-US" sz="2000" dirty="0" smtClean="0"/>
              <a:t>al. (2023) Benefits</a:t>
            </a:r>
            <a:r>
              <a:rPr lang="en-US" sz="2000" dirty="0"/>
              <a:t>, challenges and sustainability of digital healthcare for NHS Wales: a qualitative </a:t>
            </a:r>
            <a:r>
              <a:rPr lang="en-US" sz="2000" dirty="0" smtClean="0"/>
              <a:t>study </a:t>
            </a:r>
            <a:r>
              <a:rPr lang="en-US" sz="2000" i="1" dirty="0" smtClean="0"/>
              <a:t>BMJ Open, </a:t>
            </a:r>
            <a:r>
              <a:rPr lang="en-US" sz="2000" dirty="0" smtClean="0"/>
              <a:t>13:e069371.</a:t>
            </a:r>
            <a:endParaRPr lang="en-GB" sz="2000" dirty="0" smtClean="0"/>
          </a:p>
          <a:p>
            <a:r>
              <a:rPr lang="en-GB" sz="2000" dirty="0" smtClean="0"/>
              <a:t>NHS </a:t>
            </a:r>
            <a:r>
              <a:rPr lang="en-GB" sz="2000" dirty="0"/>
              <a:t>England, (</a:t>
            </a:r>
            <a:r>
              <a:rPr lang="en-GB" sz="2000" dirty="0" smtClean="0"/>
              <a:t>2022) </a:t>
            </a:r>
            <a:r>
              <a:rPr lang="en-GB" sz="2000" i="1" dirty="0" smtClean="0"/>
              <a:t>A </a:t>
            </a:r>
            <a:r>
              <a:rPr lang="en-GB" sz="2000" i="1" dirty="0"/>
              <a:t>plan for digital health and social care</a:t>
            </a:r>
            <a:r>
              <a:rPr lang="en-GB" sz="2000" dirty="0"/>
              <a:t>. </a:t>
            </a:r>
            <a:r>
              <a:rPr lang="en-GB" sz="2000" dirty="0" smtClean="0"/>
              <a:t>Available </a:t>
            </a:r>
            <a:r>
              <a:rPr lang="en-GB" sz="2000" dirty="0"/>
              <a:t>at: </a:t>
            </a:r>
            <a:r>
              <a:rPr lang="en-GB" sz="2000" u="sng" dirty="0">
                <a:hlinkClick r:id="rId3"/>
              </a:rPr>
              <a:t>https://www.gov.uk/government/publications/a-plan-for-digital-health-and-social-care/a-plan-for-digital-health-and-social-care</a:t>
            </a:r>
            <a:r>
              <a:rPr lang="en-GB" sz="2000" dirty="0"/>
              <a:t> (Accessed: 22 February 2026</a:t>
            </a:r>
            <a:r>
              <a:rPr lang="en-GB" sz="2000" dirty="0" smtClean="0"/>
              <a:t>).</a:t>
            </a:r>
          </a:p>
          <a:p>
            <a:endParaRPr lang="en-GB" sz="2000" dirty="0"/>
          </a:p>
          <a:p>
            <a:endParaRPr lang="en-GB" sz="2000" dirty="0"/>
          </a:p>
        </p:txBody>
      </p:sp>
    </p:spTree>
    <p:extLst>
      <p:ext uri="{BB962C8B-B14F-4D97-AF65-F5344CB8AC3E}">
        <p14:creationId xmlns:p14="http://schemas.microsoft.com/office/powerpoint/2010/main" val="39964937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References</a:t>
            </a:r>
            <a:endParaRPr lang="en-GB" dirty="0"/>
          </a:p>
        </p:txBody>
      </p:sp>
      <p:sp>
        <p:nvSpPr>
          <p:cNvPr id="3" name="Content Placeholder 2"/>
          <p:cNvSpPr>
            <a:spLocks noGrp="1"/>
          </p:cNvSpPr>
          <p:nvPr>
            <p:ph idx="1"/>
          </p:nvPr>
        </p:nvSpPr>
        <p:spPr/>
        <p:txBody>
          <a:bodyPr/>
          <a:lstStyle/>
          <a:p>
            <a:r>
              <a:rPr lang="en-GB" dirty="0"/>
              <a:t>Royal College of Nursing (RCN) (2025). </a:t>
            </a:r>
            <a:r>
              <a:rPr lang="en-GB" i="1" dirty="0"/>
              <a:t>Digital Nursing.</a:t>
            </a:r>
            <a:r>
              <a:rPr lang="en-GB" dirty="0"/>
              <a:t> Available at: </a:t>
            </a:r>
            <a:r>
              <a:rPr lang="en-GB" u="sng" dirty="0">
                <a:hlinkClick r:id="rId2"/>
              </a:rPr>
              <a:t>https://www.rcn.org.uk/library/Subject-Guides/digital-nursing</a:t>
            </a:r>
            <a:r>
              <a:rPr lang="en-GB" dirty="0"/>
              <a:t> (Accessed: 23 February 2026).</a:t>
            </a:r>
          </a:p>
          <a:p>
            <a:r>
              <a:rPr lang="en-GB" dirty="0" err="1"/>
              <a:t>Topol</a:t>
            </a:r>
            <a:r>
              <a:rPr lang="en-GB" dirty="0"/>
              <a:t>, E. (2019) </a:t>
            </a:r>
            <a:r>
              <a:rPr lang="en-GB" i="1" dirty="0"/>
              <a:t>Deep Medicine: How artificial intelligence can make healthcare human again</a:t>
            </a:r>
            <a:r>
              <a:rPr lang="en-GB" dirty="0"/>
              <a:t>. New York: Basic Books.</a:t>
            </a:r>
          </a:p>
          <a:p>
            <a:r>
              <a:rPr lang="en-GB" dirty="0"/>
              <a:t>World Health Organization (WHO) (2021) </a:t>
            </a:r>
            <a:r>
              <a:rPr lang="en-GB" i="1" dirty="0"/>
              <a:t>Ethics and governance of artificial intelligence for health</a:t>
            </a:r>
            <a:r>
              <a:rPr lang="en-GB" dirty="0"/>
              <a:t>. Available at: </a:t>
            </a:r>
            <a:r>
              <a:rPr lang="en-GB" u="sng" dirty="0">
                <a:hlinkClick r:id="rId3"/>
              </a:rPr>
              <a:t>https://www.who.int/publications/i/item/9789240029200</a:t>
            </a:r>
            <a:r>
              <a:rPr lang="en-GB" dirty="0"/>
              <a:t> (Accessed: 25 February 2026).</a:t>
            </a:r>
          </a:p>
          <a:p>
            <a:endParaRPr lang="en-GB" dirty="0"/>
          </a:p>
        </p:txBody>
      </p:sp>
    </p:spTree>
    <p:extLst>
      <p:ext uri="{BB962C8B-B14F-4D97-AF65-F5344CB8AC3E}">
        <p14:creationId xmlns:p14="http://schemas.microsoft.com/office/powerpoint/2010/main" val="865172699"/>
      </p:ext>
    </p:extLst>
  </p:cSld>
  <p:clrMapOvr>
    <a:masterClrMapping/>
  </p:clrMapOvr>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366658"/>
      </a:accent1>
      <a:accent2>
        <a:srgbClr val="8CB64A"/>
      </a:accent2>
      <a:accent3>
        <a:srgbClr val="88D5A9"/>
      </a:accent3>
      <a:accent4>
        <a:srgbClr val="969FA7"/>
      </a:accent4>
      <a:accent5>
        <a:srgbClr val="E8A844"/>
      </a:accent5>
      <a:accent6>
        <a:srgbClr val="A1561F"/>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4BEC0EAF-CF86-4D49-B83B-56CC62D3CFF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Dividend</Template>
  <TotalTime>410</TotalTime>
  <Words>1042</Words>
  <Application>Microsoft Office PowerPoint</Application>
  <PresentationFormat>Widescreen</PresentationFormat>
  <Paragraphs>96</Paragraphs>
  <Slides>11</Slides>
  <Notes>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Calibri</vt:lpstr>
      <vt:lpstr>Gill Sans MT</vt:lpstr>
      <vt:lpstr>Times New Roman</vt:lpstr>
      <vt:lpstr>Wingdings 2</vt:lpstr>
      <vt:lpstr>Dividend</vt:lpstr>
      <vt:lpstr>Digital Transformation in Social and Health Care: An Assessment of Digital Stethoscopes in Community Nursing in the UK</vt:lpstr>
      <vt:lpstr>Introduction (Why This Innovation Matters)</vt:lpstr>
      <vt:lpstr>Outline:  What is a Digital Stethoscope?</vt:lpstr>
      <vt:lpstr>Where and how can a digital stethoscope be applied?</vt:lpstr>
      <vt:lpstr>influence on Workforce</vt:lpstr>
      <vt:lpstr>Influence on service delivery</vt:lpstr>
      <vt:lpstr>Critical Analysis (Balanced Perspective)</vt:lpstr>
      <vt:lpstr>Recommendations (Evidence-Based Pitch)</vt:lpstr>
      <vt:lpstr>conclusion</vt:lpstr>
      <vt:lpstr>References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Digital Transformation in Social and Health Care: An Assessment of Digital Stethoscopes in Community Nursing in the UK</dc:title>
  <dc:creator>Alia</dc:creator>
  <cp:lastModifiedBy>hatif</cp:lastModifiedBy>
  <cp:revision>34</cp:revision>
  <dcterms:created xsi:type="dcterms:W3CDTF">2026-03-03T11:24:17Z</dcterms:created>
  <dcterms:modified xsi:type="dcterms:W3CDTF">2026-03-07T15:04:44Z</dcterms:modified>
</cp:coreProperties>
</file>