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3" r:id="rId9"/>
    <p:sldId id="277" r:id="rId10"/>
    <p:sldId id="263" r:id="rId11"/>
    <p:sldId id="285" r:id="rId12"/>
    <p:sldId id="268" r:id="rId13"/>
    <p:sldId id="270" r:id="rId14"/>
    <p:sldId id="282" r:id="rId15"/>
    <p:sldId id="283" r:id="rId16"/>
    <p:sldId id="284" r:id="rId17"/>
    <p:sldId id="281" r:id="rId18"/>
    <p:sldId id="271" r:id="rId19"/>
    <p:sldId id="266" r:id="rId20"/>
    <p:sldId id="267" r:id="rId21"/>
    <p:sldId id="264" r:id="rId22"/>
    <p:sldId id="265" r:id="rId23"/>
    <p:sldId id="269" r:id="rId24"/>
    <p:sldId id="275" r:id="rId25"/>
    <p:sldId id="274" r:id="rId26"/>
    <p:sldId id="276" r:id="rId27"/>
    <p:sldId id="272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DC7364-535C-4A74-BD8B-99D24DC8675E}" v="4" dt="2024-09-12T11:44:47.1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70706" autoAdjust="0"/>
  </p:normalViewPr>
  <p:slideViewPr>
    <p:cSldViewPr snapToGrid="0">
      <p:cViewPr varScale="1">
        <p:scale>
          <a:sx n="66" d="100"/>
          <a:sy n="66" d="100"/>
        </p:scale>
        <p:origin x="789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799FAA-3559-4423-B024-830BECFAAD6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B2847DB-5AC8-4876-AB43-EEA2B98E5F1A}">
      <dgm:prSet/>
      <dgm:spPr/>
      <dgm:t>
        <a:bodyPr/>
        <a:lstStyle/>
        <a:p>
          <a:r>
            <a:rPr lang="en-GB" b="1" i="1"/>
            <a:t>Can you think of any unlawful activities (such as stealing pens from a company) that are more acceptable than others?</a:t>
          </a:r>
          <a:endParaRPr lang="en-US"/>
        </a:p>
      </dgm:t>
    </dgm:pt>
    <dgm:pt modelId="{F8922C0F-CDBA-447F-B52C-9D416F315F7E}" type="parTrans" cxnId="{986DDC11-53FA-4814-9242-B8C1C3A92EA9}">
      <dgm:prSet/>
      <dgm:spPr/>
      <dgm:t>
        <a:bodyPr/>
        <a:lstStyle/>
        <a:p>
          <a:endParaRPr lang="en-US"/>
        </a:p>
      </dgm:t>
    </dgm:pt>
    <dgm:pt modelId="{64165426-8D2D-4513-A424-0986EFE7A3B3}" type="sibTrans" cxnId="{986DDC11-53FA-4814-9242-B8C1C3A92EA9}">
      <dgm:prSet/>
      <dgm:spPr/>
      <dgm:t>
        <a:bodyPr/>
        <a:lstStyle/>
        <a:p>
          <a:endParaRPr lang="en-US"/>
        </a:p>
      </dgm:t>
    </dgm:pt>
    <dgm:pt modelId="{EEC2EC5B-F261-4AFC-8854-9E3AD40A0AFF}">
      <dgm:prSet/>
      <dgm:spPr/>
      <dgm:t>
        <a:bodyPr/>
        <a:lstStyle/>
        <a:p>
          <a:r>
            <a:rPr lang="en-GB" b="1" i="1"/>
            <a:t>Think about yourself; have you ever done something that is technically against the law? How did you justify it?</a:t>
          </a:r>
          <a:endParaRPr lang="en-US"/>
        </a:p>
      </dgm:t>
    </dgm:pt>
    <dgm:pt modelId="{9A781573-A6F9-401C-AD5F-4A0382024899}" type="parTrans" cxnId="{91D8A6C4-8A87-4A88-B0D9-9CC956D4DFE9}">
      <dgm:prSet/>
      <dgm:spPr/>
      <dgm:t>
        <a:bodyPr/>
        <a:lstStyle/>
        <a:p>
          <a:endParaRPr lang="en-US"/>
        </a:p>
      </dgm:t>
    </dgm:pt>
    <dgm:pt modelId="{F2606D2E-24A3-47B7-9A7B-B2989115A402}" type="sibTrans" cxnId="{91D8A6C4-8A87-4A88-B0D9-9CC956D4DFE9}">
      <dgm:prSet/>
      <dgm:spPr/>
      <dgm:t>
        <a:bodyPr/>
        <a:lstStyle/>
        <a:p>
          <a:endParaRPr lang="en-US"/>
        </a:p>
      </dgm:t>
    </dgm:pt>
    <dgm:pt modelId="{8B6C3C5D-775F-4277-BEDC-5C809C3BB418}">
      <dgm:prSet/>
      <dgm:spPr/>
      <dgm:t>
        <a:bodyPr/>
        <a:lstStyle/>
        <a:p>
          <a:r>
            <a:rPr lang="en-GB" b="1" i="1" dirty="0"/>
            <a:t>If that same activity was looked down upon by your immediate community or peers, would this be more of a deterrent against committing the act again than the fact it is illegal?</a:t>
          </a:r>
          <a:endParaRPr lang="en-US" dirty="0"/>
        </a:p>
      </dgm:t>
    </dgm:pt>
    <dgm:pt modelId="{8841ABE1-08BB-4D67-95AA-1B44CE649366}" type="parTrans" cxnId="{F28E0422-5E49-4661-92D9-5E08D1E15153}">
      <dgm:prSet/>
      <dgm:spPr/>
      <dgm:t>
        <a:bodyPr/>
        <a:lstStyle/>
        <a:p>
          <a:endParaRPr lang="en-US"/>
        </a:p>
      </dgm:t>
    </dgm:pt>
    <dgm:pt modelId="{3D8A44AC-D542-460A-B214-6503837BA9A8}" type="sibTrans" cxnId="{F28E0422-5E49-4661-92D9-5E08D1E15153}">
      <dgm:prSet/>
      <dgm:spPr/>
      <dgm:t>
        <a:bodyPr/>
        <a:lstStyle/>
        <a:p>
          <a:endParaRPr lang="en-US"/>
        </a:p>
      </dgm:t>
    </dgm:pt>
    <dgm:pt modelId="{87624016-7BCB-431F-B405-BB15683BE807}">
      <dgm:prSet/>
      <dgm:spPr/>
      <dgm:t>
        <a:bodyPr/>
        <a:lstStyle/>
        <a:p>
          <a:r>
            <a:rPr lang="en-GB" b="1" i="1"/>
            <a:t>If you knew that your parents would find out would that prevent you from participating in the activity?</a:t>
          </a:r>
          <a:endParaRPr lang="en-US"/>
        </a:p>
      </dgm:t>
    </dgm:pt>
    <dgm:pt modelId="{B0872CA0-EED8-43B6-B548-A4061E076F6B}" type="parTrans" cxnId="{DBB50468-8A3C-465F-807F-82B8A2F16DF6}">
      <dgm:prSet/>
      <dgm:spPr/>
      <dgm:t>
        <a:bodyPr/>
        <a:lstStyle/>
        <a:p>
          <a:endParaRPr lang="en-US"/>
        </a:p>
      </dgm:t>
    </dgm:pt>
    <dgm:pt modelId="{642CC265-22D9-493B-873B-DFBBD9D45830}" type="sibTrans" cxnId="{DBB50468-8A3C-465F-807F-82B8A2F16DF6}">
      <dgm:prSet/>
      <dgm:spPr/>
      <dgm:t>
        <a:bodyPr/>
        <a:lstStyle/>
        <a:p>
          <a:endParaRPr lang="en-US"/>
        </a:p>
      </dgm:t>
    </dgm:pt>
    <dgm:pt modelId="{C84719FC-FD88-4631-8DDB-8C2BB6A75A54}" type="pres">
      <dgm:prSet presAssocID="{78799FAA-3559-4423-B024-830BECFAAD62}" presName="linear" presStyleCnt="0">
        <dgm:presLayoutVars>
          <dgm:animLvl val="lvl"/>
          <dgm:resizeHandles val="exact"/>
        </dgm:presLayoutVars>
      </dgm:prSet>
      <dgm:spPr/>
    </dgm:pt>
    <dgm:pt modelId="{44550914-21A3-42C1-AB6D-1761F61205C0}" type="pres">
      <dgm:prSet presAssocID="{8B2847DB-5AC8-4876-AB43-EEA2B98E5F1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DAB0863-3C2D-4350-BE79-94DDF6E9F58A}" type="pres">
      <dgm:prSet presAssocID="{64165426-8D2D-4513-A424-0986EFE7A3B3}" presName="spacer" presStyleCnt="0"/>
      <dgm:spPr/>
    </dgm:pt>
    <dgm:pt modelId="{A48A3018-FD5B-4EB6-9E49-922A6F0F4304}" type="pres">
      <dgm:prSet presAssocID="{EEC2EC5B-F261-4AFC-8854-9E3AD40A0AF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40EE1A0-24E1-4701-A4E9-93DA90BA1099}" type="pres">
      <dgm:prSet presAssocID="{F2606D2E-24A3-47B7-9A7B-B2989115A402}" presName="spacer" presStyleCnt="0"/>
      <dgm:spPr/>
    </dgm:pt>
    <dgm:pt modelId="{EF1E63A9-B470-4D1A-8ADC-51C1EDF1A573}" type="pres">
      <dgm:prSet presAssocID="{8B6C3C5D-775F-4277-BEDC-5C809C3BB41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01C7890-737F-45B2-BADD-BFC274FE76B6}" type="pres">
      <dgm:prSet presAssocID="{3D8A44AC-D542-460A-B214-6503837BA9A8}" presName="spacer" presStyleCnt="0"/>
      <dgm:spPr/>
    </dgm:pt>
    <dgm:pt modelId="{8FDFA011-478B-4FEC-AD26-534C1CD7999A}" type="pres">
      <dgm:prSet presAssocID="{87624016-7BCB-431F-B405-BB15683BE80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86DDC11-53FA-4814-9242-B8C1C3A92EA9}" srcId="{78799FAA-3559-4423-B024-830BECFAAD62}" destId="{8B2847DB-5AC8-4876-AB43-EEA2B98E5F1A}" srcOrd="0" destOrd="0" parTransId="{F8922C0F-CDBA-447F-B52C-9D416F315F7E}" sibTransId="{64165426-8D2D-4513-A424-0986EFE7A3B3}"/>
    <dgm:cxn modelId="{CD8A3316-0583-4739-A0D9-0658A574B15C}" type="presOf" srcId="{8B2847DB-5AC8-4876-AB43-EEA2B98E5F1A}" destId="{44550914-21A3-42C1-AB6D-1761F61205C0}" srcOrd="0" destOrd="0" presId="urn:microsoft.com/office/officeart/2005/8/layout/vList2"/>
    <dgm:cxn modelId="{F28E0422-5E49-4661-92D9-5E08D1E15153}" srcId="{78799FAA-3559-4423-B024-830BECFAAD62}" destId="{8B6C3C5D-775F-4277-BEDC-5C809C3BB418}" srcOrd="2" destOrd="0" parTransId="{8841ABE1-08BB-4D67-95AA-1B44CE649366}" sibTransId="{3D8A44AC-D542-460A-B214-6503837BA9A8}"/>
    <dgm:cxn modelId="{F1B51536-CC9E-4749-B3D2-A8AEA4DD0D14}" type="presOf" srcId="{78799FAA-3559-4423-B024-830BECFAAD62}" destId="{C84719FC-FD88-4631-8DDB-8C2BB6A75A54}" srcOrd="0" destOrd="0" presId="urn:microsoft.com/office/officeart/2005/8/layout/vList2"/>
    <dgm:cxn modelId="{DBB50468-8A3C-465F-807F-82B8A2F16DF6}" srcId="{78799FAA-3559-4423-B024-830BECFAAD62}" destId="{87624016-7BCB-431F-B405-BB15683BE807}" srcOrd="3" destOrd="0" parTransId="{B0872CA0-EED8-43B6-B548-A4061E076F6B}" sibTransId="{642CC265-22D9-493B-873B-DFBBD9D45830}"/>
    <dgm:cxn modelId="{1ABF4DA1-F644-41FC-ADA7-86BA8B2F2797}" type="presOf" srcId="{EEC2EC5B-F261-4AFC-8854-9E3AD40A0AFF}" destId="{A48A3018-FD5B-4EB6-9E49-922A6F0F4304}" srcOrd="0" destOrd="0" presId="urn:microsoft.com/office/officeart/2005/8/layout/vList2"/>
    <dgm:cxn modelId="{FA30D8A5-76F1-4194-BAD6-C50E596CCFE2}" type="presOf" srcId="{87624016-7BCB-431F-B405-BB15683BE807}" destId="{8FDFA011-478B-4FEC-AD26-534C1CD7999A}" srcOrd="0" destOrd="0" presId="urn:microsoft.com/office/officeart/2005/8/layout/vList2"/>
    <dgm:cxn modelId="{91D8A6C4-8A87-4A88-B0D9-9CC956D4DFE9}" srcId="{78799FAA-3559-4423-B024-830BECFAAD62}" destId="{EEC2EC5B-F261-4AFC-8854-9E3AD40A0AFF}" srcOrd="1" destOrd="0" parTransId="{9A781573-A6F9-401C-AD5F-4A0382024899}" sibTransId="{F2606D2E-24A3-47B7-9A7B-B2989115A402}"/>
    <dgm:cxn modelId="{09CB6BF8-8514-4724-BC4B-DB26266A2014}" type="presOf" srcId="{8B6C3C5D-775F-4277-BEDC-5C809C3BB418}" destId="{EF1E63A9-B470-4D1A-8ADC-51C1EDF1A573}" srcOrd="0" destOrd="0" presId="urn:microsoft.com/office/officeart/2005/8/layout/vList2"/>
    <dgm:cxn modelId="{CB2EA358-96A6-4E9C-885A-E85667210F3B}" type="presParOf" srcId="{C84719FC-FD88-4631-8DDB-8C2BB6A75A54}" destId="{44550914-21A3-42C1-AB6D-1761F61205C0}" srcOrd="0" destOrd="0" presId="urn:microsoft.com/office/officeart/2005/8/layout/vList2"/>
    <dgm:cxn modelId="{6818C377-163B-4875-BA3F-BBD07CA36908}" type="presParOf" srcId="{C84719FC-FD88-4631-8DDB-8C2BB6A75A54}" destId="{EDAB0863-3C2D-4350-BE79-94DDF6E9F58A}" srcOrd="1" destOrd="0" presId="urn:microsoft.com/office/officeart/2005/8/layout/vList2"/>
    <dgm:cxn modelId="{BB599DF1-0E99-4114-9394-701AA22072DF}" type="presParOf" srcId="{C84719FC-FD88-4631-8DDB-8C2BB6A75A54}" destId="{A48A3018-FD5B-4EB6-9E49-922A6F0F4304}" srcOrd="2" destOrd="0" presId="urn:microsoft.com/office/officeart/2005/8/layout/vList2"/>
    <dgm:cxn modelId="{CC47C034-CE8F-488D-AE9B-011931352A20}" type="presParOf" srcId="{C84719FC-FD88-4631-8DDB-8C2BB6A75A54}" destId="{840EE1A0-24E1-4701-A4E9-93DA90BA1099}" srcOrd="3" destOrd="0" presId="urn:microsoft.com/office/officeart/2005/8/layout/vList2"/>
    <dgm:cxn modelId="{EC52A100-3744-42D2-BC97-3C68ED9B135B}" type="presParOf" srcId="{C84719FC-FD88-4631-8DDB-8C2BB6A75A54}" destId="{EF1E63A9-B470-4D1A-8ADC-51C1EDF1A573}" srcOrd="4" destOrd="0" presId="urn:microsoft.com/office/officeart/2005/8/layout/vList2"/>
    <dgm:cxn modelId="{AC4538A6-483D-4555-9F02-BB4FADD8AA88}" type="presParOf" srcId="{C84719FC-FD88-4631-8DDB-8C2BB6A75A54}" destId="{C01C7890-737F-45B2-BADD-BFC274FE76B6}" srcOrd="5" destOrd="0" presId="urn:microsoft.com/office/officeart/2005/8/layout/vList2"/>
    <dgm:cxn modelId="{6215DCD0-2179-4C94-892B-1F1D400AE92C}" type="presParOf" srcId="{C84719FC-FD88-4631-8DDB-8C2BB6A75A54}" destId="{8FDFA011-478B-4FEC-AD26-534C1CD7999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CF1674-E3D2-49BC-AB61-242881B9AE0B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AB5C4EA-BE79-4D99-9C73-ABC9718141A1}">
      <dgm:prSet/>
      <dgm:spPr/>
      <dgm:t>
        <a:bodyPr/>
        <a:lstStyle/>
        <a:p>
          <a:r>
            <a:rPr lang="en-GB"/>
            <a:t>Can you find some examples of how crime is socially constructed?</a:t>
          </a:r>
          <a:endParaRPr lang="en-US"/>
        </a:p>
      </dgm:t>
    </dgm:pt>
    <dgm:pt modelId="{3FF136D0-0271-4DDD-A228-7B2CB697BE36}" type="parTrans" cxnId="{25DD4C0A-F8C2-487C-BD5D-8919FB078493}">
      <dgm:prSet/>
      <dgm:spPr/>
      <dgm:t>
        <a:bodyPr/>
        <a:lstStyle/>
        <a:p>
          <a:endParaRPr lang="en-US"/>
        </a:p>
      </dgm:t>
    </dgm:pt>
    <dgm:pt modelId="{12507846-0A57-423D-85F0-A9D0F3701A47}" type="sibTrans" cxnId="{25DD4C0A-F8C2-487C-BD5D-8919FB078493}">
      <dgm:prSet/>
      <dgm:spPr/>
      <dgm:t>
        <a:bodyPr/>
        <a:lstStyle/>
        <a:p>
          <a:endParaRPr lang="en-US"/>
        </a:p>
      </dgm:t>
    </dgm:pt>
    <dgm:pt modelId="{179EF094-29F5-4821-A7EA-BC22EF1BEDC0}">
      <dgm:prSet/>
      <dgm:spPr/>
      <dgm:t>
        <a:bodyPr/>
        <a:lstStyle/>
        <a:p>
          <a:r>
            <a:rPr lang="en-GB"/>
            <a:t>How do laws change over time and vary geographically?</a:t>
          </a:r>
          <a:endParaRPr lang="en-US"/>
        </a:p>
      </dgm:t>
    </dgm:pt>
    <dgm:pt modelId="{ACA4B531-8A00-49CC-BFB3-7EA823939DA3}" type="parTrans" cxnId="{00829927-014F-475E-8990-5AE8C6C006AD}">
      <dgm:prSet/>
      <dgm:spPr/>
      <dgm:t>
        <a:bodyPr/>
        <a:lstStyle/>
        <a:p>
          <a:endParaRPr lang="en-US"/>
        </a:p>
      </dgm:t>
    </dgm:pt>
    <dgm:pt modelId="{C0956B58-9D04-4F20-B932-F1573CA118F5}" type="sibTrans" cxnId="{00829927-014F-475E-8990-5AE8C6C006AD}">
      <dgm:prSet/>
      <dgm:spPr/>
      <dgm:t>
        <a:bodyPr/>
        <a:lstStyle/>
        <a:p>
          <a:endParaRPr lang="en-US"/>
        </a:p>
      </dgm:t>
    </dgm:pt>
    <dgm:pt modelId="{2379EEC0-9D30-468A-8A84-08DCDE3F48C1}" type="pres">
      <dgm:prSet presAssocID="{5CCF1674-E3D2-49BC-AB61-242881B9AE0B}" presName="outerComposite" presStyleCnt="0">
        <dgm:presLayoutVars>
          <dgm:chMax val="5"/>
          <dgm:dir/>
          <dgm:resizeHandles val="exact"/>
        </dgm:presLayoutVars>
      </dgm:prSet>
      <dgm:spPr/>
    </dgm:pt>
    <dgm:pt modelId="{140C4F61-D3B0-4D25-8FCA-0CDCB7001DF8}" type="pres">
      <dgm:prSet presAssocID="{5CCF1674-E3D2-49BC-AB61-242881B9AE0B}" presName="dummyMaxCanvas" presStyleCnt="0">
        <dgm:presLayoutVars/>
      </dgm:prSet>
      <dgm:spPr/>
    </dgm:pt>
    <dgm:pt modelId="{6B96F2D8-8E18-4BA8-9551-71EA7A4C94BC}" type="pres">
      <dgm:prSet presAssocID="{5CCF1674-E3D2-49BC-AB61-242881B9AE0B}" presName="TwoNodes_1" presStyleLbl="node1" presStyleIdx="0" presStyleCnt="2">
        <dgm:presLayoutVars>
          <dgm:bulletEnabled val="1"/>
        </dgm:presLayoutVars>
      </dgm:prSet>
      <dgm:spPr/>
    </dgm:pt>
    <dgm:pt modelId="{2DCC6D85-5A0A-4C99-B649-B3F1281E6B5C}" type="pres">
      <dgm:prSet presAssocID="{5CCF1674-E3D2-49BC-AB61-242881B9AE0B}" presName="TwoNodes_2" presStyleLbl="node1" presStyleIdx="1" presStyleCnt="2">
        <dgm:presLayoutVars>
          <dgm:bulletEnabled val="1"/>
        </dgm:presLayoutVars>
      </dgm:prSet>
      <dgm:spPr/>
    </dgm:pt>
    <dgm:pt modelId="{906B61FE-B799-44B7-B672-02B4AD725C08}" type="pres">
      <dgm:prSet presAssocID="{5CCF1674-E3D2-49BC-AB61-242881B9AE0B}" presName="TwoConn_1-2" presStyleLbl="fgAccFollowNode1" presStyleIdx="0" presStyleCnt="1">
        <dgm:presLayoutVars>
          <dgm:bulletEnabled val="1"/>
        </dgm:presLayoutVars>
      </dgm:prSet>
      <dgm:spPr/>
    </dgm:pt>
    <dgm:pt modelId="{CDB4BF51-B3CE-45DD-B68B-304AEE894F10}" type="pres">
      <dgm:prSet presAssocID="{5CCF1674-E3D2-49BC-AB61-242881B9AE0B}" presName="TwoNodes_1_text" presStyleLbl="node1" presStyleIdx="1" presStyleCnt="2">
        <dgm:presLayoutVars>
          <dgm:bulletEnabled val="1"/>
        </dgm:presLayoutVars>
      </dgm:prSet>
      <dgm:spPr/>
    </dgm:pt>
    <dgm:pt modelId="{E3113AEB-D039-46F8-A6A5-372B732F72CC}" type="pres">
      <dgm:prSet presAssocID="{5CCF1674-E3D2-49BC-AB61-242881B9AE0B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25DD4C0A-F8C2-487C-BD5D-8919FB078493}" srcId="{5CCF1674-E3D2-49BC-AB61-242881B9AE0B}" destId="{8AB5C4EA-BE79-4D99-9C73-ABC9718141A1}" srcOrd="0" destOrd="0" parTransId="{3FF136D0-0271-4DDD-A228-7B2CB697BE36}" sibTransId="{12507846-0A57-423D-85F0-A9D0F3701A47}"/>
    <dgm:cxn modelId="{CF7E4E12-CD60-49A6-B2B4-7C8C7BF9EC3C}" type="presOf" srcId="{8AB5C4EA-BE79-4D99-9C73-ABC9718141A1}" destId="{6B96F2D8-8E18-4BA8-9551-71EA7A4C94BC}" srcOrd="0" destOrd="0" presId="urn:microsoft.com/office/officeart/2005/8/layout/vProcess5"/>
    <dgm:cxn modelId="{FE4B1625-7AB0-4069-A557-A1AEC094449F}" type="presOf" srcId="{179EF094-29F5-4821-A7EA-BC22EF1BEDC0}" destId="{E3113AEB-D039-46F8-A6A5-372B732F72CC}" srcOrd="1" destOrd="0" presId="urn:microsoft.com/office/officeart/2005/8/layout/vProcess5"/>
    <dgm:cxn modelId="{00829927-014F-475E-8990-5AE8C6C006AD}" srcId="{5CCF1674-E3D2-49BC-AB61-242881B9AE0B}" destId="{179EF094-29F5-4821-A7EA-BC22EF1BEDC0}" srcOrd="1" destOrd="0" parTransId="{ACA4B531-8A00-49CC-BFB3-7EA823939DA3}" sibTransId="{C0956B58-9D04-4F20-B932-F1573CA118F5}"/>
    <dgm:cxn modelId="{1B3BB142-540A-412F-A93A-2730C6F24278}" type="presOf" srcId="{5CCF1674-E3D2-49BC-AB61-242881B9AE0B}" destId="{2379EEC0-9D30-468A-8A84-08DCDE3F48C1}" srcOrd="0" destOrd="0" presId="urn:microsoft.com/office/officeart/2005/8/layout/vProcess5"/>
    <dgm:cxn modelId="{69289791-7A5E-4401-9FD4-9FF8E1173E10}" type="presOf" srcId="{12507846-0A57-423D-85F0-A9D0F3701A47}" destId="{906B61FE-B799-44B7-B672-02B4AD725C08}" srcOrd="0" destOrd="0" presId="urn:microsoft.com/office/officeart/2005/8/layout/vProcess5"/>
    <dgm:cxn modelId="{16C0AFA3-E7C9-41A5-8CD6-31DD027CB068}" type="presOf" srcId="{8AB5C4EA-BE79-4D99-9C73-ABC9718141A1}" destId="{CDB4BF51-B3CE-45DD-B68B-304AEE894F10}" srcOrd="1" destOrd="0" presId="urn:microsoft.com/office/officeart/2005/8/layout/vProcess5"/>
    <dgm:cxn modelId="{696B42D1-4CE6-4918-8753-7FC4ABC56043}" type="presOf" srcId="{179EF094-29F5-4821-A7EA-BC22EF1BEDC0}" destId="{2DCC6D85-5A0A-4C99-B649-B3F1281E6B5C}" srcOrd="0" destOrd="0" presId="urn:microsoft.com/office/officeart/2005/8/layout/vProcess5"/>
    <dgm:cxn modelId="{5A1B0A7A-FC07-403D-96ED-D902DE6413F5}" type="presParOf" srcId="{2379EEC0-9D30-468A-8A84-08DCDE3F48C1}" destId="{140C4F61-D3B0-4D25-8FCA-0CDCB7001DF8}" srcOrd="0" destOrd="0" presId="urn:microsoft.com/office/officeart/2005/8/layout/vProcess5"/>
    <dgm:cxn modelId="{FC9033E1-15C0-45BC-8AB1-9EF75B7CF840}" type="presParOf" srcId="{2379EEC0-9D30-468A-8A84-08DCDE3F48C1}" destId="{6B96F2D8-8E18-4BA8-9551-71EA7A4C94BC}" srcOrd="1" destOrd="0" presId="urn:microsoft.com/office/officeart/2005/8/layout/vProcess5"/>
    <dgm:cxn modelId="{691C5247-59DB-48CC-8590-5F09F7292761}" type="presParOf" srcId="{2379EEC0-9D30-468A-8A84-08DCDE3F48C1}" destId="{2DCC6D85-5A0A-4C99-B649-B3F1281E6B5C}" srcOrd="2" destOrd="0" presId="urn:microsoft.com/office/officeart/2005/8/layout/vProcess5"/>
    <dgm:cxn modelId="{A7A7D01C-E32A-4BEB-BF1D-920EC98C89BE}" type="presParOf" srcId="{2379EEC0-9D30-468A-8A84-08DCDE3F48C1}" destId="{906B61FE-B799-44B7-B672-02B4AD725C08}" srcOrd="3" destOrd="0" presId="urn:microsoft.com/office/officeart/2005/8/layout/vProcess5"/>
    <dgm:cxn modelId="{84EE0F29-C40E-4F8E-8926-3812D83E3D12}" type="presParOf" srcId="{2379EEC0-9D30-468A-8A84-08DCDE3F48C1}" destId="{CDB4BF51-B3CE-45DD-B68B-304AEE894F10}" srcOrd="4" destOrd="0" presId="urn:microsoft.com/office/officeart/2005/8/layout/vProcess5"/>
    <dgm:cxn modelId="{D121FA9F-41D8-4D31-BF20-9E9BF31880A5}" type="presParOf" srcId="{2379EEC0-9D30-468A-8A84-08DCDE3F48C1}" destId="{E3113AEB-D039-46F8-A6A5-372B732F72CC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550914-21A3-42C1-AB6D-1761F61205C0}">
      <dsp:nvSpPr>
        <dsp:cNvPr id="0" name=""/>
        <dsp:cNvSpPr/>
      </dsp:nvSpPr>
      <dsp:spPr>
        <a:xfrm>
          <a:off x="0" y="767044"/>
          <a:ext cx="8225214" cy="111881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/>
            <a:t>Can you think of any unlawful activities (such as stealing pens from a company) that are more acceptable than others?</a:t>
          </a:r>
          <a:endParaRPr lang="en-US" sz="2000" kern="1200"/>
        </a:p>
      </dsp:txBody>
      <dsp:txXfrm>
        <a:off x="54616" y="821660"/>
        <a:ext cx="8115982" cy="1009580"/>
      </dsp:txXfrm>
    </dsp:sp>
    <dsp:sp modelId="{A48A3018-FD5B-4EB6-9E49-922A6F0F4304}">
      <dsp:nvSpPr>
        <dsp:cNvPr id="0" name=""/>
        <dsp:cNvSpPr/>
      </dsp:nvSpPr>
      <dsp:spPr>
        <a:xfrm>
          <a:off x="0" y="1943457"/>
          <a:ext cx="8225214" cy="1118812"/>
        </a:xfrm>
        <a:prstGeom prst="roundRect">
          <a:avLst/>
        </a:prstGeom>
        <a:gradFill rotWithShape="0">
          <a:gsLst>
            <a:gs pos="0">
              <a:schemeClr val="accent2">
                <a:hueOff val="-816517"/>
                <a:satOff val="-3771"/>
                <a:lumOff val="-78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16517"/>
                <a:satOff val="-3771"/>
                <a:lumOff val="-78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16517"/>
                <a:satOff val="-3771"/>
                <a:lumOff val="-78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/>
            <a:t>Think about yourself; have you ever done something that is technically against the law? How did you justify it?</a:t>
          </a:r>
          <a:endParaRPr lang="en-US" sz="2000" kern="1200"/>
        </a:p>
      </dsp:txBody>
      <dsp:txXfrm>
        <a:off x="54616" y="1998073"/>
        <a:ext cx="8115982" cy="1009580"/>
      </dsp:txXfrm>
    </dsp:sp>
    <dsp:sp modelId="{EF1E63A9-B470-4D1A-8ADC-51C1EDF1A573}">
      <dsp:nvSpPr>
        <dsp:cNvPr id="0" name=""/>
        <dsp:cNvSpPr/>
      </dsp:nvSpPr>
      <dsp:spPr>
        <a:xfrm>
          <a:off x="0" y="3119869"/>
          <a:ext cx="8225214" cy="1118812"/>
        </a:xfrm>
        <a:prstGeom prst="roundRect">
          <a:avLst/>
        </a:prstGeom>
        <a:gradFill rotWithShape="0">
          <a:gsLst>
            <a:gs pos="0">
              <a:schemeClr val="accent2">
                <a:hueOff val="-1633033"/>
                <a:satOff val="-7543"/>
                <a:lumOff val="-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633033"/>
                <a:satOff val="-7543"/>
                <a:lumOff val="-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633033"/>
                <a:satOff val="-7543"/>
                <a:lumOff val="-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/>
            <a:t>If that same activity was looked down upon by your immediate community or peers, would this be more of a deterrent against committing the act again than the fact it is illegal?</a:t>
          </a:r>
          <a:endParaRPr lang="en-US" sz="2000" kern="1200" dirty="0"/>
        </a:p>
      </dsp:txBody>
      <dsp:txXfrm>
        <a:off x="54616" y="3174485"/>
        <a:ext cx="8115982" cy="1009580"/>
      </dsp:txXfrm>
    </dsp:sp>
    <dsp:sp modelId="{8FDFA011-478B-4FEC-AD26-534C1CD7999A}">
      <dsp:nvSpPr>
        <dsp:cNvPr id="0" name=""/>
        <dsp:cNvSpPr/>
      </dsp:nvSpPr>
      <dsp:spPr>
        <a:xfrm>
          <a:off x="0" y="4296282"/>
          <a:ext cx="8225214" cy="1118812"/>
        </a:xfrm>
        <a:prstGeom prst="roundRect">
          <a:avLst/>
        </a:prstGeom>
        <a:gradFill rotWithShape="0">
          <a:gsLst>
            <a:gs pos="0">
              <a:schemeClr val="accent2">
                <a:hueOff val="-2449550"/>
                <a:satOff val="-11314"/>
                <a:lumOff val="-23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449550"/>
                <a:satOff val="-11314"/>
                <a:lumOff val="-23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449550"/>
                <a:satOff val="-11314"/>
                <a:lumOff val="-23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/>
            <a:t>If you knew that your parents would find out would that prevent you from participating in the activity?</a:t>
          </a:r>
          <a:endParaRPr lang="en-US" sz="2000" kern="1200"/>
        </a:p>
      </dsp:txBody>
      <dsp:txXfrm>
        <a:off x="54616" y="4350898"/>
        <a:ext cx="8115982" cy="10095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96F2D8-8E18-4BA8-9551-71EA7A4C94BC}">
      <dsp:nvSpPr>
        <dsp:cNvPr id="0" name=""/>
        <dsp:cNvSpPr/>
      </dsp:nvSpPr>
      <dsp:spPr>
        <a:xfrm>
          <a:off x="0" y="0"/>
          <a:ext cx="8938260" cy="19581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Can you find some examples of how crime is socially constructed?</a:t>
          </a:r>
          <a:endParaRPr lang="en-US" sz="3700" kern="1200"/>
        </a:p>
      </dsp:txBody>
      <dsp:txXfrm>
        <a:off x="57351" y="57351"/>
        <a:ext cx="6914408" cy="1843400"/>
      </dsp:txXfrm>
    </dsp:sp>
    <dsp:sp modelId="{2DCC6D85-5A0A-4C99-B649-B3F1281E6B5C}">
      <dsp:nvSpPr>
        <dsp:cNvPr id="0" name=""/>
        <dsp:cNvSpPr/>
      </dsp:nvSpPr>
      <dsp:spPr>
        <a:xfrm>
          <a:off x="1577339" y="2393235"/>
          <a:ext cx="8938260" cy="19581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How do laws change over time and vary geographically?</a:t>
          </a:r>
          <a:endParaRPr lang="en-US" sz="3700" kern="1200"/>
        </a:p>
      </dsp:txBody>
      <dsp:txXfrm>
        <a:off x="1634690" y="2450586"/>
        <a:ext cx="5973451" cy="1843400"/>
      </dsp:txXfrm>
    </dsp:sp>
    <dsp:sp modelId="{906B61FE-B799-44B7-B672-02B4AD725C08}">
      <dsp:nvSpPr>
        <dsp:cNvPr id="0" name=""/>
        <dsp:cNvSpPr/>
      </dsp:nvSpPr>
      <dsp:spPr>
        <a:xfrm>
          <a:off x="7665493" y="1539285"/>
          <a:ext cx="1272766" cy="127276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51865" y="1539285"/>
        <a:ext cx="700022" cy="9577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AE1A68-BC1D-4605-8739-34BCD982EF01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24BD1B-0BFC-47E2-987F-19BD3AAF0A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260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4BD1B-0BFC-47E2-987F-19BD3AAF0A6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4305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4BD1B-0BFC-47E2-987F-19BD3AAF0A6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2093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4BD1B-0BFC-47E2-987F-19BD3AAF0A6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6751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4BD1B-0BFC-47E2-987F-19BD3AAF0A6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0392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4BD1B-0BFC-47E2-987F-19BD3AAF0A6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4473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84E1F5-B3DA-4B3A-B7B3-2977342E6FDD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6332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8362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9112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84E1F5-B3DA-4B3A-B7B3-2977342E6FDD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4799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4BD1B-0BFC-47E2-987F-19BD3AAF0A6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8447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4BD1B-0BFC-47E2-987F-19BD3AAF0A6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7985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Case, S., Johnson, P., </a:t>
            </a:r>
            <a:r>
              <a:rPr lang="en-GB" dirty="0" err="1"/>
              <a:t>Manlow</a:t>
            </a:r>
            <a:r>
              <a:rPr lang="en-GB" dirty="0"/>
              <a:t>, D., Smith, R. and Williams, K. (2021). The Oxford Textbook on Criminology. 2nd Edition. Oxford University Press Academic UK.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4BD1B-0BFC-47E2-987F-19BD3AAF0A6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2924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4BD1B-0BFC-47E2-987F-19BD3AAF0A6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3602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It will help you begin or continue in your studies with a clear sense of purpose if you give careful consideration to the following important questions: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4BD1B-0BFC-47E2-987F-19BD3AAF0A6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4996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4BD1B-0BFC-47E2-987F-19BD3AAF0A6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5825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4BD1B-0BFC-47E2-987F-19BD3AAF0A6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54884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4BD1B-0BFC-47E2-987F-19BD3AAF0A6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4381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4BD1B-0BFC-47E2-987F-19BD3AAF0A6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56538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24BD1B-0BFC-47E2-987F-19BD3AAF0A6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315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57137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8397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88818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4000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9/13/2024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2340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9/13/2024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40005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9/13/2024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2062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01286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74516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7630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9/13/2024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57293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9/13/2024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7627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06" r:id="rId6"/>
    <p:sldLayoutId id="2147483702" r:id="rId7"/>
    <p:sldLayoutId id="2147483703" r:id="rId8"/>
    <p:sldLayoutId id="2147483704" r:id="rId9"/>
    <p:sldLayoutId id="2147483705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q_cT8PU2uM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4906370-1564-49FA-A802-58546B392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3" descr="A colorful splattered paint&#10;&#10;Description automatically generated">
            <a:extLst>
              <a:ext uri="{FF2B5EF4-FFF2-40B4-BE49-F238E27FC236}">
                <a16:creationId xmlns:a16="http://schemas.microsoft.com/office/drawing/2014/main" id="{91300457-B304-71FF-9EB7-C03E55236D3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5000"/>
          </a:blip>
          <a:srcRect t="174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EF640709-BDFD-453B-B75D-6212E7A87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11500" y="370600"/>
            <a:ext cx="5923842" cy="5923842"/>
          </a:xfrm>
          <a:prstGeom prst="ellipse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E8CDEB-A2FA-213F-4866-D9B6B3397A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77192" y="1032483"/>
            <a:ext cx="5037616" cy="2982360"/>
          </a:xfrm>
        </p:spPr>
        <p:txBody>
          <a:bodyPr>
            <a:normAutofit/>
          </a:bodyPr>
          <a:lstStyle/>
          <a:p>
            <a:r>
              <a:rPr lang="en-GB" dirty="0"/>
              <a:t>Introduction to criminology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82CA3-68C1-7DEF-407D-AC87D3EC4E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77192" y="4106918"/>
            <a:ext cx="5037616" cy="1655762"/>
          </a:xfrm>
        </p:spPr>
        <p:txBody>
          <a:bodyPr>
            <a:normAutofit/>
          </a:bodyPr>
          <a:lstStyle/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r>
              <a:rPr lang="en-GB" sz="2000"/>
              <a:t>Laura Knight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B4019478-3FDC-438C-8848-1D7DA864A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366740" flipV="1">
            <a:off x="2607299" y="8363"/>
            <a:ext cx="6816262" cy="6816262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E406479-1D57-4209-B128-3C8174624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400" y="4609861"/>
            <a:ext cx="873032" cy="84934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94606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B3BF1-AF8E-1F96-6262-07678DEA6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dirty="0"/>
              <a:t>Learning objectives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stack of books with a dart in the center&#10;&#10;Description automatically generated">
            <a:extLst>
              <a:ext uri="{FF2B5EF4-FFF2-40B4-BE49-F238E27FC236}">
                <a16:creationId xmlns:a16="http://schemas.microsoft.com/office/drawing/2014/main" id="{BE263FD4-97B7-D6E8-FBFA-8D2977D993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E0765-E94C-9F7B-D686-380144F25D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By the end of this session, you should be able to ……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Explain what is required of you for assessment 1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Describe the origins of criminology within the UK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Identify the skills and competencies of a criminologist</a:t>
            </a:r>
          </a:p>
        </p:txBody>
      </p:sp>
    </p:spTree>
    <p:extLst>
      <p:ext uri="{BB962C8B-B14F-4D97-AF65-F5344CB8AC3E}">
        <p14:creationId xmlns:p14="http://schemas.microsoft.com/office/powerpoint/2010/main" val="4012920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308F7-AC5D-5009-DAEE-8879B6FA2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89B23-7423-BB4F-2D3A-1744DAEEB0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469981" cy="4332288"/>
          </a:xfrm>
        </p:spPr>
        <p:txBody>
          <a:bodyPr/>
          <a:lstStyle/>
          <a:p>
            <a:pPr marL="0" indent="0" algn="just" rtl="0" fontAlgn="base">
              <a:buNone/>
            </a:pPr>
            <a:r>
              <a:rPr lang="en-GB" sz="18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AIM(S)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 develop student awareness of criminology as an academic discipline by considering theoretical responses to crime and the impact of crime on individuals and societies. </a:t>
            </a:r>
          </a:p>
          <a:p>
            <a:pPr marL="0" indent="0" algn="just" rtl="0" fontAlgn="base">
              <a:buNone/>
            </a:pP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 algn="just" rtl="0" fontAlgn="base">
              <a:buNone/>
            </a:pPr>
            <a:r>
              <a:rPr lang="en-GB" sz="18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LEARNING OUTCOMES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 algn="just" rtl="0" fontAlgn="base">
              <a:buNone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Upon the successful completion of this module, the student should be able to: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Define criminology and identify its influence in terms of academia, policy, practice and employment. </a:t>
            </a: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Demonstrate a working knowledge of factors that can influence definitions, explanations and responses to crime. 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AC6B19-314D-0776-4109-5686778CE1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435" t="28854" r="35996" b="11354"/>
          <a:stretch/>
        </p:blipFill>
        <p:spPr>
          <a:xfrm>
            <a:off x="8672513" y="1378743"/>
            <a:ext cx="2836069" cy="41005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97029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3D6DEE-7566-1914-0B49-22421E6E0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0418" y="-210513"/>
            <a:ext cx="5387502" cy="1325563"/>
          </a:xfrm>
        </p:spPr>
        <p:txBody>
          <a:bodyPr>
            <a:normAutofit/>
          </a:bodyPr>
          <a:lstStyle/>
          <a:p>
            <a:r>
              <a:rPr lang="en-GB" dirty="0"/>
              <a:t>What will we study?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F830294-6106-AD0B-78C4-6739E8EB6D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932" y="6067210"/>
            <a:ext cx="5387502" cy="91196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1000" dirty="0"/>
              <a:t>Please note this may be subject to change without prior notice</a:t>
            </a:r>
          </a:p>
        </p:txBody>
      </p:sp>
      <p:sp>
        <p:nvSpPr>
          <p:cNvPr id="15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CCE0153-0D46-A5C3-648F-C73D6CFD70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453" t="39153" r="38866" b="16678"/>
          <a:stretch/>
        </p:blipFill>
        <p:spPr>
          <a:xfrm>
            <a:off x="452560" y="866274"/>
            <a:ext cx="4248326" cy="53766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12259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D51A6-C073-DFFE-D9A1-EAAF3A974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 and reading list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2467C28-72C4-6197-C855-F833D3867E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63" y="1268496"/>
            <a:ext cx="5378936" cy="32588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415F916-D7FE-57A1-E672-8039BF76BA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476" t="36636" r="37820" b="14944"/>
          <a:stretch/>
        </p:blipFill>
        <p:spPr>
          <a:xfrm>
            <a:off x="5580953" y="1945758"/>
            <a:ext cx="5466100" cy="4146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3205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4DC59-E33E-3BFF-D26B-3F8B12DCB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pic>
        <p:nvPicPr>
          <p:cNvPr id="25" name="Content Placeholder 24">
            <a:extLst>
              <a:ext uri="{FF2B5EF4-FFF2-40B4-BE49-F238E27FC236}">
                <a16:creationId xmlns:a16="http://schemas.microsoft.com/office/drawing/2014/main" id="{EA45256E-23B4-9701-9DB2-59C6396BDA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6019" t="25997" r="28445" b="31242"/>
          <a:stretch/>
        </p:blipFill>
        <p:spPr>
          <a:xfrm>
            <a:off x="1721644" y="1507331"/>
            <a:ext cx="7733249" cy="484113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1448043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4032C-27C8-826E-B360-2308D1FD6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Assessment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3B93F-0D1C-13C0-6949-17C88C7C45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690689"/>
            <a:ext cx="4816642" cy="564458"/>
          </a:xfrm>
        </p:spPr>
        <p:txBody>
          <a:bodyPr>
            <a:normAutofit fontScale="92500"/>
          </a:bodyPr>
          <a:lstStyle/>
          <a:p>
            <a:r>
              <a:rPr lang="en-GB" dirty="0"/>
              <a:t>Let’s take a look at the brief . . . 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303BD6-0F52-C008-64D2-E18206CC99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310" t="37192" r="44342" b="17980"/>
          <a:stretch/>
        </p:blipFill>
        <p:spPr>
          <a:xfrm>
            <a:off x="6436894" y="904566"/>
            <a:ext cx="4608095" cy="50488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28466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56051-2906-ECD9-F1C6-5FD89EF1B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9118" y="-315099"/>
            <a:ext cx="10515600" cy="1325563"/>
          </a:xfrm>
        </p:spPr>
        <p:txBody>
          <a:bodyPr/>
          <a:lstStyle/>
          <a:p>
            <a:r>
              <a:rPr lang="en-GB" dirty="0"/>
              <a:t>Vlog tips </a:t>
            </a:r>
          </a:p>
        </p:txBody>
      </p:sp>
      <p:pic>
        <p:nvPicPr>
          <p:cNvPr id="4" name="Online Media 3" title="How to Vlog: Your Simple Guide to Getting Started">
            <a:hlinkClick r:id="" action="ppaction://media"/>
            <a:extLst>
              <a:ext uri="{FF2B5EF4-FFF2-40B4-BE49-F238E27FC236}">
                <a16:creationId xmlns:a16="http://schemas.microsoft.com/office/drawing/2014/main" id="{640F9A9D-6FEF-1F73-1DFA-387643DCAE3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74488" y="961867"/>
            <a:ext cx="9233520" cy="5216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701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B6E553-09A4-65F4-5FC7-E9ACF3A76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Let’s give it a go . . . . </a:t>
            </a:r>
          </a:p>
        </p:txBody>
      </p:sp>
      <p:sp>
        <p:nvSpPr>
          <p:cNvPr id="1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F61C8A-D181-8EE6-CE7C-871692DD48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566" y="1865765"/>
            <a:ext cx="5709554" cy="31973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C756F7E-FA8B-A451-B956-49D2EA9C483D}"/>
              </a:ext>
            </a:extLst>
          </p:cNvPr>
          <p:cNvSpPr txBox="1"/>
          <p:nvPr/>
        </p:nvSpPr>
        <p:spPr>
          <a:xfrm>
            <a:off x="490654" y="1906859"/>
            <a:ext cx="38917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Set up a FREE </a:t>
            </a:r>
            <a:r>
              <a:rPr lang="en-GB" dirty="0" err="1"/>
              <a:t>Youtube</a:t>
            </a:r>
            <a:r>
              <a:rPr lang="en-GB" dirty="0"/>
              <a:t> account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B6EBD25-C86B-FF9A-4E64-617A4678BAFF}"/>
              </a:ext>
            </a:extLst>
          </p:cNvPr>
          <p:cNvSpPr txBox="1"/>
          <p:nvPr/>
        </p:nvSpPr>
        <p:spPr>
          <a:xfrm>
            <a:off x="635620" y="2843561"/>
            <a:ext cx="31000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Record a short 2-minute tester video introducing yourself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CBA2F38-FC1A-7FE3-81B0-2BC70DC67697}"/>
              </a:ext>
            </a:extLst>
          </p:cNvPr>
          <p:cNvSpPr txBox="1"/>
          <p:nvPr/>
        </p:nvSpPr>
        <p:spPr>
          <a:xfrm>
            <a:off x="541095" y="4159405"/>
            <a:ext cx="46277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rtl="0"/>
            <a:r>
              <a:rPr lang="en-GB" dirty="0">
                <a:latin typeface="+mj-lt"/>
              </a:rPr>
              <a:t>3. 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Upload your video to the </a:t>
            </a:r>
            <a:r>
              <a:rPr lang="en-GB" sz="1800" dirty="0" err="1">
                <a:effectLst/>
                <a:latin typeface="+mj-lt"/>
                <a:ea typeface="Times New Roman" panose="02020603050405020304" pitchFamily="18" charset="0"/>
              </a:rPr>
              <a:t>Youtube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 account and ensure you enable permissions as ‘unlisted’ – (only people with the link can access the video).</a:t>
            </a:r>
          </a:p>
          <a:p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If you have used a phone to record your video, you can upload it by downloading the </a:t>
            </a:r>
            <a:r>
              <a:rPr lang="en-GB" sz="1800" dirty="0" err="1">
                <a:effectLst/>
                <a:latin typeface="+mj-lt"/>
                <a:ea typeface="Times New Roman" panose="02020603050405020304" pitchFamily="18" charset="0"/>
              </a:rPr>
              <a:t>Youtube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 app.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18785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ABABEA-1B0C-1F28-2443-BAB280C7FE82}"/>
              </a:ext>
            </a:extLst>
          </p:cNvPr>
          <p:cNvSpPr txBox="1"/>
          <p:nvPr/>
        </p:nvSpPr>
        <p:spPr>
          <a:xfrm>
            <a:off x="6276817" y="1559237"/>
            <a:ext cx="5915183" cy="456392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CRIMINOLOGY? 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368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phic 3" descr="Thought outline">
            <a:extLst>
              <a:ext uri="{FF2B5EF4-FFF2-40B4-BE49-F238E27FC236}">
                <a16:creationId xmlns:a16="http://schemas.microsoft.com/office/drawing/2014/main" id="{023ED973-C20F-EDB1-F4D9-D7521CEB29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78572" y="1374798"/>
            <a:ext cx="4108404" cy="4108404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48488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Thought outline">
            <a:extLst>
              <a:ext uri="{FF2B5EF4-FFF2-40B4-BE49-F238E27FC236}">
                <a16:creationId xmlns:a16="http://schemas.microsoft.com/office/drawing/2014/main" id="{023ED973-C20F-EDB1-F4D9-D7521CEB29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78572" y="1374798"/>
            <a:ext cx="4108404" cy="4108404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7EF637-DDDD-34FA-629E-D7E0DD30C350}"/>
              </a:ext>
            </a:extLst>
          </p:cNvPr>
          <p:cNvSpPr txBox="1"/>
          <p:nvPr/>
        </p:nvSpPr>
        <p:spPr>
          <a:xfrm>
            <a:off x="5486976" y="1840831"/>
            <a:ext cx="591518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WHY BECOME A CRIMINOLOGIST?</a:t>
            </a:r>
          </a:p>
        </p:txBody>
      </p:sp>
    </p:spTree>
    <p:extLst>
      <p:ext uri="{BB962C8B-B14F-4D97-AF65-F5344CB8AC3E}">
        <p14:creationId xmlns:p14="http://schemas.microsoft.com/office/powerpoint/2010/main" val="491408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  <a:alpha val="5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Thought outline">
            <a:extLst>
              <a:ext uri="{FF2B5EF4-FFF2-40B4-BE49-F238E27FC236}">
                <a16:creationId xmlns:a16="http://schemas.microsoft.com/office/drawing/2014/main" id="{023ED973-C20F-EDB1-F4D9-D7521CEB29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78572" y="1374798"/>
            <a:ext cx="4108404" cy="4108404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16EE6DA-4CC7-234C-490E-1E9E92B910B1}"/>
              </a:ext>
            </a:extLst>
          </p:cNvPr>
          <p:cNvSpPr txBox="1"/>
          <p:nvPr/>
        </p:nvSpPr>
        <p:spPr>
          <a:xfrm>
            <a:off x="7132320" y="1005839"/>
            <a:ext cx="402989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dirty="0"/>
              <a:t>WHAT IS CRIME?</a:t>
            </a:r>
          </a:p>
        </p:txBody>
      </p:sp>
    </p:spTree>
    <p:extLst>
      <p:ext uri="{BB962C8B-B14F-4D97-AF65-F5344CB8AC3E}">
        <p14:creationId xmlns:p14="http://schemas.microsoft.com/office/powerpoint/2010/main" val="206012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6B8191-CB38-4549-AC4A-6D213D8D6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WHAT IS CRIME?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20A6A-0553-4974-9D1D-BA57495AE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GB" sz="2200">
                <a:ea typeface="+mn-lt"/>
                <a:cs typeface="+mn-lt"/>
              </a:rPr>
              <a:t>A set of rules that if broken lead to criminal sanctions?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CRIME AS A </a:t>
            </a:r>
            <a:r>
              <a:rPr lang="en-GB" sz="2200" b="1">
                <a:ea typeface="+mn-lt"/>
                <a:cs typeface="+mn-lt"/>
              </a:rPr>
              <a:t>SOCIAL CONSTRUCT</a:t>
            </a:r>
            <a:endParaRPr lang="en-GB" sz="2200" b="1"/>
          </a:p>
          <a:p>
            <a:r>
              <a:rPr lang="en-GB" sz="2200">
                <a:ea typeface="+mn-lt"/>
                <a:cs typeface="+mn-lt"/>
              </a:rPr>
              <a:t>-What we consider to be crime is socially constructed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-Crime is was society thinks it should be at one time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-The powerful within the state may use the law to protect their own interests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-What any one society considers to be criminal changes over time</a:t>
            </a:r>
            <a:endParaRPr lang="en-GB" sz="2200"/>
          </a:p>
          <a:p>
            <a:endParaRPr lang="en-GB" sz="2200"/>
          </a:p>
        </p:txBody>
      </p:sp>
      <p:pic>
        <p:nvPicPr>
          <p:cNvPr id="5" name="Picture 5" descr="A picture containing toy&#10;&#10;Description automatically generated">
            <a:extLst>
              <a:ext uri="{FF2B5EF4-FFF2-40B4-BE49-F238E27FC236}">
                <a16:creationId xmlns:a16="http://schemas.microsoft.com/office/drawing/2014/main" id="{EFC4DB46-FF43-4D62-B104-B491DFB1A70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80" r="21381" b="1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73968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403"/>
    </mc:Choice>
    <mc:Fallback xmlns="">
      <p:transition spd="slow" advTm="150403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63E26-C47E-C6EA-2022-A8BEF8F80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5955" y="240626"/>
            <a:ext cx="5029395" cy="1446550"/>
          </a:xfrm>
        </p:spPr>
        <p:txBody>
          <a:bodyPr>
            <a:normAutofit/>
          </a:bodyPr>
          <a:lstStyle/>
          <a:p>
            <a:r>
              <a:rPr lang="en-GB" dirty="0"/>
              <a:t>What is crime?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50B4E-968F-B447-0105-35A7BD489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4731" y="1876628"/>
            <a:ext cx="5182473" cy="3719101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Victim support: ‘deliberate act that causes physical or psychological harm, damage to or loss of property, and is against the law’.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Does some</a:t>
            </a:r>
            <a:r>
              <a:rPr lang="en-GB" sz="2000" b="1" dirty="0"/>
              <a:t> </a:t>
            </a:r>
            <a:r>
              <a:rPr lang="en-GB" sz="2000" b="1" i="1" dirty="0"/>
              <a:t>harm</a:t>
            </a:r>
            <a:r>
              <a:rPr lang="en-GB" sz="2000" b="1" dirty="0"/>
              <a:t> </a:t>
            </a:r>
            <a:r>
              <a:rPr lang="en-GB" sz="2000" dirty="0"/>
              <a:t>have to be used?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Becker (1963), a sociologist who examined deviance, argues that crime or deviances are created by social groups who make the rules and when these are broken, a crime occurs. In essence, crime takes place when it is seen by society to have taken place.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F9ADFB-4935-3799-2DF4-F141E52F10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197" r="22267"/>
          <a:stretch/>
        </p:blipFill>
        <p:spPr>
          <a:xfrm>
            <a:off x="436650" y="382608"/>
            <a:ext cx="5571066" cy="5761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295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hild holding a red balloon&#10;&#10;Description automatically generated">
            <a:extLst>
              <a:ext uri="{FF2B5EF4-FFF2-40B4-BE49-F238E27FC236}">
                <a16:creationId xmlns:a16="http://schemas.microsoft.com/office/drawing/2014/main" id="{A9AD8E79-68BB-D51A-5B5E-863A939EB1C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6918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C4BA3-A6A9-4A1F-95B4-16AAC6A66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 fontScale="90000"/>
          </a:bodyPr>
          <a:lstStyle/>
          <a:p>
            <a:pPr algn="r"/>
            <a:r>
              <a:rPr lang="en-GB" sz="3400">
                <a:solidFill>
                  <a:srgbClr val="FFFFFF"/>
                </a:solidFill>
              </a:rPr>
              <a:t>HOW DO PUBLIC PERCEPTIONS SHAPE CRIME?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B7B2E225-79F1-6327-CBC8-CC8408C7A9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6762468"/>
              </p:ext>
            </p:extLst>
          </p:nvPr>
        </p:nvGraphicFramePr>
        <p:xfrm>
          <a:off x="1536060" y="0"/>
          <a:ext cx="8225214" cy="61821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708698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C25EE3-89EC-BD20-B1D1-B11FE85C2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Critical thinking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42FBA-F2F6-BA82-3C3F-8641AC9372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/>
              <a:t>Another area with various definitions is domestic abuse. Research a number of different agencies (police, Crown Prosecution Service (CPS) or support services as examples) in relation to this.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•How does each agency define domestic abuse?</a:t>
            </a:r>
          </a:p>
          <a:p>
            <a:pPr marL="0" indent="0">
              <a:buNone/>
            </a:pPr>
            <a:r>
              <a:rPr lang="en-GB" sz="2000" dirty="0"/>
              <a:t>•Does each definition mean certain behaviours are included or excluded?</a:t>
            </a:r>
          </a:p>
          <a:p>
            <a:pPr marL="0" indent="0">
              <a:buNone/>
            </a:pPr>
            <a:r>
              <a:rPr lang="en-GB" sz="2000" dirty="0"/>
              <a:t>•How do these definitions compare with the cross-government definition?</a:t>
            </a:r>
          </a:p>
          <a:p>
            <a:pPr marL="0" indent="0">
              <a:buNone/>
            </a:pPr>
            <a:r>
              <a:rPr lang="en-GB" sz="2000" dirty="0"/>
              <a:t>•What problems does this cause?</a:t>
            </a:r>
          </a:p>
          <a:p>
            <a:pPr marL="0" indent="0">
              <a:buNone/>
            </a:pPr>
            <a:r>
              <a:rPr lang="en-GB" sz="2000" dirty="0"/>
              <a:t>•When working jointly, do differing definitions cause other problems?</a:t>
            </a:r>
          </a:p>
          <a:p>
            <a:pPr marL="0" indent="0">
              <a:buNone/>
            </a:pPr>
            <a:r>
              <a:rPr lang="en-GB" sz="2000" dirty="0"/>
              <a:t>•If so, what can be done to counter this and allow effective partnership working?</a:t>
            </a:r>
          </a:p>
        </p:txBody>
      </p:sp>
      <p:sp>
        <p:nvSpPr>
          <p:cNvPr id="7" name="Arc 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62358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7558DB-ABE1-8268-532C-53291AD1F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rgbClr val="FFFFFF"/>
                </a:solidFill>
              </a:rPr>
              <a:t>TASK: Historical variation of crime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877403-6DFB-E743-FDBE-09BD2658D6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3465716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06497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95199994-21AE-49A2-BA0D-12E295989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4D81C2-8C6E-F0A8-DE8D-CD591025B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5328" y="165659"/>
            <a:ext cx="8233192" cy="11601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TRIAD OF CRIMINOLOGY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A013160-C71A-84DC-608B-B5717DC623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965513" y="1162579"/>
            <a:ext cx="8725193" cy="5715000"/>
          </a:xfrm>
          <a:custGeom>
            <a:avLst/>
            <a:gdLst/>
            <a:ahLst/>
            <a:cxnLst/>
            <a:rect l="l" t="t" r="r" b="b"/>
            <a:pathLst>
              <a:path w="4643496" h="5550370">
                <a:moveTo>
                  <a:pt x="81586" y="0"/>
                </a:moveTo>
                <a:lnTo>
                  <a:pt x="4561910" y="0"/>
                </a:lnTo>
                <a:cubicBezTo>
                  <a:pt x="4606969" y="0"/>
                  <a:pt x="4643496" y="36527"/>
                  <a:pt x="4643496" y="81586"/>
                </a:cubicBezTo>
                <a:lnTo>
                  <a:pt x="4643496" y="5468784"/>
                </a:lnTo>
                <a:cubicBezTo>
                  <a:pt x="4643496" y="5513843"/>
                  <a:pt x="4606969" y="5550370"/>
                  <a:pt x="4561910" y="5550370"/>
                </a:cubicBezTo>
                <a:lnTo>
                  <a:pt x="81586" y="5550370"/>
                </a:lnTo>
                <a:cubicBezTo>
                  <a:pt x="36527" y="5550370"/>
                  <a:pt x="0" y="5513843"/>
                  <a:pt x="0" y="5468784"/>
                </a:cubicBezTo>
                <a:lnTo>
                  <a:pt x="0" y="81586"/>
                </a:lnTo>
                <a:cubicBezTo>
                  <a:pt x="0" y="36527"/>
                  <a:pt x="36527" y="0"/>
                  <a:pt x="8158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Arc 46">
            <a:extLst>
              <a:ext uri="{FF2B5EF4-FFF2-40B4-BE49-F238E27FC236}">
                <a16:creationId xmlns:a16="http://schemas.microsoft.com/office/drawing/2014/main" id="{A2C34835-4F79-4934-B151-D68E79764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269068">
            <a:off x="8717845" y="3339275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B11079-2CC9-D8B8-512B-D0A68C7464B9}"/>
              </a:ext>
            </a:extLst>
          </p:cNvPr>
          <p:cNvSpPr txBox="1"/>
          <p:nvPr/>
        </p:nvSpPr>
        <p:spPr>
          <a:xfrm>
            <a:off x="6769570" y="1825625"/>
            <a:ext cx="4771178" cy="43889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Case et al (2021)</a:t>
            </a:r>
          </a:p>
        </p:txBody>
      </p:sp>
    </p:spTree>
    <p:extLst>
      <p:ext uri="{BB962C8B-B14F-4D97-AF65-F5344CB8AC3E}">
        <p14:creationId xmlns:p14="http://schemas.microsoft.com/office/powerpoint/2010/main" val="351796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4D16D3B-8140-D4F9-E384-BAB1946D6D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477" y="790574"/>
            <a:ext cx="4670223" cy="43910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5C5A8B-AB9F-A77C-45BB-E0E8014E3134}"/>
              </a:ext>
            </a:extLst>
          </p:cNvPr>
          <p:cNvSpPr txBox="1"/>
          <p:nvPr/>
        </p:nvSpPr>
        <p:spPr>
          <a:xfrm>
            <a:off x="6640830" y="6340231"/>
            <a:ext cx="60970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(Downes 2008, in Millie, 2016)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2639BD-FEB7-1877-B88B-3F62BD0B5613}"/>
              </a:ext>
            </a:extLst>
          </p:cNvPr>
          <p:cNvSpPr txBox="1"/>
          <p:nvPr/>
        </p:nvSpPr>
        <p:spPr>
          <a:xfrm>
            <a:off x="6359435" y="1560398"/>
            <a:ext cx="5018313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David Downes called criminology ‘a rendezvous subject’ (2008, in Millie, 2016) as it is a point at which several other subjects meet and overlap, and the discipline is shaped by both academic and non-academic influences.</a:t>
            </a:r>
          </a:p>
        </p:txBody>
      </p:sp>
    </p:spTree>
    <p:extLst>
      <p:ext uri="{BB962C8B-B14F-4D97-AF65-F5344CB8AC3E}">
        <p14:creationId xmlns:p14="http://schemas.microsoft.com/office/powerpoint/2010/main" val="2545545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9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Arc 11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53AA78-7C59-5DF1-B1B0-1FFB6FFE1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INDIVIDUAL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80EFE-83AD-536B-4708-C333FE81F5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1700" dirty="0"/>
          </a:p>
          <a:p>
            <a:pPr marL="0" indent="0" algn="ctr">
              <a:buNone/>
            </a:pPr>
            <a:r>
              <a:rPr lang="en-GB" sz="2000" dirty="0"/>
              <a:t>•Why do/did you want to study criminology?</a:t>
            </a:r>
          </a:p>
          <a:p>
            <a:pPr marL="0" indent="0" algn="ctr">
              <a:buNone/>
            </a:pPr>
            <a:r>
              <a:rPr lang="en-GB" sz="2000" dirty="0"/>
              <a:t>•What do/did you expect your studies to look like?</a:t>
            </a:r>
          </a:p>
          <a:p>
            <a:pPr marL="0" indent="0" algn="ctr">
              <a:buNone/>
            </a:pPr>
            <a:r>
              <a:rPr lang="en-GB" sz="2000" dirty="0"/>
              <a:t>•What do you hope to gain from them?</a:t>
            </a:r>
          </a:p>
          <a:p>
            <a:pPr marL="0" indent="0" algn="ctr">
              <a:buNone/>
            </a:pPr>
            <a:r>
              <a:rPr lang="en-GB" sz="2000" dirty="0"/>
              <a:t>•What do you expect yourself to look like as a learner, a potential employee, and an individual at the end of your studies?</a:t>
            </a:r>
          </a:p>
          <a:p>
            <a:pPr marL="0" indent="0" algn="ctr">
              <a:buNone/>
            </a:pPr>
            <a:r>
              <a:rPr lang="en-GB" sz="2000" dirty="0"/>
              <a:t>You might like to write down your responses to these questions in a notebook or save them in a Word document so that you can refer back to them during and at the end of your degree.</a:t>
            </a:r>
          </a:p>
        </p:txBody>
      </p:sp>
      <p:sp>
        <p:nvSpPr>
          <p:cNvPr id="28" name="Oval 1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phic 4" descr="Address Book outline">
            <a:extLst>
              <a:ext uri="{FF2B5EF4-FFF2-40B4-BE49-F238E27FC236}">
                <a16:creationId xmlns:a16="http://schemas.microsoft.com/office/drawing/2014/main" id="{D2171E85-DED6-1607-9CC3-248FB8D734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09962" y="1929820"/>
            <a:ext cx="4221597" cy="4221597"/>
          </a:xfrm>
          <a:custGeom>
            <a:avLst/>
            <a:gdLst/>
            <a:ahLst/>
            <a:cxnLst/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51470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A5ED585-FEBB-4DAD-84C0-97BEE6C36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388933" y="4841194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F6AC352-A720-4DB3-87CA-A33B0607C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ECBFEF8-9038-4E5E-A5F1-E4DC23035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diagram of a variety of colored rectangles&#10;&#10;Description automatically generated">
            <a:extLst>
              <a:ext uri="{FF2B5EF4-FFF2-40B4-BE49-F238E27FC236}">
                <a16:creationId xmlns:a16="http://schemas.microsoft.com/office/drawing/2014/main" id="{4C620115-8D44-468B-CE51-4473BE0B9C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5969" r="1" b="9432"/>
          <a:stretch/>
        </p:blipFill>
        <p:spPr>
          <a:xfrm>
            <a:off x="261682" y="233061"/>
            <a:ext cx="11668636" cy="6391879"/>
          </a:xfrm>
          <a:custGeom>
            <a:avLst/>
            <a:gdLst/>
            <a:ahLst/>
            <a:cxnLst/>
            <a:rect l="l" t="t" r="r" b="b"/>
            <a:pathLst>
              <a:path w="11668636" h="6391879">
                <a:moveTo>
                  <a:pt x="82200" y="0"/>
                </a:moveTo>
                <a:lnTo>
                  <a:pt x="11586436" y="0"/>
                </a:lnTo>
                <a:cubicBezTo>
                  <a:pt x="11631834" y="0"/>
                  <a:pt x="11668636" y="36802"/>
                  <a:pt x="11668636" y="82200"/>
                </a:cubicBezTo>
                <a:lnTo>
                  <a:pt x="11668636" y="6309679"/>
                </a:lnTo>
                <a:cubicBezTo>
                  <a:pt x="11668636" y="6355077"/>
                  <a:pt x="11631834" y="6391879"/>
                  <a:pt x="11586436" y="6391879"/>
                </a:cubicBezTo>
                <a:lnTo>
                  <a:pt x="82200" y="6391879"/>
                </a:lnTo>
                <a:cubicBezTo>
                  <a:pt x="36802" y="6391879"/>
                  <a:pt x="0" y="6355077"/>
                  <a:pt x="0" y="6309679"/>
                </a:cubicBezTo>
                <a:lnTo>
                  <a:pt x="0" y="82200"/>
                </a:lnTo>
                <a:cubicBezTo>
                  <a:pt x="0" y="36802"/>
                  <a:pt x="36802" y="0"/>
                  <a:pt x="82200" y="0"/>
                </a:cubicBezTo>
                <a:close/>
              </a:path>
            </a:pathLst>
          </a:custGeom>
        </p:spPr>
      </p:pic>
      <p:sp>
        <p:nvSpPr>
          <p:cNvPr id="16" name="Arc 15">
            <a:extLst>
              <a:ext uri="{FF2B5EF4-FFF2-40B4-BE49-F238E27FC236}">
                <a16:creationId xmlns:a16="http://schemas.microsoft.com/office/drawing/2014/main" id="{F37E8EB2-7BE0-4F3D-921C-F4E9C2C14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8820704" y="368138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77AE46B-A945-4A7E-9911-903176079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5740" y="5694291"/>
            <a:ext cx="546100" cy="546100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10287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FF061-6CAB-2103-8B8E-A98B74ADB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The goal… An E3 student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BD67C5C-622A-9937-6784-C59C148310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886" y="1390768"/>
            <a:ext cx="4977375" cy="3820134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ABA4E40-81B5-12E1-72F8-61B602526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/>
              <a:t>Effective: </a:t>
            </a:r>
            <a:r>
              <a:rPr lang="en-US" dirty="0"/>
              <a:t>Being fully informed and aware of what you need to do, what and who you need to know to help you succeed.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b="1" dirty="0"/>
              <a:t>Engaged: </a:t>
            </a:r>
            <a:r>
              <a:rPr lang="en-US" dirty="0"/>
              <a:t>Being willing and committed to maximizing your student experience through full and active participation. </a:t>
            </a:r>
          </a:p>
          <a:p>
            <a:pPr marL="0" indent="0">
              <a:buNone/>
            </a:pPr>
            <a:endParaRPr lang="en-US" b="1" dirty="0"/>
          </a:p>
          <a:p>
            <a:r>
              <a:rPr lang="en-US" b="1" dirty="0"/>
              <a:t>Employable: </a:t>
            </a:r>
            <a:r>
              <a:rPr lang="en-US" dirty="0"/>
              <a:t>Developing the skills and mindset to make you attractive to potential employers.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B80F9B-E3C8-5B76-047A-BF45FB6AEB08}"/>
              </a:ext>
            </a:extLst>
          </p:cNvPr>
          <p:cNvSpPr txBox="1"/>
          <p:nvPr/>
        </p:nvSpPr>
        <p:spPr>
          <a:xfrm>
            <a:off x="328613" y="6093619"/>
            <a:ext cx="19002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Case et al, 2021</a:t>
            </a:r>
          </a:p>
        </p:txBody>
      </p:sp>
    </p:spTree>
    <p:extLst>
      <p:ext uri="{BB962C8B-B14F-4D97-AF65-F5344CB8AC3E}">
        <p14:creationId xmlns:p14="http://schemas.microsoft.com/office/powerpoint/2010/main" val="33831755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C9591F-2E27-0822-3EA8-28541426C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644" y="365126"/>
            <a:ext cx="5372917" cy="1307558"/>
          </a:xfrm>
        </p:spPr>
        <p:txBody>
          <a:bodyPr>
            <a:normAutofit/>
          </a:bodyPr>
          <a:lstStyle/>
          <a:p>
            <a:r>
              <a:rPr lang="en-GB" dirty="0"/>
              <a:t>THINKPOINT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ADA11-2CD0-009B-FC69-8AFB9D824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246" y="1405054"/>
            <a:ext cx="5919316" cy="4771909"/>
          </a:xfrm>
        </p:spPr>
        <p:txBody>
          <a:bodyPr>
            <a:normAutofit lnSpcReduction="10000"/>
          </a:bodyPr>
          <a:lstStyle/>
          <a:p>
            <a:endParaRPr lang="en-GB" sz="1900" dirty="0"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GB" sz="1900" dirty="0">
                <a:latin typeface="Abadi" panose="020B0604020104020204" pitchFamily="34" charset="0"/>
              </a:rPr>
              <a:t>•What factors increase/have increased your ability to be effective and engaged whilst at university and to become employable by the time you leave?</a:t>
            </a:r>
          </a:p>
          <a:p>
            <a:pPr marL="0" indent="0">
              <a:buNone/>
            </a:pPr>
            <a:endParaRPr lang="en-GB" sz="1900" dirty="0"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GB" sz="1900" dirty="0">
                <a:latin typeface="Abadi" panose="020B0604020104020204" pitchFamily="34" charset="0"/>
              </a:rPr>
              <a:t>•What differences do/did you anticipate experiencing between college or sixth form (further education) and university (higher education) study? How do you plan to manage them?</a:t>
            </a:r>
          </a:p>
          <a:p>
            <a:pPr marL="0" indent="0">
              <a:buNone/>
            </a:pPr>
            <a:endParaRPr lang="en-GB" sz="1900" dirty="0"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GB" sz="1900" dirty="0">
                <a:latin typeface="Abadi" panose="020B0604020104020204" pitchFamily="34" charset="0"/>
              </a:rPr>
              <a:t>•Who and what can help you to become effective, engaged, and employable?</a:t>
            </a:r>
          </a:p>
          <a:p>
            <a:pPr marL="0" indent="0">
              <a:buNone/>
            </a:pPr>
            <a:endParaRPr lang="en-GB" sz="1900" dirty="0"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GB" sz="1900" dirty="0">
                <a:latin typeface="Abadi" panose="020B0604020104020204" pitchFamily="34" charset="0"/>
              </a:rPr>
              <a:t>•How can you help yourself? What exactly do you need to do?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4721DD-EB71-FB43-E439-B3AC6D234D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7184" y="1656033"/>
            <a:ext cx="3781051" cy="2901956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71906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150297-A0FA-FBB5-0E1F-98EAC76DC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Unconscious bias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Checklist with solid fill">
            <a:extLst>
              <a:ext uri="{FF2B5EF4-FFF2-40B4-BE49-F238E27FC236}">
                <a16:creationId xmlns:a16="http://schemas.microsoft.com/office/drawing/2014/main" id="{ABA7DAD1-1E8E-8131-2837-D633D6828C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6643" y="2817562"/>
            <a:ext cx="2003488" cy="200348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051859-B799-2CE3-90C2-FB2DFEFDB100}"/>
              </a:ext>
            </a:extLst>
          </p:cNvPr>
          <p:cNvSpPr txBox="1"/>
          <p:nvPr/>
        </p:nvSpPr>
        <p:spPr>
          <a:xfrm>
            <a:off x="2767266" y="3261035"/>
            <a:ext cx="949976" cy="585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822960">
              <a:spcAft>
                <a:spcPts val="600"/>
              </a:spcAft>
            </a:pPr>
            <a:r>
              <a:rPr lang="en-GB" sz="162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TASK SHEET</a:t>
            </a: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AB6371-F378-14A2-4240-4179C493822F}"/>
              </a:ext>
            </a:extLst>
          </p:cNvPr>
          <p:cNvSpPr txBox="1"/>
          <p:nvPr/>
        </p:nvSpPr>
        <p:spPr>
          <a:xfrm>
            <a:off x="4434779" y="1800911"/>
            <a:ext cx="6720578" cy="47428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822960">
              <a:spcAft>
                <a:spcPts val="600"/>
              </a:spcAft>
            </a:pPr>
            <a:r>
              <a:rPr lang="en-GB" sz="216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rPr>
              <a:t>1. Can you think of some areas within the criminal justice system where unconscious bias may influence decisions?</a:t>
            </a:r>
          </a:p>
          <a:p>
            <a:pPr algn="ctr" defTabSz="822960">
              <a:spcAft>
                <a:spcPts val="600"/>
              </a:spcAft>
            </a:pPr>
            <a:endParaRPr lang="en-GB" sz="2160" kern="1200">
              <a:solidFill>
                <a:schemeClr val="tx1"/>
              </a:solidFill>
              <a:latin typeface="Abadi" panose="020B0604020104020204" pitchFamily="34" charset="0"/>
              <a:ea typeface="+mn-ea"/>
              <a:cs typeface="+mn-cs"/>
            </a:endParaRPr>
          </a:p>
          <a:p>
            <a:pPr algn="ctr" defTabSz="822960">
              <a:spcAft>
                <a:spcPts val="600"/>
              </a:spcAft>
            </a:pPr>
            <a:r>
              <a:rPr lang="en-GB" sz="2160" kern="1200">
                <a:solidFill>
                  <a:srgbClr val="374151"/>
                </a:solidFill>
                <a:latin typeface="Abadi" panose="020B0604020104020204" pitchFamily="34" charset="0"/>
                <a:ea typeface="+mn-ea"/>
                <a:cs typeface="+mn-cs"/>
              </a:rPr>
              <a:t>2. Discuss the potential consequences of unconscious bias on the fairness, equity and trustworthiness of the criminal justice system. Consider how it may impact individuals from marginalised or minority groups</a:t>
            </a:r>
          </a:p>
          <a:p>
            <a:pPr algn="ctr" defTabSz="822960">
              <a:spcAft>
                <a:spcPts val="600"/>
              </a:spcAft>
            </a:pPr>
            <a:endParaRPr lang="en-GB" sz="2160" kern="1200">
              <a:solidFill>
                <a:srgbClr val="374151"/>
              </a:solidFill>
              <a:latin typeface="Abadi" panose="020B0604020104020204" pitchFamily="34" charset="0"/>
              <a:ea typeface="+mn-ea"/>
              <a:cs typeface="+mn-cs"/>
            </a:endParaRPr>
          </a:p>
          <a:p>
            <a:pPr algn="ctr" defTabSz="822960">
              <a:spcAft>
                <a:spcPts val="600"/>
              </a:spcAft>
            </a:pPr>
            <a:r>
              <a:rPr lang="en-GB" sz="2160" kern="1200">
                <a:solidFill>
                  <a:srgbClr val="374151"/>
                </a:solidFill>
                <a:latin typeface="Abadi" panose="020B0604020104020204" pitchFamily="34" charset="0"/>
                <a:ea typeface="+mn-ea"/>
                <a:cs typeface="+mn-cs"/>
              </a:rPr>
              <a:t>3. Personal reflection: Reflect on your own biases and discuss steps you can take to identify and overcome them when engaging with crime-related issues.</a:t>
            </a:r>
            <a:endParaRPr lang="en-GB" sz="2160" kern="1200">
              <a:solidFill>
                <a:schemeClr val="tx1"/>
              </a:solidFill>
              <a:latin typeface="Abadi" panose="020B0604020104020204" pitchFamily="34" charset="0"/>
              <a:ea typeface="+mn-ea"/>
              <a:cs typeface="+mn-cs"/>
            </a:endParaRPr>
          </a:p>
          <a:p>
            <a:pPr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692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3BF90-4196-013B-6D6A-7BA1D40FA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venir Next LT Pro" panose="020B0504020202020204" pitchFamily="34" charset="0"/>
              </a:rPr>
              <a:t>Always Be Critical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44573-1E4C-5BC4-94D7-D61B51E6E0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Critical – be focused, deliberate and analytical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Ensure the information you gain suits the type of learner that you are. What is the usefulness of the information to you?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A5065C-1AB0-4951-16D7-E5877AF0C2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069" y="2350746"/>
            <a:ext cx="4884500" cy="3044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48441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D33897-4A4A-03BE-591A-9C044BE569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7705" y="1594508"/>
            <a:ext cx="8216590" cy="305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078527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Office">
      <a:dk1>
        <a:srgbClr val="000000"/>
      </a:dk1>
      <a:lt1>
        <a:srgbClr val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Festival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1180</Words>
  <Application>Microsoft Office PowerPoint</Application>
  <PresentationFormat>Widescreen</PresentationFormat>
  <Paragraphs>126</Paragraphs>
  <Slides>27</Slides>
  <Notes>19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Abadi</vt:lpstr>
      <vt:lpstr>Arial</vt:lpstr>
      <vt:lpstr>Avenir Next LT Pro</vt:lpstr>
      <vt:lpstr>Calibri</vt:lpstr>
      <vt:lpstr>Century Gothic</vt:lpstr>
      <vt:lpstr>Segoe UI</vt:lpstr>
      <vt:lpstr>ShapesVTI</vt:lpstr>
      <vt:lpstr>Introduction to criminology</vt:lpstr>
      <vt:lpstr>Learning objectives</vt:lpstr>
      <vt:lpstr>Introduction to the module</vt:lpstr>
      <vt:lpstr>What will we study?</vt:lpstr>
      <vt:lpstr>Moodle and reading list</vt:lpstr>
      <vt:lpstr>Assessment</vt:lpstr>
      <vt:lpstr>Assessment 1</vt:lpstr>
      <vt:lpstr>Vlog tips </vt:lpstr>
      <vt:lpstr>Let’s give it a go . . . . </vt:lpstr>
      <vt:lpstr>PowerPoint Presentation</vt:lpstr>
      <vt:lpstr>PowerPoint Presentation</vt:lpstr>
      <vt:lpstr>PowerPoint Presentation</vt:lpstr>
      <vt:lpstr>WHAT IS CRIME?</vt:lpstr>
      <vt:lpstr>What is crime?</vt:lpstr>
      <vt:lpstr>PowerPoint Presentation</vt:lpstr>
      <vt:lpstr>HOW DO PUBLIC PERCEPTIONS SHAPE CRIME?</vt:lpstr>
      <vt:lpstr>Critical thinking activity</vt:lpstr>
      <vt:lpstr>TASK: Historical variation of crime</vt:lpstr>
      <vt:lpstr>TRIAD OF CRIMINOLOGY</vt:lpstr>
      <vt:lpstr>PowerPoint Presentation</vt:lpstr>
      <vt:lpstr>INDIVIDUAL TASK </vt:lpstr>
      <vt:lpstr>PowerPoint Presentation</vt:lpstr>
      <vt:lpstr>The goal… An E3 student</vt:lpstr>
      <vt:lpstr>THINKPOINT</vt:lpstr>
      <vt:lpstr>Unconscious bias</vt:lpstr>
      <vt:lpstr>Always Be Critical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criminology</dc:title>
  <dc:creator>Laura Knight</dc:creator>
  <cp:lastModifiedBy>Laura Knight</cp:lastModifiedBy>
  <cp:revision>3</cp:revision>
  <dcterms:created xsi:type="dcterms:W3CDTF">2023-07-13T10:33:36Z</dcterms:created>
  <dcterms:modified xsi:type="dcterms:W3CDTF">2024-09-13T13:40:23Z</dcterms:modified>
</cp:coreProperties>
</file>