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87" r:id="rId1"/>
  </p:sldMasterIdLst>
  <p:notesMasterIdLst>
    <p:notesMasterId r:id="rId10"/>
  </p:notesMasterIdLst>
  <p:sldIdLst>
    <p:sldId id="256" r:id="rId2"/>
    <p:sldId id="257" r:id="rId3"/>
    <p:sldId id="258" r:id="rId4"/>
    <p:sldId id="260" r:id="rId5"/>
    <p:sldId id="261" r:id="rId6"/>
    <p:sldId id="262" r:id="rId7"/>
    <p:sldId id="263"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81BC98-E45C-4938-9919-07A2814EC562}" type="datetimeFigureOut">
              <a:rPr lang="en-GB" smtClean="0"/>
              <a:t>15/02/2018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00A91E-81A1-43E0-8B88-FCD4AA535A17}" type="slidenum">
              <a:rPr lang="en-GB" smtClean="0"/>
              <a:t>‹#›</a:t>
            </a:fld>
            <a:endParaRPr lang="en-GB"/>
          </a:p>
        </p:txBody>
      </p:sp>
    </p:spTree>
    <p:extLst>
      <p:ext uri="{BB962C8B-B14F-4D97-AF65-F5344CB8AC3E}">
        <p14:creationId xmlns:p14="http://schemas.microsoft.com/office/powerpoint/2010/main" val="13972273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B7DD40D9-C5DC-40EF-9984-7D906E8E520D}" type="datetime1">
              <a:rPr lang="en-US" smtClean="0"/>
              <a:t>2/15/2018</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6D22F896-40B5-4ADD-8801-0D06FADFA095}" type="slidenum">
              <a:rPr lang="en-US" smtClean="0"/>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561524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819C0B-B5ED-4DA8-9791-F4504F5E03B9}" type="datetime1">
              <a:rPr lang="en-US" smtClean="0"/>
              <a:t>2/15/2018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30570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04761F8E-386D-408A-A0EC-981D1FA4CABC}" type="datetime1">
              <a:rPr lang="en-US" smtClean="0"/>
              <a:t>2/15/2018</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6D22F896-40B5-4ADD-8801-0D06FADFA095}" type="slidenum">
              <a:rPr lang="en-US" smtClean="0"/>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61973054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DED6997-BF95-4F29-B31D-B7A93950F0D6}" type="datetime1">
              <a:rPr lang="en-US" smtClean="0"/>
              <a:t>2/15/2018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517873033"/>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0463A87-C17C-4085-B3AB-1E5D104A43EC}" type="datetime1">
              <a:rPr lang="en-US" smtClean="0"/>
              <a:t>2/15/2018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13580112"/>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A999596-E991-44A1-A673-5230F7C59C44}" type="datetime1">
              <a:rPr lang="en-US" smtClean="0"/>
              <a:t>2/15/2018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953629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B536C2-CD11-4140-B40D-523B70A0D120}" type="datetime1">
              <a:rPr lang="en-US" smtClean="0"/>
              <a:t>2/15/2018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535588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051" y="6375679"/>
            <a:ext cx="1233355" cy="348462"/>
          </a:xfrm>
        </p:spPr>
        <p:txBody>
          <a:bodyPr/>
          <a:lstStyle/>
          <a:p>
            <a:fld id="{D823CB48-0940-45D4-B119-8AE038BF3318}" type="datetime1">
              <a:rPr lang="en-US" smtClean="0"/>
              <a:t>2/15/2018</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6D22F896-40B5-4ADD-8801-0D06FADFA095}" type="slidenum">
              <a:rPr lang="en-US" smtClean="0"/>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17544508"/>
      </p:ext>
    </p:extLst>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950" y="6375679"/>
            <a:ext cx="1232456" cy="348462"/>
          </a:xfrm>
        </p:spPr>
        <p:txBody>
          <a:bodyPr/>
          <a:lstStyle/>
          <a:p>
            <a:fld id="{6A657386-7E47-45F6-B37B-429FA9F2689F}" type="datetime1">
              <a:rPr lang="en-US" smtClean="0"/>
              <a:t>2/15/2018</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773047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DBFF98-C850-4212-98BD-4A543422BA23}" type="datetime1">
              <a:rPr lang="en-US" smtClean="0"/>
              <a:t>2/15/2018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190821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886649-4178-47E9-9C6E-894B79C06528}" type="datetime1">
              <a:rPr lang="en-US" smtClean="0"/>
              <a:t>2/15/2018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02288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94554A07-BC61-4669-8371-3BBB00B2EEDF}" type="datetime1">
              <a:rPr lang="en-US" smtClean="0"/>
              <a:t>2/15/2018</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6D22F896-40B5-4ADD-8801-0D06FADFA095}" type="slidenum">
              <a:rPr lang="en-US" smtClean="0"/>
              <a:pPr/>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2964808"/>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hf hdr="0" ftr="0" dt="0"/>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D20136-05B8-45D5-B44A-2AB1EEF34A55}"/>
              </a:ext>
            </a:extLst>
          </p:cNvPr>
          <p:cNvSpPr>
            <a:spLocks noGrp="1"/>
          </p:cNvSpPr>
          <p:nvPr>
            <p:ph type="ctrTitle"/>
          </p:nvPr>
        </p:nvSpPr>
        <p:spPr/>
        <p:txBody>
          <a:bodyPr>
            <a:normAutofit fontScale="90000"/>
          </a:bodyPr>
          <a:lstStyle/>
          <a:p>
            <a:r>
              <a:rPr lang="en-GB" dirty="0"/>
              <a:t>Parmenides’s paths: the way of ‘it is’ and ‘it is not’</a:t>
            </a:r>
          </a:p>
        </p:txBody>
      </p:sp>
      <p:sp>
        <p:nvSpPr>
          <p:cNvPr id="4" name="Slide Number Placeholder 3">
            <a:extLst>
              <a:ext uri="{FF2B5EF4-FFF2-40B4-BE49-F238E27FC236}">
                <a16:creationId xmlns:a16="http://schemas.microsoft.com/office/drawing/2014/main" id="{F73D450D-F130-49CA-9F1C-3A8AED7F456C}"/>
              </a:ext>
            </a:extLst>
          </p:cNvPr>
          <p:cNvSpPr>
            <a:spLocks noGrp="1"/>
          </p:cNvSpPr>
          <p:nvPr>
            <p:ph type="sldNum" sz="quarter" idx="12"/>
          </p:nvPr>
        </p:nvSpPr>
        <p:spPr/>
        <p:txBody>
          <a:bodyPr/>
          <a:lstStyle/>
          <a:p>
            <a:fld id="{6D22F896-40B5-4ADD-8801-0D06FADFA095}" type="slidenum">
              <a:rPr lang="en-US" smtClean="0"/>
              <a:t>1</a:t>
            </a:fld>
            <a:endParaRPr lang="en-US" dirty="0"/>
          </a:p>
        </p:txBody>
      </p:sp>
    </p:spTree>
    <p:extLst>
      <p:ext uri="{BB962C8B-B14F-4D97-AF65-F5344CB8AC3E}">
        <p14:creationId xmlns:p14="http://schemas.microsoft.com/office/powerpoint/2010/main" val="19576480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C02218-8E44-4C99-ABAC-7BB45F65CAFC}"/>
              </a:ext>
            </a:extLst>
          </p:cNvPr>
          <p:cNvSpPr>
            <a:spLocks noGrp="1"/>
          </p:cNvSpPr>
          <p:nvPr>
            <p:ph idx="1"/>
          </p:nvPr>
        </p:nvSpPr>
        <p:spPr>
          <a:xfrm>
            <a:off x="1251678" y="1367406"/>
            <a:ext cx="10178322" cy="5150839"/>
          </a:xfrm>
        </p:spPr>
        <p:txBody>
          <a:bodyPr>
            <a:normAutofit/>
          </a:bodyPr>
          <a:lstStyle/>
          <a:p>
            <a:r>
              <a:rPr lang="en-GB" sz="4000" dirty="0"/>
              <a:t>‘It is proper that you should learn all things, both the unshaken heart of well-rounded reality, and the opinions of mortals, in which there is no true reliance. But nonetheless you shall learn these things too, how what is believed would have to be assuredly, pervading all things throughout.’</a:t>
            </a:r>
          </a:p>
        </p:txBody>
      </p:sp>
      <p:sp>
        <p:nvSpPr>
          <p:cNvPr id="4" name="Slide Number Placeholder 3">
            <a:extLst>
              <a:ext uri="{FF2B5EF4-FFF2-40B4-BE49-F238E27FC236}">
                <a16:creationId xmlns:a16="http://schemas.microsoft.com/office/drawing/2014/main" id="{85067843-B9A0-4A20-AD64-B9DF6DE833C0}"/>
              </a:ext>
            </a:extLst>
          </p:cNvPr>
          <p:cNvSpPr>
            <a:spLocks noGrp="1"/>
          </p:cNvSpPr>
          <p:nvPr>
            <p:ph type="sldNum" sz="quarter" idx="12"/>
          </p:nvPr>
        </p:nvSpPr>
        <p:spPr/>
        <p:txBody>
          <a:bodyPr/>
          <a:lstStyle/>
          <a:p>
            <a:fld id="{6D22F896-40B5-4ADD-8801-0D06FADFA095}" type="slidenum">
              <a:rPr lang="en-US" smtClean="0"/>
              <a:t>2</a:t>
            </a:fld>
            <a:endParaRPr lang="en-US" dirty="0"/>
          </a:p>
        </p:txBody>
      </p:sp>
    </p:spTree>
    <p:extLst>
      <p:ext uri="{BB962C8B-B14F-4D97-AF65-F5344CB8AC3E}">
        <p14:creationId xmlns:p14="http://schemas.microsoft.com/office/powerpoint/2010/main" val="24481178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422C8-7DF9-47AB-A68C-75794C47F56B}"/>
              </a:ext>
            </a:extLst>
          </p:cNvPr>
          <p:cNvSpPr>
            <a:spLocks noGrp="1"/>
          </p:cNvSpPr>
          <p:nvPr>
            <p:ph type="title"/>
          </p:nvPr>
        </p:nvSpPr>
        <p:spPr/>
        <p:txBody>
          <a:bodyPr/>
          <a:lstStyle/>
          <a:p>
            <a:r>
              <a:rPr lang="en-GB" dirty="0"/>
              <a:t>The first path</a:t>
            </a:r>
          </a:p>
        </p:txBody>
      </p:sp>
      <p:sp>
        <p:nvSpPr>
          <p:cNvPr id="3" name="Content Placeholder 2">
            <a:extLst>
              <a:ext uri="{FF2B5EF4-FFF2-40B4-BE49-F238E27FC236}">
                <a16:creationId xmlns:a16="http://schemas.microsoft.com/office/drawing/2014/main" id="{70289ACE-C1D6-4764-9CAF-7BD5727934C1}"/>
              </a:ext>
            </a:extLst>
          </p:cNvPr>
          <p:cNvSpPr>
            <a:spLocks noGrp="1"/>
          </p:cNvSpPr>
          <p:nvPr>
            <p:ph idx="1"/>
          </p:nvPr>
        </p:nvSpPr>
        <p:spPr>
          <a:xfrm>
            <a:off x="1251678" y="1577131"/>
            <a:ext cx="10178322" cy="4798548"/>
          </a:xfrm>
        </p:spPr>
        <p:txBody>
          <a:bodyPr>
            <a:normAutofit fontScale="77500" lnSpcReduction="20000"/>
          </a:bodyPr>
          <a:lstStyle/>
          <a:p>
            <a:r>
              <a:rPr lang="en-GB" dirty="0"/>
              <a:t>‘</a:t>
            </a:r>
            <a:r>
              <a:rPr lang="en-GB" sz="3200" dirty="0"/>
              <a:t>Come now, and I shall tell you (and you must carry my account away with you when you have heard it) the only ways of enquiry that are to be thought of. The one that [it] is and that it is impossible for [it] not to be, is the path of Persuasion (for she attends upon the Truth); the other, that [it] is not and that it is needful that [it] not be, that I declare to you is altogether indiscernible track; for you could not know what is not – that cannot be done – nor indicate it.’ </a:t>
            </a:r>
          </a:p>
          <a:p>
            <a:endParaRPr lang="en-GB" sz="3200" dirty="0"/>
          </a:p>
          <a:p>
            <a:r>
              <a:rPr lang="en-GB" sz="3200" dirty="0"/>
              <a:t>What is meant here by ‘it is’? What is the subject of ‘is’? </a:t>
            </a:r>
          </a:p>
          <a:p>
            <a:pPr marL="0" indent="0">
              <a:buNone/>
            </a:pPr>
            <a:endParaRPr lang="en-GB" sz="3200" dirty="0"/>
          </a:p>
          <a:p>
            <a:r>
              <a:rPr lang="en-GB" sz="3200" dirty="0"/>
              <a:t>The goddess tells P that is necessary to say and think that ‘What is’ is, and that he should not think of it as not being. </a:t>
            </a:r>
          </a:p>
        </p:txBody>
      </p:sp>
      <p:sp>
        <p:nvSpPr>
          <p:cNvPr id="4" name="Slide Number Placeholder 3">
            <a:extLst>
              <a:ext uri="{FF2B5EF4-FFF2-40B4-BE49-F238E27FC236}">
                <a16:creationId xmlns:a16="http://schemas.microsoft.com/office/drawing/2014/main" id="{A9BE715D-858E-4759-8260-AC43C1F6E057}"/>
              </a:ext>
            </a:extLst>
          </p:cNvPr>
          <p:cNvSpPr>
            <a:spLocks noGrp="1"/>
          </p:cNvSpPr>
          <p:nvPr>
            <p:ph type="sldNum" sz="quarter" idx="12"/>
          </p:nvPr>
        </p:nvSpPr>
        <p:spPr/>
        <p:txBody>
          <a:bodyPr/>
          <a:lstStyle/>
          <a:p>
            <a:fld id="{6D22F896-40B5-4ADD-8801-0D06FADFA095}" type="slidenum">
              <a:rPr lang="en-US" smtClean="0"/>
              <a:t>3</a:t>
            </a:fld>
            <a:endParaRPr lang="en-US" dirty="0"/>
          </a:p>
        </p:txBody>
      </p:sp>
    </p:spTree>
    <p:extLst>
      <p:ext uri="{BB962C8B-B14F-4D97-AF65-F5344CB8AC3E}">
        <p14:creationId xmlns:p14="http://schemas.microsoft.com/office/powerpoint/2010/main" val="33915702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E0FBA-2BDE-4109-8559-9DCD7FDACDD5}"/>
              </a:ext>
            </a:extLst>
          </p:cNvPr>
          <p:cNvSpPr>
            <a:spLocks noGrp="1"/>
          </p:cNvSpPr>
          <p:nvPr>
            <p:ph type="title"/>
          </p:nvPr>
        </p:nvSpPr>
        <p:spPr/>
        <p:txBody>
          <a:bodyPr/>
          <a:lstStyle/>
          <a:p>
            <a:r>
              <a:rPr lang="en-GB" dirty="0"/>
              <a:t>The </a:t>
            </a:r>
            <a:r>
              <a:rPr lang="en-GB" dirty="0" err="1"/>
              <a:t>ungenerated</a:t>
            </a:r>
            <a:endParaRPr lang="en-GB" dirty="0"/>
          </a:p>
        </p:txBody>
      </p:sp>
      <p:sp>
        <p:nvSpPr>
          <p:cNvPr id="3" name="Content Placeholder 2">
            <a:extLst>
              <a:ext uri="{FF2B5EF4-FFF2-40B4-BE49-F238E27FC236}">
                <a16:creationId xmlns:a16="http://schemas.microsoft.com/office/drawing/2014/main" id="{BEEB6EE5-E26A-4F25-94A0-FC8C7648A61A}"/>
              </a:ext>
            </a:extLst>
          </p:cNvPr>
          <p:cNvSpPr>
            <a:spLocks noGrp="1"/>
          </p:cNvSpPr>
          <p:nvPr>
            <p:ph idx="1"/>
          </p:nvPr>
        </p:nvSpPr>
        <p:spPr>
          <a:xfrm>
            <a:off x="889233" y="1031847"/>
            <a:ext cx="11065079" cy="4847746"/>
          </a:xfrm>
        </p:spPr>
        <p:txBody>
          <a:bodyPr>
            <a:noAutofit/>
          </a:bodyPr>
          <a:lstStyle/>
          <a:p>
            <a:r>
              <a:rPr lang="en-GB" sz="3200" dirty="0"/>
              <a:t>‘There still remains just one account of a way, that it is. On this way there are very many signs, that being uncreated and imperishable it is, whole and of a single kind and unshaken and perfect.’ [Other translation: ‘that being </a:t>
            </a:r>
            <a:r>
              <a:rPr lang="en-GB" sz="3200" dirty="0" err="1"/>
              <a:t>ungenerated</a:t>
            </a:r>
            <a:r>
              <a:rPr lang="en-GB" sz="3200" dirty="0"/>
              <a:t> it is also imperishable, whole and of a single kind and unshakable and complete.’]</a:t>
            </a:r>
          </a:p>
          <a:p>
            <a:endParaRPr lang="en-GB" sz="3200" dirty="0"/>
          </a:p>
          <a:p>
            <a:r>
              <a:rPr lang="en-GB" sz="3200" dirty="0"/>
              <a:t>What does the goddess mean when she says that the way of ‘it is’ is </a:t>
            </a:r>
            <a:r>
              <a:rPr lang="en-GB" sz="3200" dirty="0" err="1"/>
              <a:t>ungenerated</a:t>
            </a:r>
            <a:r>
              <a:rPr lang="en-GB" sz="3200" dirty="0"/>
              <a:t> and imperishable? </a:t>
            </a:r>
          </a:p>
          <a:p>
            <a:r>
              <a:rPr lang="en-GB" sz="3200" dirty="0"/>
              <a:t>‘Nor is it divided, since it is all alike’. What is being said here? </a:t>
            </a:r>
          </a:p>
        </p:txBody>
      </p:sp>
      <p:sp>
        <p:nvSpPr>
          <p:cNvPr id="4" name="Slide Number Placeholder 3">
            <a:extLst>
              <a:ext uri="{FF2B5EF4-FFF2-40B4-BE49-F238E27FC236}">
                <a16:creationId xmlns:a16="http://schemas.microsoft.com/office/drawing/2014/main" id="{DABA954B-D675-4346-8F37-CD0584CA82BF}"/>
              </a:ext>
            </a:extLst>
          </p:cNvPr>
          <p:cNvSpPr>
            <a:spLocks noGrp="1"/>
          </p:cNvSpPr>
          <p:nvPr>
            <p:ph type="sldNum" sz="quarter" idx="12"/>
          </p:nvPr>
        </p:nvSpPr>
        <p:spPr/>
        <p:txBody>
          <a:bodyPr/>
          <a:lstStyle/>
          <a:p>
            <a:fld id="{6D22F896-40B5-4ADD-8801-0D06FADFA095}" type="slidenum">
              <a:rPr lang="en-US" smtClean="0"/>
              <a:t>4</a:t>
            </a:fld>
            <a:endParaRPr lang="en-US" dirty="0"/>
          </a:p>
        </p:txBody>
      </p:sp>
    </p:spTree>
    <p:extLst>
      <p:ext uri="{BB962C8B-B14F-4D97-AF65-F5344CB8AC3E}">
        <p14:creationId xmlns:p14="http://schemas.microsoft.com/office/powerpoint/2010/main" val="13296731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14F42-3B38-422B-89BD-0261E3DCA71D}"/>
              </a:ext>
            </a:extLst>
          </p:cNvPr>
          <p:cNvSpPr>
            <a:spLocks noGrp="1"/>
          </p:cNvSpPr>
          <p:nvPr>
            <p:ph type="title"/>
          </p:nvPr>
        </p:nvSpPr>
        <p:spPr/>
        <p:txBody>
          <a:bodyPr/>
          <a:lstStyle/>
          <a:p>
            <a:r>
              <a:rPr lang="en-GB" dirty="0"/>
              <a:t>the second path</a:t>
            </a:r>
          </a:p>
        </p:txBody>
      </p:sp>
      <p:sp>
        <p:nvSpPr>
          <p:cNvPr id="3" name="Content Placeholder 2">
            <a:extLst>
              <a:ext uri="{FF2B5EF4-FFF2-40B4-BE49-F238E27FC236}">
                <a16:creationId xmlns:a16="http://schemas.microsoft.com/office/drawing/2014/main" id="{C24C968A-4618-4C14-B150-1664491BF24E}"/>
              </a:ext>
            </a:extLst>
          </p:cNvPr>
          <p:cNvSpPr>
            <a:spLocks noGrp="1"/>
          </p:cNvSpPr>
          <p:nvPr>
            <p:ph idx="1"/>
          </p:nvPr>
        </p:nvSpPr>
        <p:spPr/>
        <p:txBody>
          <a:bodyPr>
            <a:normAutofit lnSpcReduction="10000"/>
          </a:bodyPr>
          <a:lstStyle/>
          <a:p>
            <a:r>
              <a:rPr lang="en-GB" sz="3200" dirty="0"/>
              <a:t>The way of is not [or ‘it is not’].</a:t>
            </a:r>
          </a:p>
          <a:p>
            <a:pPr marL="0" indent="0">
              <a:buNone/>
            </a:pPr>
            <a:endParaRPr lang="en-GB" sz="3200" dirty="0"/>
          </a:p>
          <a:p>
            <a:r>
              <a:rPr lang="en-GB" sz="3200" dirty="0"/>
              <a:t>‘…neither could you apprehend what is not, for it is not to be accomplished, nor could you indicate it’. </a:t>
            </a:r>
          </a:p>
          <a:p>
            <a:pPr marL="0" indent="0">
              <a:buNone/>
            </a:pPr>
            <a:endParaRPr lang="en-GB" sz="3200" dirty="0"/>
          </a:p>
          <a:p>
            <a:r>
              <a:rPr lang="en-GB" sz="3200" dirty="0"/>
              <a:t>Can we form a conception of what is not? </a:t>
            </a:r>
          </a:p>
          <a:p>
            <a:pPr marL="0" indent="0">
              <a:buNone/>
            </a:pPr>
            <a:endParaRPr lang="en-GB" dirty="0"/>
          </a:p>
        </p:txBody>
      </p:sp>
      <p:sp>
        <p:nvSpPr>
          <p:cNvPr id="4" name="Slide Number Placeholder 3">
            <a:extLst>
              <a:ext uri="{FF2B5EF4-FFF2-40B4-BE49-F238E27FC236}">
                <a16:creationId xmlns:a16="http://schemas.microsoft.com/office/drawing/2014/main" id="{83F72791-1355-4729-8D99-B2198E0A2853}"/>
              </a:ext>
            </a:extLst>
          </p:cNvPr>
          <p:cNvSpPr>
            <a:spLocks noGrp="1"/>
          </p:cNvSpPr>
          <p:nvPr>
            <p:ph type="sldNum" sz="quarter" idx="12"/>
          </p:nvPr>
        </p:nvSpPr>
        <p:spPr/>
        <p:txBody>
          <a:bodyPr/>
          <a:lstStyle/>
          <a:p>
            <a:fld id="{6D22F896-40B5-4ADD-8801-0D06FADFA095}" type="slidenum">
              <a:rPr lang="en-US" smtClean="0"/>
              <a:t>5</a:t>
            </a:fld>
            <a:endParaRPr lang="en-US" dirty="0"/>
          </a:p>
        </p:txBody>
      </p:sp>
    </p:spTree>
    <p:extLst>
      <p:ext uri="{BB962C8B-B14F-4D97-AF65-F5344CB8AC3E}">
        <p14:creationId xmlns:p14="http://schemas.microsoft.com/office/powerpoint/2010/main" val="17654961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A1F85-6596-4337-81E3-FBC12F38140E}"/>
              </a:ext>
            </a:extLst>
          </p:cNvPr>
          <p:cNvSpPr>
            <a:spLocks noGrp="1"/>
          </p:cNvSpPr>
          <p:nvPr>
            <p:ph type="title"/>
          </p:nvPr>
        </p:nvSpPr>
        <p:spPr/>
        <p:txBody>
          <a:bodyPr/>
          <a:lstStyle/>
          <a:p>
            <a:r>
              <a:rPr lang="en-GB" dirty="0" err="1"/>
              <a:t>Gottleib</a:t>
            </a:r>
            <a:endParaRPr lang="en-GB" dirty="0"/>
          </a:p>
        </p:txBody>
      </p:sp>
      <p:sp>
        <p:nvSpPr>
          <p:cNvPr id="3" name="Content Placeholder 2">
            <a:extLst>
              <a:ext uri="{FF2B5EF4-FFF2-40B4-BE49-F238E27FC236}">
                <a16:creationId xmlns:a16="http://schemas.microsoft.com/office/drawing/2014/main" id="{D3C7FE46-399B-48A9-91D1-2DBA6581D10D}"/>
              </a:ext>
            </a:extLst>
          </p:cNvPr>
          <p:cNvSpPr>
            <a:spLocks noGrp="1"/>
          </p:cNvSpPr>
          <p:nvPr>
            <p:ph idx="1"/>
          </p:nvPr>
        </p:nvSpPr>
        <p:spPr>
          <a:xfrm>
            <a:off x="587228" y="1208015"/>
            <a:ext cx="11283194" cy="5513460"/>
          </a:xfrm>
        </p:spPr>
        <p:txBody>
          <a:bodyPr>
            <a:normAutofit fontScale="85000" lnSpcReduction="20000"/>
          </a:bodyPr>
          <a:lstStyle/>
          <a:p>
            <a:r>
              <a:rPr lang="en-GB" dirty="0"/>
              <a:t>‘</a:t>
            </a:r>
            <a:r>
              <a:rPr lang="en-GB" sz="3200" dirty="0"/>
              <a:t>For Parmenides, one cannot meaningfully think or say anything about what is not. In his view, this would amount to thinking of nothing, and a man who thinks or speaks of nothing does not speak or think intelligibly at all. So we must try to eliminate ‘what is not’ and ‘nothing’ from our thoughts.’ This is very hard to do, because such negative notions are involved in all sorts of thoughts and sayings. </a:t>
            </a:r>
          </a:p>
          <a:p>
            <a:r>
              <a:rPr lang="en-GB" sz="3200" dirty="0"/>
              <a:t>It follows that, for e.g., ‘we cannot meaningfully speak of anything coming into existence, because this would imply that there was a time when it did not exist.  And this, for Parmenides, is impossible, since we cannot speak of what is not. Similarly, we cannot speak of anything ceasing to exist, because that too involves the impossible idea that there is a time at which it does not exist. Thus it is never true to say that anything comes into existence or passes away. So everything is eternal.’ (</a:t>
            </a:r>
            <a:r>
              <a:rPr lang="en-GB" sz="3200" dirty="0" err="1"/>
              <a:t>Gottleib</a:t>
            </a:r>
            <a:r>
              <a:rPr lang="en-GB" sz="3200" dirty="0"/>
              <a:t>, </a:t>
            </a:r>
            <a:r>
              <a:rPr lang="en-GB" sz="3200" i="1" dirty="0"/>
              <a:t>The Dream of Reason</a:t>
            </a:r>
            <a:r>
              <a:rPr lang="en-GB" sz="3200" dirty="0"/>
              <a:t>, p.55)</a:t>
            </a:r>
          </a:p>
        </p:txBody>
      </p:sp>
      <p:sp>
        <p:nvSpPr>
          <p:cNvPr id="4" name="Slide Number Placeholder 3">
            <a:extLst>
              <a:ext uri="{FF2B5EF4-FFF2-40B4-BE49-F238E27FC236}">
                <a16:creationId xmlns:a16="http://schemas.microsoft.com/office/drawing/2014/main" id="{6E38DC7F-A6BE-4BF5-9E01-31968E77CDAF}"/>
              </a:ext>
            </a:extLst>
          </p:cNvPr>
          <p:cNvSpPr>
            <a:spLocks noGrp="1"/>
          </p:cNvSpPr>
          <p:nvPr>
            <p:ph type="sldNum" sz="quarter" idx="12"/>
          </p:nvPr>
        </p:nvSpPr>
        <p:spPr/>
        <p:txBody>
          <a:bodyPr/>
          <a:lstStyle/>
          <a:p>
            <a:fld id="{6D22F896-40B5-4ADD-8801-0D06FADFA095}" type="slidenum">
              <a:rPr lang="en-US" smtClean="0"/>
              <a:t>6</a:t>
            </a:fld>
            <a:endParaRPr lang="en-US" dirty="0"/>
          </a:p>
        </p:txBody>
      </p:sp>
    </p:spTree>
    <p:extLst>
      <p:ext uri="{BB962C8B-B14F-4D97-AF65-F5344CB8AC3E}">
        <p14:creationId xmlns:p14="http://schemas.microsoft.com/office/powerpoint/2010/main" val="18692719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7E88AD-10E8-4E16-8281-E0265880D7E5}"/>
              </a:ext>
            </a:extLst>
          </p:cNvPr>
          <p:cNvSpPr>
            <a:spLocks noGrp="1"/>
          </p:cNvSpPr>
          <p:nvPr>
            <p:ph idx="1"/>
          </p:nvPr>
        </p:nvSpPr>
        <p:spPr>
          <a:xfrm>
            <a:off x="1251678" y="1132515"/>
            <a:ext cx="10178322" cy="4747078"/>
          </a:xfrm>
        </p:spPr>
        <p:txBody>
          <a:bodyPr>
            <a:noAutofit/>
          </a:bodyPr>
          <a:lstStyle/>
          <a:p>
            <a:r>
              <a:rPr lang="en-GB" sz="3200" dirty="0"/>
              <a:t>‘When you think, you think of something; when you use a name, it must be the name of something. Therefore, both thought and language require objects outside themselves. And since you can think of a thing or speak of it at one time as well as another, whatever can be thought of or spoken of must exist at all times. Consequently, there can be no change, since change consists in things coming into being or ceasing to be’. (Russell, </a:t>
            </a:r>
            <a:r>
              <a:rPr lang="en-GB" sz="3200" i="1" dirty="0"/>
              <a:t>A History of Western Philosophy</a:t>
            </a:r>
            <a:r>
              <a:rPr lang="en-GB" sz="3200" dirty="0"/>
              <a:t>, 1945, p.49).</a:t>
            </a:r>
          </a:p>
        </p:txBody>
      </p:sp>
      <p:sp>
        <p:nvSpPr>
          <p:cNvPr id="4" name="Slide Number Placeholder 3">
            <a:extLst>
              <a:ext uri="{FF2B5EF4-FFF2-40B4-BE49-F238E27FC236}">
                <a16:creationId xmlns:a16="http://schemas.microsoft.com/office/drawing/2014/main" id="{851E8187-0DBD-46DE-9460-88EC3FE111C0}"/>
              </a:ext>
            </a:extLst>
          </p:cNvPr>
          <p:cNvSpPr>
            <a:spLocks noGrp="1"/>
          </p:cNvSpPr>
          <p:nvPr>
            <p:ph type="sldNum" sz="quarter" idx="12"/>
          </p:nvPr>
        </p:nvSpPr>
        <p:spPr/>
        <p:txBody>
          <a:bodyPr/>
          <a:lstStyle/>
          <a:p>
            <a:fld id="{6D22F896-40B5-4ADD-8801-0D06FADFA095}" type="slidenum">
              <a:rPr lang="en-US" smtClean="0"/>
              <a:t>7</a:t>
            </a:fld>
            <a:endParaRPr lang="en-US" dirty="0"/>
          </a:p>
        </p:txBody>
      </p:sp>
    </p:spTree>
    <p:extLst>
      <p:ext uri="{BB962C8B-B14F-4D97-AF65-F5344CB8AC3E}">
        <p14:creationId xmlns:p14="http://schemas.microsoft.com/office/powerpoint/2010/main" val="34988065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6B2D4B-1851-47CF-9AD7-8C745DD97A05}"/>
              </a:ext>
            </a:extLst>
          </p:cNvPr>
          <p:cNvSpPr>
            <a:spLocks noGrp="1"/>
          </p:cNvSpPr>
          <p:nvPr>
            <p:ph type="title"/>
          </p:nvPr>
        </p:nvSpPr>
        <p:spPr/>
        <p:txBody>
          <a:bodyPr/>
          <a:lstStyle/>
          <a:p>
            <a:r>
              <a:rPr lang="en-GB" dirty="0"/>
              <a:t>Criticisms and responses</a:t>
            </a:r>
          </a:p>
        </p:txBody>
      </p:sp>
      <p:sp>
        <p:nvSpPr>
          <p:cNvPr id="3" name="Content Placeholder 2">
            <a:extLst>
              <a:ext uri="{FF2B5EF4-FFF2-40B4-BE49-F238E27FC236}">
                <a16:creationId xmlns:a16="http://schemas.microsoft.com/office/drawing/2014/main" id="{3136ACE8-9523-41F4-BBB9-764128B70337}"/>
              </a:ext>
            </a:extLst>
          </p:cNvPr>
          <p:cNvSpPr>
            <a:spLocks noGrp="1"/>
          </p:cNvSpPr>
          <p:nvPr>
            <p:ph idx="1"/>
          </p:nvPr>
        </p:nvSpPr>
        <p:spPr/>
        <p:txBody>
          <a:bodyPr>
            <a:normAutofit/>
          </a:bodyPr>
          <a:lstStyle/>
          <a:p>
            <a:r>
              <a:rPr lang="en-GB" sz="3200" dirty="0"/>
              <a:t>Aristotle: ‘[A]</a:t>
            </a:r>
            <a:r>
              <a:rPr lang="en-GB" sz="3200" dirty="0" err="1"/>
              <a:t>lthough</a:t>
            </a:r>
            <a:r>
              <a:rPr lang="en-GB" sz="3200" dirty="0"/>
              <a:t> these opinions appear to follow logically, yet to believe them seems next door to madness when one considers the facts’ (see </a:t>
            </a:r>
            <a:r>
              <a:rPr lang="en-GB" sz="3200" dirty="0" err="1"/>
              <a:t>Gottleib</a:t>
            </a:r>
            <a:r>
              <a:rPr lang="en-GB" sz="3200" dirty="0"/>
              <a:t>, ibid, p.56).</a:t>
            </a:r>
          </a:p>
          <a:p>
            <a:pPr marL="0" indent="0">
              <a:buNone/>
            </a:pPr>
            <a:endParaRPr lang="en-GB" sz="3200" dirty="0"/>
          </a:p>
          <a:p>
            <a:r>
              <a:rPr lang="en-GB" sz="3200" dirty="0"/>
              <a:t>Plato: the different ways in which we can use ‘it not’.</a:t>
            </a:r>
          </a:p>
        </p:txBody>
      </p:sp>
      <p:sp>
        <p:nvSpPr>
          <p:cNvPr id="4" name="Slide Number Placeholder 3">
            <a:extLst>
              <a:ext uri="{FF2B5EF4-FFF2-40B4-BE49-F238E27FC236}">
                <a16:creationId xmlns:a16="http://schemas.microsoft.com/office/drawing/2014/main" id="{25C737DD-E5F6-4D39-832D-D4529DC39535}"/>
              </a:ext>
            </a:extLst>
          </p:cNvPr>
          <p:cNvSpPr>
            <a:spLocks noGrp="1"/>
          </p:cNvSpPr>
          <p:nvPr>
            <p:ph type="sldNum" sz="quarter" idx="12"/>
          </p:nvPr>
        </p:nvSpPr>
        <p:spPr/>
        <p:txBody>
          <a:bodyPr/>
          <a:lstStyle/>
          <a:p>
            <a:fld id="{6D22F896-40B5-4ADD-8801-0D06FADFA095}" type="slidenum">
              <a:rPr lang="en-US" smtClean="0"/>
              <a:t>8</a:t>
            </a:fld>
            <a:endParaRPr lang="en-US" dirty="0"/>
          </a:p>
        </p:txBody>
      </p:sp>
    </p:spTree>
    <p:extLst>
      <p:ext uri="{BB962C8B-B14F-4D97-AF65-F5344CB8AC3E}">
        <p14:creationId xmlns:p14="http://schemas.microsoft.com/office/powerpoint/2010/main" val="724800417"/>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Badge</Template>
  <TotalTime>24</TotalTime>
  <Words>769</Words>
  <Application>Microsoft Office PowerPoint</Application>
  <PresentationFormat>Widescreen</PresentationFormat>
  <Paragraphs>35</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Gill Sans MT</vt:lpstr>
      <vt:lpstr>Impact</vt:lpstr>
      <vt:lpstr>Badge</vt:lpstr>
      <vt:lpstr>Parmenides’s paths: the way of ‘it is’ and ‘it is not’</vt:lpstr>
      <vt:lpstr>PowerPoint Presentation</vt:lpstr>
      <vt:lpstr>The first path</vt:lpstr>
      <vt:lpstr>The ungenerated</vt:lpstr>
      <vt:lpstr>the second path</vt:lpstr>
      <vt:lpstr>Gottleib</vt:lpstr>
      <vt:lpstr>PowerPoint Presentation</vt:lpstr>
      <vt:lpstr>Criticisms and responses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Parmenides’s paths: the way of ‘it is’ and ‘it is not’</dc:title>
  <dc:creator>Rebekah Humphreys</dc:creator>
  <cp:lastModifiedBy>Rebekah Humphreys</cp:lastModifiedBy>
  <cp:revision>3</cp:revision>
  <dcterms:created xsi:type="dcterms:W3CDTF">2018-02-15T10:34:57Z</dcterms:created>
  <dcterms:modified xsi:type="dcterms:W3CDTF">2018-02-15T10:59:49Z</dcterms:modified>
</cp:coreProperties>
</file>