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76708" y="2487364"/>
            <a:ext cx="2390582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01114" y="222691"/>
            <a:ext cx="7741770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34316" y="1539240"/>
            <a:ext cx="4532630" cy="2578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3250454" y="2523059"/>
            <a:ext cx="2643092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0504">
              <a:lnSpc>
                <a:spcPct val="100000"/>
              </a:lnSpc>
              <a:spcBef>
                <a:spcPts val="100"/>
              </a:spcBef>
            </a:pPr>
            <a:r>
              <a:rPr lang="en-GB" spc="-10" dirty="0"/>
              <a:t>BMST5003</a:t>
            </a:r>
            <a:endParaRPr spc="-10" dirty="0"/>
          </a:p>
        </p:txBody>
      </p:sp>
      <p:sp>
        <p:nvSpPr>
          <p:cNvPr id="3" name="object 3"/>
          <p:cNvSpPr txBox="1"/>
          <p:nvPr/>
        </p:nvSpPr>
        <p:spPr>
          <a:xfrm>
            <a:off x="2604355" y="3706564"/>
            <a:ext cx="42799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>
                <a:solidFill>
                  <a:srgbClr val="FFFFFF"/>
                </a:solidFill>
                <a:latin typeface="Times New Roman"/>
                <a:cs typeface="Times New Roman"/>
              </a:rPr>
              <a:t>Shoulder</a:t>
            </a:r>
            <a:r>
              <a:rPr sz="400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dirty="0">
                <a:solidFill>
                  <a:srgbClr val="FFFFFF"/>
                </a:solidFill>
                <a:latin typeface="Times New Roman"/>
                <a:cs typeface="Times New Roman"/>
              </a:rPr>
              <a:t>Case</a:t>
            </a:r>
            <a:r>
              <a:rPr sz="4000" spc="-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spc="-10" dirty="0">
                <a:solidFill>
                  <a:srgbClr val="FFFFFF"/>
                </a:solidFill>
                <a:latin typeface="Times New Roman"/>
                <a:cs typeface="Times New Roman"/>
              </a:rPr>
              <a:t>Study</a:t>
            </a:r>
            <a:endParaRPr sz="4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55869" y="698500"/>
            <a:ext cx="56007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Successful</a:t>
            </a:r>
            <a:r>
              <a:rPr sz="4000" spc="-100" dirty="0"/>
              <a:t> </a:t>
            </a:r>
            <a:r>
              <a:rPr sz="4000" dirty="0"/>
              <a:t>Shoulder</a:t>
            </a:r>
            <a:r>
              <a:rPr sz="4000" spc="100" dirty="0"/>
              <a:t> </a:t>
            </a:r>
            <a:r>
              <a:rPr sz="4000" spc="-10" dirty="0"/>
              <a:t>Rehab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834316" y="1620520"/>
            <a:ext cx="7302500" cy="318262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55600" marR="119380" indent="-342900">
              <a:lnSpc>
                <a:spcPct val="101200"/>
              </a:lnSpc>
              <a:spcBef>
                <a:spcPts val="6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18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year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old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rugby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player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undertakes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game</a:t>
            </a:r>
            <a:r>
              <a:rPr sz="2800" spc="-8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and </a:t>
            </a:r>
            <a:r>
              <a:rPr sz="2800" dirty="0">
                <a:latin typeface="Times New Roman"/>
                <a:cs typeface="Times New Roman"/>
              </a:rPr>
              <a:t>injures his </a:t>
            </a:r>
            <a:r>
              <a:rPr sz="2800" spc="-10" dirty="0">
                <a:latin typeface="Times New Roman"/>
                <a:cs typeface="Times New Roman"/>
              </a:rPr>
              <a:t>shoulder</a:t>
            </a:r>
            <a:endParaRPr sz="2800">
              <a:latin typeface="Times New Roman"/>
              <a:cs typeface="Times New Roman"/>
            </a:endParaRPr>
          </a:p>
          <a:p>
            <a:pPr marL="355600" marR="604520" indent="-342900">
              <a:lnSpc>
                <a:spcPct val="1012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He</a:t>
            </a:r>
            <a:r>
              <a:rPr sz="2800" spc="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sustains</a:t>
            </a:r>
            <a:r>
              <a:rPr sz="2800" spc="-1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</a:t>
            </a:r>
            <a:r>
              <a:rPr sz="2800" spc="8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anterior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dislocation</a:t>
            </a:r>
            <a:r>
              <a:rPr sz="2800" spc="-114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left </a:t>
            </a:r>
            <a:r>
              <a:rPr sz="2800" dirty="0">
                <a:latin typeface="Times New Roman"/>
                <a:cs typeface="Times New Roman"/>
              </a:rPr>
              <a:t>glenohumeral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joint</a:t>
            </a:r>
            <a:endParaRPr sz="28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99700"/>
              </a:lnSpc>
              <a:spcBef>
                <a:spcPts val="65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It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reduced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hospital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player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was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sent </a:t>
            </a:r>
            <a:r>
              <a:rPr sz="2800" dirty="0">
                <a:latin typeface="Times New Roman"/>
                <a:cs typeface="Times New Roman"/>
              </a:rPr>
              <a:t>away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with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appointment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for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fracture</a:t>
            </a:r>
            <a:r>
              <a:rPr sz="2800" spc="9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clinic</a:t>
            </a:r>
            <a:r>
              <a:rPr sz="2800" spc="-9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and </a:t>
            </a:r>
            <a:r>
              <a:rPr sz="2800" dirty="0">
                <a:latin typeface="Times New Roman"/>
                <a:cs typeface="Times New Roman"/>
              </a:rPr>
              <a:t>a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sling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55869" y="698500"/>
            <a:ext cx="56007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Successful</a:t>
            </a:r>
            <a:r>
              <a:rPr sz="4000" spc="-100" dirty="0"/>
              <a:t> </a:t>
            </a:r>
            <a:r>
              <a:rPr sz="4000" dirty="0"/>
              <a:t>Shoulder</a:t>
            </a:r>
            <a:r>
              <a:rPr sz="4000" spc="100" dirty="0"/>
              <a:t> </a:t>
            </a:r>
            <a:r>
              <a:rPr sz="4000" spc="-10" dirty="0"/>
              <a:t>Rehab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834316" y="1620520"/>
            <a:ext cx="7288530" cy="318262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55600" marR="5080" indent="-342900">
              <a:lnSpc>
                <a:spcPct val="99700"/>
              </a:lnSpc>
              <a:spcBef>
                <a:spcPts val="11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Upon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review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with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9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orthopaedic’s</a:t>
            </a:r>
            <a:r>
              <a:rPr sz="2800" spc="1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9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player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is </a:t>
            </a:r>
            <a:r>
              <a:rPr sz="2800" dirty="0">
                <a:latin typeface="Times New Roman"/>
                <a:cs typeface="Times New Roman"/>
              </a:rPr>
              <a:t>informed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that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they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are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going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13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perform</a:t>
            </a:r>
            <a:r>
              <a:rPr sz="2800" spc="16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an </a:t>
            </a:r>
            <a:r>
              <a:rPr sz="2800" spc="-10" dirty="0">
                <a:latin typeface="Times New Roman"/>
                <a:cs typeface="Times New Roman"/>
              </a:rPr>
              <a:t>investigation</a:t>
            </a:r>
            <a:endParaRPr sz="2800">
              <a:latin typeface="Times New Roman"/>
              <a:cs typeface="Times New Roman"/>
            </a:endParaRPr>
          </a:p>
          <a:p>
            <a:pPr marL="355600" marR="777875" indent="-342900">
              <a:lnSpc>
                <a:spcPts val="3300"/>
              </a:lnSpc>
              <a:spcBef>
                <a:spcPts val="90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MR</a:t>
            </a:r>
            <a:r>
              <a:rPr sz="2800" spc="-18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Arthrogram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confirms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</a:t>
            </a:r>
            <a:r>
              <a:rPr sz="2800" spc="-1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Bankart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lesion, </a:t>
            </a:r>
            <a:r>
              <a:rPr sz="2800" dirty="0">
                <a:latin typeface="Times New Roman"/>
                <a:cs typeface="Times New Roman"/>
              </a:rPr>
              <a:t>together</a:t>
            </a:r>
            <a:r>
              <a:rPr sz="2800" spc="3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with</a:t>
            </a:r>
            <a:r>
              <a:rPr sz="2800" spc="-1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Hill</a:t>
            </a:r>
            <a:r>
              <a:rPr sz="2800" spc="-9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Sachs</a:t>
            </a:r>
            <a:r>
              <a:rPr sz="2800" spc="9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Lesion.</a:t>
            </a:r>
            <a:endParaRPr sz="2800">
              <a:latin typeface="Times New Roman"/>
              <a:cs typeface="Times New Roman"/>
            </a:endParaRPr>
          </a:p>
          <a:p>
            <a:pPr marL="355600" marR="207010" indent="-342900">
              <a:lnSpc>
                <a:spcPct val="101200"/>
              </a:lnSpc>
              <a:spcBef>
                <a:spcPts val="50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player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informed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that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he’ll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need</a:t>
            </a:r>
            <a:r>
              <a:rPr sz="2800" spc="5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an </a:t>
            </a:r>
            <a:r>
              <a:rPr sz="2800" dirty="0">
                <a:latin typeface="Times New Roman"/>
                <a:cs typeface="Times New Roman"/>
              </a:rPr>
              <a:t>operation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114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resume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playing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competitive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spc="-45" dirty="0">
                <a:latin typeface="Times New Roman"/>
                <a:cs typeface="Times New Roman"/>
              </a:rPr>
              <a:t>rugby.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38283" y="698500"/>
            <a:ext cx="56007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Successful</a:t>
            </a:r>
            <a:r>
              <a:rPr sz="4000" spc="-100" dirty="0"/>
              <a:t> </a:t>
            </a:r>
            <a:r>
              <a:rPr sz="4000" dirty="0"/>
              <a:t>Shoulder</a:t>
            </a:r>
            <a:r>
              <a:rPr sz="4000" spc="100" dirty="0"/>
              <a:t> </a:t>
            </a:r>
            <a:r>
              <a:rPr sz="4000" spc="-10" dirty="0"/>
              <a:t>Rehab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834316" y="1582420"/>
            <a:ext cx="3350260" cy="322072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355600" marR="5080" indent="-342900">
              <a:lnSpc>
                <a:spcPct val="90000"/>
              </a:lnSpc>
              <a:spcBef>
                <a:spcPts val="434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Surgery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successful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player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leaves </a:t>
            </a:r>
            <a:r>
              <a:rPr sz="2800" dirty="0">
                <a:latin typeface="Times New Roman"/>
                <a:cs typeface="Times New Roman"/>
              </a:rPr>
              <a:t>with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sling</a:t>
            </a:r>
            <a:r>
              <a:rPr sz="2800" spc="2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and </a:t>
            </a:r>
            <a:r>
              <a:rPr sz="2800" dirty="0">
                <a:latin typeface="Times New Roman"/>
                <a:cs typeface="Times New Roman"/>
              </a:rPr>
              <a:t>some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basic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after</a:t>
            </a:r>
            <a:r>
              <a:rPr sz="2800" spc="130" dirty="0">
                <a:latin typeface="Times New Roman"/>
                <a:cs typeface="Times New Roman"/>
              </a:rPr>
              <a:t> </a:t>
            </a:r>
            <a:r>
              <a:rPr sz="2800" spc="-30" dirty="0">
                <a:latin typeface="Times New Roman"/>
                <a:cs typeface="Times New Roman"/>
              </a:rPr>
              <a:t>care </a:t>
            </a:r>
            <a:r>
              <a:rPr sz="2800" spc="-10" dirty="0">
                <a:latin typeface="Times New Roman"/>
                <a:cs typeface="Times New Roman"/>
              </a:rPr>
              <a:t>advice.</a:t>
            </a:r>
            <a:endParaRPr sz="2800">
              <a:latin typeface="Times New Roman"/>
              <a:cs typeface="Times New Roman"/>
            </a:endParaRPr>
          </a:p>
          <a:p>
            <a:pPr marL="355600" marR="281305" indent="-342900">
              <a:lnSpc>
                <a:spcPts val="3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He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</a:t>
            </a:r>
            <a:r>
              <a:rPr sz="2800" spc="-9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given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some </a:t>
            </a:r>
            <a:r>
              <a:rPr sz="2800" dirty="0">
                <a:latin typeface="Times New Roman"/>
                <a:cs typeface="Times New Roman"/>
              </a:rPr>
              <a:t>pain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relief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told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manage</a:t>
            </a:r>
            <a:r>
              <a:rPr sz="2800" spc="-14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ADLs.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514835" y="1620520"/>
            <a:ext cx="2463800" cy="2230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Initial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Times New Roman"/>
                <a:cs typeface="Times New Roman"/>
              </a:rPr>
              <a:t>Goals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0"/>
              </a:spcBef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Protect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repair</a:t>
            </a:r>
            <a:endParaRPr sz="1800">
              <a:latin typeface="Times New Roman"/>
              <a:cs typeface="Times New Roman"/>
            </a:endParaRPr>
          </a:p>
          <a:p>
            <a:pPr marL="304800" marR="5080" indent="-292100">
              <a:lnSpc>
                <a:spcPts val="2100"/>
              </a:lnSpc>
              <a:spcBef>
                <a:spcPts val="160"/>
              </a:spcBef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Prevent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immobilisation effects</a:t>
            </a:r>
            <a:endParaRPr sz="1800">
              <a:latin typeface="Times New Roman"/>
              <a:cs typeface="Times New Roman"/>
            </a:endParaRPr>
          </a:p>
          <a:p>
            <a:pPr marL="304800" marR="525780" indent="-292100">
              <a:lnSpc>
                <a:spcPts val="2100"/>
              </a:lnSpc>
              <a:spcBef>
                <a:spcPts val="100"/>
              </a:spcBef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Promote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dynamic stability</a:t>
            </a:r>
            <a:endParaRPr sz="1800">
              <a:latin typeface="Times New Roman"/>
              <a:cs typeface="Times New Roman"/>
            </a:endParaRPr>
          </a:p>
          <a:p>
            <a:pPr marL="304800" marR="627380" indent="-292100">
              <a:lnSpc>
                <a:spcPts val="2200"/>
              </a:lnSpc>
              <a:spcBef>
                <a:spcPts val="20"/>
              </a:spcBef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Reduce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pain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and </a:t>
            </a:r>
            <a:r>
              <a:rPr sz="1800" spc="-10" dirty="0">
                <a:latin typeface="Times New Roman"/>
                <a:cs typeface="Times New Roman"/>
              </a:rPr>
              <a:t>inflammation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2951" y="150684"/>
            <a:ext cx="4064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Early</a:t>
            </a:r>
            <a:r>
              <a:rPr spc="-10" dirty="0"/>
              <a:t> </a:t>
            </a:r>
            <a:r>
              <a:rPr dirty="0"/>
              <a:t>Shoulder</a:t>
            </a:r>
            <a:r>
              <a:rPr spc="-5" dirty="0"/>
              <a:t> </a:t>
            </a:r>
            <a:r>
              <a:rPr spc="-10" dirty="0"/>
              <a:t>Rehab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4316" y="847760"/>
            <a:ext cx="7311390" cy="454660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Sling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for</a:t>
            </a:r>
            <a:r>
              <a:rPr sz="2800" spc="10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2-</a:t>
            </a:r>
            <a:r>
              <a:rPr sz="2800" spc="-10" dirty="0">
                <a:latin typeface="Times New Roman"/>
                <a:cs typeface="Times New Roman"/>
              </a:rPr>
              <a:t>3weeks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Sleep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with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sling</a:t>
            </a:r>
            <a:r>
              <a:rPr sz="2800" spc="-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inside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shirt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Elbow/Hand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ROM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Hand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grip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exercises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Initiate</a:t>
            </a:r>
            <a:r>
              <a:rPr sz="2800" spc="-1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AaROM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Flexion</a:t>
            </a:r>
            <a:r>
              <a:rPr sz="2800" spc="-1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(70*</a:t>
            </a:r>
            <a:r>
              <a:rPr sz="2800" spc="9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1/52,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90*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2/52)</a:t>
            </a:r>
            <a:endParaRPr sz="28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300"/>
              </a:lnSpc>
              <a:spcBef>
                <a:spcPts val="90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Initiate</a:t>
            </a:r>
            <a:r>
              <a:rPr sz="2800" spc="-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ER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IR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with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30*</a:t>
            </a:r>
            <a:r>
              <a:rPr sz="2800" spc="-2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Abd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(ER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10*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IR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45*).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No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combined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ER</a:t>
            </a:r>
            <a:r>
              <a:rPr sz="2800" spc="-10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12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Abduction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Submaximal</a:t>
            </a:r>
            <a:r>
              <a:rPr sz="2800" spc="-114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isometrics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7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Proprioception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84350" y="698500"/>
            <a:ext cx="45212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Early</a:t>
            </a:r>
            <a:r>
              <a:rPr sz="4000" spc="35" dirty="0"/>
              <a:t> </a:t>
            </a:r>
            <a:r>
              <a:rPr sz="4000" dirty="0"/>
              <a:t>Shoulder</a:t>
            </a:r>
            <a:r>
              <a:rPr sz="4000" spc="-75" dirty="0"/>
              <a:t> </a:t>
            </a:r>
            <a:r>
              <a:rPr sz="4000" spc="-10" dirty="0"/>
              <a:t>Rehab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834316" y="1539240"/>
            <a:ext cx="7311390" cy="403860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Discontinue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sling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@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3-</a:t>
            </a:r>
            <a:r>
              <a:rPr sz="2800" dirty="0">
                <a:latin typeface="Times New Roman"/>
                <a:cs typeface="Times New Roman"/>
              </a:rPr>
              <a:t>4</a:t>
            </a:r>
            <a:r>
              <a:rPr sz="2800" spc="1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weeks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Sleep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with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sling</a:t>
            </a:r>
            <a:r>
              <a:rPr sz="2800" spc="-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inside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shirt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Elbow/Hand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ROM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Hand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grip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exercises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Initiate</a:t>
            </a:r>
            <a:r>
              <a:rPr sz="2800" spc="-1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AaROM Flexion</a:t>
            </a:r>
            <a:r>
              <a:rPr sz="2800" spc="-114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90*,</a:t>
            </a:r>
            <a:r>
              <a:rPr sz="2800" spc="-1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Abduction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90*</a:t>
            </a:r>
            <a:endParaRPr sz="28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300"/>
              </a:lnSpc>
              <a:spcBef>
                <a:spcPts val="90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Initiate</a:t>
            </a:r>
            <a:r>
              <a:rPr sz="2800" spc="-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ER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IR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with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30*</a:t>
            </a:r>
            <a:r>
              <a:rPr sz="2800" spc="-2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Abd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(ER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10*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IR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45*).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No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combined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ER</a:t>
            </a:r>
            <a:r>
              <a:rPr sz="2800" spc="-10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12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Abduction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47783" y="698500"/>
            <a:ext cx="5994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Intermediate</a:t>
            </a:r>
            <a:r>
              <a:rPr sz="4000" spc="-35" dirty="0"/>
              <a:t> </a:t>
            </a:r>
            <a:r>
              <a:rPr sz="4000" dirty="0"/>
              <a:t>Shoulder</a:t>
            </a:r>
            <a:r>
              <a:rPr sz="4000" spc="20" dirty="0"/>
              <a:t> </a:t>
            </a:r>
            <a:r>
              <a:rPr sz="4000" spc="-10" dirty="0"/>
              <a:t>Rehab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834316" y="1539240"/>
            <a:ext cx="5561330" cy="360680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Improve</a:t>
            </a:r>
            <a:r>
              <a:rPr sz="2800" spc="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Flexion</a:t>
            </a:r>
            <a:r>
              <a:rPr sz="2800" spc="-1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145*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ER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@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45*Abduction </a:t>
            </a:r>
            <a:r>
              <a:rPr sz="2800" spc="-25" dirty="0">
                <a:latin typeface="Times New Roman"/>
                <a:cs typeface="Times New Roman"/>
              </a:rPr>
              <a:t>(50-</a:t>
            </a:r>
            <a:r>
              <a:rPr sz="2800" spc="-20" dirty="0">
                <a:latin typeface="Times New Roman"/>
                <a:cs typeface="Times New Roman"/>
              </a:rPr>
              <a:t>55*)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IR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@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45*Abduction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(55-</a:t>
            </a:r>
            <a:r>
              <a:rPr sz="2800" spc="-20" dirty="0">
                <a:latin typeface="Times New Roman"/>
                <a:cs typeface="Times New Roman"/>
              </a:rPr>
              <a:t>60*)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Start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stretching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exercises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Initiate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tubing</a:t>
            </a:r>
            <a:r>
              <a:rPr sz="2800" spc="2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exercises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Scapular</a:t>
            </a:r>
            <a:r>
              <a:rPr sz="2800" spc="-10" dirty="0">
                <a:latin typeface="Times New Roman"/>
                <a:cs typeface="Times New Roman"/>
              </a:rPr>
              <a:t> strengthening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PNF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manual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resistance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safe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zones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47783" y="698500"/>
            <a:ext cx="5994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Intermediate</a:t>
            </a:r>
            <a:r>
              <a:rPr sz="4000" spc="-35" dirty="0"/>
              <a:t> </a:t>
            </a:r>
            <a:r>
              <a:rPr sz="4000" dirty="0"/>
              <a:t>Shoulder</a:t>
            </a:r>
            <a:r>
              <a:rPr sz="4000" spc="20" dirty="0"/>
              <a:t> </a:t>
            </a:r>
            <a:r>
              <a:rPr sz="4000" spc="-10" dirty="0"/>
              <a:t>Rehab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834316" y="1539240"/>
            <a:ext cx="4749800" cy="411480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Progress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114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FROM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ER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@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90*Abduction </a:t>
            </a:r>
            <a:r>
              <a:rPr sz="2800" spc="-25" dirty="0">
                <a:latin typeface="Times New Roman"/>
                <a:cs typeface="Times New Roman"/>
              </a:rPr>
              <a:t>(70-</a:t>
            </a:r>
            <a:r>
              <a:rPr sz="2800" spc="-20" dirty="0">
                <a:latin typeface="Times New Roman"/>
                <a:cs typeface="Times New Roman"/>
              </a:rPr>
              <a:t>80*)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IR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@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90*Abduction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(70-</a:t>
            </a:r>
            <a:r>
              <a:rPr sz="2800" spc="-20" dirty="0">
                <a:latin typeface="Times New Roman"/>
                <a:cs typeface="Times New Roman"/>
              </a:rPr>
              <a:t>75*)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Continue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stretching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exercises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Progress</a:t>
            </a:r>
            <a:r>
              <a:rPr sz="2800" spc="1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isotonic</a:t>
            </a:r>
            <a:r>
              <a:rPr sz="2800" spc="-14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exercises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Scapular</a:t>
            </a:r>
            <a:r>
              <a:rPr sz="2800" spc="-10" dirty="0">
                <a:latin typeface="Times New Roman"/>
                <a:cs typeface="Times New Roman"/>
              </a:rPr>
              <a:t> strengthening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More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aggressive </a:t>
            </a:r>
            <a:r>
              <a:rPr sz="2800" spc="-10" dirty="0">
                <a:latin typeface="Times New Roman"/>
                <a:cs typeface="Times New Roman"/>
              </a:rPr>
              <a:t>strengthening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Continue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PNF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strengthening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92849" y="1609357"/>
            <a:ext cx="24765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Medium</a:t>
            </a:r>
            <a:r>
              <a:rPr sz="1800" spc="-70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Times New Roman"/>
                <a:cs typeface="Times New Roman"/>
              </a:rPr>
              <a:t>Term</a:t>
            </a:r>
            <a:r>
              <a:rPr sz="1800" spc="-7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Goals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0"/>
              </a:spcBef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Full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ROM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ts val="2130"/>
              </a:lnSpc>
              <a:spcBef>
                <a:spcPts val="40"/>
              </a:spcBef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Preserve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surgical</a:t>
            </a:r>
            <a:r>
              <a:rPr sz="1800" spc="-6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repair</a:t>
            </a:r>
            <a:endParaRPr sz="1800">
              <a:latin typeface="Times New Roman"/>
              <a:cs typeface="Times New Roman"/>
            </a:endParaRPr>
          </a:p>
          <a:p>
            <a:pPr marL="304800" marR="283845" indent="-292100">
              <a:lnSpc>
                <a:spcPts val="2200"/>
              </a:lnSpc>
              <a:spcBef>
                <a:spcPts val="10"/>
              </a:spcBef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Restore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strength</a:t>
            </a:r>
            <a:r>
              <a:rPr sz="1800" spc="-6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and </a:t>
            </a:r>
            <a:r>
              <a:rPr sz="1800" spc="-10" dirty="0">
                <a:latin typeface="Times New Roman"/>
                <a:cs typeface="Times New Roman"/>
              </a:rPr>
              <a:t>endurance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ts val="2020"/>
              </a:lnSpc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Enhance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NM</a:t>
            </a:r>
            <a:r>
              <a:rPr sz="1800" spc="-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control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73283" y="698500"/>
            <a:ext cx="43307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Late</a:t>
            </a:r>
            <a:r>
              <a:rPr sz="4000" spc="-20" dirty="0"/>
              <a:t> </a:t>
            </a:r>
            <a:r>
              <a:rPr sz="4000" dirty="0"/>
              <a:t>Shoulder</a:t>
            </a:r>
            <a:r>
              <a:rPr sz="4000" spc="35" dirty="0"/>
              <a:t> </a:t>
            </a:r>
            <a:r>
              <a:rPr sz="4000" spc="-10" dirty="0"/>
              <a:t>Rehab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834316" y="1546860"/>
            <a:ext cx="4949190" cy="379730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80"/>
              </a:spcBef>
              <a:tabLst>
                <a:tab pos="3549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Continue</a:t>
            </a:r>
            <a:r>
              <a:rPr sz="2600" spc="5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stretching</a:t>
            </a:r>
            <a:r>
              <a:rPr sz="2600" spc="-7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exercises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80"/>
              </a:spcBef>
              <a:tabLst>
                <a:tab pos="3549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Progress</a:t>
            </a:r>
            <a:r>
              <a:rPr sz="2600" spc="-10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isotonic</a:t>
            </a:r>
            <a:r>
              <a:rPr sz="2600" spc="7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exercises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80"/>
              </a:spcBef>
              <a:tabLst>
                <a:tab pos="3549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Scapular</a:t>
            </a:r>
            <a:r>
              <a:rPr sz="2600" spc="-7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strengthening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80"/>
              </a:spcBef>
              <a:tabLst>
                <a:tab pos="3549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More</a:t>
            </a:r>
            <a:r>
              <a:rPr sz="2600" spc="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aggressive</a:t>
            </a:r>
            <a:r>
              <a:rPr sz="2600" spc="-6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strengthening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80"/>
              </a:spcBef>
              <a:tabLst>
                <a:tab pos="3549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Continue</a:t>
            </a:r>
            <a:r>
              <a:rPr sz="2600" spc="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PNF</a:t>
            </a:r>
            <a:r>
              <a:rPr sz="2600" spc="-5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strengthening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80"/>
              </a:spcBef>
              <a:tabLst>
                <a:tab pos="3549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Start</a:t>
            </a:r>
            <a:r>
              <a:rPr sz="2600" spc="3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sports</a:t>
            </a:r>
            <a:r>
              <a:rPr sz="2600" spc="-5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specific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training</a:t>
            </a:r>
            <a:endParaRPr sz="26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80"/>
              </a:spcBef>
              <a:tabLst>
                <a:tab pos="761365" algn="l"/>
              </a:tabLst>
            </a:pPr>
            <a:r>
              <a:rPr sz="2200" spc="-50" dirty="0">
                <a:latin typeface="Arial"/>
                <a:cs typeface="Arial"/>
              </a:rPr>
              <a:t>–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Throwing,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catching,</a:t>
            </a:r>
            <a:r>
              <a:rPr sz="2200" spc="-12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kicking</a:t>
            </a:r>
            <a:endParaRPr sz="22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800"/>
              </a:lnSpc>
              <a:spcBef>
                <a:spcPts val="620"/>
              </a:spcBef>
              <a:tabLst>
                <a:tab pos="3549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Initiate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Plyometric</a:t>
            </a:r>
            <a:r>
              <a:rPr sz="2600" spc="10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once</a:t>
            </a:r>
            <a:r>
              <a:rPr sz="2600" spc="-10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75%-</a:t>
            </a:r>
            <a:r>
              <a:rPr sz="2600" spc="-25" dirty="0">
                <a:latin typeface="Times New Roman"/>
                <a:cs typeface="Times New Roman"/>
              </a:rPr>
              <a:t>80% </a:t>
            </a:r>
            <a:r>
              <a:rPr sz="2600" dirty="0">
                <a:latin typeface="Times New Roman"/>
                <a:cs typeface="Times New Roman"/>
              </a:rPr>
              <a:t>strength</a:t>
            </a:r>
            <a:r>
              <a:rPr sz="2600" spc="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of</a:t>
            </a:r>
            <a:r>
              <a:rPr sz="2600" spc="6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contralateral</a:t>
            </a:r>
            <a:r>
              <a:rPr sz="2600" spc="-110" dirty="0">
                <a:latin typeface="Times New Roman"/>
                <a:cs typeface="Times New Roman"/>
              </a:rPr>
              <a:t> </a:t>
            </a:r>
            <a:r>
              <a:rPr sz="2600" spc="-20" dirty="0">
                <a:latin typeface="Times New Roman"/>
                <a:cs typeface="Times New Roman"/>
              </a:rPr>
              <a:t>limb</a:t>
            </a:r>
            <a:endParaRPr sz="26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92849" y="1609357"/>
            <a:ext cx="1803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Longer</a:t>
            </a:r>
            <a:r>
              <a:rPr sz="1800" spc="-65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Times New Roman"/>
                <a:cs typeface="Times New Roman"/>
              </a:rPr>
              <a:t>Term</a:t>
            </a:r>
            <a:r>
              <a:rPr sz="1800" spc="-60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Times New Roman"/>
                <a:cs typeface="Times New Roman"/>
              </a:rPr>
              <a:t>Goals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92849" y="1888757"/>
            <a:ext cx="2476500" cy="1391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Full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ROM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ts val="2130"/>
              </a:lnSpc>
              <a:spcBef>
                <a:spcPts val="40"/>
              </a:spcBef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Preserve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surgical</a:t>
            </a:r>
            <a:r>
              <a:rPr sz="1800" spc="-6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repair</a:t>
            </a:r>
            <a:endParaRPr sz="1800">
              <a:latin typeface="Times New Roman"/>
              <a:cs typeface="Times New Roman"/>
            </a:endParaRPr>
          </a:p>
          <a:p>
            <a:pPr marL="304800" marR="283845" indent="-292100">
              <a:lnSpc>
                <a:spcPts val="2200"/>
              </a:lnSpc>
              <a:spcBef>
                <a:spcPts val="10"/>
              </a:spcBef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Restore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strength</a:t>
            </a:r>
            <a:r>
              <a:rPr sz="1800" spc="-6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and </a:t>
            </a:r>
            <a:r>
              <a:rPr sz="1800" spc="-10" dirty="0">
                <a:latin typeface="Times New Roman"/>
                <a:cs typeface="Times New Roman"/>
              </a:rPr>
              <a:t>endurance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ts val="2020"/>
              </a:lnSpc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Enhance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NM</a:t>
            </a:r>
            <a:r>
              <a:rPr sz="1800" spc="-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control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55750" y="698500"/>
            <a:ext cx="49657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Pre</a:t>
            </a:r>
            <a:r>
              <a:rPr sz="4000" spc="-20" dirty="0"/>
              <a:t> </a:t>
            </a:r>
            <a:r>
              <a:rPr sz="4000" dirty="0"/>
              <a:t>D/c</a:t>
            </a:r>
            <a:r>
              <a:rPr sz="4000" spc="-10" dirty="0"/>
              <a:t> </a:t>
            </a:r>
            <a:r>
              <a:rPr sz="4000" dirty="0"/>
              <a:t>Shoulder</a:t>
            </a:r>
            <a:r>
              <a:rPr sz="4000" spc="40" dirty="0"/>
              <a:t> </a:t>
            </a:r>
            <a:r>
              <a:rPr sz="4000" spc="-10" dirty="0"/>
              <a:t>Rehab</a:t>
            </a:r>
            <a:endParaRPr sz="40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Continue</a:t>
            </a:r>
            <a:r>
              <a:rPr spc="-40" dirty="0"/>
              <a:t> </a:t>
            </a:r>
            <a:r>
              <a:rPr dirty="0"/>
              <a:t>stretching</a:t>
            </a:r>
            <a:r>
              <a:rPr spc="10" dirty="0"/>
              <a:t> </a:t>
            </a:r>
            <a:r>
              <a:rPr spc="-20" dirty="0"/>
              <a:t>exercises</a:t>
            </a: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Continue</a:t>
            </a:r>
            <a:r>
              <a:rPr spc="20" dirty="0"/>
              <a:t> </a:t>
            </a:r>
            <a:r>
              <a:rPr dirty="0"/>
              <a:t>isotonic</a:t>
            </a:r>
            <a:r>
              <a:rPr spc="-80" dirty="0"/>
              <a:t> </a:t>
            </a:r>
            <a:r>
              <a:rPr spc="-10" dirty="0"/>
              <a:t>exercises</a:t>
            </a:r>
          </a:p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NM</a:t>
            </a:r>
            <a:r>
              <a:rPr spc="-25" dirty="0"/>
              <a:t> </a:t>
            </a:r>
            <a:r>
              <a:rPr spc="-10" dirty="0"/>
              <a:t>Drills</a:t>
            </a: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Continue</a:t>
            </a:r>
            <a:r>
              <a:rPr spc="-15" dirty="0"/>
              <a:t> </a:t>
            </a:r>
            <a:r>
              <a:rPr dirty="0"/>
              <a:t>PNF</a:t>
            </a:r>
            <a:r>
              <a:rPr spc="-15" dirty="0"/>
              <a:t> </a:t>
            </a:r>
            <a:r>
              <a:rPr spc="-10" dirty="0"/>
              <a:t>strengthening</a:t>
            </a: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Sports</a:t>
            </a:r>
            <a:r>
              <a:rPr spc="-25" dirty="0"/>
              <a:t> </a:t>
            </a:r>
            <a:r>
              <a:rPr dirty="0"/>
              <a:t>specific</a:t>
            </a:r>
            <a:r>
              <a:rPr spc="30" dirty="0"/>
              <a:t> </a:t>
            </a:r>
            <a:r>
              <a:rPr spc="-10" dirty="0"/>
              <a:t>training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4316" y="4105728"/>
            <a:ext cx="5279390" cy="964565"/>
          </a:xfrm>
          <a:prstGeom prst="rect">
            <a:avLst/>
          </a:prstGeom>
        </p:spPr>
        <p:txBody>
          <a:bodyPr vert="horz" wrap="square" lIns="0" tIns="80010" rIns="0" bIns="0" rtlCol="0">
            <a:spAutoFit/>
          </a:bodyPr>
          <a:lstStyle/>
          <a:p>
            <a:pPr marL="469900">
              <a:lnSpc>
                <a:spcPct val="100000"/>
              </a:lnSpc>
              <a:spcBef>
                <a:spcPts val="63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8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Throwing,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catching,</a:t>
            </a:r>
            <a:r>
              <a:rPr sz="2400" spc="-1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kicking,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contact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20"/>
              </a:spcBef>
              <a:tabLst>
                <a:tab pos="3549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Continue</a:t>
            </a:r>
            <a:r>
              <a:rPr sz="2800" spc="2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Plyometric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92849" y="1609357"/>
            <a:ext cx="1549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imes New Roman"/>
                <a:cs typeface="Times New Roman"/>
              </a:rPr>
              <a:t>End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Stage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Times New Roman"/>
                <a:cs typeface="Times New Roman"/>
              </a:rPr>
              <a:t>Goals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792849" y="1888757"/>
            <a:ext cx="1499235" cy="1125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Full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ROM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ts val="2130"/>
              </a:lnSpc>
              <a:spcBef>
                <a:spcPts val="40"/>
              </a:spcBef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Isok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L=R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ts val="2130"/>
              </a:lnSpc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Stability</a:t>
            </a:r>
            <a:r>
              <a:rPr sz="1800" spc="1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l+R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0"/>
              </a:spcBef>
              <a:tabLst>
                <a:tab pos="304165" algn="l"/>
              </a:tabLst>
            </a:pPr>
            <a:r>
              <a:rPr sz="1800" spc="-50" dirty="0">
                <a:latin typeface="Times New Roman"/>
                <a:cs typeface="Times New Roman"/>
              </a:rPr>
              <a:t>-</a:t>
            </a:r>
            <a:r>
              <a:rPr sz="1800" dirty="0">
                <a:latin typeface="Times New Roman"/>
                <a:cs typeface="Times New Roman"/>
              </a:rPr>
              <a:t>	No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Times New Roman"/>
                <a:cs typeface="Times New Roman"/>
              </a:rPr>
              <a:t>pain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7650" y="728979"/>
            <a:ext cx="759523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Successful</a:t>
            </a:r>
            <a:r>
              <a:rPr spc="-25" dirty="0"/>
              <a:t> </a:t>
            </a:r>
            <a:r>
              <a:rPr dirty="0"/>
              <a:t>Shoulder</a:t>
            </a:r>
            <a:r>
              <a:rPr spc="-5" dirty="0"/>
              <a:t> </a:t>
            </a:r>
            <a:r>
              <a:rPr dirty="0"/>
              <a:t>Rehab</a:t>
            </a:r>
            <a:r>
              <a:rPr spc="-5" dirty="0"/>
              <a:t> </a:t>
            </a:r>
            <a:r>
              <a:rPr dirty="0"/>
              <a:t>–</a:t>
            </a:r>
            <a:r>
              <a:rPr spc="-105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spc="-10" dirty="0"/>
              <a:t>Pitfalls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4316" y="1620520"/>
            <a:ext cx="5321300" cy="393446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469900" marR="5080" indent="-457200">
              <a:lnSpc>
                <a:spcPct val="101200"/>
              </a:lnSpc>
              <a:spcBef>
                <a:spcPts val="6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perform</a:t>
            </a:r>
            <a:r>
              <a:rPr sz="2800" spc="8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complete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and </a:t>
            </a:r>
            <a:r>
              <a:rPr sz="2800" dirty="0">
                <a:latin typeface="Times New Roman"/>
                <a:cs typeface="Times New Roman"/>
              </a:rPr>
              <a:t>thorough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assessment</a:t>
            </a:r>
            <a:endParaRPr sz="2800">
              <a:latin typeface="Times New Roman"/>
              <a:cs typeface="Times New Roman"/>
            </a:endParaRPr>
          </a:p>
          <a:p>
            <a:pPr marL="419100">
              <a:lnSpc>
                <a:spcPts val="282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Shoulder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complex</a:t>
            </a:r>
            <a:endParaRPr sz="2400">
              <a:latin typeface="Times New Roman"/>
              <a:cs typeface="Times New Roman"/>
            </a:endParaRPr>
          </a:p>
          <a:p>
            <a:pPr marL="419100">
              <a:lnSpc>
                <a:spcPct val="100000"/>
              </a:lnSpc>
              <a:spcBef>
                <a:spcPts val="20"/>
              </a:spcBef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spc="-10" dirty="0">
                <a:latin typeface="Times New Roman"/>
                <a:cs typeface="Times New Roman"/>
              </a:rPr>
              <a:t>Trunk</a:t>
            </a:r>
            <a:endParaRPr sz="2400">
              <a:latin typeface="Times New Roman"/>
              <a:cs typeface="Times New Roman"/>
            </a:endParaRPr>
          </a:p>
          <a:p>
            <a:pPr marL="419100">
              <a:lnSpc>
                <a:spcPct val="100000"/>
              </a:lnSpc>
              <a:spcBef>
                <a:spcPts val="20"/>
              </a:spcBef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spc="-10" dirty="0">
                <a:latin typeface="Times New Roman"/>
                <a:cs typeface="Times New Roman"/>
              </a:rPr>
              <a:t>Pelvis</a:t>
            </a:r>
            <a:endParaRPr sz="2400">
              <a:latin typeface="Times New Roman"/>
              <a:cs typeface="Times New Roman"/>
            </a:endParaRPr>
          </a:p>
          <a:p>
            <a:pPr marL="419100">
              <a:lnSpc>
                <a:spcPts val="2840"/>
              </a:lnSpc>
              <a:spcBef>
                <a:spcPts val="20"/>
              </a:spcBef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Lower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limb</a:t>
            </a:r>
            <a:endParaRPr sz="2400">
              <a:latin typeface="Times New Roman"/>
              <a:cs typeface="Times New Roman"/>
            </a:endParaRPr>
          </a:p>
          <a:p>
            <a:pPr marL="469900" marR="767715" indent="-457200">
              <a:lnSpc>
                <a:spcPts val="3400"/>
              </a:lnSpc>
              <a:spcBef>
                <a:spcPts val="4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assess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address </a:t>
            </a:r>
            <a:r>
              <a:rPr sz="2800" dirty="0">
                <a:latin typeface="Times New Roman"/>
                <a:cs typeface="Times New Roman"/>
              </a:rPr>
              <a:t>scapulohumeral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dysfunction</a:t>
            </a:r>
            <a:endParaRPr sz="2800">
              <a:latin typeface="Times New Roman"/>
              <a:cs typeface="Times New Roman"/>
            </a:endParaRPr>
          </a:p>
          <a:p>
            <a:pPr marL="419100">
              <a:lnSpc>
                <a:spcPts val="280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Proximal stability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before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distal</a:t>
            </a:r>
            <a:endParaRPr sz="2400">
              <a:latin typeface="Times New Roman"/>
              <a:cs typeface="Times New Roman"/>
            </a:endParaRPr>
          </a:p>
          <a:p>
            <a:pPr marL="419100">
              <a:lnSpc>
                <a:spcPct val="100000"/>
              </a:lnSpc>
              <a:spcBef>
                <a:spcPts val="20"/>
              </a:spcBef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Be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aware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capsular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issues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0">
              <a:lnSpc>
                <a:spcPct val="100000"/>
              </a:lnSpc>
              <a:spcBef>
                <a:spcPts val="100"/>
              </a:spcBef>
            </a:pPr>
            <a:r>
              <a:rPr dirty="0"/>
              <a:t>Successful</a:t>
            </a:r>
            <a:r>
              <a:rPr spc="-25" dirty="0"/>
              <a:t> </a:t>
            </a:r>
            <a:r>
              <a:rPr dirty="0"/>
              <a:t>Shoulder</a:t>
            </a:r>
            <a:r>
              <a:rPr spc="-5" dirty="0"/>
              <a:t> </a:t>
            </a:r>
            <a:r>
              <a:rPr dirty="0"/>
              <a:t>Rehab</a:t>
            </a:r>
            <a:r>
              <a:rPr spc="-5" dirty="0"/>
              <a:t> </a:t>
            </a:r>
            <a:r>
              <a:rPr dirty="0"/>
              <a:t>–</a:t>
            </a:r>
            <a:r>
              <a:rPr spc="-105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spc="-10" dirty="0"/>
              <a:t>Pitfalls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8498" y="962948"/>
            <a:ext cx="6479540" cy="432308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469265" marR="5080" indent="-457200">
              <a:lnSpc>
                <a:spcPts val="2800"/>
              </a:lnSpc>
              <a:spcBef>
                <a:spcPts val="459"/>
              </a:spcBef>
              <a:tabLst>
                <a:tab pos="4692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Failure</a:t>
            </a:r>
            <a:r>
              <a:rPr sz="2600" spc="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to</a:t>
            </a:r>
            <a:r>
              <a:rPr sz="2600" spc="7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understand</a:t>
            </a:r>
            <a:r>
              <a:rPr sz="2600" spc="-1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the</a:t>
            </a:r>
            <a:r>
              <a:rPr sz="2600" spc="1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mechanics</a:t>
            </a:r>
            <a:r>
              <a:rPr sz="2600" spc="-140" dirty="0">
                <a:latin typeface="Times New Roman"/>
                <a:cs typeface="Times New Roman"/>
              </a:rPr>
              <a:t> </a:t>
            </a:r>
            <a:r>
              <a:rPr sz="2600" spc="-25" dirty="0">
                <a:latin typeface="Times New Roman"/>
                <a:cs typeface="Times New Roman"/>
              </a:rPr>
              <a:t>and </a:t>
            </a:r>
            <a:r>
              <a:rPr sz="2600" dirty="0">
                <a:latin typeface="Times New Roman"/>
                <a:cs typeface="Times New Roman"/>
              </a:rPr>
              <a:t>demands</a:t>
            </a:r>
            <a:r>
              <a:rPr sz="2600" spc="-7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of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the activities</a:t>
            </a:r>
            <a:r>
              <a:rPr sz="2600" spc="4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to</a:t>
            </a:r>
            <a:r>
              <a:rPr sz="2600" spc="-4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which</a:t>
            </a:r>
            <a:r>
              <a:rPr sz="2600" spc="-4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the</a:t>
            </a:r>
            <a:r>
              <a:rPr sz="2600" spc="10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patient </a:t>
            </a:r>
            <a:r>
              <a:rPr sz="2600" dirty="0">
                <a:latin typeface="Times New Roman"/>
                <a:cs typeface="Times New Roman"/>
              </a:rPr>
              <a:t>is</a:t>
            </a:r>
            <a:r>
              <a:rPr sz="2600" spc="1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returning</a:t>
            </a:r>
            <a:endParaRPr sz="2600">
              <a:latin typeface="Times New Roman"/>
              <a:cs typeface="Times New Roman"/>
            </a:endParaRPr>
          </a:p>
          <a:p>
            <a:pPr marL="418465">
              <a:lnSpc>
                <a:spcPts val="2210"/>
              </a:lnSpc>
              <a:tabLst>
                <a:tab pos="875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Has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kinetic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chain</a:t>
            </a:r>
            <a:r>
              <a:rPr sz="2200" spc="5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been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considered</a:t>
            </a:r>
            <a:endParaRPr sz="2200">
              <a:latin typeface="Times New Roman"/>
              <a:cs typeface="Times New Roman"/>
            </a:endParaRPr>
          </a:p>
          <a:p>
            <a:pPr marL="469265" marR="261620" indent="-457200">
              <a:lnSpc>
                <a:spcPts val="2800"/>
              </a:lnSpc>
              <a:spcBef>
                <a:spcPts val="190"/>
              </a:spcBef>
              <a:tabLst>
                <a:tab pos="469265" algn="l"/>
              </a:tabLst>
            </a:pPr>
            <a:r>
              <a:rPr sz="2600" spc="-50" dirty="0">
                <a:latin typeface="Arial"/>
                <a:cs typeface="Arial"/>
              </a:rPr>
              <a:t>•</a:t>
            </a:r>
            <a:r>
              <a:rPr sz="2600" dirty="0">
                <a:latin typeface="Arial"/>
                <a:cs typeface="Arial"/>
              </a:rPr>
              <a:t>	</a:t>
            </a:r>
            <a:r>
              <a:rPr sz="2600" dirty="0">
                <a:latin typeface="Times New Roman"/>
                <a:cs typeface="Times New Roman"/>
              </a:rPr>
              <a:t>Failure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to</a:t>
            </a:r>
            <a:r>
              <a:rPr sz="2600" spc="4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deal</a:t>
            </a:r>
            <a:r>
              <a:rPr sz="2600" spc="-7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with</a:t>
            </a:r>
            <a:r>
              <a:rPr sz="2600" spc="-5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hypomobility</a:t>
            </a:r>
            <a:r>
              <a:rPr sz="2600" spc="14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early</a:t>
            </a:r>
            <a:r>
              <a:rPr sz="2600" spc="-50" dirty="0">
                <a:latin typeface="Times New Roman"/>
                <a:cs typeface="Times New Roman"/>
              </a:rPr>
              <a:t> </a:t>
            </a:r>
            <a:r>
              <a:rPr sz="2600" spc="-25" dirty="0">
                <a:latin typeface="Times New Roman"/>
                <a:cs typeface="Times New Roman"/>
              </a:rPr>
              <a:t>in </a:t>
            </a:r>
            <a:r>
              <a:rPr sz="2600" dirty="0">
                <a:latin typeface="Times New Roman"/>
                <a:cs typeface="Times New Roman"/>
              </a:rPr>
              <a:t>treatment</a:t>
            </a:r>
            <a:r>
              <a:rPr sz="2600" spc="-6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to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ensure</a:t>
            </a:r>
            <a:r>
              <a:rPr sz="2600" spc="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that</a:t>
            </a:r>
            <a:r>
              <a:rPr sz="2600" spc="-5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the</a:t>
            </a:r>
            <a:r>
              <a:rPr sz="2600" spc="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joint</a:t>
            </a:r>
            <a:r>
              <a:rPr sz="2600" spc="15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can</a:t>
            </a:r>
            <a:r>
              <a:rPr sz="2600" spc="-13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regain </a:t>
            </a:r>
            <a:r>
              <a:rPr sz="2600" dirty="0">
                <a:latin typeface="Times New Roman"/>
                <a:cs typeface="Times New Roman"/>
              </a:rPr>
              <a:t>normal</a:t>
            </a:r>
            <a:r>
              <a:rPr sz="2600" spc="-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arthrokinematic</a:t>
            </a:r>
            <a:r>
              <a:rPr sz="2600" spc="-4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movement.</a:t>
            </a:r>
            <a:endParaRPr sz="2600">
              <a:latin typeface="Times New Roman"/>
              <a:cs typeface="Times New Roman"/>
            </a:endParaRPr>
          </a:p>
          <a:p>
            <a:pPr marL="418465">
              <a:lnSpc>
                <a:spcPts val="2260"/>
              </a:lnSpc>
              <a:tabLst>
                <a:tab pos="875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Posterior GH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capsule</a:t>
            </a:r>
            <a:endParaRPr sz="2200">
              <a:latin typeface="Times New Roman"/>
              <a:cs typeface="Times New Roman"/>
            </a:endParaRPr>
          </a:p>
          <a:p>
            <a:pPr marL="418465">
              <a:lnSpc>
                <a:spcPts val="2350"/>
              </a:lnSpc>
              <a:tabLst>
                <a:tab pos="875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GIRD</a:t>
            </a:r>
            <a:r>
              <a:rPr sz="2200" spc="-7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(medial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rotation</a:t>
            </a:r>
            <a:r>
              <a:rPr sz="2200" spc="2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tightness</a:t>
            </a:r>
            <a:endParaRPr sz="2200">
              <a:latin typeface="Times New Roman"/>
              <a:cs typeface="Times New Roman"/>
            </a:endParaRPr>
          </a:p>
          <a:p>
            <a:pPr marL="418465">
              <a:lnSpc>
                <a:spcPts val="2350"/>
              </a:lnSpc>
              <a:tabLst>
                <a:tab pos="875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Imbalance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between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ER/IR</a:t>
            </a:r>
            <a:endParaRPr sz="2200">
              <a:latin typeface="Times New Roman"/>
              <a:cs typeface="Times New Roman"/>
            </a:endParaRPr>
          </a:p>
          <a:p>
            <a:pPr marL="418465">
              <a:lnSpc>
                <a:spcPts val="2400"/>
              </a:lnSpc>
              <a:tabLst>
                <a:tab pos="875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Thoracic</a:t>
            </a:r>
            <a:r>
              <a:rPr sz="2200" spc="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Spine,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Ribs</a:t>
            </a:r>
            <a:endParaRPr sz="2200">
              <a:latin typeface="Times New Roman"/>
              <a:cs typeface="Times New Roman"/>
            </a:endParaRPr>
          </a:p>
          <a:p>
            <a:pPr marL="418465">
              <a:lnSpc>
                <a:spcPts val="2400"/>
              </a:lnSpc>
              <a:tabLst>
                <a:tab pos="875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0" dirty="0">
                <a:latin typeface="Times New Roman"/>
                <a:cs typeface="Times New Roman"/>
              </a:rPr>
              <a:t>PecMajor/Minor</a:t>
            </a:r>
            <a:endParaRPr sz="2200">
              <a:latin typeface="Times New Roman"/>
              <a:cs typeface="Times New Roman"/>
            </a:endParaRPr>
          </a:p>
          <a:p>
            <a:pPr marL="418465">
              <a:lnSpc>
                <a:spcPts val="2520"/>
              </a:lnSpc>
              <a:tabLst>
                <a:tab pos="8756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IGHL</a:t>
            </a:r>
            <a:r>
              <a:rPr sz="2200" spc="-11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tightness</a:t>
            </a:r>
            <a:endParaRPr sz="2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0">
              <a:lnSpc>
                <a:spcPct val="100000"/>
              </a:lnSpc>
              <a:spcBef>
                <a:spcPts val="100"/>
              </a:spcBef>
            </a:pPr>
            <a:r>
              <a:rPr dirty="0"/>
              <a:t>Successful</a:t>
            </a:r>
            <a:r>
              <a:rPr spc="-25" dirty="0"/>
              <a:t> </a:t>
            </a:r>
            <a:r>
              <a:rPr dirty="0"/>
              <a:t>Shoulder</a:t>
            </a:r>
            <a:r>
              <a:rPr spc="-5" dirty="0"/>
              <a:t> </a:t>
            </a:r>
            <a:r>
              <a:rPr dirty="0"/>
              <a:t>Rehab</a:t>
            </a:r>
            <a:r>
              <a:rPr spc="-5" dirty="0"/>
              <a:t> </a:t>
            </a:r>
            <a:r>
              <a:rPr dirty="0"/>
              <a:t>–</a:t>
            </a:r>
            <a:r>
              <a:rPr spc="-105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spc="-10" dirty="0"/>
              <a:t>Pitfalls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8498" y="962948"/>
            <a:ext cx="6499860" cy="429006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469265" marR="643890" indent="-457200">
              <a:lnSpc>
                <a:spcPts val="3000"/>
              </a:lnSpc>
              <a:spcBef>
                <a:spcPts val="50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make</a:t>
            </a:r>
            <a:r>
              <a:rPr sz="2800" spc="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sure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that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stretches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are </a:t>
            </a:r>
            <a:r>
              <a:rPr sz="2800" dirty="0">
                <a:latin typeface="Times New Roman"/>
                <a:cs typeface="Times New Roman"/>
              </a:rPr>
              <a:t>performed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properly</a:t>
            </a:r>
            <a:endParaRPr sz="2800">
              <a:latin typeface="Times New Roman"/>
              <a:cs typeface="Times New Roman"/>
            </a:endParaRPr>
          </a:p>
          <a:p>
            <a:pPr marL="418465">
              <a:lnSpc>
                <a:spcPts val="244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Sleeper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stretches</a:t>
            </a:r>
            <a:endParaRPr sz="2400">
              <a:latin typeface="Times New Roman"/>
              <a:cs typeface="Times New Roman"/>
            </a:endParaRPr>
          </a:p>
          <a:p>
            <a:pPr marL="418465">
              <a:lnSpc>
                <a:spcPts val="260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spc="-10" dirty="0">
                <a:latin typeface="Times New Roman"/>
                <a:cs typeface="Times New Roman"/>
              </a:rPr>
              <a:t>HBH,HBB</a:t>
            </a:r>
            <a:endParaRPr sz="2400">
              <a:latin typeface="Times New Roman"/>
              <a:cs typeface="Times New Roman"/>
            </a:endParaRPr>
          </a:p>
          <a:p>
            <a:pPr marL="418465">
              <a:lnSpc>
                <a:spcPts val="255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Scarf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stretch</a:t>
            </a:r>
            <a:endParaRPr sz="2400">
              <a:latin typeface="Times New Roman"/>
              <a:cs typeface="Times New Roman"/>
            </a:endParaRPr>
          </a:p>
          <a:p>
            <a:pPr marL="469265" marR="5080" indent="-457200">
              <a:lnSpc>
                <a:spcPts val="3000"/>
              </a:lnSpc>
              <a:spcBef>
                <a:spcPts val="21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control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pain,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fatigue</a:t>
            </a:r>
            <a:r>
              <a:rPr sz="2800" spc="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painful movement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ts val="2830"/>
              </a:lnSpc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1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correct</a:t>
            </a:r>
            <a:r>
              <a:rPr sz="2800" spc="16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poor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posture</a:t>
            </a:r>
            <a:endParaRPr sz="2800">
              <a:latin typeface="Times New Roman"/>
              <a:cs typeface="Times New Roman"/>
            </a:endParaRPr>
          </a:p>
          <a:p>
            <a:pPr marL="418465">
              <a:lnSpc>
                <a:spcPts val="261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Reducing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pressure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on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anterior</a:t>
            </a:r>
            <a:r>
              <a:rPr sz="2400" spc="-16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labrum</a:t>
            </a:r>
            <a:endParaRPr sz="2400">
              <a:latin typeface="Times New Roman"/>
              <a:cs typeface="Times New Roman"/>
            </a:endParaRPr>
          </a:p>
          <a:p>
            <a:pPr marL="418465">
              <a:lnSpc>
                <a:spcPts val="260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Neutral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pelvis</a:t>
            </a:r>
            <a:endParaRPr sz="2400">
              <a:latin typeface="Times New Roman"/>
              <a:cs typeface="Times New Roman"/>
            </a:endParaRPr>
          </a:p>
          <a:p>
            <a:pPr marL="418465">
              <a:lnSpc>
                <a:spcPts val="260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Trunk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alignment</a:t>
            </a:r>
            <a:r>
              <a:rPr sz="2400" spc="-1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Rib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Mobility</a:t>
            </a:r>
            <a:endParaRPr sz="2400">
              <a:latin typeface="Times New Roman"/>
              <a:cs typeface="Times New Roman"/>
            </a:endParaRPr>
          </a:p>
          <a:p>
            <a:pPr marL="418465">
              <a:lnSpc>
                <a:spcPts val="274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Reduce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Protraction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0">
              <a:lnSpc>
                <a:spcPct val="100000"/>
              </a:lnSpc>
              <a:spcBef>
                <a:spcPts val="100"/>
              </a:spcBef>
            </a:pPr>
            <a:r>
              <a:rPr dirty="0"/>
              <a:t>Successful</a:t>
            </a:r>
            <a:r>
              <a:rPr spc="-25" dirty="0"/>
              <a:t> </a:t>
            </a:r>
            <a:r>
              <a:rPr dirty="0"/>
              <a:t>Shoulder</a:t>
            </a:r>
            <a:r>
              <a:rPr spc="-5" dirty="0"/>
              <a:t> </a:t>
            </a:r>
            <a:r>
              <a:rPr dirty="0"/>
              <a:t>Rehab</a:t>
            </a:r>
            <a:r>
              <a:rPr spc="-5" dirty="0"/>
              <a:t> </a:t>
            </a:r>
            <a:r>
              <a:rPr dirty="0"/>
              <a:t>–</a:t>
            </a:r>
            <a:r>
              <a:rPr spc="-105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spc="-10" dirty="0"/>
              <a:t>Pitfalls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8498" y="1001048"/>
            <a:ext cx="6649084" cy="374396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469265" marR="1523365" indent="-457200">
              <a:lnSpc>
                <a:spcPct val="101200"/>
              </a:lnSpc>
              <a:spcBef>
                <a:spcPts val="6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control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for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fatigue</a:t>
            </a:r>
            <a:r>
              <a:rPr sz="2800" spc="3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and </a:t>
            </a:r>
            <a:r>
              <a:rPr sz="2800" dirty="0">
                <a:latin typeface="Times New Roman"/>
                <a:cs typeface="Times New Roman"/>
              </a:rPr>
              <a:t>compensating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postures</a:t>
            </a:r>
            <a:endParaRPr sz="2800">
              <a:latin typeface="Times New Roman"/>
              <a:cs typeface="Times New Roman"/>
            </a:endParaRPr>
          </a:p>
          <a:p>
            <a:pPr marL="876300" marR="320675" indent="-457200">
              <a:lnSpc>
                <a:spcPts val="2900"/>
              </a:lnSpc>
              <a:spcBef>
                <a:spcPts val="20"/>
              </a:spcBef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Numbers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they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perform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with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optimal control.</a:t>
            </a:r>
            <a:endParaRPr sz="2400">
              <a:latin typeface="Times New Roman"/>
              <a:cs typeface="Times New Roman"/>
            </a:endParaRPr>
          </a:p>
          <a:p>
            <a:pPr marL="1333500" marR="5080" indent="-457200" algn="just">
              <a:lnSpc>
                <a:spcPts val="2400"/>
              </a:lnSpc>
            </a:pPr>
            <a:r>
              <a:rPr sz="2000" dirty="0">
                <a:latin typeface="Arial"/>
                <a:cs typeface="Arial"/>
              </a:rPr>
              <a:t>•</a:t>
            </a:r>
            <a:r>
              <a:rPr sz="2000" spc="490" dirty="0">
                <a:latin typeface="Arial"/>
                <a:cs typeface="Arial"/>
              </a:rPr>
              <a:t>   </a:t>
            </a:r>
            <a:r>
              <a:rPr sz="2000" dirty="0">
                <a:latin typeface="Times New Roman"/>
                <a:cs typeface="Times New Roman"/>
              </a:rPr>
              <a:t>Common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errors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include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erratic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movement,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incorrect </a:t>
            </a:r>
            <a:r>
              <a:rPr sz="2000" dirty="0">
                <a:latin typeface="Times New Roman"/>
                <a:cs typeface="Times New Roman"/>
              </a:rPr>
              <a:t>movement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patterns,</a:t>
            </a:r>
            <a:r>
              <a:rPr sz="2000" spc="-10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breath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holding,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inability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‘hit’ </a:t>
            </a:r>
            <a:r>
              <a:rPr sz="2000" dirty="0">
                <a:latin typeface="Times New Roman"/>
                <a:cs typeface="Times New Roman"/>
              </a:rPr>
              <a:t>target,</a:t>
            </a:r>
            <a:r>
              <a:rPr sz="2000" spc="-11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phasic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movement,</a:t>
            </a:r>
            <a:r>
              <a:rPr sz="2000" spc="-10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catching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movements</a:t>
            </a:r>
            <a:endParaRPr sz="2000">
              <a:latin typeface="Times New Roman"/>
              <a:cs typeface="Times New Roman"/>
            </a:endParaRPr>
          </a:p>
          <a:p>
            <a:pPr marL="469265" marR="887730" indent="-457200">
              <a:lnSpc>
                <a:spcPts val="3300"/>
              </a:lnSpc>
              <a:spcBef>
                <a:spcPts val="8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 note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habitual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exercises </a:t>
            </a:r>
            <a:r>
              <a:rPr sz="2800" dirty="0">
                <a:latin typeface="Times New Roman"/>
                <a:cs typeface="Times New Roman"/>
              </a:rPr>
              <a:t>performed</a:t>
            </a:r>
            <a:r>
              <a:rPr sz="2800" spc="7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</a:t>
            </a:r>
            <a:r>
              <a:rPr sz="2800" spc="-1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compensatory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postures.</a:t>
            </a:r>
            <a:endParaRPr sz="2800">
              <a:latin typeface="Times New Roman"/>
              <a:cs typeface="Times New Roman"/>
            </a:endParaRPr>
          </a:p>
          <a:p>
            <a:pPr marL="418465">
              <a:lnSpc>
                <a:spcPts val="282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See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next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slide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0">
              <a:lnSpc>
                <a:spcPct val="100000"/>
              </a:lnSpc>
              <a:spcBef>
                <a:spcPts val="100"/>
              </a:spcBef>
            </a:pPr>
            <a:r>
              <a:rPr dirty="0"/>
              <a:t>Successful</a:t>
            </a:r>
            <a:r>
              <a:rPr spc="-25" dirty="0"/>
              <a:t> </a:t>
            </a:r>
            <a:r>
              <a:rPr dirty="0"/>
              <a:t>Shoulder</a:t>
            </a:r>
            <a:r>
              <a:rPr spc="-5" dirty="0"/>
              <a:t> </a:t>
            </a:r>
            <a:r>
              <a:rPr dirty="0"/>
              <a:t>Rehab</a:t>
            </a:r>
            <a:r>
              <a:rPr spc="-5" dirty="0"/>
              <a:t> </a:t>
            </a:r>
            <a:r>
              <a:rPr dirty="0"/>
              <a:t>–</a:t>
            </a:r>
            <a:r>
              <a:rPr spc="-105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spc="-10" dirty="0"/>
              <a:t>Pitfalls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8498" y="1001048"/>
            <a:ext cx="6649084" cy="374396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469265" marR="1523365" indent="-457200">
              <a:lnSpc>
                <a:spcPct val="101200"/>
              </a:lnSpc>
              <a:spcBef>
                <a:spcPts val="6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control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for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fatigue</a:t>
            </a:r>
            <a:r>
              <a:rPr sz="2800" spc="3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and </a:t>
            </a:r>
            <a:r>
              <a:rPr sz="2800" dirty="0">
                <a:latin typeface="Times New Roman"/>
                <a:cs typeface="Times New Roman"/>
              </a:rPr>
              <a:t>compensating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postures</a:t>
            </a:r>
            <a:endParaRPr sz="2800">
              <a:latin typeface="Times New Roman"/>
              <a:cs typeface="Times New Roman"/>
            </a:endParaRPr>
          </a:p>
          <a:p>
            <a:pPr marL="876300" marR="320675" indent="-457200">
              <a:lnSpc>
                <a:spcPts val="2900"/>
              </a:lnSpc>
              <a:spcBef>
                <a:spcPts val="20"/>
              </a:spcBef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Numbers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they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perform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with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optimal control.</a:t>
            </a:r>
            <a:endParaRPr sz="2400">
              <a:latin typeface="Times New Roman"/>
              <a:cs typeface="Times New Roman"/>
            </a:endParaRPr>
          </a:p>
          <a:p>
            <a:pPr marL="1333500" marR="5080" indent="-457200" algn="just">
              <a:lnSpc>
                <a:spcPts val="2400"/>
              </a:lnSpc>
            </a:pPr>
            <a:r>
              <a:rPr sz="2000" dirty="0">
                <a:latin typeface="Arial"/>
                <a:cs typeface="Arial"/>
              </a:rPr>
              <a:t>•</a:t>
            </a:r>
            <a:r>
              <a:rPr sz="2000" spc="490" dirty="0">
                <a:latin typeface="Arial"/>
                <a:cs typeface="Arial"/>
              </a:rPr>
              <a:t>   </a:t>
            </a:r>
            <a:r>
              <a:rPr sz="2000" dirty="0">
                <a:latin typeface="Times New Roman"/>
                <a:cs typeface="Times New Roman"/>
              </a:rPr>
              <a:t>Common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errors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include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erratic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movement,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incorrect </a:t>
            </a:r>
            <a:r>
              <a:rPr sz="2000" dirty="0">
                <a:latin typeface="Times New Roman"/>
                <a:cs typeface="Times New Roman"/>
              </a:rPr>
              <a:t>movement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patterns,</a:t>
            </a:r>
            <a:r>
              <a:rPr sz="2000" spc="-10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breath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holding,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inability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‘hit’ </a:t>
            </a:r>
            <a:r>
              <a:rPr sz="2000" dirty="0">
                <a:latin typeface="Times New Roman"/>
                <a:cs typeface="Times New Roman"/>
              </a:rPr>
              <a:t>target,</a:t>
            </a:r>
            <a:r>
              <a:rPr sz="2000" spc="-11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phasic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movement,</a:t>
            </a:r>
            <a:r>
              <a:rPr sz="2000" spc="-10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catching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movements</a:t>
            </a:r>
            <a:endParaRPr sz="2000">
              <a:latin typeface="Times New Roman"/>
              <a:cs typeface="Times New Roman"/>
            </a:endParaRPr>
          </a:p>
          <a:p>
            <a:pPr marL="469265" marR="887730" indent="-457200">
              <a:lnSpc>
                <a:spcPts val="3300"/>
              </a:lnSpc>
              <a:spcBef>
                <a:spcPts val="8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 note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habitual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exercises </a:t>
            </a:r>
            <a:r>
              <a:rPr sz="2800" dirty="0">
                <a:latin typeface="Times New Roman"/>
                <a:cs typeface="Times New Roman"/>
              </a:rPr>
              <a:t>performed</a:t>
            </a:r>
            <a:r>
              <a:rPr sz="2800" spc="7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</a:t>
            </a:r>
            <a:r>
              <a:rPr sz="2800" spc="-1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compensatory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postures.</a:t>
            </a:r>
            <a:endParaRPr sz="2800">
              <a:latin typeface="Times New Roman"/>
              <a:cs typeface="Times New Roman"/>
            </a:endParaRPr>
          </a:p>
          <a:p>
            <a:pPr marL="418465">
              <a:lnSpc>
                <a:spcPts val="282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See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next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slide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0">
              <a:lnSpc>
                <a:spcPct val="100000"/>
              </a:lnSpc>
              <a:spcBef>
                <a:spcPts val="100"/>
              </a:spcBef>
            </a:pPr>
            <a:r>
              <a:rPr dirty="0"/>
              <a:t>Successful</a:t>
            </a:r>
            <a:r>
              <a:rPr spc="-25" dirty="0"/>
              <a:t> </a:t>
            </a:r>
            <a:r>
              <a:rPr dirty="0"/>
              <a:t>Shoulder</a:t>
            </a:r>
            <a:r>
              <a:rPr spc="-5" dirty="0"/>
              <a:t> </a:t>
            </a:r>
            <a:r>
              <a:rPr dirty="0"/>
              <a:t>Rehab</a:t>
            </a:r>
            <a:r>
              <a:rPr spc="-5" dirty="0"/>
              <a:t> </a:t>
            </a:r>
            <a:r>
              <a:rPr dirty="0"/>
              <a:t>–</a:t>
            </a:r>
            <a:r>
              <a:rPr spc="-105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spc="-10" dirty="0"/>
              <a:t>Pitfalls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9100" y="914400"/>
            <a:ext cx="8445501" cy="4711699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0">
              <a:lnSpc>
                <a:spcPct val="100000"/>
              </a:lnSpc>
              <a:spcBef>
                <a:spcPts val="100"/>
              </a:spcBef>
            </a:pPr>
            <a:r>
              <a:rPr dirty="0"/>
              <a:t>Successful</a:t>
            </a:r>
            <a:r>
              <a:rPr spc="-25" dirty="0"/>
              <a:t> </a:t>
            </a:r>
            <a:r>
              <a:rPr dirty="0"/>
              <a:t>Shoulder</a:t>
            </a:r>
            <a:r>
              <a:rPr spc="-5" dirty="0"/>
              <a:t> </a:t>
            </a:r>
            <a:r>
              <a:rPr dirty="0"/>
              <a:t>Rehab</a:t>
            </a:r>
            <a:r>
              <a:rPr spc="-5" dirty="0"/>
              <a:t> </a:t>
            </a:r>
            <a:r>
              <a:rPr dirty="0"/>
              <a:t>–</a:t>
            </a:r>
            <a:r>
              <a:rPr spc="-105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spc="-10" dirty="0"/>
              <a:t>Pitfalls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8498" y="1001048"/>
            <a:ext cx="6671945" cy="441452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469265" marR="741045" indent="-457200">
              <a:lnSpc>
                <a:spcPct val="101200"/>
              </a:lnSpc>
              <a:spcBef>
                <a:spcPts val="6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9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select</a:t>
            </a:r>
            <a:r>
              <a:rPr sz="2800" spc="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appropriate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(low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risk) exercises.</a:t>
            </a:r>
            <a:endParaRPr sz="2800">
              <a:latin typeface="Times New Roman"/>
              <a:cs typeface="Times New Roman"/>
            </a:endParaRPr>
          </a:p>
          <a:p>
            <a:pPr marL="876300" marR="5080" indent="-457200">
              <a:lnSpc>
                <a:spcPts val="2900"/>
              </a:lnSpc>
              <a:spcBef>
                <a:spcPts val="20"/>
              </a:spcBef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Focus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on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exercises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promote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GH </a:t>
            </a:r>
            <a:r>
              <a:rPr sz="2400" dirty="0">
                <a:latin typeface="Times New Roman"/>
                <a:cs typeface="Times New Roman"/>
              </a:rPr>
              <a:t>compression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(wiper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drills,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stick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drills,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Hawkins </a:t>
            </a:r>
            <a:r>
              <a:rPr sz="2400" dirty="0">
                <a:latin typeface="Times New Roman"/>
                <a:cs typeface="Times New Roman"/>
              </a:rPr>
              <a:t>position,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plank,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lateral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1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plank)</a:t>
            </a:r>
            <a:endParaRPr sz="2400">
              <a:latin typeface="Times New Roman"/>
              <a:cs typeface="Times New Roman"/>
            </a:endParaRPr>
          </a:p>
          <a:p>
            <a:pPr marL="876300" marR="555625" indent="-457200">
              <a:lnSpc>
                <a:spcPts val="290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Shoulder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depression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exercises,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punch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outs, </a:t>
            </a:r>
            <a:r>
              <a:rPr sz="2400" dirty="0">
                <a:latin typeface="Times New Roman"/>
                <a:cs typeface="Times New Roman"/>
              </a:rPr>
              <a:t>hugs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plus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exercise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ts val="3180"/>
              </a:lnSpc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1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create</a:t>
            </a:r>
            <a:r>
              <a:rPr sz="2800" spc="8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exercise</a:t>
            </a:r>
            <a:r>
              <a:rPr sz="2800" spc="8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program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or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to</a:t>
            </a:r>
            <a:endParaRPr sz="2800">
              <a:latin typeface="Times New Roman"/>
              <a:cs typeface="Times New Roman"/>
            </a:endParaRPr>
          </a:p>
          <a:p>
            <a:pPr marL="469265" marR="119380">
              <a:lnSpc>
                <a:spcPct val="99700"/>
              </a:lnSpc>
              <a:spcBef>
                <a:spcPts val="50"/>
              </a:spcBef>
            </a:pPr>
            <a:r>
              <a:rPr sz="2800" dirty="0">
                <a:latin typeface="Times New Roman"/>
                <a:cs typeface="Times New Roman"/>
              </a:rPr>
              <a:t>make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use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functional</a:t>
            </a:r>
            <a:r>
              <a:rPr sz="2800" spc="8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patterns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latter </a:t>
            </a:r>
            <a:r>
              <a:rPr sz="2800" dirty="0">
                <a:latin typeface="Times New Roman"/>
                <a:cs typeface="Times New Roman"/>
              </a:rPr>
              <a:t>stages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rehabilitation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that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integrate</a:t>
            </a:r>
            <a:r>
              <a:rPr sz="2800" spc="-8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lower </a:t>
            </a:r>
            <a:r>
              <a:rPr sz="2800" dirty="0">
                <a:latin typeface="Times New Roman"/>
                <a:cs typeface="Times New Roman"/>
              </a:rPr>
              <a:t>extremity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trunk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movements.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0">
              <a:lnSpc>
                <a:spcPct val="100000"/>
              </a:lnSpc>
              <a:spcBef>
                <a:spcPts val="100"/>
              </a:spcBef>
            </a:pPr>
            <a:r>
              <a:rPr dirty="0"/>
              <a:t>Successful</a:t>
            </a:r>
            <a:r>
              <a:rPr spc="-25" dirty="0"/>
              <a:t> </a:t>
            </a:r>
            <a:r>
              <a:rPr dirty="0"/>
              <a:t>Shoulder</a:t>
            </a:r>
            <a:r>
              <a:rPr spc="-5" dirty="0"/>
              <a:t> </a:t>
            </a:r>
            <a:r>
              <a:rPr dirty="0"/>
              <a:t>Rehab</a:t>
            </a:r>
            <a:r>
              <a:rPr spc="-5" dirty="0"/>
              <a:t> </a:t>
            </a:r>
            <a:r>
              <a:rPr dirty="0"/>
              <a:t>–</a:t>
            </a:r>
            <a:r>
              <a:rPr spc="-105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spc="-10" dirty="0"/>
              <a:t>Pitfalls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8498" y="1001048"/>
            <a:ext cx="6591300" cy="393446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469265" marR="5080" indent="-457200">
              <a:lnSpc>
                <a:spcPct val="101200"/>
              </a:lnSpc>
              <a:spcBef>
                <a:spcPts val="6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rehabilitate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deceleration </a:t>
            </a:r>
            <a:r>
              <a:rPr sz="2800" dirty="0">
                <a:latin typeface="Times New Roman"/>
                <a:cs typeface="Times New Roman"/>
              </a:rPr>
              <a:t>(eccentric)</a:t>
            </a:r>
            <a:r>
              <a:rPr sz="2800" spc="1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component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1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shoulder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30" dirty="0">
                <a:latin typeface="Times New Roman"/>
                <a:cs typeface="Times New Roman"/>
              </a:rPr>
              <a:t>activity.</a:t>
            </a:r>
            <a:endParaRPr sz="2800">
              <a:latin typeface="Times New Roman"/>
              <a:cs typeface="Times New Roman"/>
            </a:endParaRPr>
          </a:p>
          <a:p>
            <a:pPr marL="876300" marR="245745" indent="-457200">
              <a:lnSpc>
                <a:spcPts val="2900"/>
              </a:lnSpc>
              <a:spcBef>
                <a:spcPts val="20"/>
              </a:spcBef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Controlled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eccentric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lengthening</a:t>
            </a:r>
            <a:r>
              <a:rPr sz="2400" spc="-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muscles, </a:t>
            </a:r>
            <a:r>
              <a:rPr sz="2400" dirty="0">
                <a:latin typeface="Times New Roman"/>
                <a:cs typeface="Times New Roman"/>
              </a:rPr>
              <a:t>especially</a:t>
            </a:r>
            <a:r>
              <a:rPr sz="2400" spc="-1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posterior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shoulder</a:t>
            </a:r>
            <a:r>
              <a:rPr sz="2400" spc="8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muscles</a:t>
            </a:r>
            <a:endParaRPr sz="2400">
              <a:latin typeface="Times New Roman"/>
              <a:cs typeface="Times New Roman"/>
            </a:endParaRPr>
          </a:p>
          <a:p>
            <a:pPr marL="469265" marR="330835" indent="-457200">
              <a:lnSpc>
                <a:spcPts val="3300"/>
              </a:lnSpc>
              <a:spcBef>
                <a:spcPts val="8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1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address</a:t>
            </a:r>
            <a:r>
              <a:rPr sz="2800" spc="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proprioception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(static)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kinesthesia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(dynamic).</a:t>
            </a:r>
            <a:endParaRPr sz="2800">
              <a:latin typeface="Times New Roman"/>
              <a:cs typeface="Times New Roman"/>
            </a:endParaRPr>
          </a:p>
          <a:p>
            <a:pPr marL="876300" marR="448945" indent="-457200">
              <a:lnSpc>
                <a:spcPts val="2900"/>
              </a:lnSpc>
              <a:spcBef>
                <a:spcPts val="20"/>
              </a:spcBef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Rhythmic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holds,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Eccentric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PNF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closed </a:t>
            </a:r>
            <a:r>
              <a:rPr sz="2400" dirty="0">
                <a:latin typeface="Times New Roman"/>
                <a:cs typeface="Times New Roman"/>
              </a:rPr>
              <a:t>chain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exercise</a:t>
            </a:r>
            <a:endParaRPr sz="2400">
              <a:latin typeface="Times New Roman"/>
              <a:cs typeface="Times New Roman"/>
            </a:endParaRPr>
          </a:p>
          <a:p>
            <a:pPr marL="876300" marR="461645" indent="-457200">
              <a:lnSpc>
                <a:spcPts val="290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Plyo’s,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throwing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catching,</a:t>
            </a:r>
            <a:r>
              <a:rPr sz="2400" spc="-1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balance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and </a:t>
            </a:r>
            <a:r>
              <a:rPr sz="2400" dirty="0">
                <a:latin typeface="Times New Roman"/>
                <a:cs typeface="Times New Roman"/>
              </a:rPr>
              <a:t>falls,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functional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tasks.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0">
              <a:lnSpc>
                <a:spcPct val="100000"/>
              </a:lnSpc>
              <a:spcBef>
                <a:spcPts val="100"/>
              </a:spcBef>
            </a:pPr>
            <a:r>
              <a:rPr dirty="0"/>
              <a:t>Successful</a:t>
            </a:r>
            <a:r>
              <a:rPr spc="-25" dirty="0"/>
              <a:t> </a:t>
            </a:r>
            <a:r>
              <a:rPr dirty="0"/>
              <a:t>Shoulder</a:t>
            </a:r>
            <a:r>
              <a:rPr spc="-5" dirty="0"/>
              <a:t> </a:t>
            </a:r>
            <a:r>
              <a:rPr dirty="0"/>
              <a:t>Rehab</a:t>
            </a:r>
            <a:r>
              <a:rPr spc="-5" dirty="0"/>
              <a:t> </a:t>
            </a:r>
            <a:r>
              <a:rPr dirty="0"/>
              <a:t>–</a:t>
            </a:r>
            <a:r>
              <a:rPr spc="-105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spc="-10" dirty="0"/>
              <a:t>Pitfalls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8498" y="962948"/>
            <a:ext cx="6609715" cy="445516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469265" marR="5080" indent="-457200">
              <a:lnSpc>
                <a:spcPts val="3000"/>
              </a:lnSpc>
              <a:spcBef>
                <a:spcPts val="50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take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time</a:t>
            </a:r>
            <a:r>
              <a:rPr sz="2800" spc="-1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work</a:t>
            </a:r>
            <a:r>
              <a:rPr sz="2800" spc="10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one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on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one </a:t>
            </a:r>
            <a:r>
              <a:rPr sz="2800" dirty="0">
                <a:latin typeface="Times New Roman"/>
                <a:cs typeface="Times New Roman"/>
              </a:rPr>
              <a:t>with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patient</a:t>
            </a:r>
            <a:endParaRPr sz="2800">
              <a:latin typeface="Times New Roman"/>
              <a:cs typeface="Times New Roman"/>
            </a:endParaRPr>
          </a:p>
          <a:p>
            <a:pPr marL="418465">
              <a:lnSpc>
                <a:spcPts val="239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Individualised,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correct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patterns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 </a:t>
            </a:r>
            <a:r>
              <a:rPr sz="2400" spc="-10" dirty="0">
                <a:latin typeface="Times New Roman"/>
                <a:cs typeface="Times New Roman"/>
              </a:rPr>
              <a:t>postures</a:t>
            </a:r>
            <a:endParaRPr sz="2400">
              <a:latin typeface="Times New Roman"/>
              <a:cs typeface="Times New Roman"/>
            </a:endParaRPr>
          </a:p>
          <a:p>
            <a:pPr marL="469265" marR="690880" indent="-457200">
              <a:lnSpc>
                <a:spcPts val="3000"/>
              </a:lnSpc>
              <a:spcBef>
                <a:spcPts val="21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integrate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patient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into</a:t>
            </a:r>
            <a:r>
              <a:rPr sz="2800" spc="-10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the </a:t>
            </a:r>
            <a:r>
              <a:rPr sz="2800" dirty="0">
                <a:latin typeface="Times New Roman"/>
                <a:cs typeface="Times New Roman"/>
              </a:rPr>
              <a:t>treatment </a:t>
            </a:r>
            <a:r>
              <a:rPr sz="2800" spc="-10" dirty="0">
                <a:latin typeface="Times New Roman"/>
                <a:cs typeface="Times New Roman"/>
              </a:rPr>
              <a:t>programme</a:t>
            </a:r>
            <a:endParaRPr sz="2800">
              <a:latin typeface="Times New Roman"/>
              <a:cs typeface="Times New Roman"/>
            </a:endParaRPr>
          </a:p>
          <a:p>
            <a:pPr marL="418465">
              <a:lnSpc>
                <a:spcPts val="239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Educate,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Educate,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Educate.</a:t>
            </a:r>
            <a:endParaRPr sz="2400">
              <a:latin typeface="Times New Roman"/>
              <a:cs typeface="Times New Roman"/>
            </a:endParaRPr>
          </a:p>
          <a:p>
            <a:pPr marL="469265" marR="106045" indent="-457200">
              <a:lnSpc>
                <a:spcPts val="3100"/>
              </a:lnSpc>
              <a:spcBef>
                <a:spcPts val="130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use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caution</a:t>
            </a:r>
            <a:r>
              <a:rPr sz="2800" spc="9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when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using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exercise </a:t>
            </a:r>
            <a:r>
              <a:rPr sz="2800" spc="-10" dirty="0">
                <a:latin typeface="Times New Roman"/>
                <a:cs typeface="Times New Roman"/>
              </a:rPr>
              <a:t>machines</a:t>
            </a:r>
            <a:endParaRPr sz="2800">
              <a:latin typeface="Times New Roman"/>
              <a:cs typeface="Times New Roman"/>
            </a:endParaRPr>
          </a:p>
          <a:p>
            <a:pPr marL="418465">
              <a:lnSpc>
                <a:spcPts val="237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Isolated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generally,</a:t>
            </a:r>
            <a:r>
              <a:rPr sz="2400" spc="-1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increased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shear</a:t>
            </a:r>
            <a:r>
              <a:rPr sz="2400" spc="8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forces</a:t>
            </a:r>
            <a:endParaRPr sz="2400">
              <a:latin typeface="Times New Roman"/>
              <a:cs typeface="Times New Roman"/>
            </a:endParaRPr>
          </a:p>
          <a:p>
            <a:pPr marL="469265" marR="1572260" indent="-457200">
              <a:lnSpc>
                <a:spcPts val="3000"/>
              </a:lnSpc>
              <a:spcBef>
                <a:spcPts val="209"/>
              </a:spcBef>
              <a:tabLst>
                <a:tab pos="469265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dirty="0">
                <a:latin typeface="Times New Roman"/>
                <a:cs typeface="Times New Roman"/>
              </a:rPr>
              <a:t>Failure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maintain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or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restore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an </a:t>
            </a:r>
            <a:r>
              <a:rPr sz="2800" dirty="0">
                <a:latin typeface="Times New Roman"/>
                <a:cs typeface="Times New Roman"/>
              </a:rPr>
              <a:t>appropriate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fitness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level</a:t>
            </a:r>
            <a:endParaRPr sz="2800">
              <a:latin typeface="Times New Roman"/>
              <a:cs typeface="Times New Roman"/>
            </a:endParaRPr>
          </a:p>
          <a:p>
            <a:pPr marL="418465">
              <a:lnSpc>
                <a:spcPts val="2580"/>
              </a:lnSpc>
              <a:tabLst>
                <a:tab pos="8756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Maintaining</a:t>
            </a:r>
            <a:r>
              <a:rPr sz="2400" spc="-1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other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CV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benefits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2DDA8D7-F534-4051-A700-D8B2E2003E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3933164-DC7F-4329-AC34-95A8FA6D6D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3BABA8-1557-4269-9691-6D9C959D1960}">
  <ds:schemaRefs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purl.org/dc/elements/1.1/"/>
    <ds:schemaRef ds:uri="d1ca41dc-05f3-4340-86ae-42a3158c68b4"/>
    <ds:schemaRef ds:uri="http://schemas.microsoft.com/office/2006/metadata/properties"/>
    <ds:schemaRef ds:uri="http://www.w3.org/XML/1998/namespace"/>
    <ds:schemaRef ds:uri="0c664b51-63af-4b9d-8d70-3880ca420fc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1169</Words>
  <Application>Microsoft Office PowerPoint</Application>
  <PresentationFormat>On-screen Show (4:3)</PresentationFormat>
  <Paragraphs>148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Times New Roman</vt:lpstr>
      <vt:lpstr>Arial</vt:lpstr>
      <vt:lpstr>Office Theme</vt:lpstr>
      <vt:lpstr>BMST5003</vt:lpstr>
      <vt:lpstr>Successful Shoulder Rehab</vt:lpstr>
      <vt:lpstr>Successful Shoulder Rehab</vt:lpstr>
      <vt:lpstr>Successful Shoulder Rehab</vt:lpstr>
      <vt:lpstr>Early Shoulder Rehab</vt:lpstr>
      <vt:lpstr>Early Shoulder Rehab</vt:lpstr>
      <vt:lpstr>Intermediate Shoulder Rehab</vt:lpstr>
      <vt:lpstr>Intermediate Shoulder Rehab</vt:lpstr>
      <vt:lpstr>Late Shoulder Rehab</vt:lpstr>
      <vt:lpstr>Pre D/c Shoulder Rehab</vt:lpstr>
      <vt:lpstr>Successful Shoulder Rehab – The Pitfalls</vt:lpstr>
      <vt:lpstr>Successful Shoulder Rehab – The Pitfalls</vt:lpstr>
      <vt:lpstr>Successful Shoulder Rehab – The Pitfalls</vt:lpstr>
      <vt:lpstr>Successful Shoulder Rehab – The Pitfalls</vt:lpstr>
      <vt:lpstr>Successful Shoulder Rehab – The Pitfalls</vt:lpstr>
      <vt:lpstr>Successful Shoulder Rehab – The Pitfalls</vt:lpstr>
      <vt:lpstr>Successful Shoulder Rehab – The Pitfalls</vt:lpstr>
      <vt:lpstr>Successful Shoulder Rehab – The Pitfalls</vt:lpstr>
      <vt:lpstr>Successful Shoulder Rehab – The Pitfalls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BMST5003</dc:title>
  <cp:lastModifiedBy>Kerry Nicholas</cp:lastModifiedBy>
  <cp:revision>1</cp:revision>
  <dcterms:created xsi:type="dcterms:W3CDTF">2022-10-26T12:12:55Z</dcterms:created>
  <dcterms:modified xsi:type="dcterms:W3CDTF">2022-10-26T12:13:38Z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