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notesMasterIdLst>
    <p:notesMasterId r:id="rId9"/>
  </p:notesMasterIdLst>
  <p:sldIdLst>
    <p:sldId id="256" r:id="rId2"/>
    <p:sldId id="263" r:id="rId3"/>
    <p:sldId id="264" r:id="rId4"/>
    <p:sldId id="268" r:id="rId5"/>
    <p:sldId id="265" r:id="rId6"/>
    <p:sldId id="267" r:id="rId7"/>
    <p:sldId id="26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80790" autoAdjust="0"/>
  </p:normalViewPr>
  <p:slideViewPr>
    <p:cSldViewPr snapToGrid="0">
      <p:cViewPr>
        <p:scale>
          <a:sx n="75" d="100"/>
          <a:sy n="75" d="100"/>
        </p:scale>
        <p:origin x="41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2590F-793F-4FB3-9ACE-1477F2A33241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45EEAC-A50D-4693-9B9C-6848F79C56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53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45EEAC-A50D-4693-9B9C-6848F79C566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8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532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216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529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74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38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270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77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34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906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814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059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772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667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6078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975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69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914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80589-586B-46EE-B9DA-4BFF343CF2AA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6F997-31A7-4F69-84B9-D5A0A84A6D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6446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  <p:sldLayoutId id="2147484020" r:id="rId12"/>
    <p:sldLayoutId id="2147484021" r:id="rId13"/>
    <p:sldLayoutId id="2147484022" r:id="rId14"/>
    <p:sldLayoutId id="2147484023" r:id="rId15"/>
    <p:sldLayoutId id="2147484024" r:id="rId16"/>
    <p:sldLayoutId id="214748402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07288_student_uwtsd_ac_uk/Documents/Recording-20231027_205953.webm?csf=1&amp;web=1&amp;e=70mJWi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49975" y="791336"/>
            <a:ext cx="6815669" cy="2969296"/>
          </a:xfrm>
        </p:spPr>
        <p:txBody>
          <a:bodyPr>
            <a:noAutofit/>
          </a:bodyPr>
          <a:lstStyle/>
          <a:p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AU" sz="2400" dirty="0"/>
              <a:t>benefits of multilingualism and the importance of language awareness skills for hotel staff: Sofitel London St James</a:t>
            </a:r>
            <a:br>
              <a:rPr lang="en-US" sz="24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2786" y="4829577"/>
            <a:ext cx="8689976" cy="1497168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Oladipupo</a:t>
            </a:r>
            <a:r>
              <a:rPr lang="en-GB" dirty="0">
                <a:solidFill>
                  <a:schemeClr val="tx1"/>
                </a:solidFill>
              </a:rPr>
              <a:t> Fabode 2207288</a:t>
            </a:r>
          </a:p>
          <a:p>
            <a:r>
              <a:rPr lang="en-GB" dirty="0"/>
              <a:t>Foreign Language and Cultural awareness </a:t>
            </a:r>
          </a:p>
          <a:p>
            <a:r>
              <a:rPr lang="en-GB" b="0" i="0" dirty="0">
                <a:effectLst/>
                <a:latin typeface="Helvetica" pitchFamily="2" charset="0"/>
                <a:hlinkClick r:id="rId3"/>
              </a:rPr>
              <a:t>https://</a:t>
            </a:r>
            <a:r>
              <a:rPr lang="en-GB" b="0" i="0" dirty="0" err="1">
                <a:effectLst/>
                <a:latin typeface="Helvetica" pitchFamily="2" charset="0"/>
                <a:hlinkClick r:id="rId3"/>
              </a:rPr>
              <a:t>uowtsd-my.sharepoint.com</a:t>
            </a:r>
            <a:r>
              <a:rPr lang="en-GB" b="0" i="0" dirty="0">
                <a:effectLst/>
                <a:latin typeface="Helvetica" pitchFamily="2" charset="0"/>
                <a:hlinkClick r:id="rId3"/>
              </a:rPr>
              <a:t>/:v:/r/personal/2207288_student_uwtsd_ac_uk/Documents/Recording-</a:t>
            </a:r>
            <a:r>
              <a:rPr lang="en-GB" b="0" i="0" dirty="0" err="1">
                <a:effectLst/>
                <a:latin typeface="Helvetica" pitchFamily="2" charset="0"/>
                <a:hlinkClick r:id="rId3"/>
              </a:rPr>
              <a:t>20231027_205953.webm</a:t>
            </a:r>
            <a:r>
              <a:rPr lang="en-GB" b="0" i="0" dirty="0">
                <a:effectLst/>
                <a:latin typeface="Helvetica" pitchFamily="2" charset="0"/>
                <a:hlinkClick r:id="rId3"/>
              </a:rPr>
              <a:t>?</a:t>
            </a:r>
            <a:r>
              <a:rPr lang="en-GB" b="0" i="0" dirty="0" err="1">
                <a:effectLst/>
                <a:latin typeface="Helvetica" pitchFamily="2" charset="0"/>
                <a:hlinkClick r:id="rId3"/>
              </a:rPr>
              <a:t>csf</a:t>
            </a:r>
            <a:r>
              <a:rPr lang="en-GB" b="0" i="0" dirty="0">
                <a:effectLst/>
                <a:latin typeface="Helvetica" pitchFamily="2" charset="0"/>
                <a:hlinkClick r:id="rId3"/>
              </a:rPr>
              <a:t>=1&amp;web=1&amp;e=</a:t>
            </a:r>
            <a:r>
              <a:rPr lang="en-GB" b="0" i="0" dirty="0" err="1">
                <a:effectLst/>
                <a:latin typeface="Helvetica" pitchFamily="2" charset="0"/>
                <a:hlinkClick r:id="rId3"/>
              </a:rPr>
              <a:t>70mJWi</a:t>
            </a:r>
            <a:r>
              <a:rPr lang="en-GB" b="0" i="0" dirty="0">
                <a:effectLst/>
                <a:latin typeface="Helvetica" pitchFamily="2" charset="0"/>
                <a:hlinkClick r:id="rId3"/>
              </a:rPr>
              <a:t>&amp;nav=eyJyZWZlcnJhbEluZm8iOnsicmVmZXJyYWxBcHAiOiJTdHJlYW1XZWJBcHAiLCJyZWZlcnJhbFZpZXciOiJTaGFyZURpYWxvZyIsInJlZmVycmFsQXBwUGxhdGZvcm0iOiJXZWIiLCJyZWZlcnJhbE1vZGUiOiJ2aWV3In19</a:t>
            </a:r>
            <a:endParaRPr lang="en-GB" dirty="0">
              <a:effectLst/>
              <a:latin typeface="Helvetica" pitchFamily="2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8220" y="2804241"/>
            <a:ext cx="3513559" cy="2025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252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endParaRPr lang="en-AU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capacity of a person or a society to speak and comprehend numerous languages is referred to as multilingualism.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 Multilingual people may efficiently communicate in two or more languages, either actively (speaking, writing) or passively (listening, reading).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Individuals who are proficient in numerous languages to communities or nations where several languages are spoken on a daily basis are examples of multilingualism.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Multilingualism has cognitive, cultural, and economic advantages. It boosts brain function, problem-solving abilities, and promotes a greater understanding of diverse cultures.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However, managing multilingualism may be difficult, especially when it comes to guaranteeing equitable opportunity for all language groups and conserving linguistic variety (</a:t>
            </a:r>
            <a:r>
              <a:rPr lang="en-AU" dirty="0" err="1"/>
              <a:t>Žerajić</a:t>
            </a:r>
            <a:r>
              <a:rPr lang="en-AU" dirty="0"/>
              <a:t>,  2020).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975" y="65407"/>
            <a:ext cx="3705225" cy="2060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362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b="1" dirty="0"/>
              <a:t>Benefits of Multilingualism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AU" dirty="0"/>
              <a:t>1. Enhanced Guest Satisfaction: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Multilingual employees can cater to a wide range of visitors, making them feel welcome and appreciated.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A French-speaking visitor, for example, feels at ease when welcomed in their original language.</a:t>
            </a:r>
          </a:p>
          <a:p>
            <a:pPr marL="0" indent="0">
              <a:buNone/>
            </a:pPr>
            <a:r>
              <a:rPr lang="en-AU" dirty="0"/>
              <a:t>2. Effective Communication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Staff can correctly communicate the wants of guests, guaranteeing effective service.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For example, dietary preferences of a Spanish-speaking client are recognized, boosting dining experiences.</a:t>
            </a:r>
          </a:p>
          <a:p>
            <a:pPr marL="0" indent="0">
              <a:buNone/>
            </a:pPr>
            <a:r>
              <a:rPr lang="en-AU" dirty="0"/>
              <a:t>3. Cultural Awareness: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Multilingualism promotes cultural understanding and reduces misunderstandings.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For example, understanding Italian traditions helps to avoid accidental disrespect at occasions (</a:t>
            </a:r>
            <a:r>
              <a:rPr lang="en-US" dirty="0" err="1"/>
              <a:t>Mazhazhate</a:t>
            </a:r>
            <a:r>
              <a:rPr lang="en-US" dirty="0"/>
              <a:t> &amp; </a:t>
            </a:r>
            <a:r>
              <a:rPr lang="en-US" dirty="0" err="1"/>
              <a:t>Mudondo</a:t>
            </a:r>
            <a:r>
              <a:rPr lang="en-US" dirty="0"/>
              <a:t>, 2020). </a:t>
            </a:r>
            <a:endParaRPr lang="en-AU" dirty="0"/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140343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AU" b="1" dirty="0"/>
              <a:t>importance of language awareness skills for hotel staff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1. Enhanced communication:</a:t>
            </a:r>
          </a:p>
          <a:p>
            <a:r>
              <a:rPr lang="en-US" dirty="0"/>
              <a:t>Multilingual personnel can successfully interact with a broad clientele, guaranteeing an accurate grasp of visitor requirements and preferences.</a:t>
            </a:r>
          </a:p>
          <a:p>
            <a:pPr marL="0" indent="0">
              <a:buNone/>
            </a:pPr>
            <a:r>
              <a:rPr lang="en-US" dirty="0"/>
              <a:t>2. Cultural sensitivity:</a:t>
            </a:r>
          </a:p>
          <a:p>
            <a:r>
              <a:rPr lang="en-US" dirty="0"/>
              <a:t>Language knowledge develops cultural understanding, helping personnel to negotiate norms and traditions with respect.</a:t>
            </a:r>
          </a:p>
          <a:p>
            <a:pPr marL="0" indent="0">
              <a:buNone/>
            </a:pPr>
            <a:r>
              <a:rPr lang="en-US" dirty="0"/>
              <a:t>3. Guest satisfaction and comfort: </a:t>
            </a:r>
          </a:p>
          <a:p>
            <a:r>
              <a:rPr lang="en-US" dirty="0"/>
              <a:t>When guests are addressed in their original language, they feel appreciated and respected, which leads to increased satisfaction and loyalty.</a:t>
            </a:r>
          </a:p>
          <a:p>
            <a:pPr marL="0" indent="0">
              <a:buNone/>
            </a:pPr>
            <a:r>
              <a:rPr lang="en-US" dirty="0"/>
              <a:t>4. Problem solving: Language skills allow workers to address difficulties quickly, eliminating misunderstandings and guaranteeing visitor satisfaction.</a:t>
            </a:r>
          </a:p>
          <a:p>
            <a:pPr marL="0" indent="0">
              <a:buNone/>
            </a:pPr>
            <a:r>
              <a:rPr lang="en-US" dirty="0"/>
              <a:t>5. Positive online reputation: Satisfied multilingual customers are more likely to submit favorable reviews, which improves the hotel's online image and attracts additional foreign tourists (Macias &amp; </a:t>
            </a:r>
            <a:r>
              <a:rPr lang="en-US" dirty="0" err="1"/>
              <a:t>Villafuerte</a:t>
            </a:r>
            <a:r>
              <a:rPr lang="en-US" dirty="0"/>
              <a:t>, 2018). 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527213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643" y="506796"/>
            <a:ext cx="8862811" cy="1293028"/>
          </a:xfrm>
        </p:spPr>
        <p:txBody>
          <a:bodyPr>
            <a:normAutofit/>
          </a:bodyPr>
          <a:lstStyle/>
          <a:p>
            <a:r>
              <a:rPr lang="en-AU" b="1" dirty="0"/>
              <a:t>The Language - French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643" y="1940560"/>
            <a:ext cx="5895304" cy="461264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AU" b="1" dirty="0"/>
              <a:t>Where is it Spoken?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Spoken in France, Belgium, Switzerland, Canada, and various African countries (</a:t>
            </a:r>
            <a:r>
              <a:rPr lang="en-US" dirty="0" err="1"/>
              <a:t>Clyne</a:t>
            </a:r>
            <a:r>
              <a:rPr lang="en-US" dirty="0"/>
              <a:t>, 2017).</a:t>
            </a:r>
            <a:endParaRPr lang="en-AU" dirty="0"/>
          </a:p>
          <a:p>
            <a:pPr>
              <a:buFont typeface="Wingdings" panose="05000000000000000000" pitchFamily="2" charset="2"/>
              <a:buChar char="q"/>
            </a:pPr>
            <a:r>
              <a:rPr lang="en-AU" b="1" dirty="0"/>
              <a:t>Level of Difficulty: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Moderate level; grammar and pronunciation are tough.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b="1" dirty="0"/>
              <a:t>Politeness in Business Context: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It is essential to be polite; utilize formal titles and last names.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Addressing a visitor as "Monsieur" or "Madame" shows respect.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Using first names without permission might be considered impolite (</a:t>
            </a:r>
            <a:r>
              <a:rPr lang="en-US" dirty="0" err="1"/>
              <a:t>Pennycook</a:t>
            </a:r>
            <a:r>
              <a:rPr lang="en-US" dirty="0"/>
              <a:t>, 2020). </a:t>
            </a:r>
            <a:endParaRPr lang="en-AU" dirty="0"/>
          </a:p>
          <a:p>
            <a:pPr>
              <a:buFont typeface="Wingdings" panose="05000000000000000000" pitchFamily="2" charset="2"/>
              <a:buChar char="v"/>
            </a:pPr>
            <a:endParaRPr lang="en-AU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829301" y="1699260"/>
            <a:ext cx="6248400" cy="48539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AU" sz="1800" b="1" dirty="0"/>
              <a:t>Language Awareness Skills in Action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AU" sz="1800" b="1" dirty="0"/>
              <a:t> </a:t>
            </a:r>
            <a:r>
              <a:rPr lang="en-AU" sz="2000" dirty="0"/>
              <a:t>1. Phone Etiquette: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AU" sz="2000" dirty="0"/>
              <a:t>Greet callers with a polite phrase in multiple languages.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AU" sz="2000" dirty="0"/>
              <a:t>The following should be used: "Bonjour, Diversity Hotel &amp; Spa. How may I assist you today?"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AU" sz="2000" dirty="0"/>
              <a:t>2. Email Correspondence: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AU" sz="2000" dirty="0"/>
              <a:t>Use proper terminology and address your visitors professionally.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AU" sz="2000" dirty="0"/>
              <a:t>By way of example: "Dear </a:t>
            </a:r>
            <a:r>
              <a:rPr lang="en-AU" sz="2000" dirty="0" err="1"/>
              <a:t>Mr.</a:t>
            </a:r>
            <a:r>
              <a:rPr lang="en-AU" sz="2000" dirty="0"/>
              <a:t> Smith, Thank you for choosing Diversity Hotel &amp; Spa. We look forward to welcoming you."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AU" sz="2000" dirty="0"/>
              <a:t>3.Face-to-Face Interactions: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AU" sz="2000" dirty="0"/>
              <a:t>Train employees to understand cultural clues and react appropriately (</a:t>
            </a:r>
            <a:r>
              <a:rPr lang="en-US" sz="2000" dirty="0" err="1"/>
              <a:t>Pennycook</a:t>
            </a:r>
            <a:r>
              <a:rPr lang="en-US" sz="2000" dirty="0"/>
              <a:t>, 2020). </a:t>
            </a:r>
            <a:endParaRPr lang="en-AU" sz="2000" dirty="0"/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endParaRPr lang="en-AU" sz="2000" dirty="0"/>
          </a:p>
          <a:p>
            <a:pPr>
              <a:lnSpc>
                <a:spcPct val="100000"/>
              </a:lnSpc>
            </a:pPr>
            <a:endParaRPr lang="en-AU" sz="1800" dirty="0"/>
          </a:p>
        </p:txBody>
      </p:sp>
    </p:spTree>
    <p:extLst>
      <p:ext uri="{BB962C8B-B14F-4D97-AF65-F5344CB8AC3E}">
        <p14:creationId xmlns:p14="http://schemas.microsoft.com/office/powerpoint/2010/main" val="1010086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Recommendations</a:t>
            </a:r>
            <a:endParaRPr lang="en-AU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Training and Development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Implement language training programs for employees to improve their multilingual abilities.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Encourage participants to attend cultural awareness courses to have a better knowledge of other cultures and traditions.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Multilingualism Promotion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Recognize and recognize staff employees that exhibit remarkable bilingual talents in interactions with guests.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Encourage employees to share their language abilities and cultural insights with their </a:t>
            </a:r>
            <a:r>
              <a:rPr lang="en-AU" dirty="0" err="1"/>
              <a:t>coworkers</a:t>
            </a:r>
            <a:r>
              <a:rPr lang="en-AU" dirty="0"/>
              <a:t> to create a helpful learning environment.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AU" dirty="0"/>
              <a:t>Feedback and improvement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Create a platform for visitors to provide feedback on their language-related experiences.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AU" dirty="0"/>
              <a:t>Assess the success of language instruction programs on a regular basis and make required modifications depending on visitor input.</a:t>
            </a:r>
          </a:p>
          <a:p>
            <a:endParaRPr lang="en-AU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5724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104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AU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Clyne</a:t>
            </a:r>
            <a:r>
              <a:rPr lang="en-US" dirty="0"/>
              <a:t>, M. (2017). Multilingualism. </a:t>
            </a:r>
            <a:r>
              <a:rPr lang="en-US" i="1" dirty="0"/>
              <a:t>The handbook of sociolinguistics</a:t>
            </a:r>
            <a:r>
              <a:rPr lang="en-US" dirty="0"/>
              <a:t>, 301-314.</a:t>
            </a:r>
          </a:p>
          <a:p>
            <a:r>
              <a:rPr lang="en-US" dirty="0"/>
              <a:t>Macias, F., &amp; </a:t>
            </a:r>
            <a:r>
              <a:rPr lang="en-US" dirty="0" err="1"/>
              <a:t>Villafuerte</a:t>
            </a:r>
            <a:r>
              <a:rPr lang="en-US" dirty="0"/>
              <a:t>, J. (2018). Foreign languages knowledge as factor for Human Resource Development in Tourism industry of </a:t>
            </a:r>
            <a:r>
              <a:rPr lang="en-US" dirty="0" err="1"/>
              <a:t>Manabi</a:t>
            </a:r>
            <a:r>
              <a:rPr lang="en-US" dirty="0"/>
              <a:t>, Ecuador. </a:t>
            </a:r>
            <a:r>
              <a:rPr lang="en-US" i="1" dirty="0" err="1"/>
              <a:t>Revista</a:t>
            </a:r>
            <a:r>
              <a:rPr lang="en-US" i="1" dirty="0"/>
              <a:t> Digital </a:t>
            </a:r>
            <a:r>
              <a:rPr lang="en-US" i="1" dirty="0" err="1"/>
              <a:t>Palabra</a:t>
            </a:r>
            <a:r>
              <a:rPr lang="en-US" dirty="0"/>
              <a:t>.</a:t>
            </a:r>
          </a:p>
          <a:p>
            <a:r>
              <a:rPr lang="en-US" dirty="0" err="1"/>
              <a:t>Mazhazhate</a:t>
            </a:r>
            <a:r>
              <a:rPr lang="en-US" dirty="0"/>
              <a:t>, C., &amp; </a:t>
            </a:r>
            <a:r>
              <a:rPr lang="en-US" dirty="0" err="1"/>
              <a:t>Mudondo</a:t>
            </a:r>
            <a:r>
              <a:rPr lang="en-US" dirty="0"/>
              <a:t>, T. (2020). Multilingual and Multiculturalism Philosophy as a Strategic Tool for Organizational Competitiveness. </a:t>
            </a:r>
            <a:r>
              <a:rPr lang="en-US" i="1" dirty="0"/>
              <a:t>International Journal of Social and Humanities Sciences</a:t>
            </a:r>
            <a:r>
              <a:rPr lang="en-US" dirty="0"/>
              <a:t>, </a:t>
            </a:r>
            <a:r>
              <a:rPr lang="en-US" i="1" dirty="0"/>
              <a:t>4</a:t>
            </a:r>
            <a:r>
              <a:rPr lang="en-US" dirty="0"/>
              <a:t>(2), 103-114.</a:t>
            </a:r>
          </a:p>
          <a:p>
            <a:r>
              <a:rPr lang="en-US" dirty="0" err="1"/>
              <a:t>Pennycook</a:t>
            </a:r>
            <a:r>
              <a:rPr lang="en-US" dirty="0"/>
              <a:t>, A. (2020). 12 Blue-Collar Work and Multilingualism. </a:t>
            </a:r>
            <a:r>
              <a:rPr lang="en-US" i="1" dirty="0"/>
              <a:t>Language, Global </a:t>
            </a:r>
            <a:r>
              <a:rPr lang="en-US" i="1" dirty="0" err="1"/>
              <a:t>Mobilities</a:t>
            </a:r>
            <a:r>
              <a:rPr lang="en-US" i="1" dirty="0"/>
              <a:t>, Blue-Collar Workers and Blue-collar Workplaces</a:t>
            </a:r>
            <a:r>
              <a:rPr lang="en-US" dirty="0"/>
              <a:t>, 224.</a:t>
            </a:r>
          </a:p>
          <a:p>
            <a:r>
              <a:rPr lang="en-AU" dirty="0" err="1"/>
              <a:t>Žerajić</a:t>
            </a:r>
            <a:r>
              <a:rPr lang="en-AU" dirty="0"/>
              <a:t>, A. (2020). Multilingualism in tourism. In </a:t>
            </a:r>
            <a:r>
              <a:rPr lang="en-AU" i="1" dirty="0"/>
              <a:t>Tourism International Scientific Conference </a:t>
            </a:r>
            <a:r>
              <a:rPr lang="en-AU" i="1" dirty="0" err="1"/>
              <a:t>Vrnjačka</a:t>
            </a:r>
            <a:r>
              <a:rPr lang="en-AU" i="1" dirty="0"/>
              <a:t> </a:t>
            </a:r>
            <a:r>
              <a:rPr lang="en-AU" i="1" dirty="0" err="1"/>
              <a:t>Banja</a:t>
            </a:r>
            <a:r>
              <a:rPr lang="en-AU" i="1" dirty="0"/>
              <a:t>-TISC</a:t>
            </a:r>
            <a:r>
              <a:rPr lang="en-AU" dirty="0"/>
              <a:t> (Vol. 5, No. 1, pp. 518-535).</a:t>
            </a:r>
          </a:p>
          <a:p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4982314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386</TotalTime>
  <Words>820</Words>
  <Application>Microsoft Office PowerPoint</Application>
  <PresentationFormat>Widescreen</PresentationFormat>
  <Paragraphs>63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Vapor Trail</vt:lpstr>
      <vt:lpstr>                                  benefits of multilingualism and the importance of language awareness skills for hotel staff: Sofitel London St James  </vt:lpstr>
      <vt:lpstr>Introduction</vt:lpstr>
      <vt:lpstr>Benefits of Multilingualism </vt:lpstr>
      <vt:lpstr>importance of language awareness skills for hotel staff</vt:lpstr>
      <vt:lpstr>The Language - French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 pc</dc:creator>
  <cp:lastModifiedBy>Microsoft Office User</cp:lastModifiedBy>
  <cp:revision>73</cp:revision>
  <dcterms:created xsi:type="dcterms:W3CDTF">2023-06-14T08:24:21Z</dcterms:created>
  <dcterms:modified xsi:type="dcterms:W3CDTF">2023-10-27T20:12:27Z</dcterms:modified>
</cp:coreProperties>
</file>