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78" r:id="rId3"/>
    <p:sldId id="281" r:id="rId4"/>
    <p:sldId id="282" r:id="rId5"/>
    <p:sldId id="283" r:id="rId6"/>
    <p:sldId id="301" r:id="rId7"/>
    <p:sldId id="302" r:id="rId8"/>
    <p:sldId id="284" r:id="rId9"/>
    <p:sldId id="300" r:id="rId10"/>
    <p:sldId id="287" r:id="rId11"/>
    <p:sldId id="290" r:id="rId12"/>
    <p:sldId id="291" r:id="rId13"/>
    <p:sldId id="292" r:id="rId14"/>
    <p:sldId id="288" r:id="rId15"/>
    <p:sldId id="293" r:id="rId16"/>
    <p:sldId id="294" r:id="rId17"/>
    <p:sldId id="303" r:id="rId18"/>
    <p:sldId id="285" r:id="rId19"/>
    <p:sldId id="298" r:id="rId20"/>
    <p:sldId id="299" r:id="rId21"/>
    <p:sldId id="295" r:id="rId22"/>
    <p:sldId id="297" r:id="rId23"/>
    <p:sldId id="296"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34" autoAdjust="0"/>
    <p:restoredTop sz="95575" autoAdjust="0"/>
  </p:normalViewPr>
  <p:slideViewPr>
    <p:cSldViewPr>
      <p:cViewPr varScale="1">
        <p:scale>
          <a:sx n="106" d="100"/>
          <a:sy n="106" d="100"/>
        </p:scale>
        <p:origin x="172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81818"/>
                </a:solidFill>
                <a:effectLst/>
                <a:latin typeface="Trade Gothic W01 Roman"/>
              </a:rPr>
              <a:t>The importance of cash flow:</a:t>
            </a:r>
          </a:p>
          <a:p>
            <a:pPr algn="l"/>
            <a:r>
              <a:rPr lang="en-GB" b="0" i="0" dirty="0">
                <a:solidFill>
                  <a:srgbClr val="181818"/>
                </a:solidFill>
                <a:effectLst/>
                <a:latin typeface="Trade Gothic W01 Roman"/>
              </a:rPr>
              <a:t>Cash flow statements are one of the most critical financial documents that an organization prepares, offering valuable insight into the health of the business. By learning how to read a cash flow statement and other financial documents, you can acquire the financial accounting skills needed to make smarter business and investment decisions, regardless of your position.</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237990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Current assets are important for a company's day-to-day operations and liquidity. They help a business meet its short-term financial obligations and maintain its operations.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11</a:t>
            </a:fld>
            <a:endParaRPr lang="en-GB" altLang="en-US"/>
          </a:p>
        </p:txBody>
      </p:sp>
    </p:spTree>
    <p:extLst>
      <p:ext uri="{BB962C8B-B14F-4D97-AF65-F5344CB8AC3E}">
        <p14:creationId xmlns:p14="http://schemas.microsoft.com/office/powerpoint/2010/main" val="939691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81818"/>
                </a:solidFill>
                <a:effectLst/>
                <a:latin typeface="Trade Gothic W01 Roman"/>
              </a:rPr>
              <a:t>The importance of income statements: </a:t>
            </a:r>
          </a:p>
          <a:p>
            <a:pPr algn="l"/>
            <a:r>
              <a:rPr lang="en-GB" b="0" i="0" dirty="0">
                <a:solidFill>
                  <a:srgbClr val="181818"/>
                </a:solidFill>
                <a:effectLst/>
                <a:latin typeface="Trade Gothic W01 Roman"/>
              </a:rPr>
              <a:t>In conjunction with the cash flow statement, balance sheet, and annual report, income statements help company leaders, analysts, and investors understand the full picture of a business’s operational results so they can determine its value and efficiency and, ideally, predict its future trajectory.</a:t>
            </a:r>
          </a:p>
          <a:p>
            <a:pPr algn="l"/>
            <a:r>
              <a:rPr lang="en-GB" b="0" i="0" dirty="0">
                <a:solidFill>
                  <a:srgbClr val="181818"/>
                </a:solidFill>
                <a:effectLst/>
                <a:latin typeface="Trade Gothic W01 Roman"/>
              </a:rPr>
              <a:t>Financial analysis of an income statement can reveal that the costs of goods sold are falling, or that sales have been improving, while return on equity is rising. Income statements are also carefully reviewed when a business wants to cut spending or determine strategies for growth.</a:t>
            </a:r>
          </a:p>
          <a:p>
            <a:pPr algn="l"/>
            <a:r>
              <a:rPr lang="en-GB" b="0" i="0" dirty="0">
                <a:solidFill>
                  <a:srgbClr val="181818"/>
                </a:solidFill>
                <a:effectLst/>
                <a:latin typeface="Trade Gothic W01 Roman"/>
              </a:rPr>
              <a:t>Learning how to read and understand an income statement can enable you to make more informed decisions about a company, whether it’s your own, your employer, or a potential investment.</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2046106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cap="all" dirty="0">
                <a:solidFill>
                  <a:srgbClr val="181818"/>
                </a:solidFill>
                <a:effectLst/>
                <a:latin typeface="Trade Gothic W01 Bold 2"/>
              </a:rPr>
              <a:t>WHAT’S THE PURPOSE OF AN INCOME STATEMENT?</a:t>
            </a:r>
          </a:p>
          <a:p>
            <a:pPr algn="l"/>
            <a:r>
              <a:rPr lang="en-GB" b="0" i="0" dirty="0">
                <a:solidFill>
                  <a:srgbClr val="181818"/>
                </a:solidFill>
                <a:effectLst/>
                <a:latin typeface="Trade Gothic W01 Roman"/>
              </a:rPr>
              <a:t>The purpose of an income statement is to show a company’s financial performance over a given time period. It tells the financial story of a business’s operating activities.</a:t>
            </a:r>
          </a:p>
          <a:p>
            <a:pPr algn="l"/>
            <a:r>
              <a:rPr lang="en-GB" b="0" i="0" dirty="0">
                <a:solidFill>
                  <a:srgbClr val="181818"/>
                </a:solidFill>
                <a:effectLst/>
                <a:latin typeface="Trade Gothic W01 Roman"/>
              </a:rPr>
              <a:t>Within an income statement, you’ll find all revenue and expense accounts for a set period. Accountants create income statements using trial balances from any two points in time.</a:t>
            </a:r>
          </a:p>
          <a:p>
            <a:pPr algn="l"/>
            <a:r>
              <a:rPr lang="en-GB" b="0" i="0" dirty="0">
                <a:solidFill>
                  <a:srgbClr val="181818"/>
                </a:solidFill>
                <a:effectLst/>
                <a:latin typeface="Trade Gothic W01 Roman"/>
              </a:rPr>
              <a:t>From an income statement and other financial documents, such as the cash flow, balance sheet, and annual report, you can determine whether the business is generating a profit; if it’s spending more than it earns; when costs are highest and lowest; how much it’s paying to produce its product; and whether it has the cash to invest back into the business.</a:t>
            </a:r>
          </a:p>
          <a:p>
            <a:pPr algn="l"/>
            <a:r>
              <a:rPr lang="en-GB" b="0" i="0" dirty="0">
                <a:solidFill>
                  <a:srgbClr val="181818"/>
                </a:solidFill>
                <a:effectLst/>
                <a:latin typeface="Trade Gothic W01 Roman"/>
              </a:rPr>
              <a:t>Accountants, investors, and business owners regularly review income statements to understand how well a business is doing in relation to its expected future performance, and use that understanding to adjust their actions. A business owner whose company misses targets might, for example, pivot strategy to improve in the next quarter. Similarly, an investor might decide to sell an investment to buy into a company that’s meeting or exceeding its goals.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20</a:t>
            </a:fld>
            <a:endParaRPr lang="en-GB" altLang="en-US"/>
          </a:p>
        </p:txBody>
      </p:sp>
    </p:spTree>
    <p:extLst>
      <p:ext uri="{BB962C8B-B14F-4D97-AF65-F5344CB8AC3E}">
        <p14:creationId xmlns:p14="http://schemas.microsoft.com/office/powerpoint/2010/main" val="3616383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15/10/2023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15/10/2023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15/10/2023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15/10/2023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15/10/2023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15/10/2023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15/10/2023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15/10/2023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15/10/2023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Accounting and Finance</a:t>
            </a:r>
            <a:br>
              <a:rPr lang="en-GB" altLang="en-US" b="1" dirty="0"/>
            </a:br>
            <a:r>
              <a:rPr lang="en-GB" altLang="en-US" b="1" dirty="0"/>
              <a:t>LCBB4007</a:t>
            </a:r>
            <a:br>
              <a:rPr lang="en-GB" altLang="en-US" b="1" dirty="0"/>
            </a:br>
            <a:br>
              <a:rPr lang="en-GB" altLang="en-US" b="1" dirty="0"/>
            </a:br>
            <a:br>
              <a:rPr lang="en-GB" altLang="en-US" sz="3600" b="1" dirty="0"/>
            </a:br>
            <a:br>
              <a:rPr lang="en-GB" altLang="en-US" sz="3600" b="1" dirty="0"/>
            </a:br>
            <a:r>
              <a:rPr lang="en-GB" altLang="en-US" sz="3600" b="1" dirty="0"/>
              <a:t>						</a:t>
            </a:r>
            <a:r>
              <a:rPr lang="en-GB" altLang="en-US" sz="2400" b="1"/>
              <a:t>Week 3 </a:t>
            </a:r>
            <a:r>
              <a:rPr lang="en-GB" altLang="en-US" sz="2400" b="1" dirty="0"/>
              <a:t>–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Financial information reporting</a:t>
            </a:r>
          </a:p>
          <a:p>
            <a:pPr lvl="1">
              <a:buFont typeface="Wingdings" pitchFamily="2" charset="2"/>
              <a:buChar char="Ø"/>
            </a:pPr>
            <a:r>
              <a:rPr lang="en-US" sz="2000" dirty="0"/>
              <a:t>Statement of cash flow</a:t>
            </a:r>
          </a:p>
          <a:p>
            <a:pPr lvl="1">
              <a:buFont typeface="Wingdings" pitchFamily="2" charset="2"/>
              <a:buChar char="Ø"/>
            </a:pPr>
            <a:r>
              <a:rPr lang="en-US" sz="2000" dirty="0"/>
              <a:t>Balance sheet </a:t>
            </a:r>
          </a:p>
          <a:p>
            <a:pPr lvl="2"/>
            <a:r>
              <a:rPr lang="en-US" sz="1600" dirty="0"/>
              <a:t>assets</a:t>
            </a:r>
          </a:p>
          <a:p>
            <a:pPr lvl="2"/>
            <a:r>
              <a:rPr lang="en-US" sz="1600" dirty="0"/>
              <a:t>Current assets</a:t>
            </a:r>
          </a:p>
          <a:p>
            <a:pPr lvl="2"/>
            <a:r>
              <a:rPr lang="en-US" sz="1600" dirty="0"/>
              <a:t>Non-current assets or fixed assets</a:t>
            </a:r>
            <a:endParaRPr lang="en-US" sz="2000" dirty="0"/>
          </a:p>
          <a:p>
            <a:pPr lvl="2"/>
            <a:r>
              <a:rPr lang="en-US" sz="1600" dirty="0"/>
              <a:t>Current liabilities</a:t>
            </a:r>
          </a:p>
          <a:p>
            <a:pPr lvl="2"/>
            <a:r>
              <a:rPr lang="en-US" sz="1600" dirty="0"/>
              <a:t>Current liabilities</a:t>
            </a:r>
          </a:p>
          <a:p>
            <a:pPr lvl="2"/>
            <a:r>
              <a:rPr lang="en-US" sz="1600" dirty="0"/>
              <a:t>Non-current liabilities</a:t>
            </a:r>
            <a:endParaRPr lang="en-US" sz="2000" dirty="0"/>
          </a:p>
          <a:p>
            <a:pPr lvl="1">
              <a:buFont typeface="Wingdings" pitchFamily="2" charset="2"/>
              <a:buChar char="Ø"/>
            </a:pPr>
            <a:r>
              <a:rPr lang="en-US" sz="2000" dirty="0"/>
              <a:t>Income statement</a:t>
            </a:r>
          </a:p>
          <a:p>
            <a:pPr marL="457200" lvl="1" indent="0">
              <a:buNone/>
            </a:pPr>
            <a:endParaRPr lang="en-US" sz="2000" dirty="0"/>
          </a:p>
          <a:p>
            <a:pPr lvl="1"/>
            <a:endParaRPr lang="en-US" sz="2000" dirty="0"/>
          </a:p>
          <a:p>
            <a:pPr marL="457200" lvl="1" indent="0">
              <a:buNone/>
            </a:pPr>
            <a:endParaRPr lang="en-US" sz="2000" dirty="0"/>
          </a:p>
          <a:p>
            <a:pPr lvl="1"/>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339EB-91C1-2076-E8AC-D2C3C7F59544}"/>
              </a:ext>
            </a:extLst>
          </p:cNvPr>
          <p:cNvSpPr>
            <a:spLocks noGrp="1"/>
          </p:cNvSpPr>
          <p:nvPr>
            <p:ph type="title"/>
          </p:nvPr>
        </p:nvSpPr>
        <p:spPr/>
        <p:txBody>
          <a:bodyPr/>
          <a:lstStyle/>
          <a:p>
            <a:r>
              <a:rPr lang="en-US" sz="3600" b="1" dirty="0"/>
              <a:t>Financial information reporting </a:t>
            </a:r>
            <a:r>
              <a:rPr lang="en-US" sz="2000" dirty="0"/>
              <a:t>(1 of 3)</a:t>
            </a:r>
            <a:endParaRPr lang="en-US" sz="3600" dirty="0"/>
          </a:p>
        </p:txBody>
      </p:sp>
      <p:sp>
        <p:nvSpPr>
          <p:cNvPr id="3" name="Content Placeholder 2">
            <a:extLst>
              <a:ext uri="{FF2B5EF4-FFF2-40B4-BE49-F238E27FC236}">
                <a16:creationId xmlns:a16="http://schemas.microsoft.com/office/drawing/2014/main" id="{AEA33A6F-B46E-B760-BF25-2B94E85B9364}"/>
              </a:ext>
            </a:extLst>
          </p:cNvPr>
          <p:cNvSpPr>
            <a:spLocks noGrp="1"/>
          </p:cNvSpPr>
          <p:nvPr>
            <p:ph idx="1"/>
          </p:nvPr>
        </p:nvSpPr>
        <p:spPr/>
        <p:txBody>
          <a:bodyPr/>
          <a:lstStyle/>
          <a:p>
            <a:r>
              <a:rPr lang="en-US" sz="2400" dirty="0"/>
              <a:t>The major financial information statements aim to provide a picture of the financial position and performance of a business. </a:t>
            </a:r>
          </a:p>
          <a:p>
            <a:r>
              <a:rPr lang="en-US" sz="2400" dirty="0"/>
              <a:t>To achieve this, an organization accounting will need to produce mainly three financial statements on a regular and recurring basis. </a:t>
            </a:r>
          </a:p>
        </p:txBody>
      </p:sp>
      <p:sp>
        <p:nvSpPr>
          <p:cNvPr id="4" name="Date Placeholder 3">
            <a:extLst>
              <a:ext uri="{FF2B5EF4-FFF2-40B4-BE49-F238E27FC236}">
                <a16:creationId xmlns:a16="http://schemas.microsoft.com/office/drawing/2014/main" id="{A5A5E705-C85B-B685-18A8-E8D89E1FC8B7}"/>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B8893F3D-3C2A-6BFC-0069-CCF6EF098BA9}"/>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446888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C365F-3A17-D59A-1980-352E2DC4ECFD}"/>
              </a:ext>
            </a:extLst>
          </p:cNvPr>
          <p:cNvSpPr>
            <a:spLocks noGrp="1"/>
          </p:cNvSpPr>
          <p:nvPr>
            <p:ph type="title"/>
          </p:nvPr>
        </p:nvSpPr>
        <p:spPr/>
        <p:txBody>
          <a:bodyPr/>
          <a:lstStyle/>
          <a:p>
            <a:r>
              <a:rPr lang="en-US" sz="3600" b="1" dirty="0"/>
              <a:t>Financial information reporting </a:t>
            </a:r>
            <a:r>
              <a:rPr lang="en-US" sz="2000" dirty="0"/>
              <a:t>(2 of 3)</a:t>
            </a:r>
            <a:endParaRPr lang="en-US" sz="3600" dirty="0"/>
          </a:p>
        </p:txBody>
      </p:sp>
      <p:sp>
        <p:nvSpPr>
          <p:cNvPr id="3" name="Content Placeholder 2">
            <a:extLst>
              <a:ext uri="{FF2B5EF4-FFF2-40B4-BE49-F238E27FC236}">
                <a16:creationId xmlns:a16="http://schemas.microsoft.com/office/drawing/2014/main" id="{E4881F49-A667-18B3-FEF0-771A63668E98}"/>
              </a:ext>
            </a:extLst>
          </p:cNvPr>
          <p:cNvSpPr>
            <a:spLocks noGrp="1"/>
          </p:cNvSpPr>
          <p:nvPr>
            <p:ph idx="1"/>
          </p:nvPr>
        </p:nvSpPr>
        <p:spPr/>
        <p:txBody>
          <a:bodyPr/>
          <a:lstStyle/>
          <a:p>
            <a:pPr marL="0" indent="0">
              <a:buNone/>
            </a:pPr>
            <a:r>
              <a:rPr lang="en-US" sz="2400" dirty="0"/>
              <a:t>These three statements are concerned with answering the following questions relating to a particular period:</a:t>
            </a:r>
          </a:p>
          <a:p>
            <a:r>
              <a:rPr lang="en-US" sz="2400" dirty="0"/>
              <a:t>What cash movements took place?</a:t>
            </a:r>
          </a:p>
          <a:p>
            <a:r>
              <a:rPr lang="en-US" sz="2400" dirty="0"/>
              <a:t>How much wealth was generated?</a:t>
            </a:r>
          </a:p>
          <a:p>
            <a:r>
              <a:rPr lang="en-US" sz="2400" dirty="0"/>
              <a:t>What is the accumulated wealth of the business at the end of the period and what form does it take?</a:t>
            </a:r>
          </a:p>
          <a:p>
            <a:endParaRPr lang="en-US" dirty="0"/>
          </a:p>
        </p:txBody>
      </p:sp>
      <p:sp>
        <p:nvSpPr>
          <p:cNvPr id="4" name="Date Placeholder 3">
            <a:extLst>
              <a:ext uri="{FF2B5EF4-FFF2-40B4-BE49-F238E27FC236}">
                <a16:creationId xmlns:a16="http://schemas.microsoft.com/office/drawing/2014/main" id="{B18B523E-8149-27E0-2197-E179D891B398}"/>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D75C5D8A-F688-2414-BFD3-88228D8251DA}"/>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4034299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5E685-3A44-3941-E204-B6E5FEA21D98}"/>
              </a:ext>
            </a:extLst>
          </p:cNvPr>
          <p:cNvSpPr>
            <a:spLocks noGrp="1"/>
          </p:cNvSpPr>
          <p:nvPr>
            <p:ph type="title"/>
          </p:nvPr>
        </p:nvSpPr>
        <p:spPr/>
        <p:txBody>
          <a:bodyPr/>
          <a:lstStyle/>
          <a:p>
            <a:r>
              <a:rPr lang="en-US" sz="3600" b="1" dirty="0"/>
              <a:t>Financial information reporting </a:t>
            </a:r>
            <a:r>
              <a:rPr lang="en-US" sz="2000" dirty="0"/>
              <a:t>(3 of 3)</a:t>
            </a:r>
            <a:endParaRPr lang="en-US" sz="3600" dirty="0"/>
          </a:p>
        </p:txBody>
      </p:sp>
      <p:sp>
        <p:nvSpPr>
          <p:cNvPr id="3" name="Content Placeholder 2">
            <a:extLst>
              <a:ext uri="{FF2B5EF4-FFF2-40B4-BE49-F238E27FC236}">
                <a16:creationId xmlns:a16="http://schemas.microsoft.com/office/drawing/2014/main" id="{B056E66E-84C4-8112-2482-913889AB29EC}"/>
              </a:ext>
            </a:extLst>
          </p:cNvPr>
          <p:cNvSpPr>
            <a:spLocks noGrp="1"/>
          </p:cNvSpPr>
          <p:nvPr>
            <p:ph idx="1"/>
          </p:nvPr>
        </p:nvSpPr>
        <p:spPr/>
        <p:txBody>
          <a:bodyPr/>
          <a:lstStyle/>
          <a:p>
            <a:pPr marL="0" indent="0">
              <a:buNone/>
            </a:pPr>
            <a:r>
              <a:rPr lang="en-US" sz="2400" dirty="0"/>
              <a:t>To address the previous questions, there are different financial statements which are:</a:t>
            </a:r>
          </a:p>
          <a:p>
            <a:r>
              <a:rPr lang="en-US" sz="2400" dirty="0"/>
              <a:t>The statement of cash flows. </a:t>
            </a:r>
          </a:p>
          <a:p>
            <a:r>
              <a:rPr lang="en-US" sz="2400" dirty="0"/>
              <a:t>the statement of financial position, also known as the balance sheet.</a:t>
            </a:r>
          </a:p>
          <a:p>
            <a:r>
              <a:rPr lang="en-US" sz="2400" dirty="0"/>
              <a:t>The income statement, also known as the profit and loss account.</a:t>
            </a:r>
            <a:endParaRPr lang="en-US" dirty="0"/>
          </a:p>
        </p:txBody>
      </p:sp>
      <p:sp>
        <p:nvSpPr>
          <p:cNvPr id="4" name="Date Placeholder 3">
            <a:extLst>
              <a:ext uri="{FF2B5EF4-FFF2-40B4-BE49-F238E27FC236}">
                <a16:creationId xmlns:a16="http://schemas.microsoft.com/office/drawing/2014/main" id="{3AC0EAE4-D528-FC97-3DD3-2C546DD3E2D0}"/>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dirty="0"/>
          </a:p>
        </p:txBody>
      </p:sp>
      <p:sp>
        <p:nvSpPr>
          <p:cNvPr id="5" name="Slide Number Placeholder 4">
            <a:extLst>
              <a:ext uri="{FF2B5EF4-FFF2-40B4-BE49-F238E27FC236}">
                <a16:creationId xmlns:a16="http://schemas.microsoft.com/office/drawing/2014/main" id="{CF4912BE-CBB6-46A2-B1B3-8DA635333DEF}"/>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58366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F3974-DF2E-7078-35B0-4A6F5F6DA01F}"/>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C82C3AD4-E204-FDB2-9A49-791B84739D66}"/>
              </a:ext>
            </a:extLst>
          </p:cNvPr>
          <p:cNvSpPr>
            <a:spLocks noGrp="1"/>
          </p:cNvSpPr>
          <p:nvPr>
            <p:ph idx="1"/>
          </p:nvPr>
        </p:nvSpPr>
        <p:spPr/>
        <p:txBody>
          <a:bodyPr/>
          <a:lstStyle/>
          <a:p>
            <a:r>
              <a:rPr lang="en-GB" sz="2400" b="0" i="0" dirty="0">
                <a:solidFill>
                  <a:srgbClr val="181818"/>
                </a:solidFill>
                <a:effectLst/>
              </a:rPr>
              <a:t>The cash flow statement provides a detailed picture of what happened to a business’s cash during a specified period of time, known as the accounting period. </a:t>
            </a:r>
          </a:p>
          <a:p>
            <a:r>
              <a:rPr lang="en-GB" sz="2400" b="0" i="0" dirty="0">
                <a:solidFill>
                  <a:srgbClr val="181818"/>
                </a:solidFill>
                <a:effectLst/>
              </a:rPr>
              <a:t>It shows the organization’s ability to operate in the short and long term, based on how much cash is flowing into and out of the business. The cash flow statement is typically broken into three sections:</a:t>
            </a:r>
          </a:p>
          <a:p>
            <a:pPr lvl="1"/>
            <a:r>
              <a:rPr lang="en-GB" sz="2000" b="0" i="0" dirty="0">
                <a:solidFill>
                  <a:srgbClr val="181818"/>
                </a:solidFill>
                <a:effectLst/>
              </a:rPr>
              <a:t>Operating activities</a:t>
            </a:r>
          </a:p>
          <a:p>
            <a:pPr lvl="1"/>
            <a:r>
              <a:rPr lang="en-GB" sz="2000" b="0" i="0" dirty="0">
                <a:solidFill>
                  <a:srgbClr val="181818"/>
                </a:solidFill>
                <a:effectLst/>
              </a:rPr>
              <a:t>Investing activities</a:t>
            </a:r>
          </a:p>
          <a:p>
            <a:pPr lvl="1"/>
            <a:r>
              <a:rPr lang="en-GB" sz="2000" b="0" i="0" dirty="0">
                <a:solidFill>
                  <a:srgbClr val="181818"/>
                </a:solidFill>
                <a:effectLst/>
              </a:rPr>
              <a:t>Financing activities</a:t>
            </a:r>
          </a:p>
          <a:p>
            <a:pPr marL="0" indent="0">
              <a:buNone/>
            </a:pPr>
            <a:br>
              <a:rPr lang="en-GB" dirty="0"/>
            </a:br>
            <a:endParaRPr lang="en-US" dirty="0"/>
          </a:p>
        </p:txBody>
      </p:sp>
      <p:sp>
        <p:nvSpPr>
          <p:cNvPr id="4" name="Date Placeholder 3">
            <a:extLst>
              <a:ext uri="{FF2B5EF4-FFF2-40B4-BE49-F238E27FC236}">
                <a16:creationId xmlns:a16="http://schemas.microsoft.com/office/drawing/2014/main" id="{CAD2AB31-00CB-B555-0BAA-BD12F21E59CD}"/>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C40CF439-69FA-FAB7-19A4-FDF226C51509}"/>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4104328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7926-509D-1DC8-9ABB-B83F37163033}"/>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A14D1753-2E91-0D98-23D7-1D28EF1D1E80}"/>
              </a:ext>
            </a:extLst>
          </p:cNvPr>
          <p:cNvSpPr>
            <a:spLocks noGrp="1"/>
          </p:cNvSpPr>
          <p:nvPr>
            <p:ph idx="1"/>
          </p:nvPr>
        </p:nvSpPr>
        <p:spPr/>
        <p:txBody>
          <a:bodyPr/>
          <a:lstStyle/>
          <a:p>
            <a:r>
              <a:rPr lang="en-GB" sz="2400" b="1" i="0" dirty="0">
                <a:solidFill>
                  <a:srgbClr val="181818"/>
                </a:solidFill>
                <a:effectLst/>
              </a:rPr>
              <a:t>Operating activities </a:t>
            </a:r>
            <a:r>
              <a:rPr lang="en-GB" sz="2400" b="0" i="0" dirty="0">
                <a:solidFill>
                  <a:srgbClr val="181818"/>
                </a:solidFill>
                <a:effectLst/>
              </a:rPr>
              <a:t>demonstrates the cash flow that’s generated when the company sells and delivers its regular products or services. This includes both revenue and expenses. </a:t>
            </a:r>
          </a:p>
          <a:p>
            <a:r>
              <a:rPr lang="en-GB" sz="2400" b="1" i="0" dirty="0">
                <a:solidFill>
                  <a:srgbClr val="181818"/>
                </a:solidFill>
                <a:effectLst/>
              </a:rPr>
              <a:t>Investing activities </a:t>
            </a:r>
            <a:r>
              <a:rPr lang="en-GB" sz="2400" b="0" i="0" dirty="0">
                <a:solidFill>
                  <a:srgbClr val="181818"/>
                </a:solidFill>
                <a:effectLst/>
              </a:rPr>
              <a:t>shows cash flow from purchasing or selling assets. For example</a:t>
            </a:r>
            <a:r>
              <a:rPr lang="en-GB" sz="2400" dirty="0">
                <a:solidFill>
                  <a:srgbClr val="181818"/>
                </a:solidFill>
              </a:rPr>
              <a:t>,</a:t>
            </a:r>
            <a:r>
              <a:rPr lang="en-GB" sz="2400" b="0" i="0" dirty="0">
                <a:solidFill>
                  <a:srgbClr val="181818"/>
                </a:solidFill>
                <a:effectLst/>
              </a:rPr>
              <a:t> land, factory, vehicles, or patents.</a:t>
            </a:r>
          </a:p>
          <a:p>
            <a:r>
              <a:rPr lang="en-GB" sz="2400" b="1" i="0" dirty="0">
                <a:solidFill>
                  <a:srgbClr val="181818"/>
                </a:solidFill>
                <a:effectLst/>
              </a:rPr>
              <a:t>Financing activities </a:t>
            </a:r>
            <a:r>
              <a:rPr lang="en-GB" sz="2400" b="0" i="0" dirty="0">
                <a:solidFill>
                  <a:srgbClr val="181818"/>
                </a:solidFill>
                <a:effectLst/>
              </a:rPr>
              <a:t>provides details of cash flow from both debt and equity financing.</a:t>
            </a:r>
            <a:endParaRPr lang="en-US" sz="2400" dirty="0"/>
          </a:p>
        </p:txBody>
      </p:sp>
      <p:sp>
        <p:nvSpPr>
          <p:cNvPr id="4" name="Date Placeholder 3">
            <a:extLst>
              <a:ext uri="{FF2B5EF4-FFF2-40B4-BE49-F238E27FC236}">
                <a16:creationId xmlns:a16="http://schemas.microsoft.com/office/drawing/2014/main" id="{D53F2283-A447-5D68-0787-CA8C0F43AA6D}"/>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BCCAD558-1E82-35F4-15F8-1CE8182C9C31}"/>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404373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financial statement&#10;&#10;Description automatically generated">
            <a:extLst>
              <a:ext uri="{FF2B5EF4-FFF2-40B4-BE49-F238E27FC236}">
                <a16:creationId xmlns:a16="http://schemas.microsoft.com/office/drawing/2014/main" id="{15A13619-83A4-FD2C-0724-8BD40DBF61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8603" y="20379"/>
            <a:ext cx="5472607" cy="5949280"/>
          </a:xfrm>
          <a:noFill/>
        </p:spPr>
      </p:pic>
      <p:sp>
        <p:nvSpPr>
          <p:cNvPr id="4" name="Date Placeholder 3">
            <a:extLst>
              <a:ext uri="{FF2B5EF4-FFF2-40B4-BE49-F238E27FC236}">
                <a16:creationId xmlns:a16="http://schemas.microsoft.com/office/drawing/2014/main" id="{83BC4CE0-6C8B-AC24-4001-093AC1D5551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15/10/2023</a:t>
            </a:fld>
            <a:endParaRPr lang="en-GB" altLang="en-US" sz="900"/>
          </a:p>
        </p:txBody>
      </p:sp>
      <p:sp>
        <p:nvSpPr>
          <p:cNvPr id="5" name="Slide Number Placeholder 4">
            <a:extLst>
              <a:ext uri="{FF2B5EF4-FFF2-40B4-BE49-F238E27FC236}">
                <a16:creationId xmlns:a16="http://schemas.microsoft.com/office/drawing/2014/main" id="{FD189B44-3731-302E-A345-70E2EE0305F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10" name="TextBox 9">
            <a:extLst>
              <a:ext uri="{FF2B5EF4-FFF2-40B4-BE49-F238E27FC236}">
                <a16:creationId xmlns:a16="http://schemas.microsoft.com/office/drawing/2014/main" id="{FC339690-5CE4-931F-AF06-77753B313BEB}"/>
              </a:ext>
            </a:extLst>
          </p:cNvPr>
          <p:cNvSpPr txBox="1"/>
          <p:nvPr/>
        </p:nvSpPr>
        <p:spPr>
          <a:xfrm>
            <a:off x="7521210" y="5373216"/>
            <a:ext cx="1587294" cy="307777"/>
          </a:xfrm>
          <a:prstGeom prst="rect">
            <a:avLst/>
          </a:prstGeom>
          <a:noFill/>
        </p:spPr>
        <p:txBody>
          <a:bodyPr wrap="none" rtlCol="0">
            <a:spAutoFit/>
          </a:bodyPr>
          <a:lstStyle/>
          <a:p>
            <a:r>
              <a:rPr lang="en-GB" sz="1400" dirty="0">
                <a:effectLst/>
              </a:rPr>
              <a:t>(</a:t>
            </a:r>
            <a:r>
              <a:rPr lang="en-GB" sz="1400" dirty="0" err="1">
                <a:effectLst/>
              </a:rPr>
              <a:t>Stobierski</a:t>
            </a:r>
            <a:r>
              <a:rPr lang="en-GB" sz="1400" dirty="0">
                <a:effectLst/>
              </a:rPr>
              <a:t>, 2020)</a:t>
            </a:r>
            <a:endParaRPr lang="en-US" sz="1400" dirty="0"/>
          </a:p>
        </p:txBody>
      </p:sp>
      <p:sp>
        <p:nvSpPr>
          <p:cNvPr id="12" name="TextBox 11">
            <a:extLst>
              <a:ext uri="{FF2B5EF4-FFF2-40B4-BE49-F238E27FC236}">
                <a16:creationId xmlns:a16="http://schemas.microsoft.com/office/drawing/2014/main" id="{6A5A3BC8-F5FE-B479-E15A-8732B91C1692}"/>
              </a:ext>
            </a:extLst>
          </p:cNvPr>
          <p:cNvSpPr txBox="1"/>
          <p:nvPr/>
        </p:nvSpPr>
        <p:spPr>
          <a:xfrm>
            <a:off x="7842899" y="332656"/>
            <a:ext cx="943916" cy="369332"/>
          </a:xfrm>
          <a:prstGeom prst="rect">
            <a:avLst/>
          </a:prstGeom>
          <a:noFill/>
        </p:spPr>
        <p:txBody>
          <a:bodyPr wrap="square">
            <a:spAutoFit/>
          </a:bodyPr>
          <a:lstStyle/>
          <a:p>
            <a:r>
              <a:rPr lang="en-US" sz="1800" dirty="0"/>
              <a:t>(3 of 3)</a:t>
            </a:r>
            <a:endParaRPr lang="en-US" dirty="0"/>
          </a:p>
        </p:txBody>
      </p:sp>
    </p:spTree>
    <p:extLst>
      <p:ext uri="{BB962C8B-B14F-4D97-AF65-F5344CB8AC3E}">
        <p14:creationId xmlns:p14="http://schemas.microsoft.com/office/powerpoint/2010/main" val="1755175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B46B-D75F-6332-2F56-5E05850E0258}"/>
              </a:ext>
            </a:extLst>
          </p:cNvPr>
          <p:cNvSpPr>
            <a:spLocks noGrp="1"/>
          </p:cNvSpPr>
          <p:nvPr>
            <p:ph type="title"/>
          </p:nvPr>
        </p:nvSpPr>
        <p:spPr/>
        <p:txBody>
          <a:bodyPr/>
          <a:lstStyle/>
          <a:p>
            <a:r>
              <a:rPr lang="en-US" sz="3600" b="1" dirty="0"/>
              <a:t>Balance sheet </a:t>
            </a:r>
            <a:r>
              <a:rPr lang="en-US" sz="2000" dirty="0"/>
              <a:t>(1 of 10) </a:t>
            </a:r>
            <a:endParaRPr lang="en-US" sz="3600" dirty="0"/>
          </a:p>
        </p:txBody>
      </p:sp>
      <p:sp>
        <p:nvSpPr>
          <p:cNvPr id="3" name="Content Placeholder 2">
            <a:extLst>
              <a:ext uri="{FF2B5EF4-FFF2-40B4-BE49-F238E27FC236}">
                <a16:creationId xmlns:a16="http://schemas.microsoft.com/office/drawing/2014/main" id="{9371A870-463E-6761-5FB4-B603B9B55785}"/>
              </a:ext>
            </a:extLst>
          </p:cNvPr>
          <p:cNvSpPr>
            <a:spLocks noGrp="1"/>
          </p:cNvSpPr>
          <p:nvPr>
            <p:ph idx="1"/>
          </p:nvPr>
        </p:nvSpPr>
        <p:spPr/>
        <p:txBody>
          <a:bodyPr/>
          <a:lstStyle/>
          <a:p>
            <a:r>
              <a:rPr lang="en-GB" sz="2400" b="0" i="0" dirty="0">
                <a:solidFill>
                  <a:srgbClr val="181818"/>
                </a:solidFill>
                <a:effectLst/>
              </a:rPr>
              <a:t>The Balance Sheet shows an organization’s </a:t>
            </a:r>
            <a:r>
              <a:rPr lang="en-GB" sz="2400" b="1" i="0" dirty="0">
                <a:solidFill>
                  <a:srgbClr val="181818"/>
                </a:solidFill>
                <a:effectLst/>
              </a:rPr>
              <a:t>assets</a:t>
            </a:r>
            <a:r>
              <a:rPr lang="en-GB" sz="2400" b="0" i="0" dirty="0">
                <a:solidFill>
                  <a:srgbClr val="181818"/>
                </a:solidFill>
                <a:effectLst/>
              </a:rPr>
              <a:t>, </a:t>
            </a:r>
            <a:r>
              <a:rPr lang="en-GB" sz="2400" b="1" i="0" dirty="0">
                <a:solidFill>
                  <a:srgbClr val="181818"/>
                </a:solidFill>
                <a:effectLst/>
              </a:rPr>
              <a:t>liabilities</a:t>
            </a:r>
            <a:r>
              <a:rPr lang="en-GB" sz="2400" b="0" i="0" dirty="0">
                <a:solidFill>
                  <a:srgbClr val="181818"/>
                </a:solidFill>
                <a:effectLst/>
              </a:rPr>
              <a:t>, and </a:t>
            </a:r>
            <a:r>
              <a:rPr lang="en-GB" sz="2400" b="1" i="0" dirty="0">
                <a:solidFill>
                  <a:srgbClr val="181818"/>
                </a:solidFill>
                <a:effectLst/>
              </a:rPr>
              <a:t>shareholders’ equity</a:t>
            </a:r>
            <a:r>
              <a:rPr lang="en-GB" sz="2400" b="0" i="0" dirty="0">
                <a:solidFill>
                  <a:srgbClr val="181818"/>
                </a:solidFill>
                <a:effectLst/>
              </a:rPr>
              <a:t> for a given period of time</a:t>
            </a:r>
            <a:r>
              <a:rPr lang="en-GB" sz="2400" dirty="0">
                <a:solidFill>
                  <a:srgbClr val="181818"/>
                </a:solidFill>
              </a:rPr>
              <a:t>, </a:t>
            </a:r>
            <a:r>
              <a:rPr lang="en-GB" sz="2400" b="0" i="0" dirty="0">
                <a:solidFill>
                  <a:srgbClr val="181818"/>
                </a:solidFill>
                <a:effectLst/>
              </a:rPr>
              <a:t>usually at the end of year.</a:t>
            </a:r>
          </a:p>
          <a:p>
            <a:r>
              <a:rPr lang="en-US" sz="2400" dirty="0"/>
              <a:t>It provides important insights into the organization's financial health and overall position. It shows how a company's assets are financed, either through liabilities or shareholders' equity. </a:t>
            </a:r>
          </a:p>
        </p:txBody>
      </p:sp>
      <p:sp>
        <p:nvSpPr>
          <p:cNvPr id="4" name="Date Placeholder 3">
            <a:extLst>
              <a:ext uri="{FF2B5EF4-FFF2-40B4-BE49-F238E27FC236}">
                <a16:creationId xmlns:a16="http://schemas.microsoft.com/office/drawing/2014/main" id="{40AEB34E-EB99-AE70-EA43-D3A801A2A092}"/>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7EF3C9F5-AD24-0AEE-395A-EEDEEBDCB0EC}"/>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765617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47B8-FF32-51A1-0526-A24279943AAC}"/>
              </a:ext>
            </a:extLst>
          </p:cNvPr>
          <p:cNvSpPr>
            <a:spLocks noGrp="1"/>
          </p:cNvSpPr>
          <p:nvPr>
            <p:ph type="title"/>
          </p:nvPr>
        </p:nvSpPr>
        <p:spPr/>
        <p:txBody>
          <a:bodyPr/>
          <a:lstStyle/>
          <a:p>
            <a:r>
              <a:rPr lang="en-US" sz="3600" b="1" dirty="0"/>
              <a:t>Assets </a:t>
            </a:r>
            <a:r>
              <a:rPr lang="en-US" sz="2000" dirty="0"/>
              <a:t>(2 of 10) </a:t>
            </a:r>
            <a:endParaRPr lang="en-US" sz="3600" b="1" dirty="0"/>
          </a:p>
        </p:txBody>
      </p:sp>
      <p:sp>
        <p:nvSpPr>
          <p:cNvPr id="3" name="Content Placeholder 2">
            <a:extLst>
              <a:ext uri="{FF2B5EF4-FFF2-40B4-BE49-F238E27FC236}">
                <a16:creationId xmlns:a16="http://schemas.microsoft.com/office/drawing/2014/main" id="{4FCA484D-B0ED-2CB4-A065-8725C1842142}"/>
              </a:ext>
            </a:extLst>
          </p:cNvPr>
          <p:cNvSpPr>
            <a:spLocks noGrp="1"/>
          </p:cNvSpPr>
          <p:nvPr>
            <p:ph idx="1"/>
          </p:nvPr>
        </p:nvSpPr>
        <p:spPr/>
        <p:txBody>
          <a:bodyPr/>
          <a:lstStyle/>
          <a:p>
            <a:pPr marL="0" indent="0">
              <a:buNone/>
            </a:pPr>
            <a:r>
              <a:rPr lang="en-US" sz="2400" dirty="0"/>
              <a:t>An asset is a source controlled and owned by the organization that have economic value and can be used to generate future benefits.</a:t>
            </a:r>
          </a:p>
          <a:p>
            <a:pPr marL="0" indent="0">
              <a:buNone/>
            </a:pPr>
            <a:r>
              <a:rPr lang="en-US" sz="2400" dirty="0"/>
              <a:t>Asset are classified into two main categories:</a:t>
            </a:r>
          </a:p>
          <a:p>
            <a:r>
              <a:rPr lang="en-US" sz="2400" dirty="0"/>
              <a:t>Current assets </a:t>
            </a:r>
          </a:p>
          <a:p>
            <a:r>
              <a:rPr lang="en-US" sz="2400" dirty="0"/>
              <a:t>Non-current asset or fixed asset</a:t>
            </a:r>
          </a:p>
          <a:p>
            <a:endParaRPr lang="en-US" dirty="0"/>
          </a:p>
        </p:txBody>
      </p:sp>
      <p:sp>
        <p:nvSpPr>
          <p:cNvPr id="4" name="Date Placeholder 3">
            <a:extLst>
              <a:ext uri="{FF2B5EF4-FFF2-40B4-BE49-F238E27FC236}">
                <a16:creationId xmlns:a16="http://schemas.microsoft.com/office/drawing/2014/main" id="{7D40F98C-1CB0-634A-B085-5F366331DFEF}"/>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141D47EE-EFE3-E28C-5BE3-AC0CD244FBC2}"/>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4238535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2CD7-908B-D004-6513-E174427C1BA7}"/>
              </a:ext>
            </a:extLst>
          </p:cNvPr>
          <p:cNvSpPr>
            <a:spLocks noGrp="1"/>
          </p:cNvSpPr>
          <p:nvPr>
            <p:ph type="title"/>
          </p:nvPr>
        </p:nvSpPr>
        <p:spPr/>
        <p:txBody>
          <a:bodyPr/>
          <a:lstStyle/>
          <a:p>
            <a:r>
              <a:rPr lang="en-US" sz="3600" b="1" dirty="0"/>
              <a:t>Current assets </a:t>
            </a:r>
            <a:r>
              <a:rPr lang="en-US" sz="2000" dirty="0"/>
              <a:t>(3 of 10) </a:t>
            </a:r>
            <a:endParaRPr lang="en-US" sz="3600" b="1" dirty="0"/>
          </a:p>
        </p:txBody>
      </p:sp>
      <p:sp>
        <p:nvSpPr>
          <p:cNvPr id="3" name="Content Placeholder 2">
            <a:extLst>
              <a:ext uri="{FF2B5EF4-FFF2-40B4-BE49-F238E27FC236}">
                <a16:creationId xmlns:a16="http://schemas.microsoft.com/office/drawing/2014/main" id="{2573F3FA-2661-FAE6-0E76-A772D65E1B92}"/>
              </a:ext>
            </a:extLst>
          </p:cNvPr>
          <p:cNvSpPr>
            <a:spLocks noGrp="1"/>
          </p:cNvSpPr>
          <p:nvPr>
            <p:ph idx="1"/>
          </p:nvPr>
        </p:nvSpPr>
        <p:spPr/>
        <p:txBody>
          <a:bodyPr/>
          <a:lstStyle/>
          <a:p>
            <a:r>
              <a:rPr lang="en-US" sz="2400" dirty="0"/>
              <a:t>Current assets are any assets that are expected to be sold, converted into cash, used within 12 months, or one operating cycle of business.</a:t>
            </a:r>
          </a:p>
          <a:p>
            <a:r>
              <a:rPr lang="en-US" sz="2400" dirty="0"/>
              <a:t>Examples: Cash, account receivable, inventory, short-term investments.</a:t>
            </a:r>
          </a:p>
        </p:txBody>
      </p:sp>
      <p:sp>
        <p:nvSpPr>
          <p:cNvPr id="4" name="Date Placeholder 3">
            <a:extLst>
              <a:ext uri="{FF2B5EF4-FFF2-40B4-BE49-F238E27FC236}">
                <a16:creationId xmlns:a16="http://schemas.microsoft.com/office/drawing/2014/main" id="{D0399CDE-6CD6-5F44-9473-463847D2A760}"/>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5C3F2378-C79B-EBA0-2405-C880ED28B9A2}"/>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396473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FD35-B5FA-541C-59FC-FBD73237A964}"/>
              </a:ext>
            </a:extLst>
          </p:cNvPr>
          <p:cNvSpPr>
            <a:spLocks noGrp="1"/>
          </p:cNvSpPr>
          <p:nvPr>
            <p:ph type="title"/>
          </p:nvPr>
        </p:nvSpPr>
        <p:spPr/>
        <p:txBody>
          <a:bodyPr/>
          <a:lstStyle/>
          <a:p>
            <a:r>
              <a:rPr lang="en-US" sz="3600" b="1" dirty="0"/>
              <a:t>Non-current assets or fixed assets </a:t>
            </a:r>
            <a:br>
              <a:rPr lang="en-US" sz="3600" b="1" dirty="0"/>
            </a:br>
            <a:r>
              <a:rPr lang="en-US" sz="2000" dirty="0"/>
              <a:t>(4 of 10) </a:t>
            </a:r>
            <a:endParaRPr lang="en-US" sz="3600" b="1" dirty="0"/>
          </a:p>
        </p:txBody>
      </p:sp>
      <p:sp>
        <p:nvSpPr>
          <p:cNvPr id="3" name="Content Placeholder 2">
            <a:extLst>
              <a:ext uri="{FF2B5EF4-FFF2-40B4-BE49-F238E27FC236}">
                <a16:creationId xmlns:a16="http://schemas.microsoft.com/office/drawing/2014/main" id="{5250A595-6C83-6606-AE43-3D043D516844}"/>
              </a:ext>
            </a:extLst>
          </p:cNvPr>
          <p:cNvSpPr>
            <a:spLocks noGrp="1"/>
          </p:cNvSpPr>
          <p:nvPr>
            <p:ph idx="1"/>
          </p:nvPr>
        </p:nvSpPr>
        <p:spPr/>
        <p:txBody>
          <a:bodyPr/>
          <a:lstStyle/>
          <a:p>
            <a:r>
              <a:rPr lang="en-GB" sz="2400" b="0" i="0" dirty="0">
                <a:effectLst/>
              </a:rPr>
              <a:t>Non-current assets, also known as long-term assets or fixed assets, are assets that are not expected to be converted into cash or used up within one year or one operating cycle. </a:t>
            </a:r>
          </a:p>
          <a:p>
            <a:r>
              <a:rPr lang="en-GB" sz="2400" b="0" i="0" dirty="0">
                <a:effectLst/>
              </a:rPr>
              <a:t>They are typically held for more than one year and are used to support a company's long-term operations.</a:t>
            </a:r>
          </a:p>
          <a:p>
            <a:r>
              <a:rPr lang="en-GB" sz="2400" dirty="0"/>
              <a:t>These include tangible and intangible.</a:t>
            </a:r>
            <a:endParaRPr lang="en-US" sz="2400" dirty="0"/>
          </a:p>
        </p:txBody>
      </p:sp>
      <p:sp>
        <p:nvSpPr>
          <p:cNvPr id="4" name="Date Placeholder 3">
            <a:extLst>
              <a:ext uri="{FF2B5EF4-FFF2-40B4-BE49-F238E27FC236}">
                <a16:creationId xmlns:a16="http://schemas.microsoft.com/office/drawing/2014/main" id="{971DAEC8-218F-0847-6445-FF289A38DBDA}"/>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B15FE087-5390-673C-D95E-6D7B7A54610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667888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94C17-A078-92F1-CE17-7D7B4AB86FA9}"/>
              </a:ext>
            </a:extLst>
          </p:cNvPr>
          <p:cNvSpPr>
            <a:spLocks noGrp="1"/>
          </p:cNvSpPr>
          <p:nvPr>
            <p:ph type="title"/>
          </p:nvPr>
        </p:nvSpPr>
        <p:spPr/>
        <p:txBody>
          <a:bodyPr/>
          <a:lstStyle/>
          <a:p>
            <a:r>
              <a:rPr lang="en-US" sz="3600" b="1" dirty="0"/>
              <a:t>Non-current assets or fixed assets </a:t>
            </a:r>
            <a:br>
              <a:rPr lang="en-US" sz="3600" b="1" dirty="0"/>
            </a:br>
            <a:r>
              <a:rPr lang="en-US" sz="2000" dirty="0"/>
              <a:t>(5 of 10)</a:t>
            </a:r>
            <a:r>
              <a:rPr lang="en-US" sz="2000" b="1" dirty="0"/>
              <a:t> </a:t>
            </a:r>
            <a:endParaRPr lang="en-US" sz="3600" dirty="0"/>
          </a:p>
        </p:txBody>
      </p:sp>
      <p:sp>
        <p:nvSpPr>
          <p:cNvPr id="3" name="Content Placeholder 2">
            <a:extLst>
              <a:ext uri="{FF2B5EF4-FFF2-40B4-BE49-F238E27FC236}">
                <a16:creationId xmlns:a16="http://schemas.microsoft.com/office/drawing/2014/main" id="{BAEE6F75-897B-1887-347B-9F6F53C242B5}"/>
              </a:ext>
            </a:extLst>
          </p:cNvPr>
          <p:cNvSpPr>
            <a:spLocks noGrp="1"/>
          </p:cNvSpPr>
          <p:nvPr>
            <p:ph idx="1"/>
          </p:nvPr>
        </p:nvSpPr>
        <p:spPr/>
        <p:txBody>
          <a:bodyPr/>
          <a:lstStyle/>
          <a:p>
            <a:r>
              <a:rPr lang="en-US" sz="2400" dirty="0"/>
              <a:t>Non-current tangible assets are physical assets such as land, buildings, machinery, and vehicles used in the production process.</a:t>
            </a:r>
          </a:p>
          <a:p>
            <a:r>
              <a:rPr lang="en-US" sz="2400" dirty="0"/>
              <a:t>Non-current intangible assets are non-physical assets with no physical substance, such as patents, copyrights, trademarks, and systems (e.g. CRM).</a:t>
            </a:r>
          </a:p>
        </p:txBody>
      </p:sp>
      <p:sp>
        <p:nvSpPr>
          <p:cNvPr id="4" name="Date Placeholder 3">
            <a:extLst>
              <a:ext uri="{FF2B5EF4-FFF2-40B4-BE49-F238E27FC236}">
                <a16:creationId xmlns:a16="http://schemas.microsoft.com/office/drawing/2014/main" id="{4EFA36C5-B90F-11AB-C25A-B6BDAD4E73B7}"/>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15EF311A-1138-55FE-10A2-D0EFF635E62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563327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067D-47B3-F054-8F2B-AAA8493ADAA1}"/>
              </a:ext>
            </a:extLst>
          </p:cNvPr>
          <p:cNvSpPr>
            <a:spLocks noGrp="1"/>
          </p:cNvSpPr>
          <p:nvPr>
            <p:ph type="title"/>
          </p:nvPr>
        </p:nvSpPr>
        <p:spPr/>
        <p:txBody>
          <a:bodyPr/>
          <a:lstStyle/>
          <a:p>
            <a:r>
              <a:rPr lang="en-US" sz="3600" b="1" dirty="0"/>
              <a:t>Liabilities </a:t>
            </a:r>
            <a:r>
              <a:rPr lang="en-US" sz="2000" dirty="0"/>
              <a:t>(6 of 10) </a:t>
            </a:r>
            <a:endParaRPr lang="en-US" sz="3600" b="1" dirty="0"/>
          </a:p>
        </p:txBody>
      </p:sp>
      <p:sp>
        <p:nvSpPr>
          <p:cNvPr id="3" name="Content Placeholder 2">
            <a:extLst>
              <a:ext uri="{FF2B5EF4-FFF2-40B4-BE49-F238E27FC236}">
                <a16:creationId xmlns:a16="http://schemas.microsoft.com/office/drawing/2014/main" id="{EB97C4FF-C785-E2D4-F803-AD98917B2B24}"/>
              </a:ext>
            </a:extLst>
          </p:cNvPr>
          <p:cNvSpPr>
            <a:spLocks noGrp="1"/>
          </p:cNvSpPr>
          <p:nvPr>
            <p:ph idx="1"/>
          </p:nvPr>
        </p:nvSpPr>
        <p:spPr/>
        <p:txBody>
          <a:bodyPr/>
          <a:lstStyle/>
          <a:p>
            <a:pPr marL="0" indent="0">
              <a:buNone/>
            </a:pPr>
            <a:r>
              <a:rPr lang="en-US" sz="2400" dirty="0"/>
              <a:t>Liabilities are financial obligations or debts that an individual or a company owes to other parties. They represent claims or obligations that require the payment of money, provision of goods or services, or fulfillment of a duty in the future.</a:t>
            </a:r>
          </a:p>
          <a:p>
            <a:pPr marL="0" indent="0">
              <a:buNone/>
            </a:pPr>
            <a:r>
              <a:rPr lang="en-US" sz="2400" dirty="0"/>
              <a:t>There are two types of liabilities:</a:t>
            </a:r>
          </a:p>
          <a:p>
            <a:r>
              <a:rPr lang="en-US" sz="2400" dirty="0"/>
              <a:t>Current liabilities </a:t>
            </a:r>
          </a:p>
          <a:p>
            <a:r>
              <a:rPr lang="en-US" sz="2400" dirty="0"/>
              <a:t>Non-current liabilities</a:t>
            </a:r>
          </a:p>
        </p:txBody>
      </p:sp>
      <p:sp>
        <p:nvSpPr>
          <p:cNvPr id="4" name="Date Placeholder 3">
            <a:extLst>
              <a:ext uri="{FF2B5EF4-FFF2-40B4-BE49-F238E27FC236}">
                <a16:creationId xmlns:a16="http://schemas.microsoft.com/office/drawing/2014/main" id="{04892873-1D63-F082-7575-A030928B2DA2}"/>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23B69106-05E6-F554-BB87-71E797B8253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937208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3D12-2914-E79D-204E-F458525DE2B5}"/>
              </a:ext>
            </a:extLst>
          </p:cNvPr>
          <p:cNvSpPr>
            <a:spLocks noGrp="1"/>
          </p:cNvSpPr>
          <p:nvPr>
            <p:ph type="title"/>
          </p:nvPr>
        </p:nvSpPr>
        <p:spPr/>
        <p:txBody>
          <a:bodyPr/>
          <a:lstStyle/>
          <a:p>
            <a:r>
              <a:rPr lang="en-US" sz="3600" b="1" dirty="0"/>
              <a:t>Current liability </a:t>
            </a:r>
            <a:r>
              <a:rPr lang="en-US" sz="2000" dirty="0"/>
              <a:t>(7 of 10) </a:t>
            </a:r>
            <a:endParaRPr lang="en-US" sz="3600" b="1" dirty="0"/>
          </a:p>
        </p:txBody>
      </p:sp>
      <p:sp>
        <p:nvSpPr>
          <p:cNvPr id="3" name="Content Placeholder 2">
            <a:extLst>
              <a:ext uri="{FF2B5EF4-FFF2-40B4-BE49-F238E27FC236}">
                <a16:creationId xmlns:a16="http://schemas.microsoft.com/office/drawing/2014/main" id="{10480239-17CF-FABC-B3E9-A39C85699B81}"/>
              </a:ext>
            </a:extLst>
          </p:cNvPr>
          <p:cNvSpPr>
            <a:spLocks noGrp="1"/>
          </p:cNvSpPr>
          <p:nvPr>
            <p:ph idx="1"/>
          </p:nvPr>
        </p:nvSpPr>
        <p:spPr/>
        <p:txBody>
          <a:bodyPr/>
          <a:lstStyle/>
          <a:p>
            <a:r>
              <a:rPr lang="en-US" sz="2400" dirty="0"/>
              <a:t>A current liability is a type of financial obligation or debt that a company or individual expects to settle within a relatively short period, typically within one year or one operating cycle, whichever is longer. </a:t>
            </a:r>
          </a:p>
          <a:p>
            <a:r>
              <a:rPr lang="en-US" sz="2400" dirty="0"/>
              <a:t>An example is </a:t>
            </a:r>
            <a:r>
              <a:rPr lang="en-US" sz="2400" b="1" dirty="0"/>
              <a:t>short term debts</a:t>
            </a:r>
            <a:r>
              <a:rPr lang="en-US" sz="2400" dirty="0"/>
              <a:t>.</a:t>
            </a:r>
          </a:p>
        </p:txBody>
      </p:sp>
      <p:sp>
        <p:nvSpPr>
          <p:cNvPr id="4" name="Date Placeholder 3">
            <a:extLst>
              <a:ext uri="{FF2B5EF4-FFF2-40B4-BE49-F238E27FC236}">
                <a16:creationId xmlns:a16="http://schemas.microsoft.com/office/drawing/2014/main" id="{DF07CDBE-A30E-13F9-9242-02A75DADE34D}"/>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03D3F66F-B67E-7F3A-A0F6-EA8BB704973A}"/>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154488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4B20-FED6-0E3E-52EE-C25C6E9B0665}"/>
              </a:ext>
            </a:extLst>
          </p:cNvPr>
          <p:cNvSpPr>
            <a:spLocks noGrp="1"/>
          </p:cNvSpPr>
          <p:nvPr>
            <p:ph type="title"/>
          </p:nvPr>
        </p:nvSpPr>
        <p:spPr/>
        <p:txBody>
          <a:bodyPr/>
          <a:lstStyle/>
          <a:p>
            <a:r>
              <a:rPr lang="en-US" sz="3600" b="1" dirty="0"/>
              <a:t>Non-current liability </a:t>
            </a:r>
            <a:r>
              <a:rPr lang="en-US" sz="2000" dirty="0"/>
              <a:t>(8 of 10) </a:t>
            </a:r>
            <a:endParaRPr lang="en-US" sz="3600" b="1" dirty="0"/>
          </a:p>
        </p:txBody>
      </p:sp>
      <p:sp>
        <p:nvSpPr>
          <p:cNvPr id="3" name="Content Placeholder 2">
            <a:extLst>
              <a:ext uri="{FF2B5EF4-FFF2-40B4-BE49-F238E27FC236}">
                <a16:creationId xmlns:a16="http://schemas.microsoft.com/office/drawing/2014/main" id="{6ABBF7D0-FBB8-F0C6-3B11-6CABF250F607}"/>
              </a:ext>
            </a:extLst>
          </p:cNvPr>
          <p:cNvSpPr>
            <a:spLocks noGrp="1"/>
          </p:cNvSpPr>
          <p:nvPr>
            <p:ph idx="1"/>
          </p:nvPr>
        </p:nvSpPr>
        <p:spPr/>
        <p:txBody>
          <a:bodyPr/>
          <a:lstStyle/>
          <a:p>
            <a:r>
              <a:rPr lang="en-US" sz="2400" dirty="0"/>
              <a:t>A non-current liability or long-term liability is any liability that does not meet the definition of a current liability.</a:t>
            </a:r>
          </a:p>
          <a:p>
            <a:r>
              <a:rPr lang="en-US" sz="2400" dirty="0"/>
              <a:t>These liabilities represent the portion of a company's debts and obligations that are not expected to be paid off in the near future, typically beyond the normal operating cycle of the business. </a:t>
            </a:r>
          </a:p>
          <a:p>
            <a:r>
              <a:rPr lang="en-US" sz="2400" dirty="0"/>
              <a:t>An example is </a:t>
            </a:r>
            <a:r>
              <a:rPr lang="en-US" sz="2400" b="1" dirty="0"/>
              <a:t>long term debts</a:t>
            </a:r>
            <a:r>
              <a:rPr lang="en-US" sz="2400" dirty="0"/>
              <a:t>.</a:t>
            </a:r>
          </a:p>
        </p:txBody>
      </p:sp>
      <p:sp>
        <p:nvSpPr>
          <p:cNvPr id="4" name="Date Placeholder 3">
            <a:extLst>
              <a:ext uri="{FF2B5EF4-FFF2-40B4-BE49-F238E27FC236}">
                <a16:creationId xmlns:a16="http://schemas.microsoft.com/office/drawing/2014/main" id="{84A2C1F0-A317-6863-95D3-B878D5F85749}"/>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819A504A-F6A5-EE4B-D7DB-7FD15D4D39B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878830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D493-C876-5F8C-EE62-F627D69BACA5}"/>
              </a:ext>
            </a:extLst>
          </p:cNvPr>
          <p:cNvSpPr>
            <a:spLocks noGrp="1"/>
          </p:cNvSpPr>
          <p:nvPr>
            <p:ph type="title"/>
          </p:nvPr>
        </p:nvSpPr>
        <p:spPr/>
        <p:txBody>
          <a:bodyPr/>
          <a:lstStyle/>
          <a:p>
            <a:r>
              <a:rPr lang="en-GB" sz="3600" b="1" i="0" dirty="0">
                <a:effectLst/>
              </a:rPr>
              <a:t>Shareholders' Equity </a:t>
            </a:r>
            <a:r>
              <a:rPr lang="en-US" sz="2000" dirty="0"/>
              <a:t>(9 of 10) </a:t>
            </a:r>
            <a:endParaRPr lang="en-US" sz="3600" dirty="0"/>
          </a:p>
        </p:txBody>
      </p:sp>
      <p:sp>
        <p:nvSpPr>
          <p:cNvPr id="3" name="Content Placeholder 2">
            <a:extLst>
              <a:ext uri="{FF2B5EF4-FFF2-40B4-BE49-F238E27FC236}">
                <a16:creationId xmlns:a16="http://schemas.microsoft.com/office/drawing/2014/main" id="{961AF163-AA99-1D1B-1C2C-D34D4D51C32B}"/>
              </a:ext>
            </a:extLst>
          </p:cNvPr>
          <p:cNvSpPr>
            <a:spLocks noGrp="1"/>
          </p:cNvSpPr>
          <p:nvPr>
            <p:ph idx="1"/>
          </p:nvPr>
        </p:nvSpPr>
        <p:spPr/>
        <p:txBody>
          <a:bodyPr/>
          <a:lstStyle/>
          <a:p>
            <a:r>
              <a:rPr lang="en-US" sz="2400" dirty="0">
                <a:cs typeface="ADLaM Display" panose="020F0502020204030204" pitchFamily="34" charset="0"/>
              </a:rPr>
              <a:t>Shareholders' Equity also known as owner's equity or net assets, represents the residual interest in the organization's assets after deducting its liabilities. </a:t>
            </a:r>
          </a:p>
          <a:p>
            <a:r>
              <a:rPr lang="en-US" sz="2400" dirty="0">
                <a:cs typeface="ADLaM Display" panose="020F0502020204030204" pitchFamily="34" charset="0"/>
              </a:rPr>
              <a:t>It represents the ownership stake of the company's shareholders. </a:t>
            </a:r>
          </a:p>
        </p:txBody>
      </p:sp>
      <p:sp>
        <p:nvSpPr>
          <p:cNvPr id="4" name="Date Placeholder 3">
            <a:extLst>
              <a:ext uri="{FF2B5EF4-FFF2-40B4-BE49-F238E27FC236}">
                <a16:creationId xmlns:a16="http://schemas.microsoft.com/office/drawing/2014/main" id="{72174C24-0CB7-4502-ADEC-542F48E4A7AC}"/>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20489714-5F7A-4C72-A7C0-EE243E4924F4}"/>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4102936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A close-up of a financial statement&#10;&#10;Description automatically generated">
            <a:extLst>
              <a:ext uri="{FF2B5EF4-FFF2-40B4-BE49-F238E27FC236}">
                <a16:creationId xmlns:a16="http://schemas.microsoft.com/office/drawing/2014/main" id="{871147B5-7748-7F37-97FC-B9AF4B55BF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2681" y="68263"/>
            <a:ext cx="4738638" cy="6721475"/>
          </a:xfrm>
          <a:noFill/>
        </p:spPr>
      </p:pic>
      <p:sp>
        <p:nvSpPr>
          <p:cNvPr id="4" name="Date Placeholder 3" hidden="1">
            <a:extLst>
              <a:ext uri="{FF2B5EF4-FFF2-40B4-BE49-F238E27FC236}">
                <a16:creationId xmlns:a16="http://schemas.microsoft.com/office/drawing/2014/main" id="{9B7019C1-D14B-4016-EF59-18F2499D4CEE}"/>
              </a:ext>
            </a:extLst>
          </p:cNvPr>
          <p:cNvSpPr>
            <a:spLocks noGrp="1"/>
          </p:cNvSpPr>
          <p:nvPr>
            <p:ph type="dt" sz="half" idx="10"/>
          </p:nvPr>
        </p:nvSpPr>
        <p:spPr/>
        <p:txBody>
          <a:bodyPr/>
          <a:lstStyle/>
          <a:p>
            <a:pPr>
              <a:spcAft>
                <a:spcPts val="600"/>
              </a:spcAft>
              <a:defRPr/>
            </a:pPr>
            <a:fld id="{130ADD5E-52E0-0D44-B721-F95AB1FBEECE}" type="datetime1">
              <a:rPr lang="en-GB" altLang="en-US" smtClean="0"/>
              <a:pPr>
                <a:spcAft>
                  <a:spcPts val="600"/>
                </a:spcAft>
                <a:defRPr/>
              </a:pPr>
              <a:t>15/10/2023</a:t>
            </a:fld>
            <a:endParaRPr lang="en-GB" altLang="en-US"/>
          </a:p>
        </p:txBody>
      </p:sp>
      <p:sp>
        <p:nvSpPr>
          <p:cNvPr id="5" name="Slide Number Placeholder 4" hidden="1">
            <a:extLst>
              <a:ext uri="{FF2B5EF4-FFF2-40B4-BE49-F238E27FC236}">
                <a16:creationId xmlns:a16="http://schemas.microsoft.com/office/drawing/2014/main" id="{3B7FA1B4-961A-34F7-CC4B-E34CC6574A63}"/>
              </a:ext>
            </a:extLst>
          </p:cNvPr>
          <p:cNvSpPr>
            <a:spLocks noGrp="1"/>
          </p:cNvSpPr>
          <p:nvPr>
            <p:ph type="sldNum" sz="quarter" idx="12"/>
          </p:nvPr>
        </p:nvSpPr>
        <p:spPr/>
        <p:txBody>
          <a:bodyPr/>
          <a:lstStyle/>
          <a:p>
            <a:pPr>
              <a:spcAft>
                <a:spcPts val="600"/>
              </a:spcAft>
              <a:defRPr/>
            </a:pPr>
            <a:fld id="{E420D319-DD93-554E-8F0D-BBCEB2ABB842}" type="slidenum">
              <a:rPr lang="en-GB" altLang="en-US" smtClean="0"/>
              <a:pPr>
                <a:spcAft>
                  <a:spcPts val="600"/>
                </a:spcAft>
                <a:defRPr/>
              </a:pPr>
              <a:t>18</a:t>
            </a:fld>
            <a:endParaRPr lang="en-GB" altLang="en-US"/>
          </a:p>
        </p:txBody>
      </p:sp>
      <p:sp>
        <p:nvSpPr>
          <p:cNvPr id="12" name="TextBox 11">
            <a:extLst>
              <a:ext uri="{FF2B5EF4-FFF2-40B4-BE49-F238E27FC236}">
                <a16:creationId xmlns:a16="http://schemas.microsoft.com/office/drawing/2014/main" id="{254BA98B-2C93-E7BA-DA28-4D7E7E42C4D9}"/>
              </a:ext>
            </a:extLst>
          </p:cNvPr>
          <p:cNvSpPr txBox="1"/>
          <p:nvPr/>
        </p:nvSpPr>
        <p:spPr>
          <a:xfrm>
            <a:off x="7236296" y="5373216"/>
            <a:ext cx="1476686" cy="307777"/>
          </a:xfrm>
          <a:prstGeom prst="rect">
            <a:avLst/>
          </a:prstGeom>
          <a:noFill/>
        </p:spPr>
        <p:txBody>
          <a:bodyPr wrap="none" rtlCol="0">
            <a:spAutoFit/>
          </a:bodyPr>
          <a:lstStyle/>
          <a:p>
            <a:r>
              <a:rPr lang="en-GB" sz="1400" dirty="0">
                <a:effectLst/>
              </a:rPr>
              <a:t>(Johnson, 2017)</a:t>
            </a:r>
            <a:endParaRPr lang="en-US" sz="1400" dirty="0"/>
          </a:p>
        </p:txBody>
      </p:sp>
      <p:sp>
        <p:nvSpPr>
          <p:cNvPr id="14" name="TextBox 13">
            <a:extLst>
              <a:ext uri="{FF2B5EF4-FFF2-40B4-BE49-F238E27FC236}">
                <a16:creationId xmlns:a16="http://schemas.microsoft.com/office/drawing/2014/main" id="{2A8A477F-AFAC-5291-B3F4-20C78B698917}"/>
              </a:ext>
            </a:extLst>
          </p:cNvPr>
          <p:cNvSpPr txBox="1"/>
          <p:nvPr/>
        </p:nvSpPr>
        <p:spPr>
          <a:xfrm>
            <a:off x="7236296" y="98496"/>
            <a:ext cx="1224136" cy="400110"/>
          </a:xfrm>
          <a:prstGeom prst="rect">
            <a:avLst/>
          </a:prstGeom>
          <a:noFill/>
        </p:spPr>
        <p:txBody>
          <a:bodyPr wrap="square">
            <a:spAutoFit/>
          </a:bodyPr>
          <a:lstStyle/>
          <a:p>
            <a:r>
              <a:rPr lang="en-US" sz="2000" dirty="0">
                <a:latin typeface="+mn-lt"/>
              </a:rPr>
              <a:t>(1 of 10) </a:t>
            </a:r>
          </a:p>
        </p:txBody>
      </p:sp>
    </p:spTree>
    <p:extLst>
      <p:ext uri="{BB962C8B-B14F-4D97-AF65-F5344CB8AC3E}">
        <p14:creationId xmlns:p14="http://schemas.microsoft.com/office/powerpoint/2010/main" val="38760232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75F3-0A98-0633-E0A5-3B694FF9940F}"/>
              </a:ext>
            </a:extLst>
          </p:cNvPr>
          <p:cNvSpPr>
            <a:spLocks noGrp="1"/>
          </p:cNvSpPr>
          <p:nvPr>
            <p:ph type="title"/>
          </p:nvPr>
        </p:nvSpPr>
        <p:spPr/>
        <p:txBody>
          <a:bodyPr/>
          <a:lstStyle/>
          <a:p>
            <a:r>
              <a:rPr lang="en-US" sz="3600" b="1" dirty="0"/>
              <a:t>Income statement </a:t>
            </a:r>
            <a:r>
              <a:rPr lang="en-US" sz="2000" dirty="0"/>
              <a:t>(1 of 2)</a:t>
            </a:r>
            <a:endParaRPr lang="en-US" sz="3600" dirty="0"/>
          </a:p>
        </p:txBody>
      </p:sp>
      <p:sp>
        <p:nvSpPr>
          <p:cNvPr id="3" name="Content Placeholder 2">
            <a:extLst>
              <a:ext uri="{FF2B5EF4-FFF2-40B4-BE49-F238E27FC236}">
                <a16:creationId xmlns:a16="http://schemas.microsoft.com/office/drawing/2014/main" id="{146255AD-2B9E-5329-63B6-23EF4C7E1D9E}"/>
              </a:ext>
            </a:extLst>
          </p:cNvPr>
          <p:cNvSpPr>
            <a:spLocks noGrp="1"/>
          </p:cNvSpPr>
          <p:nvPr>
            <p:ph idx="1"/>
          </p:nvPr>
        </p:nvSpPr>
        <p:spPr/>
        <p:txBody>
          <a:bodyPr/>
          <a:lstStyle/>
          <a:p>
            <a:r>
              <a:rPr lang="en-US" sz="2400" dirty="0"/>
              <a:t>Organizations exist for the primary purpose of generating profit. </a:t>
            </a:r>
          </a:p>
          <a:p>
            <a:r>
              <a:rPr lang="en-US" sz="2400" dirty="0"/>
              <a:t>The income statement, also called the profit and loss account, measures and reports how much profit a business has generated over a specific period of time. </a:t>
            </a:r>
          </a:p>
        </p:txBody>
      </p:sp>
      <p:sp>
        <p:nvSpPr>
          <p:cNvPr id="4" name="Date Placeholder 3">
            <a:extLst>
              <a:ext uri="{FF2B5EF4-FFF2-40B4-BE49-F238E27FC236}">
                <a16:creationId xmlns:a16="http://schemas.microsoft.com/office/drawing/2014/main" id="{DE3706C1-0380-E4FE-E440-237620491E5B}"/>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F1665192-7B3B-5F65-87CB-A91569F37E5C}"/>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2665295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aper with numbers and text&#10;&#10;Description automatically generated">
            <a:extLst>
              <a:ext uri="{FF2B5EF4-FFF2-40B4-BE49-F238E27FC236}">
                <a16:creationId xmlns:a16="http://schemas.microsoft.com/office/drawing/2014/main" id="{CCFB8A88-748B-F67A-1EC6-5E947BED895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55776" y="116632"/>
            <a:ext cx="4896544" cy="5760640"/>
          </a:xfrm>
          <a:noFill/>
        </p:spPr>
      </p:pic>
      <p:sp>
        <p:nvSpPr>
          <p:cNvPr id="4" name="Date Placeholder 3">
            <a:extLst>
              <a:ext uri="{FF2B5EF4-FFF2-40B4-BE49-F238E27FC236}">
                <a16:creationId xmlns:a16="http://schemas.microsoft.com/office/drawing/2014/main" id="{B5445800-8CF4-8269-359B-3F0497049F2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15/10/2023</a:t>
            </a:fld>
            <a:endParaRPr lang="en-GB" altLang="en-US" sz="900"/>
          </a:p>
        </p:txBody>
      </p:sp>
      <p:sp>
        <p:nvSpPr>
          <p:cNvPr id="5" name="Slide Number Placeholder 4">
            <a:extLst>
              <a:ext uri="{FF2B5EF4-FFF2-40B4-BE49-F238E27FC236}">
                <a16:creationId xmlns:a16="http://schemas.microsoft.com/office/drawing/2014/main" id="{B64CE9AC-5C00-21FF-1BB4-19B3BF077606}"/>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20</a:t>
            </a:fld>
            <a:endParaRPr lang="en-GB" altLang="en-US"/>
          </a:p>
        </p:txBody>
      </p:sp>
      <p:sp>
        <p:nvSpPr>
          <p:cNvPr id="8" name="TextBox 7">
            <a:extLst>
              <a:ext uri="{FF2B5EF4-FFF2-40B4-BE49-F238E27FC236}">
                <a16:creationId xmlns:a16="http://schemas.microsoft.com/office/drawing/2014/main" id="{B64F4560-DE1B-7EF1-B689-E2ECA31A6765}"/>
              </a:ext>
            </a:extLst>
          </p:cNvPr>
          <p:cNvSpPr txBox="1"/>
          <p:nvPr/>
        </p:nvSpPr>
        <p:spPr>
          <a:xfrm>
            <a:off x="7385364" y="5445224"/>
            <a:ext cx="1587294" cy="307777"/>
          </a:xfrm>
          <a:prstGeom prst="rect">
            <a:avLst/>
          </a:prstGeom>
          <a:noFill/>
        </p:spPr>
        <p:txBody>
          <a:bodyPr wrap="none" rtlCol="0">
            <a:spAutoFit/>
          </a:bodyPr>
          <a:lstStyle/>
          <a:p>
            <a:r>
              <a:rPr lang="en-GB" sz="1400" dirty="0">
                <a:effectLst/>
              </a:rPr>
              <a:t>(</a:t>
            </a:r>
            <a:r>
              <a:rPr lang="en-GB" sz="1400" dirty="0" err="1">
                <a:effectLst/>
              </a:rPr>
              <a:t>Stobierski</a:t>
            </a:r>
            <a:r>
              <a:rPr lang="en-GB" sz="1400" dirty="0">
                <a:effectLst/>
              </a:rPr>
              <a:t>, 2020)</a:t>
            </a:r>
            <a:endParaRPr lang="en-US" sz="1400" dirty="0"/>
          </a:p>
        </p:txBody>
      </p:sp>
      <p:sp>
        <p:nvSpPr>
          <p:cNvPr id="10" name="TextBox 9">
            <a:extLst>
              <a:ext uri="{FF2B5EF4-FFF2-40B4-BE49-F238E27FC236}">
                <a16:creationId xmlns:a16="http://schemas.microsoft.com/office/drawing/2014/main" id="{70BEA772-640D-78DA-5542-9B694C6AAB23}"/>
              </a:ext>
            </a:extLst>
          </p:cNvPr>
          <p:cNvSpPr txBox="1"/>
          <p:nvPr/>
        </p:nvSpPr>
        <p:spPr>
          <a:xfrm>
            <a:off x="7746342" y="188640"/>
            <a:ext cx="1074130" cy="369332"/>
          </a:xfrm>
          <a:prstGeom prst="rect">
            <a:avLst/>
          </a:prstGeom>
          <a:noFill/>
        </p:spPr>
        <p:txBody>
          <a:bodyPr wrap="square">
            <a:spAutoFit/>
          </a:bodyPr>
          <a:lstStyle/>
          <a:p>
            <a:r>
              <a:rPr lang="en-US" sz="1800" dirty="0"/>
              <a:t>(</a:t>
            </a:r>
            <a:r>
              <a:rPr lang="en-US" dirty="0"/>
              <a:t>2 of 2</a:t>
            </a:r>
            <a:r>
              <a:rPr lang="en-US" sz="1800" dirty="0"/>
              <a:t>) </a:t>
            </a:r>
            <a:endParaRPr lang="en-US" dirty="0"/>
          </a:p>
        </p:txBody>
      </p:sp>
    </p:spTree>
    <p:extLst>
      <p:ext uri="{BB962C8B-B14F-4D97-AF65-F5344CB8AC3E}">
        <p14:creationId xmlns:p14="http://schemas.microsoft.com/office/powerpoint/2010/main" val="41930005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9793-0674-8204-A726-0BAFD46C3B2D}"/>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D828E27D-8E66-B46F-D81E-8898D0D4C8CF}"/>
              </a:ext>
            </a:extLst>
          </p:cNvPr>
          <p:cNvSpPr>
            <a:spLocks noGrp="1"/>
          </p:cNvSpPr>
          <p:nvPr>
            <p:ph idx="1"/>
          </p:nvPr>
        </p:nvSpPr>
        <p:spPr/>
        <p:txBody>
          <a:bodyPr/>
          <a:lstStyle/>
          <a:p>
            <a:r>
              <a:rPr lang="en-US" sz="2400" dirty="0"/>
              <a:t>Individually, summarize what you’ve retained from today’s lesson. Mainly you need to make a brief summary of what are the purposes of the balance sheet, the profit and loss account and the cash flow statement.</a:t>
            </a:r>
          </a:p>
        </p:txBody>
      </p:sp>
      <p:sp>
        <p:nvSpPr>
          <p:cNvPr id="4" name="Date Placeholder 3">
            <a:extLst>
              <a:ext uri="{FF2B5EF4-FFF2-40B4-BE49-F238E27FC236}">
                <a16:creationId xmlns:a16="http://schemas.microsoft.com/office/drawing/2014/main" id="{61D5B296-4AAF-5903-636F-8EDC2017C07F}"/>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E9EF9B9F-9469-76FC-C288-6DD9FCB35A02}"/>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486491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5F9AC-BFA9-1C64-94FA-B062C5AFF94C}"/>
              </a:ext>
            </a:extLst>
          </p:cNvPr>
          <p:cNvSpPr>
            <a:spLocks noGrp="1"/>
          </p:cNvSpPr>
          <p:nvPr>
            <p:ph type="title"/>
          </p:nvPr>
        </p:nvSpPr>
        <p:spPr>
          <a:xfrm>
            <a:off x="0" y="553244"/>
            <a:ext cx="3995936" cy="1143000"/>
          </a:xfrm>
        </p:spPr>
        <p:txBody>
          <a:bodyPr/>
          <a:lstStyle/>
          <a:p>
            <a:r>
              <a:rPr lang="en-US" sz="3600" b="1" dirty="0"/>
              <a:t>Activity 2</a:t>
            </a:r>
          </a:p>
        </p:txBody>
      </p:sp>
      <p:pic>
        <p:nvPicPr>
          <p:cNvPr id="7" name="Content Placeholder 6" descr="A newspaper article with text&#10;&#10;Description automatically generated">
            <a:extLst>
              <a:ext uri="{FF2B5EF4-FFF2-40B4-BE49-F238E27FC236}">
                <a16:creationId xmlns:a16="http://schemas.microsoft.com/office/drawing/2014/main" id="{7AD136AE-6DAE-6233-6F4E-C1805CC5CC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31840" y="25515"/>
            <a:ext cx="6012159" cy="5923765"/>
          </a:xfrm>
        </p:spPr>
      </p:pic>
      <p:sp>
        <p:nvSpPr>
          <p:cNvPr id="4" name="Date Placeholder 3">
            <a:extLst>
              <a:ext uri="{FF2B5EF4-FFF2-40B4-BE49-F238E27FC236}">
                <a16:creationId xmlns:a16="http://schemas.microsoft.com/office/drawing/2014/main" id="{BB4B2EB5-B685-2598-8A5A-A128AE713DB4}"/>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4CAC1978-B727-86A1-FBD6-A54E1E3E18C7}"/>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
        <p:nvSpPr>
          <p:cNvPr id="8" name="TextBox 7">
            <a:extLst>
              <a:ext uri="{FF2B5EF4-FFF2-40B4-BE49-F238E27FC236}">
                <a16:creationId xmlns:a16="http://schemas.microsoft.com/office/drawing/2014/main" id="{1B525697-0990-1C19-226E-DE472C958045}"/>
              </a:ext>
            </a:extLst>
          </p:cNvPr>
          <p:cNvSpPr txBox="1"/>
          <p:nvPr/>
        </p:nvSpPr>
        <p:spPr>
          <a:xfrm>
            <a:off x="288885" y="1700236"/>
            <a:ext cx="2698940" cy="1569660"/>
          </a:xfrm>
          <a:prstGeom prst="rect">
            <a:avLst/>
          </a:prstGeom>
          <a:noFill/>
        </p:spPr>
        <p:txBody>
          <a:bodyPr wrap="square" rtlCol="0">
            <a:spAutoFit/>
          </a:bodyPr>
          <a:lstStyle/>
          <a:p>
            <a:r>
              <a:rPr lang="en-US" sz="2400" dirty="0">
                <a:latin typeface="+mn-lt"/>
              </a:rPr>
              <a:t>Read the following case study and answer the questions</a:t>
            </a:r>
          </a:p>
        </p:txBody>
      </p:sp>
    </p:spTree>
    <p:extLst>
      <p:ext uri="{BB962C8B-B14F-4D97-AF65-F5344CB8AC3E}">
        <p14:creationId xmlns:p14="http://schemas.microsoft.com/office/powerpoint/2010/main" val="407351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FBE0B-EE31-2CEB-C2A1-B8221B449482}"/>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9C1BA4CF-C5A4-A736-E6AF-6F3FD08B0AC7}"/>
              </a:ext>
            </a:extLst>
          </p:cNvPr>
          <p:cNvSpPr>
            <a:spLocks noGrp="1"/>
          </p:cNvSpPr>
          <p:nvPr>
            <p:ph idx="1"/>
          </p:nvPr>
        </p:nvSpPr>
        <p:spPr>
          <a:xfrm>
            <a:off x="457200" y="1484784"/>
            <a:ext cx="8229600" cy="3917032"/>
          </a:xfrm>
        </p:spPr>
        <p:txBody>
          <a:bodyPr/>
          <a:lstStyle/>
          <a:p>
            <a:pPr marL="0" indent="0">
              <a:buNone/>
            </a:pPr>
            <a:r>
              <a:rPr lang="en-US" sz="1800" dirty="0" err="1"/>
              <a:t>Atrill</a:t>
            </a:r>
            <a:r>
              <a:rPr lang="en-US" sz="1800" dirty="0"/>
              <a:t>, P. and McLaney, E.J. (2022) Accounting and finance for non-specialists. Twelfth edition. Hoboken, NJ: Pearson.</a:t>
            </a:r>
          </a:p>
          <a:p>
            <a:pPr marL="0" indent="0">
              <a:buNone/>
            </a:pPr>
            <a:r>
              <a:rPr lang="en-GB" sz="1800" b="0" i="0" dirty="0">
                <a:effectLst/>
              </a:rPr>
              <a:t>Capon, C. (2009) </a:t>
            </a:r>
            <a:r>
              <a:rPr lang="en-GB" sz="1800" b="0" i="1" dirty="0">
                <a:effectLst/>
              </a:rPr>
              <a:t>Understanding the business environment: inside and outside the organisation</a:t>
            </a:r>
            <a:r>
              <a:rPr lang="en-GB" sz="1800" b="0" i="0" dirty="0">
                <a:effectLst/>
              </a:rPr>
              <a:t>. Third edition. Harlow, England: Prentice Hall/Financial Times.</a:t>
            </a:r>
          </a:p>
          <a:p>
            <a:pPr marL="0" indent="0">
              <a:buNone/>
            </a:pPr>
            <a:r>
              <a:rPr lang="en-GB" sz="1800" dirty="0">
                <a:effectLst/>
              </a:rPr>
              <a:t>Johnson, C. (2017) How do companies keep track of their money?: HBS Online, Business Insights Blog. Available at: https://</a:t>
            </a:r>
            <a:r>
              <a:rPr lang="en-GB" sz="1800" dirty="0" err="1">
                <a:effectLst/>
              </a:rPr>
              <a:t>online.hbs.edu</a:t>
            </a:r>
            <a:r>
              <a:rPr lang="en-GB" sz="1800" dirty="0">
                <a:effectLst/>
              </a:rPr>
              <a:t>/blog/post/how-do-companies-keep-track-of-their-monies.</a:t>
            </a:r>
            <a:endParaRPr lang="en-GB" sz="1800" b="0" i="0" dirty="0">
              <a:effectLst/>
            </a:endParaRPr>
          </a:p>
          <a:p>
            <a:pPr marL="0" indent="0">
              <a:buNone/>
            </a:pPr>
            <a:r>
              <a:rPr lang="en-US" sz="1800" dirty="0"/>
              <a:t>Needle, D. Burns, J. (2015) Business in context : an introduction to business and its environment. Seventh edition. Andover: Cengage Learning.</a:t>
            </a:r>
          </a:p>
          <a:p>
            <a:pPr marL="0" indent="0">
              <a:buNone/>
            </a:pPr>
            <a:r>
              <a:rPr lang="en-GB" sz="1800" dirty="0" err="1">
                <a:effectLst/>
              </a:rPr>
              <a:t>Stobierski</a:t>
            </a:r>
            <a:r>
              <a:rPr lang="en-GB" sz="1800" dirty="0">
                <a:effectLst/>
              </a:rPr>
              <a:t>, T. (2020) </a:t>
            </a:r>
            <a:r>
              <a:rPr lang="en-GB" sz="1800" i="1" dirty="0">
                <a:effectLst/>
              </a:rPr>
              <a:t>Income statement analysis: How to read an income statement</a:t>
            </a:r>
            <a:r>
              <a:rPr lang="en-GB" sz="1800" dirty="0">
                <a:effectLst/>
              </a:rPr>
              <a:t>, </a:t>
            </a:r>
            <a:r>
              <a:rPr lang="en-GB" sz="1800" i="1" dirty="0">
                <a:effectLst/>
              </a:rPr>
              <a:t>Business Insights Blog</a:t>
            </a:r>
            <a:r>
              <a:rPr lang="en-GB" sz="1800" dirty="0">
                <a:effectLst/>
              </a:rPr>
              <a:t>. Available at: https://</a:t>
            </a:r>
            <a:r>
              <a:rPr lang="en-GB" sz="1800" dirty="0" err="1">
                <a:effectLst/>
              </a:rPr>
              <a:t>online.hbs.edu</a:t>
            </a:r>
            <a:r>
              <a:rPr lang="en-GB" sz="1800" dirty="0">
                <a:effectLst/>
              </a:rPr>
              <a:t>/blog/post/income-statement-analysis</a:t>
            </a:r>
            <a:endParaRPr lang="en-US" sz="1800" dirty="0"/>
          </a:p>
          <a:p>
            <a:pPr marL="0" indent="0">
              <a:buNone/>
            </a:pPr>
            <a:r>
              <a:rPr lang="en-US" sz="1800" dirty="0" err="1"/>
              <a:t>Weetman</a:t>
            </a:r>
            <a:r>
              <a:rPr lang="en-US" sz="1800" dirty="0"/>
              <a:t>, P. (2013) Financial and management accounting : an introduction. Sixth edition. Harlow, England: Pearson Education Limited.</a:t>
            </a:r>
            <a:endParaRPr lang="en-GB" sz="1800" dirty="0">
              <a:effectLst/>
            </a:endParaRPr>
          </a:p>
          <a:p>
            <a:pPr marL="0" indent="0">
              <a:buNone/>
            </a:pPr>
            <a:endParaRPr lang="en-GB" sz="1800" dirty="0">
              <a:effectLst/>
            </a:endParaRPr>
          </a:p>
          <a:p>
            <a:endParaRPr lang="en-US" dirty="0"/>
          </a:p>
        </p:txBody>
      </p:sp>
      <p:sp>
        <p:nvSpPr>
          <p:cNvPr id="4" name="Date Placeholder 3">
            <a:extLst>
              <a:ext uri="{FF2B5EF4-FFF2-40B4-BE49-F238E27FC236}">
                <a16:creationId xmlns:a16="http://schemas.microsoft.com/office/drawing/2014/main" id="{9D942431-90F3-84FA-5E46-662962F4D51D}"/>
              </a:ext>
            </a:extLst>
          </p:cNvPr>
          <p:cNvSpPr>
            <a:spLocks noGrp="1"/>
          </p:cNvSpPr>
          <p:nvPr>
            <p:ph type="dt" sz="half" idx="10"/>
          </p:nvPr>
        </p:nvSpPr>
        <p:spPr/>
        <p:txBody>
          <a:bodyPr/>
          <a:lstStyle/>
          <a:p>
            <a:pPr>
              <a:defRPr/>
            </a:pPr>
            <a:fld id="{130ADD5E-52E0-0D44-B721-F95AB1FBEECE}" type="datetime1">
              <a:rPr lang="en-GB" altLang="en-US" smtClean="0"/>
              <a:pPr>
                <a:defRPr/>
              </a:pPr>
              <a:t>15/10/2023</a:t>
            </a:fld>
            <a:endParaRPr lang="en-GB" altLang="en-US"/>
          </a:p>
        </p:txBody>
      </p:sp>
      <p:sp>
        <p:nvSpPr>
          <p:cNvPr id="5" name="Slide Number Placeholder 4">
            <a:extLst>
              <a:ext uri="{FF2B5EF4-FFF2-40B4-BE49-F238E27FC236}">
                <a16:creationId xmlns:a16="http://schemas.microsoft.com/office/drawing/2014/main" id="{C2B5637F-0A12-5DAB-9902-15B9E0C0F54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2532427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952</TotalTime>
  <Words>1704</Words>
  <Application>Microsoft Macintosh PowerPoint</Application>
  <PresentationFormat>On-screen Show (4:3)</PresentationFormat>
  <Paragraphs>152</Paragraphs>
  <Slides>23</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Myriad Pro</vt:lpstr>
      <vt:lpstr>Söhne</vt:lpstr>
      <vt:lpstr>Trade Gothic W01 Bold 2</vt:lpstr>
      <vt:lpstr>Trade Gothic W01 Roman</vt:lpstr>
      <vt:lpstr>Verdana</vt:lpstr>
      <vt:lpstr>Wingdings</vt:lpstr>
      <vt:lpstr>20140311PresentationUWTSDTemplate</vt:lpstr>
      <vt:lpstr>Accounting and Finance LCBB4007          Week 3 – Session 2 </vt:lpstr>
      <vt:lpstr>Objectives of the session</vt:lpstr>
      <vt:lpstr>Financial information reporting (1 of 3)</vt:lpstr>
      <vt:lpstr>Financial information reporting (2 of 3)</vt:lpstr>
      <vt:lpstr>Financial information reporting (3 of 3)</vt:lpstr>
      <vt:lpstr>Statement of cash flow (1 of 3)</vt:lpstr>
      <vt:lpstr>Statement of cash flow (1 of 3)</vt:lpstr>
      <vt:lpstr>PowerPoint Presentation</vt:lpstr>
      <vt:lpstr>Balance sheet (1 of 10) </vt:lpstr>
      <vt:lpstr>Assets (2 of 10) </vt:lpstr>
      <vt:lpstr>Current assets (3 of 10) </vt:lpstr>
      <vt:lpstr>Non-current assets or fixed assets  (4 of 10) </vt:lpstr>
      <vt:lpstr>Non-current assets or fixed assets  (5 of 10) </vt:lpstr>
      <vt:lpstr>Liabilities (6 of 10) </vt:lpstr>
      <vt:lpstr>Current liability (7 of 10) </vt:lpstr>
      <vt:lpstr>Non-current liability (8 of 10) </vt:lpstr>
      <vt:lpstr>Shareholders' Equity (9 of 10) </vt:lpstr>
      <vt:lpstr>PowerPoint Presentation</vt:lpstr>
      <vt:lpstr>Income statement (1 of 2)</vt:lpstr>
      <vt:lpstr>PowerPoint Presentation</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106</cp:revision>
  <cp:lastPrinted>2018-07-02T15:32:24Z</cp:lastPrinted>
  <dcterms:created xsi:type="dcterms:W3CDTF">2002-10-07T19:43:58Z</dcterms:created>
  <dcterms:modified xsi:type="dcterms:W3CDTF">2023-10-15T17:37:55Z</dcterms:modified>
</cp:coreProperties>
</file>