
<file path=[Content_Types].xml><?xml version="1.0" encoding="utf-8"?>
<Types xmlns="http://schemas.openxmlformats.org/package/2006/content-types">
  <Default Extension="glb" ContentType="model/gltf.binary"/>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3" r:id="rId3"/>
    <p:sldId id="258" r:id="rId4"/>
    <p:sldId id="259" r:id="rId5"/>
    <p:sldId id="261"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8E8"/>
    <a:srgbClr val="F6F9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2A09B-417C-451C-97BE-7E3257A4D3D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0E29378-4E53-4674-BD18-B15D1CBF29E8}">
      <dgm:prSet/>
      <dgm:spPr/>
      <dgm:t>
        <a:bodyPr/>
        <a:lstStyle/>
        <a:p>
          <a:r>
            <a:rPr lang="en-GB"/>
            <a:t>I decided to set up the business as baking has always been a passion of mine and when I got qualified with a level 3 in patisserie and confectionery, it made my produce more sellable as people saw I had received the right training.</a:t>
          </a:r>
          <a:endParaRPr lang="en-US"/>
        </a:p>
      </dgm:t>
    </dgm:pt>
    <dgm:pt modelId="{C0C93A8C-A41F-4F4E-ACD6-4540C1FDA0C7}" type="parTrans" cxnId="{88C3D3E6-D599-49DD-ACBD-AEDE0169B7D2}">
      <dgm:prSet/>
      <dgm:spPr/>
      <dgm:t>
        <a:bodyPr/>
        <a:lstStyle/>
        <a:p>
          <a:endParaRPr lang="en-US"/>
        </a:p>
      </dgm:t>
    </dgm:pt>
    <dgm:pt modelId="{1EB6D81C-BB83-4ECC-B408-A2CC98377DCC}" type="sibTrans" cxnId="{88C3D3E6-D599-49DD-ACBD-AEDE0169B7D2}">
      <dgm:prSet/>
      <dgm:spPr/>
      <dgm:t>
        <a:bodyPr/>
        <a:lstStyle/>
        <a:p>
          <a:endParaRPr lang="en-US"/>
        </a:p>
      </dgm:t>
    </dgm:pt>
    <dgm:pt modelId="{6A7C9D0A-F95C-4D7D-9062-07E4CCA8164A}">
      <dgm:prSet/>
      <dgm:spPr/>
      <dgm:t>
        <a:bodyPr/>
        <a:lstStyle/>
        <a:p>
          <a:r>
            <a:rPr lang="en-GB"/>
            <a:t>Tiers of joy is mainly a wedding cake shop, however we do also make celebration cakes for example 18</a:t>
          </a:r>
          <a:r>
            <a:rPr lang="en-GB" baseline="30000"/>
            <a:t>th</a:t>
          </a:r>
          <a:r>
            <a:rPr lang="en-GB"/>
            <a:t> and 21</a:t>
          </a:r>
          <a:r>
            <a:rPr lang="en-GB" baseline="30000"/>
            <a:t>st</a:t>
          </a:r>
          <a:r>
            <a:rPr lang="en-GB"/>
            <a:t> birthday cakes.</a:t>
          </a:r>
          <a:endParaRPr lang="en-US"/>
        </a:p>
      </dgm:t>
    </dgm:pt>
    <dgm:pt modelId="{7AD80CDC-01A0-4F8E-BA80-35CF4432182B}" type="parTrans" cxnId="{FB746E81-3EB4-4320-A5B4-9057B4DDBD33}">
      <dgm:prSet/>
      <dgm:spPr/>
      <dgm:t>
        <a:bodyPr/>
        <a:lstStyle/>
        <a:p>
          <a:endParaRPr lang="en-US"/>
        </a:p>
      </dgm:t>
    </dgm:pt>
    <dgm:pt modelId="{0FB0523B-8CF9-4E61-A8F9-F8929039B85D}" type="sibTrans" cxnId="{FB746E81-3EB4-4320-A5B4-9057B4DDBD33}">
      <dgm:prSet/>
      <dgm:spPr/>
      <dgm:t>
        <a:bodyPr/>
        <a:lstStyle/>
        <a:p>
          <a:endParaRPr lang="en-US"/>
        </a:p>
      </dgm:t>
    </dgm:pt>
    <dgm:pt modelId="{1CD0E29C-A104-42D1-AA8E-1A99421F67EE}">
      <dgm:prSet/>
      <dgm:spPr/>
      <dgm:t>
        <a:bodyPr/>
        <a:lstStyle/>
        <a:p>
          <a:r>
            <a:rPr lang="en-GB"/>
            <a:t>I myself am the soul baker and decorator at tiers of joy.</a:t>
          </a:r>
          <a:endParaRPr lang="en-US"/>
        </a:p>
      </dgm:t>
    </dgm:pt>
    <dgm:pt modelId="{D60DE7A7-70E9-4AC5-B5F7-F52F5441F090}" type="parTrans" cxnId="{DA2E30EB-5720-4DE0-94DE-DBD359341FAF}">
      <dgm:prSet/>
      <dgm:spPr/>
      <dgm:t>
        <a:bodyPr/>
        <a:lstStyle/>
        <a:p>
          <a:endParaRPr lang="en-US"/>
        </a:p>
      </dgm:t>
    </dgm:pt>
    <dgm:pt modelId="{4CE9F58F-4E32-4AFD-AACD-4198F99D79AD}" type="sibTrans" cxnId="{DA2E30EB-5720-4DE0-94DE-DBD359341FAF}">
      <dgm:prSet/>
      <dgm:spPr/>
      <dgm:t>
        <a:bodyPr/>
        <a:lstStyle/>
        <a:p>
          <a:endParaRPr lang="en-US"/>
        </a:p>
      </dgm:t>
    </dgm:pt>
    <dgm:pt modelId="{F19F798B-1B7E-417D-8783-95E109ADBA9C}">
      <dgm:prSet/>
      <dgm:spPr/>
      <dgm:t>
        <a:bodyPr/>
        <a:lstStyle/>
        <a:p>
          <a:r>
            <a:rPr lang="en-GB"/>
            <a:t>I came up with the name after designing and making a wedding for a relative, who was bought to tears when they saw the cake on their wedding day. They then went on to say they were happy tears, tears of joy which I later played on the words and came up with tiers of joy, tiers being spelt like the layers of a cake.</a:t>
          </a:r>
          <a:endParaRPr lang="en-US"/>
        </a:p>
      </dgm:t>
    </dgm:pt>
    <dgm:pt modelId="{30B5B6B3-5DF9-453E-8097-058BF5BC3A4A}" type="parTrans" cxnId="{B326FBBC-C96E-4968-B584-B65FF0FBB149}">
      <dgm:prSet/>
      <dgm:spPr/>
      <dgm:t>
        <a:bodyPr/>
        <a:lstStyle/>
        <a:p>
          <a:endParaRPr lang="en-US"/>
        </a:p>
      </dgm:t>
    </dgm:pt>
    <dgm:pt modelId="{7B8BEAE6-B24D-4DDF-9F71-827E2BEAF299}" type="sibTrans" cxnId="{B326FBBC-C96E-4968-B584-B65FF0FBB149}">
      <dgm:prSet/>
      <dgm:spPr/>
      <dgm:t>
        <a:bodyPr/>
        <a:lstStyle/>
        <a:p>
          <a:endParaRPr lang="en-US"/>
        </a:p>
      </dgm:t>
    </dgm:pt>
    <dgm:pt modelId="{12704D57-3BF5-41CF-B40A-530914A2613D}" type="pres">
      <dgm:prSet presAssocID="{D002A09B-417C-451C-97BE-7E3257A4D3DE}" presName="vert0" presStyleCnt="0">
        <dgm:presLayoutVars>
          <dgm:dir/>
          <dgm:animOne val="branch"/>
          <dgm:animLvl val="lvl"/>
        </dgm:presLayoutVars>
      </dgm:prSet>
      <dgm:spPr/>
    </dgm:pt>
    <dgm:pt modelId="{00054AAF-5289-42D4-999C-E7E9D405F3E3}" type="pres">
      <dgm:prSet presAssocID="{90E29378-4E53-4674-BD18-B15D1CBF29E8}" presName="thickLine" presStyleLbl="alignNode1" presStyleIdx="0" presStyleCnt="4"/>
      <dgm:spPr/>
    </dgm:pt>
    <dgm:pt modelId="{B2E66E0E-3FF2-4891-8062-15BC8A93793E}" type="pres">
      <dgm:prSet presAssocID="{90E29378-4E53-4674-BD18-B15D1CBF29E8}" presName="horz1" presStyleCnt="0"/>
      <dgm:spPr/>
    </dgm:pt>
    <dgm:pt modelId="{A7707233-7B20-48F4-86C3-54A58377B10D}" type="pres">
      <dgm:prSet presAssocID="{90E29378-4E53-4674-BD18-B15D1CBF29E8}" presName="tx1" presStyleLbl="revTx" presStyleIdx="0" presStyleCnt="4"/>
      <dgm:spPr/>
    </dgm:pt>
    <dgm:pt modelId="{12523F33-D9FE-43C4-B213-0D6A43C12FFD}" type="pres">
      <dgm:prSet presAssocID="{90E29378-4E53-4674-BD18-B15D1CBF29E8}" presName="vert1" presStyleCnt="0"/>
      <dgm:spPr/>
    </dgm:pt>
    <dgm:pt modelId="{37995624-A0A1-42F2-B431-FC986AC3F67C}" type="pres">
      <dgm:prSet presAssocID="{6A7C9D0A-F95C-4D7D-9062-07E4CCA8164A}" presName="thickLine" presStyleLbl="alignNode1" presStyleIdx="1" presStyleCnt="4"/>
      <dgm:spPr/>
    </dgm:pt>
    <dgm:pt modelId="{F9B47270-6EEC-416F-8EC3-0BFA0749E39E}" type="pres">
      <dgm:prSet presAssocID="{6A7C9D0A-F95C-4D7D-9062-07E4CCA8164A}" presName="horz1" presStyleCnt="0"/>
      <dgm:spPr/>
    </dgm:pt>
    <dgm:pt modelId="{8938230D-D58C-4D3E-864D-68DF19DF6211}" type="pres">
      <dgm:prSet presAssocID="{6A7C9D0A-F95C-4D7D-9062-07E4CCA8164A}" presName="tx1" presStyleLbl="revTx" presStyleIdx="1" presStyleCnt="4"/>
      <dgm:spPr/>
    </dgm:pt>
    <dgm:pt modelId="{351C4B7B-D4AA-41C5-990F-F58D077DCAEA}" type="pres">
      <dgm:prSet presAssocID="{6A7C9D0A-F95C-4D7D-9062-07E4CCA8164A}" presName="vert1" presStyleCnt="0"/>
      <dgm:spPr/>
    </dgm:pt>
    <dgm:pt modelId="{B58E5B94-F5C4-4B30-8658-275784602663}" type="pres">
      <dgm:prSet presAssocID="{1CD0E29C-A104-42D1-AA8E-1A99421F67EE}" presName="thickLine" presStyleLbl="alignNode1" presStyleIdx="2" presStyleCnt="4"/>
      <dgm:spPr/>
    </dgm:pt>
    <dgm:pt modelId="{9A9F32EF-E0A4-4253-9304-9DAB381DD22A}" type="pres">
      <dgm:prSet presAssocID="{1CD0E29C-A104-42D1-AA8E-1A99421F67EE}" presName="horz1" presStyleCnt="0"/>
      <dgm:spPr/>
    </dgm:pt>
    <dgm:pt modelId="{BA23E253-48A1-4E24-9275-CEEB8A37DA5F}" type="pres">
      <dgm:prSet presAssocID="{1CD0E29C-A104-42D1-AA8E-1A99421F67EE}" presName="tx1" presStyleLbl="revTx" presStyleIdx="2" presStyleCnt="4"/>
      <dgm:spPr/>
    </dgm:pt>
    <dgm:pt modelId="{F50F051E-6CB3-4CDF-9395-3B44709E22C5}" type="pres">
      <dgm:prSet presAssocID="{1CD0E29C-A104-42D1-AA8E-1A99421F67EE}" presName="vert1" presStyleCnt="0"/>
      <dgm:spPr/>
    </dgm:pt>
    <dgm:pt modelId="{0AE1F285-3673-4D7B-98F7-9828702FF117}" type="pres">
      <dgm:prSet presAssocID="{F19F798B-1B7E-417D-8783-95E109ADBA9C}" presName="thickLine" presStyleLbl="alignNode1" presStyleIdx="3" presStyleCnt="4"/>
      <dgm:spPr/>
    </dgm:pt>
    <dgm:pt modelId="{BD29299D-EA22-461C-8E72-BDA7BF8E96CF}" type="pres">
      <dgm:prSet presAssocID="{F19F798B-1B7E-417D-8783-95E109ADBA9C}" presName="horz1" presStyleCnt="0"/>
      <dgm:spPr/>
    </dgm:pt>
    <dgm:pt modelId="{AA741042-5D3E-41E2-9678-7E9317338E7F}" type="pres">
      <dgm:prSet presAssocID="{F19F798B-1B7E-417D-8783-95E109ADBA9C}" presName="tx1" presStyleLbl="revTx" presStyleIdx="3" presStyleCnt="4"/>
      <dgm:spPr/>
    </dgm:pt>
    <dgm:pt modelId="{8D964F66-D4C7-486E-ACCD-0042E4C48734}" type="pres">
      <dgm:prSet presAssocID="{F19F798B-1B7E-417D-8783-95E109ADBA9C}" presName="vert1" presStyleCnt="0"/>
      <dgm:spPr/>
    </dgm:pt>
  </dgm:ptLst>
  <dgm:cxnLst>
    <dgm:cxn modelId="{1C946F6F-EEF9-437C-BAB0-9DAC8A6AFEFB}" type="presOf" srcId="{6A7C9D0A-F95C-4D7D-9062-07E4CCA8164A}" destId="{8938230D-D58C-4D3E-864D-68DF19DF6211}" srcOrd="0" destOrd="0" presId="urn:microsoft.com/office/officeart/2008/layout/LinedList"/>
    <dgm:cxn modelId="{2963207F-A8D9-40A3-A519-70695F4B7ABA}" type="presOf" srcId="{D002A09B-417C-451C-97BE-7E3257A4D3DE}" destId="{12704D57-3BF5-41CF-B40A-530914A2613D}" srcOrd="0" destOrd="0" presId="urn:microsoft.com/office/officeart/2008/layout/LinedList"/>
    <dgm:cxn modelId="{FB746E81-3EB4-4320-A5B4-9057B4DDBD33}" srcId="{D002A09B-417C-451C-97BE-7E3257A4D3DE}" destId="{6A7C9D0A-F95C-4D7D-9062-07E4CCA8164A}" srcOrd="1" destOrd="0" parTransId="{7AD80CDC-01A0-4F8E-BA80-35CF4432182B}" sibTransId="{0FB0523B-8CF9-4E61-A8F9-F8929039B85D}"/>
    <dgm:cxn modelId="{AD590E86-AA14-47D1-8A7E-0A66F713AFDD}" type="presOf" srcId="{1CD0E29C-A104-42D1-AA8E-1A99421F67EE}" destId="{BA23E253-48A1-4E24-9275-CEEB8A37DA5F}" srcOrd="0" destOrd="0" presId="urn:microsoft.com/office/officeart/2008/layout/LinedList"/>
    <dgm:cxn modelId="{B326FBBC-C96E-4968-B584-B65FF0FBB149}" srcId="{D002A09B-417C-451C-97BE-7E3257A4D3DE}" destId="{F19F798B-1B7E-417D-8783-95E109ADBA9C}" srcOrd="3" destOrd="0" parTransId="{30B5B6B3-5DF9-453E-8097-058BF5BC3A4A}" sibTransId="{7B8BEAE6-B24D-4DDF-9F71-827E2BEAF299}"/>
    <dgm:cxn modelId="{4D35ADDB-3930-4BFB-A1D1-6A7BCDA9B1CF}" type="presOf" srcId="{90E29378-4E53-4674-BD18-B15D1CBF29E8}" destId="{A7707233-7B20-48F4-86C3-54A58377B10D}" srcOrd="0" destOrd="0" presId="urn:microsoft.com/office/officeart/2008/layout/LinedList"/>
    <dgm:cxn modelId="{88C3D3E6-D599-49DD-ACBD-AEDE0169B7D2}" srcId="{D002A09B-417C-451C-97BE-7E3257A4D3DE}" destId="{90E29378-4E53-4674-BD18-B15D1CBF29E8}" srcOrd="0" destOrd="0" parTransId="{C0C93A8C-A41F-4F4E-ACD6-4540C1FDA0C7}" sibTransId="{1EB6D81C-BB83-4ECC-B408-A2CC98377DCC}"/>
    <dgm:cxn modelId="{DA2E30EB-5720-4DE0-94DE-DBD359341FAF}" srcId="{D002A09B-417C-451C-97BE-7E3257A4D3DE}" destId="{1CD0E29C-A104-42D1-AA8E-1A99421F67EE}" srcOrd="2" destOrd="0" parTransId="{D60DE7A7-70E9-4AC5-B5F7-F52F5441F090}" sibTransId="{4CE9F58F-4E32-4AFD-AACD-4198F99D79AD}"/>
    <dgm:cxn modelId="{257446EC-7209-4239-B5A7-B2A7EF614E4D}" type="presOf" srcId="{F19F798B-1B7E-417D-8783-95E109ADBA9C}" destId="{AA741042-5D3E-41E2-9678-7E9317338E7F}" srcOrd="0" destOrd="0" presId="urn:microsoft.com/office/officeart/2008/layout/LinedList"/>
    <dgm:cxn modelId="{127D42C0-DAB3-4F20-B37A-D4F5A7CE2CA9}" type="presParOf" srcId="{12704D57-3BF5-41CF-B40A-530914A2613D}" destId="{00054AAF-5289-42D4-999C-E7E9D405F3E3}" srcOrd="0" destOrd="0" presId="urn:microsoft.com/office/officeart/2008/layout/LinedList"/>
    <dgm:cxn modelId="{4947CE4A-16CC-4EEA-A84A-A6940E507494}" type="presParOf" srcId="{12704D57-3BF5-41CF-B40A-530914A2613D}" destId="{B2E66E0E-3FF2-4891-8062-15BC8A93793E}" srcOrd="1" destOrd="0" presId="urn:microsoft.com/office/officeart/2008/layout/LinedList"/>
    <dgm:cxn modelId="{26DFD1A4-54C3-4B28-ACDF-D67D10BE21AE}" type="presParOf" srcId="{B2E66E0E-3FF2-4891-8062-15BC8A93793E}" destId="{A7707233-7B20-48F4-86C3-54A58377B10D}" srcOrd="0" destOrd="0" presId="urn:microsoft.com/office/officeart/2008/layout/LinedList"/>
    <dgm:cxn modelId="{5B3AD8D1-DE89-4BB3-9C8C-779E3E0BD6F9}" type="presParOf" srcId="{B2E66E0E-3FF2-4891-8062-15BC8A93793E}" destId="{12523F33-D9FE-43C4-B213-0D6A43C12FFD}" srcOrd="1" destOrd="0" presId="urn:microsoft.com/office/officeart/2008/layout/LinedList"/>
    <dgm:cxn modelId="{98BB5501-D34F-4A80-A6D1-7E07341505BA}" type="presParOf" srcId="{12704D57-3BF5-41CF-B40A-530914A2613D}" destId="{37995624-A0A1-42F2-B431-FC986AC3F67C}" srcOrd="2" destOrd="0" presId="urn:microsoft.com/office/officeart/2008/layout/LinedList"/>
    <dgm:cxn modelId="{16733EA9-3C46-40B6-BC89-9F1F54B00F3A}" type="presParOf" srcId="{12704D57-3BF5-41CF-B40A-530914A2613D}" destId="{F9B47270-6EEC-416F-8EC3-0BFA0749E39E}" srcOrd="3" destOrd="0" presId="urn:microsoft.com/office/officeart/2008/layout/LinedList"/>
    <dgm:cxn modelId="{E3BDB9FA-6166-40B2-8220-908599A7CDAB}" type="presParOf" srcId="{F9B47270-6EEC-416F-8EC3-0BFA0749E39E}" destId="{8938230D-D58C-4D3E-864D-68DF19DF6211}" srcOrd="0" destOrd="0" presId="urn:microsoft.com/office/officeart/2008/layout/LinedList"/>
    <dgm:cxn modelId="{3F7CD248-2102-4484-A891-CAF6B84A83F2}" type="presParOf" srcId="{F9B47270-6EEC-416F-8EC3-0BFA0749E39E}" destId="{351C4B7B-D4AA-41C5-990F-F58D077DCAEA}" srcOrd="1" destOrd="0" presId="urn:microsoft.com/office/officeart/2008/layout/LinedList"/>
    <dgm:cxn modelId="{21173427-73DC-4992-B1AC-3C67E1C8C547}" type="presParOf" srcId="{12704D57-3BF5-41CF-B40A-530914A2613D}" destId="{B58E5B94-F5C4-4B30-8658-275784602663}" srcOrd="4" destOrd="0" presId="urn:microsoft.com/office/officeart/2008/layout/LinedList"/>
    <dgm:cxn modelId="{02226EA9-5104-4B78-A3DE-FE3E04EE2FF4}" type="presParOf" srcId="{12704D57-3BF5-41CF-B40A-530914A2613D}" destId="{9A9F32EF-E0A4-4253-9304-9DAB381DD22A}" srcOrd="5" destOrd="0" presId="urn:microsoft.com/office/officeart/2008/layout/LinedList"/>
    <dgm:cxn modelId="{31C354D8-4443-45D8-B057-C5B92EE1AD70}" type="presParOf" srcId="{9A9F32EF-E0A4-4253-9304-9DAB381DD22A}" destId="{BA23E253-48A1-4E24-9275-CEEB8A37DA5F}" srcOrd="0" destOrd="0" presId="urn:microsoft.com/office/officeart/2008/layout/LinedList"/>
    <dgm:cxn modelId="{383CC15B-95F3-473A-A34A-6B4F998F3638}" type="presParOf" srcId="{9A9F32EF-E0A4-4253-9304-9DAB381DD22A}" destId="{F50F051E-6CB3-4CDF-9395-3B44709E22C5}" srcOrd="1" destOrd="0" presId="urn:microsoft.com/office/officeart/2008/layout/LinedList"/>
    <dgm:cxn modelId="{317BB3AF-4793-4244-92E3-996EC03DC829}" type="presParOf" srcId="{12704D57-3BF5-41CF-B40A-530914A2613D}" destId="{0AE1F285-3673-4D7B-98F7-9828702FF117}" srcOrd="6" destOrd="0" presId="urn:microsoft.com/office/officeart/2008/layout/LinedList"/>
    <dgm:cxn modelId="{92620D2B-87CC-426F-ACF8-6BEA1F19EB4B}" type="presParOf" srcId="{12704D57-3BF5-41CF-B40A-530914A2613D}" destId="{BD29299D-EA22-461C-8E72-BDA7BF8E96CF}" srcOrd="7" destOrd="0" presId="urn:microsoft.com/office/officeart/2008/layout/LinedList"/>
    <dgm:cxn modelId="{DBB67CD0-A4AD-47CF-8EF8-C3912E505478}" type="presParOf" srcId="{BD29299D-EA22-461C-8E72-BDA7BF8E96CF}" destId="{AA741042-5D3E-41E2-9678-7E9317338E7F}" srcOrd="0" destOrd="0" presId="urn:microsoft.com/office/officeart/2008/layout/LinedList"/>
    <dgm:cxn modelId="{F869EEEF-7E81-4593-B90A-E55A8968C975}" type="presParOf" srcId="{BD29299D-EA22-461C-8E72-BDA7BF8E96CF}" destId="{8D964F66-D4C7-486E-ACCD-0042E4C4873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73827A-49AE-4B4A-A7F0-E6A7370FEA7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AC4F7E-71AA-4947-8F8C-93AD6B1099F0}">
      <dgm:prSet custT="1"/>
      <dgm:spPr/>
      <dgm:t>
        <a:bodyPr/>
        <a:lstStyle/>
        <a:p>
          <a:pPr>
            <a:lnSpc>
              <a:spcPct val="100000"/>
            </a:lnSpc>
          </a:pPr>
          <a:r>
            <a:rPr lang="en-GB" sz="1400" dirty="0"/>
            <a:t>The idea of the event is to showcase my designs for wedding cakes and other sketches I have created. This is to attract new clients to Tiers of Joy.</a:t>
          </a:r>
          <a:endParaRPr lang="en-US" sz="1400" dirty="0"/>
        </a:p>
      </dgm:t>
    </dgm:pt>
    <dgm:pt modelId="{3ADBD39A-4087-4F4E-878C-3C6AD6F0EBAD}" type="parTrans" cxnId="{CF9C8F8C-507A-4D67-B8FD-4B2064E41F69}">
      <dgm:prSet/>
      <dgm:spPr/>
      <dgm:t>
        <a:bodyPr/>
        <a:lstStyle/>
        <a:p>
          <a:endParaRPr lang="en-US"/>
        </a:p>
      </dgm:t>
    </dgm:pt>
    <dgm:pt modelId="{004E6927-E6BD-4874-8AB9-3FE2FA41F1AC}" type="sibTrans" cxnId="{CF9C8F8C-507A-4D67-B8FD-4B2064E41F69}">
      <dgm:prSet/>
      <dgm:spPr/>
      <dgm:t>
        <a:bodyPr/>
        <a:lstStyle/>
        <a:p>
          <a:endParaRPr lang="en-US"/>
        </a:p>
      </dgm:t>
    </dgm:pt>
    <dgm:pt modelId="{FA529E4B-DE36-4405-A6FB-25ED37994425}">
      <dgm:prSet custT="1"/>
      <dgm:spPr/>
      <dgm:t>
        <a:bodyPr/>
        <a:lstStyle/>
        <a:p>
          <a:pPr>
            <a:lnSpc>
              <a:spcPct val="100000"/>
            </a:lnSpc>
          </a:pPr>
          <a:r>
            <a:rPr lang="en-GB" sz="1400" dirty="0"/>
            <a:t>This will be done by having dummy cakes decorated in previous designs I have made for clients and sketches of new designs. </a:t>
          </a:r>
          <a:endParaRPr lang="en-US" sz="1400" dirty="0"/>
        </a:p>
      </dgm:t>
    </dgm:pt>
    <dgm:pt modelId="{B0586B86-C4A1-4F08-94D3-57FAD885B785}" type="parTrans" cxnId="{7B7B02B7-1953-4A38-9B10-8799B9A9AC7E}">
      <dgm:prSet/>
      <dgm:spPr/>
      <dgm:t>
        <a:bodyPr/>
        <a:lstStyle/>
        <a:p>
          <a:endParaRPr lang="en-US"/>
        </a:p>
      </dgm:t>
    </dgm:pt>
    <dgm:pt modelId="{A7FA185E-37EC-4883-B48C-33F8E0A7AACD}" type="sibTrans" cxnId="{7B7B02B7-1953-4A38-9B10-8799B9A9AC7E}">
      <dgm:prSet/>
      <dgm:spPr/>
      <dgm:t>
        <a:bodyPr/>
        <a:lstStyle/>
        <a:p>
          <a:endParaRPr lang="en-US"/>
        </a:p>
      </dgm:t>
    </dgm:pt>
    <dgm:pt modelId="{5A053115-1247-4AEE-B054-E143329070B6}">
      <dgm:prSet custT="1"/>
      <dgm:spPr/>
      <dgm:t>
        <a:bodyPr/>
        <a:lstStyle/>
        <a:p>
          <a:pPr>
            <a:lnSpc>
              <a:spcPct val="100000"/>
            </a:lnSpc>
          </a:pPr>
          <a:r>
            <a:rPr lang="en-GB" sz="1500" dirty="0"/>
            <a:t>There will also be a workstation where </a:t>
          </a:r>
          <a:r>
            <a:rPr lang="en-GB" sz="1400" dirty="0"/>
            <a:t>I will be sat with customers of the event doing quick sketches from ideas they have already had</a:t>
          </a:r>
          <a:r>
            <a:rPr lang="en-GB" sz="1500" dirty="0"/>
            <a:t>. </a:t>
          </a:r>
          <a:endParaRPr lang="en-US" sz="1500" dirty="0"/>
        </a:p>
      </dgm:t>
    </dgm:pt>
    <dgm:pt modelId="{023848E4-0E47-48FA-BE98-D28B88414EE3}" type="parTrans" cxnId="{A9E08720-B405-4F5A-8CBE-609481ED18F0}">
      <dgm:prSet/>
      <dgm:spPr/>
      <dgm:t>
        <a:bodyPr/>
        <a:lstStyle/>
        <a:p>
          <a:endParaRPr lang="en-GB"/>
        </a:p>
      </dgm:t>
    </dgm:pt>
    <dgm:pt modelId="{4D591DA4-273A-4B29-B317-5C0A990838B1}" type="sibTrans" cxnId="{A9E08720-B405-4F5A-8CBE-609481ED18F0}">
      <dgm:prSet/>
      <dgm:spPr/>
      <dgm:t>
        <a:bodyPr/>
        <a:lstStyle/>
        <a:p>
          <a:endParaRPr lang="en-GB"/>
        </a:p>
      </dgm:t>
    </dgm:pt>
    <dgm:pt modelId="{D8CE5E2A-48CA-445F-BFBA-9B6F9CAF4F0E}" type="pres">
      <dgm:prSet presAssocID="{AB73827A-49AE-4B4A-A7F0-E6A7370FEA7A}" presName="root" presStyleCnt="0">
        <dgm:presLayoutVars>
          <dgm:dir/>
          <dgm:resizeHandles val="exact"/>
        </dgm:presLayoutVars>
      </dgm:prSet>
      <dgm:spPr/>
    </dgm:pt>
    <dgm:pt modelId="{C292D180-D335-48C4-99D5-BA5EE4CF9DBF}" type="pres">
      <dgm:prSet presAssocID="{14AC4F7E-71AA-4947-8F8C-93AD6B1099F0}" presName="compNode" presStyleCnt="0"/>
      <dgm:spPr/>
    </dgm:pt>
    <dgm:pt modelId="{BA4C615D-073C-45FA-ADFE-607998872AAB}" type="pres">
      <dgm:prSet presAssocID="{14AC4F7E-71AA-4947-8F8C-93AD6B1099F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Cake"/>
        </a:ext>
      </dgm:extLst>
    </dgm:pt>
    <dgm:pt modelId="{933831DD-A02A-4993-A59D-BA00A937FA80}" type="pres">
      <dgm:prSet presAssocID="{14AC4F7E-71AA-4947-8F8C-93AD6B1099F0}" presName="spaceRect" presStyleCnt="0"/>
      <dgm:spPr/>
    </dgm:pt>
    <dgm:pt modelId="{AA0033D3-53C4-479D-B04E-91F41CF49056}" type="pres">
      <dgm:prSet presAssocID="{14AC4F7E-71AA-4947-8F8C-93AD6B1099F0}" presName="textRect" presStyleLbl="revTx" presStyleIdx="0" presStyleCnt="3">
        <dgm:presLayoutVars>
          <dgm:chMax val="1"/>
          <dgm:chPref val="1"/>
        </dgm:presLayoutVars>
      </dgm:prSet>
      <dgm:spPr/>
    </dgm:pt>
    <dgm:pt modelId="{0D11AA55-EAFE-4E08-BE0A-10D85944A009}" type="pres">
      <dgm:prSet presAssocID="{004E6927-E6BD-4874-8AB9-3FE2FA41F1AC}" presName="sibTrans" presStyleCnt="0"/>
      <dgm:spPr/>
    </dgm:pt>
    <dgm:pt modelId="{FCBB6274-76E2-4B6D-95E1-BEF5A77396EF}" type="pres">
      <dgm:prSet presAssocID="{FA529E4B-DE36-4405-A6FB-25ED37994425}" presName="compNode" presStyleCnt="0"/>
      <dgm:spPr/>
    </dgm:pt>
    <dgm:pt modelId="{13DB8DD8-6380-430C-A308-34C9C8D4CBB7}" type="pres">
      <dgm:prSet presAssocID="{FA529E4B-DE36-4405-A6FB-25ED379944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sel"/>
        </a:ext>
      </dgm:extLst>
    </dgm:pt>
    <dgm:pt modelId="{E221F54E-119E-46FA-83A1-670814ABD208}" type="pres">
      <dgm:prSet presAssocID="{FA529E4B-DE36-4405-A6FB-25ED37994425}" presName="spaceRect" presStyleCnt="0"/>
      <dgm:spPr/>
    </dgm:pt>
    <dgm:pt modelId="{B7FEE901-F231-46EF-BA24-C23AAE8E9E61}" type="pres">
      <dgm:prSet presAssocID="{FA529E4B-DE36-4405-A6FB-25ED37994425}" presName="textRect" presStyleLbl="revTx" presStyleIdx="1" presStyleCnt="3">
        <dgm:presLayoutVars>
          <dgm:chMax val="1"/>
          <dgm:chPref val="1"/>
        </dgm:presLayoutVars>
      </dgm:prSet>
      <dgm:spPr/>
    </dgm:pt>
    <dgm:pt modelId="{7E771625-E7C5-41AD-8B02-ABA5FAF4D3A3}" type="pres">
      <dgm:prSet presAssocID="{A7FA185E-37EC-4883-B48C-33F8E0A7AACD}" presName="sibTrans" presStyleCnt="0"/>
      <dgm:spPr/>
    </dgm:pt>
    <dgm:pt modelId="{88E28CC7-BE79-4351-9DB9-B32363D56215}" type="pres">
      <dgm:prSet presAssocID="{5A053115-1247-4AEE-B054-E143329070B6}" presName="compNode" presStyleCnt="0"/>
      <dgm:spPr/>
    </dgm:pt>
    <dgm:pt modelId="{A6564F03-B849-4A6A-88A6-A7B67AAD01F5}" type="pres">
      <dgm:prSet presAssocID="{5A053115-1247-4AEE-B054-E143329070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oardroom"/>
        </a:ext>
      </dgm:extLst>
    </dgm:pt>
    <dgm:pt modelId="{B0A79A59-AB8D-4F37-B900-5BCEAEA0B862}" type="pres">
      <dgm:prSet presAssocID="{5A053115-1247-4AEE-B054-E143329070B6}" presName="spaceRect" presStyleCnt="0"/>
      <dgm:spPr/>
    </dgm:pt>
    <dgm:pt modelId="{C9C8907F-92EF-46D0-8744-F52E1A2A75DA}" type="pres">
      <dgm:prSet presAssocID="{5A053115-1247-4AEE-B054-E143329070B6}" presName="textRect" presStyleLbl="revTx" presStyleIdx="2" presStyleCnt="3">
        <dgm:presLayoutVars>
          <dgm:chMax val="1"/>
          <dgm:chPref val="1"/>
        </dgm:presLayoutVars>
      </dgm:prSet>
      <dgm:spPr/>
    </dgm:pt>
  </dgm:ptLst>
  <dgm:cxnLst>
    <dgm:cxn modelId="{A9E08720-B405-4F5A-8CBE-609481ED18F0}" srcId="{AB73827A-49AE-4B4A-A7F0-E6A7370FEA7A}" destId="{5A053115-1247-4AEE-B054-E143329070B6}" srcOrd="2" destOrd="0" parTransId="{023848E4-0E47-48FA-BE98-D28B88414EE3}" sibTransId="{4D591DA4-273A-4B29-B317-5C0A990838B1}"/>
    <dgm:cxn modelId="{CF9C8F8C-507A-4D67-B8FD-4B2064E41F69}" srcId="{AB73827A-49AE-4B4A-A7F0-E6A7370FEA7A}" destId="{14AC4F7E-71AA-4947-8F8C-93AD6B1099F0}" srcOrd="0" destOrd="0" parTransId="{3ADBD39A-4087-4F4E-878C-3C6AD6F0EBAD}" sibTransId="{004E6927-E6BD-4874-8AB9-3FE2FA41F1AC}"/>
    <dgm:cxn modelId="{3E8C59A5-993A-4AF8-A9A7-508B39D83B6D}" type="presOf" srcId="{AB73827A-49AE-4B4A-A7F0-E6A7370FEA7A}" destId="{D8CE5E2A-48CA-445F-BFBA-9B6F9CAF4F0E}" srcOrd="0" destOrd="0" presId="urn:microsoft.com/office/officeart/2018/2/layout/IconLabelList"/>
    <dgm:cxn modelId="{7B7B02B7-1953-4A38-9B10-8799B9A9AC7E}" srcId="{AB73827A-49AE-4B4A-A7F0-E6A7370FEA7A}" destId="{FA529E4B-DE36-4405-A6FB-25ED37994425}" srcOrd="1" destOrd="0" parTransId="{B0586B86-C4A1-4F08-94D3-57FAD885B785}" sibTransId="{A7FA185E-37EC-4883-B48C-33F8E0A7AACD}"/>
    <dgm:cxn modelId="{DDC228CE-017A-4931-ADF2-27BC5E475E6F}" type="presOf" srcId="{5A053115-1247-4AEE-B054-E143329070B6}" destId="{C9C8907F-92EF-46D0-8744-F52E1A2A75DA}" srcOrd="0" destOrd="0" presId="urn:microsoft.com/office/officeart/2018/2/layout/IconLabelList"/>
    <dgm:cxn modelId="{368219DF-E4A8-49C7-A866-9BB2583BA8A5}" type="presOf" srcId="{14AC4F7E-71AA-4947-8F8C-93AD6B1099F0}" destId="{AA0033D3-53C4-479D-B04E-91F41CF49056}" srcOrd="0" destOrd="0" presId="urn:microsoft.com/office/officeart/2018/2/layout/IconLabelList"/>
    <dgm:cxn modelId="{B739FCFB-C97E-4178-8A4D-8D38BD59CE9E}" type="presOf" srcId="{FA529E4B-DE36-4405-A6FB-25ED37994425}" destId="{B7FEE901-F231-46EF-BA24-C23AAE8E9E61}" srcOrd="0" destOrd="0" presId="urn:microsoft.com/office/officeart/2018/2/layout/IconLabelList"/>
    <dgm:cxn modelId="{D646E2DC-9789-4A3B-8F3A-D3BF59172EEB}" type="presParOf" srcId="{D8CE5E2A-48CA-445F-BFBA-9B6F9CAF4F0E}" destId="{C292D180-D335-48C4-99D5-BA5EE4CF9DBF}" srcOrd="0" destOrd="0" presId="urn:microsoft.com/office/officeart/2018/2/layout/IconLabelList"/>
    <dgm:cxn modelId="{D75AB022-8AF9-4874-8277-0522AD25E668}" type="presParOf" srcId="{C292D180-D335-48C4-99D5-BA5EE4CF9DBF}" destId="{BA4C615D-073C-45FA-ADFE-607998872AAB}" srcOrd="0" destOrd="0" presId="urn:microsoft.com/office/officeart/2018/2/layout/IconLabelList"/>
    <dgm:cxn modelId="{8CFA1296-4CAB-404A-9892-0B3B2C4638B2}" type="presParOf" srcId="{C292D180-D335-48C4-99D5-BA5EE4CF9DBF}" destId="{933831DD-A02A-4993-A59D-BA00A937FA80}" srcOrd="1" destOrd="0" presId="urn:microsoft.com/office/officeart/2018/2/layout/IconLabelList"/>
    <dgm:cxn modelId="{4C8D4269-AEF2-4330-86BC-7B8CA5948057}" type="presParOf" srcId="{C292D180-D335-48C4-99D5-BA5EE4CF9DBF}" destId="{AA0033D3-53C4-479D-B04E-91F41CF49056}" srcOrd="2" destOrd="0" presId="urn:microsoft.com/office/officeart/2018/2/layout/IconLabelList"/>
    <dgm:cxn modelId="{FF0C1F31-9640-4CB9-8AC7-F585617ADA55}" type="presParOf" srcId="{D8CE5E2A-48CA-445F-BFBA-9B6F9CAF4F0E}" destId="{0D11AA55-EAFE-4E08-BE0A-10D85944A009}" srcOrd="1" destOrd="0" presId="urn:microsoft.com/office/officeart/2018/2/layout/IconLabelList"/>
    <dgm:cxn modelId="{40701924-301C-4260-84CC-349560FB6F53}" type="presParOf" srcId="{D8CE5E2A-48CA-445F-BFBA-9B6F9CAF4F0E}" destId="{FCBB6274-76E2-4B6D-95E1-BEF5A77396EF}" srcOrd="2" destOrd="0" presId="urn:microsoft.com/office/officeart/2018/2/layout/IconLabelList"/>
    <dgm:cxn modelId="{13FBF143-2C12-4EE8-97F8-3D8DE9FC3E1C}" type="presParOf" srcId="{FCBB6274-76E2-4B6D-95E1-BEF5A77396EF}" destId="{13DB8DD8-6380-430C-A308-34C9C8D4CBB7}" srcOrd="0" destOrd="0" presId="urn:microsoft.com/office/officeart/2018/2/layout/IconLabelList"/>
    <dgm:cxn modelId="{686A4971-0874-4DE2-A121-E295182BC8D8}" type="presParOf" srcId="{FCBB6274-76E2-4B6D-95E1-BEF5A77396EF}" destId="{E221F54E-119E-46FA-83A1-670814ABD208}" srcOrd="1" destOrd="0" presId="urn:microsoft.com/office/officeart/2018/2/layout/IconLabelList"/>
    <dgm:cxn modelId="{7BB37D68-8F2B-43B8-BD11-D0BEEC890E55}" type="presParOf" srcId="{FCBB6274-76E2-4B6D-95E1-BEF5A77396EF}" destId="{B7FEE901-F231-46EF-BA24-C23AAE8E9E61}" srcOrd="2" destOrd="0" presId="urn:microsoft.com/office/officeart/2018/2/layout/IconLabelList"/>
    <dgm:cxn modelId="{F98F7F6C-C3A6-45AD-8D97-5960312DDAB7}" type="presParOf" srcId="{D8CE5E2A-48CA-445F-BFBA-9B6F9CAF4F0E}" destId="{7E771625-E7C5-41AD-8B02-ABA5FAF4D3A3}" srcOrd="3" destOrd="0" presId="urn:microsoft.com/office/officeart/2018/2/layout/IconLabelList"/>
    <dgm:cxn modelId="{25D3053F-333B-4106-9EF7-DE5927A08EBF}" type="presParOf" srcId="{D8CE5E2A-48CA-445F-BFBA-9B6F9CAF4F0E}" destId="{88E28CC7-BE79-4351-9DB9-B32363D56215}" srcOrd="4" destOrd="0" presId="urn:microsoft.com/office/officeart/2018/2/layout/IconLabelList"/>
    <dgm:cxn modelId="{829ECBB4-293C-4A31-A538-EE4D497902B2}" type="presParOf" srcId="{88E28CC7-BE79-4351-9DB9-B32363D56215}" destId="{A6564F03-B849-4A6A-88A6-A7B67AAD01F5}" srcOrd="0" destOrd="0" presId="urn:microsoft.com/office/officeart/2018/2/layout/IconLabelList"/>
    <dgm:cxn modelId="{0FA4528A-7419-41EF-AD98-93891FA20C16}" type="presParOf" srcId="{88E28CC7-BE79-4351-9DB9-B32363D56215}" destId="{B0A79A59-AB8D-4F37-B900-5BCEAEA0B862}" srcOrd="1" destOrd="0" presId="urn:microsoft.com/office/officeart/2018/2/layout/IconLabelList"/>
    <dgm:cxn modelId="{86714D02-4F58-4604-B678-AFDF3213E45C}" type="presParOf" srcId="{88E28CC7-BE79-4351-9DB9-B32363D56215}" destId="{C9C8907F-92EF-46D0-8744-F52E1A2A75DA}"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DB9F3B-0D01-4BFE-A4F9-12C72564034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326784F-CE84-448A-8F00-ECB9ACD2591F}">
      <dgm:prSet custT="1"/>
      <dgm:spPr/>
      <dgm:t>
        <a:bodyPr/>
        <a:lstStyle/>
        <a:p>
          <a:r>
            <a:rPr lang="en-GB" sz="1200" dirty="0"/>
            <a:t>There is no other event like mine so it makes it unique (Google, 2020).</a:t>
          </a:r>
          <a:endParaRPr lang="en-US" sz="1200" dirty="0"/>
        </a:p>
      </dgm:t>
    </dgm:pt>
    <dgm:pt modelId="{A18C0464-B14E-4040-BB04-8A56FA40C340}" type="parTrans" cxnId="{E0FBA7BA-6E4B-43A7-AA61-8D26775726AB}">
      <dgm:prSet/>
      <dgm:spPr/>
      <dgm:t>
        <a:bodyPr/>
        <a:lstStyle/>
        <a:p>
          <a:endParaRPr lang="en-US"/>
        </a:p>
      </dgm:t>
    </dgm:pt>
    <dgm:pt modelId="{4CD80FE1-F775-4E2D-AA13-12EFF43AC1C1}" type="sibTrans" cxnId="{E0FBA7BA-6E4B-43A7-AA61-8D26775726AB}">
      <dgm:prSet/>
      <dgm:spPr/>
      <dgm:t>
        <a:bodyPr/>
        <a:lstStyle/>
        <a:p>
          <a:endParaRPr lang="en-US"/>
        </a:p>
      </dgm:t>
    </dgm:pt>
    <dgm:pt modelId="{987E86D2-0D2A-48D7-A9C4-1626E6879706}">
      <dgm:prSet custT="1"/>
      <dgm:spPr/>
      <dgm:t>
        <a:bodyPr/>
        <a:lstStyle/>
        <a:p>
          <a:r>
            <a:rPr lang="en-GB" sz="1200" dirty="0"/>
            <a:t>Wedding exhibitions are similar to my event however they cover many aspects of weddings and do not showcase many options for each part, whereas my event will only showcase wedding cakes so I will be able to show more of my catalogue to the attendees.</a:t>
          </a:r>
          <a:endParaRPr lang="en-US" sz="1200" dirty="0"/>
        </a:p>
      </dgm:t>
    </dgm:pt>
    <dgm:pt modelId="{A6FC109F-6758-4AD1-B8DA-F141D6BB629B}" type="parTrans" cxnId="{B824656E-77D3-405F-B9CF-95253CDB8DE6}">
      <dgm:prSet/>
      <dgm:spPr/>
      <dgm:t>
        <a:bodyPr/>
        <a:lstStyle/>
        <a:p>
          <a:endParaRPr lang="en-US"/>
        </a:p>
      </dgm:t>
    </dgm:pt>
    <dgm:pt modelId="{160B9ABD-E0ED-4AB2-90E3-A0FAB0E74C7E}" type="sibTrans" cxnId="{B824656E-77D3-405F-B9CF-95253CDB8DE6}">
      <dgm:prSet/>
      <dgm:spPr/>
      <dgm:t>
        <a:bodyPr/>
        <a:lstStyle/>
        <a:p>
          <a:endParaRPr lang="en-US"/>
        </a:p>
      </dgm:t>
    </dgm:pt>
    <dgm:pt modelId="{812B3AF8-49FE-4B47-A9F0-FC3D4F11649C}">
      <dgm:prSet custT="1"/>
      <dgm:spPr/>
      <dgm:t>
        <a:bodyPr/>
        <a:lstStyle/>
        <a:p>
          <a:r>
            <a:rPr lang="en-GB" sz="1200" dirty="0"/>
            <a:t>According to R J. Montgomery and S K. Strick, the primary reason of an exhibition is to provide an exchange of information between companies and potential clients. This is why an exhibition is a good event to hold.</a:t>
          </a:r>
          <a:endParaRPr lang="en-US" sz="500" dirty="0"/>
        </a:p>
      </dgm:t>
    </dgm:pt>
    <dgm:pt modelId="{BD1FA983-6EB3-4B55-BD97-741073888874}" type="parTrans" cxnId="{947D5089-135D-4D36-829A-498D9232E821}">
      <dgm:prSet/>
      <dgm:spPr/>
      <dgm:t>
        <a:bodyPr/>
        <a:lstStyle/>
        <a:p>
          <a:endParaRPr lang="en-US"/>
        </a:p>
      </dgm:t>
    </dgm:pt>
    <dgm:pt modelId="{75CC66E6-D226-4D68-A91F-4787C47B0D88}" type="sibTrans" cxnId="{947D5089-135D-4D36-829A-498D9232E821}">
      <dgm:prSet/>
      <dgm:spPr/>
      <dgm:t>
        <a:bodyPr/>
        <a:lstStyle/>
        <a:p>
          <a:endParaRPr lang="en-US"/>
        </a:p>
      </dgm:t>
    </dgm:pt>
    <dgm:pt modelId="{3DEE6EA1-C13E-49B9-8EA8-3155DF6FDCDC}">
      <dgm:prSet custT="1"/>
      <dgm:spPr/>
      <dgm:t>
        <a:bodyPr/>
        <a:lstStyle/>
        <a:p>
          <a:r>
            <a:rPr lang="en-GB" sz="1200" dirty="0"/>
            <a:t>This event will also be a good time for attendees to get to know me and my business which is a good way to build up a relationship with the future clients of the business and with a good relationship with the clients often leads to repeat custom.</a:t>
          </a:r>
          <a:endParaRPr lang="en-US" sz="500" dirty="0"/>
        </a:p>
      </dgm:t>
    </dgm:pt>
    <dgm:pt modelId="{7399797C-2691-4C2B-82B7-B8118F7D9316}" type="parTrans" cxnId="{6EA4017D-F484-489D-9314-47C0DF1D4D83}">
      <dgm:prSet/>
      <dgm:spPr/>
      <dgm:t>
        <a:bodyPr/>
        <a:lstStyle/>
        <a:p>
          <a:endParaRPr lang="en-US"/>
        </a:p>
      </dgm:t>
    </dgm:pt>
    <dgm:pt modelId="{A1E9C3D5-84DD-4A09-AC0C-43F5FB07668F}" type="sibTrans" cxnId="{6EA4017D-F484-489D-9314-47C0DF1D4D83}">
      <dgm:prSet/>
      <dgm:spPr/>
      <dgm:t>
        <a:bodyPr/>
        <a:lstStyle/>
        <a:p>
          <a:endParaRPr lang="en-US"/>
        </a:p>
      </dgm:t>
    </dgm:pt>
    <dgm:pt modelId="{FBB17C1A-A50B-4E70-9E2A-03E277C4EA40}">
      <dgm:prSet custT="1"/>
      <dgm:spPr/>
      <dgm:t>
        <a:bodyPr/>
        <a:lstStyle/>
        <a:p>
          <a:r>
            <a:rPr lang="en-GB" sz="1200" dirty="0"/>
            <a:t>This repeat custom is not only good for what it is but it’s a good way of free marketing too, as it creates positive word of mouth between the repeat customers and their acquaintances (McEachern, 2020).</a:t>
          </a:r>
          <a:endParaRPr lang="en-US" sz="1200" dirty="0"/>
        </a:p>
      </dgm:t>
    </dgm:pt>
    <dgm:pt modelId="{9E5BAEC9-3952-4555-BFA2-E588FAEDCE3F}" type="parTrans" cxnId="{53C28BBF-86BA-4F46-8B1A-AD7F5648DFE1}">
      <dgm:prSet/>
      <dgm:spPr/>
      <dgm:t>
        <a:bodyPr/>
        <a:lstStyle/>
        <a:p>
          <a:endParaRPr lang="en-US"/>
        </a:p>
      </dgm:t>
    </dgm:pt>
    <dgm:pt modelId="{05859556-1ED3-48A5-BB01-1F45F3DA0D67}" type="sibTrans" cxnId="{53C28BBF-86BA-4F46-8B1A-AD7F5648DFE1}">
      <dgm:prSet/>
      <dgm:spPr/>
      <dgm:t>
        <a:bodyPr/>
        <a:lstStyle/>
        <a:p>
          <a:endParaRPr lang="en-US"/>
        </a:p>
      </dgm:t>
    </dgm:pt>
    <dgm:pt modelId="{586FDC81-AF88-4E74-82BB-5EF2CAD8AC52}">
      <dgm:prSet custT="1"/>
      <dgm:spPr/>
      <dgm:t>
        <a:bodyPr/>
        <a:lstStyle/>
        <a:p>
          <a:r>
            <a:rPr lang="en-GB" sz="1200" dirty="0"/>
            <a:t>This event is suitable for the venue as it is a small intimate venue, so it suits the atmosphere I am going for.</a:t>
          </a:r>
          <a:endParaRPr lang="en-US" sz="500" dirty="0"/>
        </a:p>
      </dgm:t>
    </dgm:pt>
    <dgm:pt modelId="{B261DC0B-62E5-4CA2-A548-9A4142C24894}" type="parTrans" cxnId="{99CDA218-92E5-4D12-B213-0C275FE3D424}">
      <dgm:prSet/>
      <dgm:spPr/>
      <dgm:t>
        <a:bodyPr/>
        <a:lstStyle/>
        <a:p>
          <a:endParaRPr lang="en-US"/>
        </a:p>
      </dgm:t>
    </dgm:pt>
    <dgm:pt modelId="{30B76C78-E0EB-42B4-8F8E-9273BAA6FC0E}" type="sibTrans" cxnId="{99CDA218-92E5-4D12-B213-0C275FE3D424}">
      <dgm:prSet/>
      <dgm:spPr/>
      <dgm:t>
        <a:bodyPr/>
        <a:lstStyle/>
        <a:p>
          <a:endParaRPr lang="en-US"/>
        </a:p>
      </dgm:t>
    </dgm:pt>
    <dgm:pt modelId="{1072C6A7-0BAF-4734-BFD0-EF7B04BEADEE}">
      <dgm:prSet custT="1"/>
      <dgm:spPr/>
      <dgm:t>
        <a:bodyPr/>
        <a:lstStyle/>
        <a:p>
          <a:r>
            <a:rPr lang="en-GB" sz="1200" dirty="0"/>
            <a:t>The venue is a blank canvas so can be decorated and formatted in the best way to suit my event (Beddall, 2020).</a:t>
          </a:r>
          <a:r>
            <a:rPr lang="en-GB" sz="500" dirty="0"/>
            <a:t>.</a:t>
          </a:r>
          <a:endParaRPr lang="en-US" sz="500" dirty="0"/>
        </a:p>
      </dgm:t>
    </dgm:pt>
    <dgm:pt modelId="{27B31496-6F7C-494C-AFE3-742364219A55}" type="parTrans" cxnId="{395C2E4B-9049-4964-858F-CFCA5406D3C7}">
      <dgm:prSet/>
      <dgm:spPr/>
      <dgm:t>
        <a:bodyPr/>
        <a:lstStyle/>
        <a:p>
          <a:endParaRPr lang="en-US"/>
        </a:p>
      </dgm:t>
    </dgm:pt>
    <dgm:pt modelId="{C0E79C85-D7C7-4F56-84B6-5FC39C0FE49C}" type="sibTrans" cxnId="{395C2E4B-9049-4964-858F-CFCA5406D3C7}">
      <dgm:prSet/>
      <dgm:spPr/>
      <dgm:t>
        <a:bodyPr/>
        <a:lstStyle/>
        <a:p>
          <a:endParaRPr lang="en-US"/>
        </a:p>
      </dgm:t>
    </dgm:pt>
    <dgm:pt modelId="{33DBF947-F4CB-46F8-8A0F-764852DF7AB4}">
      <dgm:prSet custT="1"/>
      <dgm:spPr/>
      <dgm:t>
        <a:bodyPr/>
        <a:lstStyle/>
        <a:p>
          <a:r>
            <a:rPr lang="en-US" sz="1200" dirty="0"/>
            <a:t>There were 242,842 marriages in England and Wales in 2017, a decrease of 2.8% from 2016. (ONS, 2020) which shows that as marriage numbers fall the competition for cake making will increase, so this type of promotional event will be beneficial to my business.</a:t>
          </a:r>
          <a:endParaRPr lang="en-US" sz="1000" dirty="0"/>
        </a:p>
      </dgm:t>
    </dgm:pt>
    <dgm:pt modelId="{070E0BC5-17F8-4E00-8E0E-1EE48A141218}" type="parTrans" cxnId="{C96074FD-B313-48FF-8DE6-EB8498B6396E}">
      <dgm:prSet/>
      <dgm:spPr/>
      <dgm:t>
        <a:bodyPr/>
        <a:lstStyle/>
        <a:p>
          <a:endParaRPr lang="en-US"/>
        </a:p>
      </dgm:t>
    </dgm:pt>
    <dgm:pt modelId="{E06DEC39-C24C-45FB-B0C6-2A7A9521A87C}" type="sibTrans" cxnId="{C96074FD-B313-48FF-8DE6-EB8498B6396E}">
      <dgm:prSet/>
      <dgm:spPr/>
      <dgm:t>
        <a:bodyPr/>
        <a:lstStyle/>
        <a:p>
          <a:endParaRPr lang="en-US"/>
        </a:p>
      </dgm:t>
    </dgm:pt>
    <dgm:pt modelId="{702BDB43-B662-4BDD-BA9D-F8A17022A71F}" type="pres">
      <dgm:prSet presAssocID="{27DB9F3B-0D01-4BFE-A4F9-12C725640340}" presName="linear" presStyleCnt="0">
        <dgm:presLayoutVars>
          <dgm:animLvl val="lvl"/>
          <dgm:resizeHandles val="exact"/>
        </dgm:presLayoutVars>
      </dgm:prSet>
      <dgm:spPr/>
    </dgm:pt>
    <dgm:pt modelId="{2E617243-179E-439B-BD86-E08672D16A59}" type="pres">
      <dgm:prSet presAssocID="{A326784F-CE84-448A-8F00-ECB9ACD2591F}" presName="parentText" presStyleLbl="node1" presStyleIdx="0" presStyleCnt="8">
        <dgm:presLayoutVars>
          <dgm:chMax val="0"/>
          <dgm:bulletEnabled val="1"/>
        </dgm:presLayoutVars>
      </dgm:prSet>
      <dgm:spPr/>
    </dgm:pt>
    <dgm:pt modelId="{EE53F0F1-DC88-403B-9D6C-67910899527E}" type="pres">
      <dgm:prSet presAssocID="{4CD80FE1-F775-4E2D-AA13-12EFF43AC1C1}" presName="spacer" presStyleCnt="0"/>
      <dgm:spPr/>
    </dgm:pt>
    <dgm:pt modelId="{556140AA-0042-4317-807A-C7CD725036F9}" type="pres">
      <dgm:prSet presAssocID="{987E86D2-0D2A-48D7-A9C4-1626E6879706}" presName="parentText" presStyleLbl="node1" presStyleIdx="1" presStyleCnt="8">
        <dgm:presLayoutVars>
          <dgm:chMax val="0"/>
          <dgm:bulletEnabled val="1"/>
        </dgm:presLayoutVars>
      </dgm:prSet>
      <dgm:spPr/>
    </dgm:pt>
    <dgm:pt modelId="{4ECDCC08-6929-4399-B43F-F2D4662A6E23}" type="pres">
      <dgm:prSet presAssocID="{160B9ABD-E0ED-4AB2-90E3-A0FAB0E74C7E}" presName="spacer" presStyleCnt="0"/>
      <dgm:spPr/>
    </dgm:pt>
    <dgm:pt modelId="{EFB767D8-8CA6-4018-BFE1-D2E918B50699}" type="pres">
      <dgm:prSet presAssocID="{812B3AF8-49FE-4B47-A9F0-FC3D4F11649C}" presName="parentText" presStyleLbl="node1" presStyleIdx="2" presStyleCnt="8">
        <dgm:presLayoutVars>
          <dgm:chMax val="0"/>
          <dgm:bulletEnabled val="1"/>
        </dgm:presLayoutVars>
      </dgm:prSet>
      <dgm:spPr/>
    </dgm:pt>
    <dgm:pt modelId="{7CDD3B98-165B-406E-9E51-5182AE37F8F1}" type="pres">
      <dgm:prSet presAssocID="{75CC66E6-D226-4D68-A91F-4787C47B0D88}" presName="spacer" presStyleCnt="0"/>
      <dgm:spPr/>
    </dgm:pt>
    <dgm:pt modelId="{A5ED68A8-2C87-4758-8905-B96FDFE73F66}" type="pres">
      <dgm:prSet presAssocID="{3DEE6EA1-C13E-49B9-8EA8-3155DF6FDCDC}" presName="parentText" presStyleLbl="node1" presStyleIdx="3" presStyleCnt="8">
        <dgm:presLayoutVars>
          <dgm:chMax val="0"/>
          <dgm:bulletEnabled val="1"/>
        </dgm:presLayoutVars>
      </dgm:prSet>
      <dgm:spPr/>
    </dgm:pt>
    <dgm:pt modelId="{CF50C572-6155-4CE3-BA0B-DAE486C2A4E4}" type="pres">
      <dgm:prSet presAssocID="{A1E9C3D5-84DD-4A09-AC0C-43F5FB07668F}" presName="spacer" presStyleCnt="0"/>
      <dgm:spPr/>
    </dgm:pt>
    <dgm:pt modelId="{009BBC0F-63AD-4E9E-8CDA-9DAEC787A5F3}" type="pres">
      <dgm:prSet presAssocID="{FBB17C1A-A50B-4E70-9E2A-03E277C4EA40}" presName="parentText" presStyleLbl="node1" presStyleIdx="4" presStyleCnt="8">
        <dgm:presLayoutVars>
          <dgm:chMax val="0"/>
          <dgm:bulletEnabled val="1"/>
        </dgm:presLayoutVars>
      </dgm:prSet>
      <dgm:spPr/>
    </dgm:pt>
    <dgm:pt modelId="{F692710F-A76F-4128-9426-255CB158744A}" type="pres">
      <dgm:prSet presAssocID="{05859556-1ED3-48A5-BB01-1F45F3DA0D67}" presName="spacer" presStyleCnt="0"/>
      <dgm:spPr/>
    </dgm:pt>
    <dgm:pt modelId="{76D9806F-0AF4-44D7-AAE2-3BB0BCDDC8ED}" type="pres">
      <dgm:prSet presAssocID="{586FDC81-AF88-4E74-82BB-5EF2CAD8AC52}" presName="parentText" presStyleLbl="node1" presStyleIdx="5" presStyleCnt="8">
        <dgm:presLayoutVars>
          <dgm:chMax val="0"/>
          <dgm:bulletEnabled val="1"/>
        </dgm:presLayoutVars>
      </dgm:prSet>
      <dgm:spPr/>
    </dgm:pt>
    <dgm:pt modelId="{DF326801-084F-4BD9-86EF-E32906FD8ABA}" type="pres">
      <dgm:prSet presAssocID="{30B76C78-E0EB-42B4-8F8E-9273BAA6FC0E}" presName="spacer" presStyleCnt="0"/>
      <dgm:spPr/>
    </dgm:pt>
    <dgm:pt modelId="{A7D0B96D-0C3C-4465-8BD1-58658BC2AE64}" type="pres">
      <dgm:prSet presAssocID="{1072C6A7-0BAF-4734-BFD0-EF7B04BEADEE}" presName="parentText" presStyleLbl="node1" presStyleIdx="6" presStyleCnt="8">
        <dgm:presLayoutVars>
          <dgm:chMax val="0"/>
          <dgm:bulletEnabled val="1"/>
        </dgm:presLayoutVars>
      </dgm:prSet>
      <dgm:spPr/>
    </dgm:pt>
    <dgm:pt modelId="{E1DCAB6E-BFD9-4318-AD78-E341941EB452}" type="pres">
      <dgm:prSet presAssocID="{C0E79C85-D7C7-4F56-84B6-5FC39C0FE49C}" presName="spacer" presStyleCnt="0"/>
      <dgm:spPr/>
    </dgm:pt>
    <dgm:pt modelId="{BE3F4061-9C65-436E-8A95-1B247C6EB195}" type="pres">
      <dgm:prSet presAssocID="{33DBF947-F4CB-46F8-8A0F-764852DF7AB4}" presName="parentText" presStyleLbl="node1" presStyleIdx="7" presStyleCnt="8">
        <dgm:presLayoutVars>
          <dgm:chMax val="0"/>
          <dgm:bulletEnabled val="1"/>
        </dgm:presLayoutVars>
      </dgm:prSet>
      <dgm:spPr/>
    </dgm:pt>
  </dgm:ptLst>
  <dgm:cxnLst>
    <dgm:cxn modelId="{99CDA218-92E5-4D12-B213-0C275FE3D424}" srcId="{27DB9F3B-0D01-4BFE-A4F9-12C725640340}" destId="{586FDC81-AF88-4E74-82BB-5EF2CAD8AC52}" srcOrd="5" destOrd="0" parTransId="{B261DC0B-62E5-4CA2-A548-9A4142C24894}" sibTransId="{30B76C78-E0EB-42B4-8F8E-9273BAA6FC0E}"/>
    <dgm:cxn modelId="{0D596F2C-B7D1-4AA7-9D73-1DD57282E161}" type="presOf" srcId="{33DBF947-F4CB-46F8-8A0F-764852DF7AB4}" destId="{BE3F4061-9C65-436E-8A95-1B247C6EB195}" srcOrd="0" destOrd="0" presId="urn:microsoft.com/office/officeart/2005/8/layout/vList2"/>
    <dgm:cxn modelId="{395C2E4B-9049-4964-858F-CFCA5406D3C7}" srcId="{27DB9F3B-0D01-4BFE-A4F9-12C725640340}" destId="{1072C6A7-0BAF-4734-BFD0-EF7B04BEADEE}" srcOrd="6" destOrd="0" parTransId="{27B31496-6F7C-494C-AFE3-742364219A55}" sibTransId="{C0E79C85-D7C7-4F56-84B6-5FC39C0FE49C}"/>
    <dgm:cxn modelId="{6AE57B6C-8DF5-43B1-859D-0F0AC77A6C2C}" type="presOf" srcId="{1072C6A7-0BAF-4734-BFD0-EF7B04BEADEE}" destId="{A7D0B96D-0C3C-4465-8BD1-58658BC2AE64}" srcOrd="0" destOrd="0" presId="urn:microsoft.com/office/officeart/2005/8/layout/vList2"/>
    <dgm:cxn modelId="{B824656E-77D3-405F-B9CF-95253CDB8DE6}" srcId="{27DB9F3B-0D01-4BFE-A4F9-12C725640340}" destId="{987E86D2-0D2A-48D7-A9C4-1626E6879706}" srcOrd="1" destOrd="0" parTransId="{A6FC109F-6758-4AD1-B8DA-F141D6BB629B}" sibTransId="{160B9ABD-E0ED-4AB2-90E3-A0FAB0E74C7E}"/>
    <dgm:cxn modelId="{E9F6D77A-1427-44AD-815C-A29D1D498754}" type="presOf" srcId="{3DEE6EA1-C13E-49B9-8EA8-3155DF6FDCDC}" destId="{A5ED68A8-2C87-4758-8905-B96FDFE73F66}" srcOrd="0" destOrd="0" presId="urn:microsoft.com/office/officeart/2005/8/layout/vList2"/>
    <dgm:cxn modelId="{6EA4017D-F484-489D-9314-47C0DF1D4D83}" srcId="{27DB9F3B-0D01-4BFE-A4F9-12C725640340}" destId="{3DEE6EA1-C13E-49B9-8EA8-3155DF6FDCDC}" srcOrd="3" destOrd="0" parTransId="{7399797C-2691-4C2B-82B7-B8118F7D9316}" sibTransId="{A1E9C3D5-84DD-4A09-AC0C-43F5FB07668F}"/>
    <dgm:cxn modelId="{3494C385-ED8F-41D5-AC16-7BF3E9E9F8C8}" type="presOf" srcId="{A326784F-CE84-448A-8F00-ECB9ACD2591F}" destId="{2E617243-179E-439B-BD86-E08672D16A59}" srcOrd="0" destOrd="0" presId="urn:microsoft.com/office/officeart/2005/8/layout/vList2"/>
    <dgm:cxn modelId="{947D5089-135D-4D36-829A-498D9232E821}" srcId="{27DB9F3B-0D01-4BFE-A4F9-12C725640340}" destId="{812B3AF8-49FE-4B47-A9F0-FC3D4F11649C}" srcOrd="2" destOrd="0" parTransId="{BD1FA983-6EB3-4B55-BD97-741073888874}" sibTransId="{75CC66E6-D226-4D68-A91F-4787C47B0D88}"/>
    <dgm:cxn modelId="{9CDC418E-4A76-4958-A80F-BCD86A756A0A}" type="presOf" srcId="{987E86D2-0D2A-48D7-A9C4-1626E6879706}" destId="{556140AA-0042-4317-807A-C7CD725036F9}" srcOrd="0" destOrd="0" presId="urn:microsoft.com/office/officeart/2005/8/layout/vList2"/>
    <dgm:cxn modelId="{2EBC9C91-A444-4661-8AE6-3AFC2F272112}" type="presOf" srcId="{586FDC81-AF88-4E74-82BB-5EF2CAD8AC52}" destId="{76D9806F-0AF4-44D7-AAE2-3BB0BCDDC8ED}" srcOrd="0" destOrd="0" presId="urn:microsoft.com/office/officeart/2005/8/layout/vList2"/>
    <dgm:cxn modelId="{CD3088AF-0D81-4EAE-9E05-B1C6353003E9}" type="presOf" srcId="{812B3AF8-49FE-4B47-A9F0-FC3D4F11649C}" destId="{EFB767D8-8CA6-4018-BFE1-D2E918B50699}" srcOrd="0" destOrd="0" presId="urn:microsoft.com/office/officeart/2005/8/layout/vList2"/>
    <dgm:cxn modelId="{E0FBA7BA-6E4B-43A7-AA61-8D26775726AB}" srcId="{27DB9F3B-0D01-4BFE-A4F9-12C725640340}" destId="{A326784F-CE84-448A-8F00-ECB9ACD2591F}" srcOrd="0" destOrd="0" parTransId="{A18C0464-B14E-4040-BB04-8A56FA40C340}" sibTransId="{4CD80FE1-F775-4E2D-AA13-12EFF43AC1C1}"/>
    <dgm:cxn modelId="{53C28BBF-86BA-4F46-8B1A-AD7F5648DFE1}" srcId="{27DB9F3B-0D01-4BFE-A4F9-12C725640340}" destId="{FBB17C1A-A50B-4E70-9E2A-03E277C4EA40}" srcOrd="4" destOrd="0" parTransId="{9E5BAEC9-3952-4555-BFA2-E588FAEDCE3F}" sibTransId="{05859556-1ED3-48A5-BB01-1F45F3DA0D67}"/>
    <dgm:cxn modelId="{F841F3BF-3B80-4AFF-B3E7-0B865CE2CDF0}" type="presOf" srcId="{27DB9F3B-0D01-4BFE-A4F9-12C725640340}" destId="{702BDB43-B662-4BDD-BA9D-F8A17022A71F}" srcOrd="0" destOrd="0" presId="urn:microsoft.com/office/officeart/2005/8/layout/vList2"/>
    <dgm:cxn modelId="{40DD96CF-3424-4AC4-A393-433848214ED0}" type="presOf" srcId="{FBB17C1A-A50B-4E70-9E2A-03E277C4EA40}" destId="{009BBC0F-63AD-4E9E-8CDA-9DAEC787A5F3}" srcOrd="0" destOrd="0" presId="urn:microsoft.com/office/officeart/2005/8/layout/vList2"/>
    <dgm:cxn modelId="{C96074FD-B313-48FF-8DE6-EB8498B6396E}" srcId="{27DB9F3B-0D01-4BFE-A4F9-12C725640340}" destId="{33DBF947-F4CB-46F8-8A0F-764852DF7AB4}" srcOrd="7" destOrd="0" parTransId="{070E0BC5-17F8-4E00-8E0E-1EE48A141218}" sibTransId="{E06DEC39-C24C-45FB-B0C6-2A7A9521A87C}"/>
    <dgm:cxn modelId="{73FFDB39-C13A-4F9F-B82B-BDA6136B91C2}" type="presParOf" srcId="{702BDB43-B662-4BDD-BA9D-F8A17022A71F}" destId="{2E617243-179E-439B-BD86-E08672D16A59}" srcOrd="0" destOrd="0" presId="urn:microsoft.com/office/officeart/2005/8/layout/vList2"/>
    <dgm:cxn modelId="{34A260D7-AAF1-4CD2-9877-67A65F66ADEE}" type="presParOf" srcId="{702BDB43-B662-4BDD-BA9D-F8A17022A71F}" destId="{EE53F0F1-DC88-403B-9D6C-67910899527E}" srcOrd="1" destOrd="0" presId="urn:microsoft.com/office/officeart/2005/8/layout/vList2"/>
    <dgm:cxn modelId="{21E9101E-872A-42F0-86DC-F62607E7167C}" type="presParOf" srcId="{702BDB43-B662-4BDD-BA9D-F8A17022A71F}" destId="{556140AA-0042-4317-807A-C7CD725036F9}" srcOrd="2" destOrd="0" presId="urn:microsoft.com/office/officeart/2005/8/layout/vList2"/>
    <dgm:cxn modelId="{1297FCC7-15B9-4C4F-AAA1-22A56AAF0775}" type="presParOf" srcId="{702BDB43-B662-4BDD-BA9D-F8A17022A71F}" destId="{4ECDCC08-6929-4399-B43F-F2D4662A6E23}" srcOrd="3" destOrd="0" presId="urn:microsoft.com/office/officeart/2005/8/layout/vList2"/>
    <dgm:cxn modelId="{325BAF10-83DE-4FDD-B23B-69CEA8C8CFBD}" type="presParOf" srcId="{702BDB43-B662-4BDD-BA9D-F8A17022A71F}" destId="{EFB767D8-8CA6-4018-BFE1-D2E918B50699}" srcOrd="4" destOrd="0" presId="urn:microsoft.com/office/officeart/2005/8/layout/vList2"/>
    <dgm:cxn modelId="{4FC2E558-3AF9-459D-9446-2643434B275B}" type="presParOf" srcId="{702BDB43-B662-4BDD-BA9D-F8A17022A71F}" destId="{7CDD3B98-165B-406E-9E51-5182AE37F8F1}" srcOrd="5" destOrd="0" presId="urn:microsoft.com/office/officeart/2005/8/layout/vList2"/>
    <dgm:cxn modelId="{6EB9AFF4-0FC6-4B17-8AAB-8D8AC22135D9}" type="presParOf" srcId="{702BDB43-B662-4BDD-BA9D-F8A17022A71F}" destId="{A5ED68A8-2C87-4758-8905-B96FDFE73F66}" srcOrd="6" destOrd="0" presId="urn:microsoft.com/office/officeart/2005/8/layout/vList2"/>
    <dgm:cxn modelId="{0E39D6B0-72B9-446C-B95F-2A8BDDD30D17}" type="presParOf" srcId="{702BDB43-B662-4BDD-BA9D-F8A17022A71F}" destId="{CF50C572-6155-4CE3-BA0B-DAE486C2A4E4}" srcOrd="7" destOrd="0" presId="urn:microsoft.com/office/officeart/2005/8/layout/vList2"/>
    <dgm:cxn modelId="{71A86F87-EA1B-42D0-839E-914149332BC7}" type="presParOf" srcId="{702BDB43-B662-4BDD-BA9D-F8A17022A71F}" destId="{009BBC0F-63AD-4E9E-8CDA-9DAEC787A5F3}" srcOrd="8" destOrd="0" presId="urn:microsoft.com/office/officeart/2005/8/layout/vList2"/>
    <dgm:cxn modelId="{E7CAF8BD-3CD2-4411-AC87-ADE78D5CDAA6}" type="presParOf" srcId="{702BDB43-B662-4BDD-BA9D-F8A17022A71F}" destId="{F692710F-A76F-4128-9426-255CB158744A}" srcOrd="9" destOrd="0" presId="urn:microsoft.com/office/officeart/2005/8/layout/vList2"/>
    <dgm:cxn modelId="{B9871329-5B35-4914-A424-E3ACF6F06D06}" type="presParOf" srcId="{702BDB43-B662-4BDD-BA9D-F8A17022A71F}" destId="{76D9806F-0AF4-44D7-AAE2-3BB0BCDDC8ED}" srcOrd="10" destOrd="0" presId="urn:microsoft.com/office/officeart/2005/8/layout/vList2"/>
    <dgm:cxn modelId="{338EE3B1-C25B-4E96-BD6E-982F4056A188}" type="presParOf" srcId="{702BDB43-B662-4BDD-BA9D-F8A17022A71F}" destId="{DF326801-084F-4BD9-86EF-E32906FD8ABA}" srcOrd="11" destOrd="0" presId="urn:microsoft.com/office/officeart/2005/8/layout/vList2"/>
    <dgm:cxn modelId="{A506DDDD-690B-479E-AE6D-9BB3F54197EB}" type="presParOf" srcId="{702BDB43-B662-4BDD-BA9D-F8A17022A71F}" destId="{A7D0B96D-0C3C-4465-8BD1-58658BC2AE64}" srcOrd="12" destOrd="0" presId="urn:microsoft.com/office/officeart/2005/8/layout/vList2"/>
    <dgm:cxn modelId="{598B75B8-7F07-4B07-B8B6-7B16C04EBEF5}" type="presParOf" srcId="{702BDB43-B662-4BDD-BA9D-F8A17022A71F}" destId="{E1DCAB6E-BFD9-4318-AD78-E341941EB452}" srcOrd="13" destOrd="0" presId="urn:microsoft.com/office/officeart/2005/8/layout/vList2"/>
    <dgm:cxn modelId="{CABDEB8B-F6B3-4517-8438-6122FF3957DA}" type="presParOf" srcId="{702BDB43-B662-4BDD-BA9D-F8A17022A71F}" destId="{BE3F4061-9C65-436E-8A95-1B247C6EB195}"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54AAF-5289-42D4-999C-E7E9D405F3E3}">
      <dsp:nvSpPr>
        <dsp:cNvPr id="0" name=""/>
        <dsp:cNvSpPr/>
      </dsp:nvSpPr>
      <dsp:spPr>
        <a:xfrm>
          <a:off x="0" y="0"/>
          <a:ext cx="534890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07233-7B20-48F4-86C3-54A58377B10D}">
      <dsp:nvSpPr>
        <dsp:cNvPr id="0" name=""/>
        <dsp:cNvSpPr/>
      </dsp:nvSpPr>
      <dsp:spPr>
        <a:xfrm>
          <a:off x="0" y="0"/>
          <a:ext cx="5348908" cy="91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decided to set up the business as baking has always been a passion of mine and when I got qualified with a level 3 in patisserie and confectionery, it made my produce more sellable as people saw I had received the right training.</a:t>
          </a:r>
          <a:endParaRPr lang="en-US" sz="1200" kern="1200"/>
        </a:p>
      </dsp:txBody>
      <dsp:txXfrm>
        <a:off x="0" y="0"/>
        <a:ext cx="5348908" cy="912876"/>
      </dsp:txXfrm>
    </dsp:sp>
    <dsp:sp modelId="{37995624-A0A1-42F2-B431-FC986AC3F67C}">
      <dsp:nvSpPr>
        <dsp:cNvPr id="0" name=""/>
        <dsp:cNvSpPr/>
      </dsp:nvSpPr>
      <dsp:spPr>
        <a:xfrm>
          <a:off x="0" y="912875"/>
          <a:ext cx="534890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8230D-D58C-4D3E-864D-68DF19DF6211}">
      <dsp:nvSpPr>
        <dsp:cNvPr id="0" name=""/>
        <dsp:cNvSpPr/>
      </dsp:nvSpPr>
      <dsp:spPr>
        <a:xfrm>
          <a:off x="0" y="912876"/>
          <a:ext cx="5348908" cy="91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Tiers of joy is mainly a wedding cake shop, however we do also make celebration cakes for example 18</a:t>
          </a:r>
          <a:r>
            <a:rPr lang="en-GB" sz="1200" kern="1200" baseline="30000"/>
            <a:t>th</a:t>
          </a:r>
          <a:r>
            <a:rPr lang="en-GB" sz="1200" kern="1200"/>
            <a:t> and 21</a:t>
          </a:r>
          <a:r>
            <a:rPr lang="en-GB" sz="1200" kern="1200" baseline="30000"/>
            <a:t>st</a:t>
          </a:r>
          <a:r>
            <a:rPr lang="en-GB" sz="1200" kern="1200"/>
            <a:t> birthday cakes.</a:t>
          </a:r>
          <a:endParaRPr lang="en-US" sz="1200" kern="1200"/>
        </a:p>
      </dsp:txBody>
      <dsp:txXfrm>
        <a:off x="0" y="912876"/>
        <a:ext cx="5348908" cy="912876"/>
      </dsp:txXfrm>
    </dsp:sp>
    <dsp:sp modelId="{B58E5B94-F5C4-4B30-8658-275784602663}">
      <dsp:nvSpPr>
        <dsp:cNvPr id="0" name=""/>
        <dsp:cNvSpPr/>
      </dsp:nvSpPr>
      <dsp:spPr>
        <a:xfrm>
          <a:off x="0" y="1825751"/>
          <a:ext cx="534890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23E253-48A1-4E24-9275-CEEB8A37DA5F}">
      <dsp:nvSpPr>
        <dsp:cNvPr id="0" name=""/>
        <dsp:cNvSpPr/>
      </dsp:nvSpPr>
      <dsp:spPr>
        <a:xfrm>
          <a:off x="0" y="1825752"/>
          <a:ext cx="5348908" cy="91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myself am the soul baker and decorator at tiers of joy.</a:t>
          </a:r>
          <a:endParaRPr lang="en-US" sz="1200" kern="1200"/>
        </a:p>
      </dsp:txBody>
      <dsp:txXfrm>
        <a:off x="0" y="1825752"/>
        <a:ext cx="5348908" cy="912876"/>
      </dsp:txXfrm>
    </dsp:sp>
    <dsp:sp modelId="{0AE1F285-3673-4D7B-98F7-9828702FF117}">
      <dsp:nvSpPr>
        <dsp:cNvPr id="0" name=""/>
        <dsp:cNvSpPr/>
      </dsp:nvSpPr>
      <dsp:spPr>
        <a:xfrm>
          <a:off x="0" y="2738628"/>
          <a:ext cx="534890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741042-5D3E-41E2-9678-7E9317338E7F}">
      <dsp:nvSpPr>
        <dsp:cNvPr id="0" name=""/>
        <dsp:cNvSpPr/>
      </dsp:nvSpPr>
      <dsp:spPr>
        <a:xfrm>
          <a:off x="0" y="2738628"/>
          <a:ext cx="5348908" cy="91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came up with the name after designing and making a wedding for a relative, who was bought to tears when they saw the cake on their wedding day. They then went on to say they were happy tears, tears of joy which I later played on the words and came up with tiers of joy, tiers being spelt like the layers of a cake.</a:t>
          </a:r>
          <a:endParaRPr lang="en-US" sz="1200" kern="1200"/>
        </a:p>
      </dsp:txBody>
      <dsp:txXfrm>
        <a:off x="0" y="2738628"/>
        <a:ext cx="5348908" cy="912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C615D-073C-45FA-ADFE-607998872AAB}">
      <dsp:nvSpPr>
        <dsp:cNvPr id="0" name=""/>
        <dsp:cNvSpPr/>
      </dsp:nvSpPr>
      <dsp:spPr>
        <a:xfrm>
          <a:off x="948134" y="549309"/>
          <a:ext cx="1254484" cy="1254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0033D3-53C4-479D-B04E-91F41CF49056}">
      <dsp:nvSpPr>
        <dsp:cNvPr id="0" name=""/>
        <dsp:cNvSpPr/>
      </dsp:nvSpPr>
      <dsp:spPr>
        <a:xfrm>
          <a:off x="181505" y="2186734"/>
          <a:ext cx="2787744" cy="915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The idea of the event is to showcase my designs for wedding cakes and other sketches I have created. This is to attract new clients to Tiers of Joy.</a:t>
          </a:r>
          <a:endParaRPr lang="en-US" sz="1400" kern="1200" dirty="0"/>
        </a:p>
      </dsp:txBody>
      <dsp:txXfrm>
        <a:off x="181505" y="2186734"/>
        <a:ext cx="2787744" cy="915205"/>
      </dsp:txXfrm>
    </dsp:sp>
    <dsp:sp modelId="{13DB8DD8-6380-430C-A308-34C9C8D4CBB7}">
      <dsp:nvSpPr>
        <dsp:cNvPr id="0" name=""/>
        <dsp:cNvSpPr/>
      </dsp:nvSpPr>
      <dsp:spPr>
        <a:xfrm>
          <a:off x="4223734" y="549309"/>
          <a:ext cx="1254484" cy="1254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FEE901-F231-46EF-BA24-C23AAE8E9E61}">
      <dsp:nvSpPr>
        <dsp:cNvPr id="0" name=""/>
        <dsp:cNvSpPr/>
      </dsp:nvSpPr>
      <dsp:spPr>
        <a:xfrm>
          <a:off x="3457104" y="2186734"/>
          <a:ext cx="2787744" cy="915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This will be done by having dummy cakes decorated in previous designs I have made for clients and sketches of new designs. </a:t>
          </a:r>
          <a:endParaRPr lang="en-US" sz="1400" kern="1200" dirty="0"/>
        </a:p>
      </dsp:txBody>
      <dsp:txXfrm>
        <a:off x="3457104" y="2186734"/>
        <a:ext cx="2787744" cy="915205"/>
      </dsp:txXfrm>
    </dsp:sp>
    <dsp:sp modelId="{A6564F03-B849-4A6A-88A6-A7B67AAD01F5}">
      <dsp:nvSpPr>
        <dsp:cNvPr id="0" name=""/>
        <dsp:cNvSpPr/>
      </dsp:nvSpPr>
      <dsp:spPr>
        <a:xfrm>
          <a:off x="7499333" y="549309"/>
          <a:ext cx="1254484" cy="1254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C8907F-92EF-46D0-8744-F52E1A2A75DA}">
      <dsp:nvSpPr>
        <dsp:cNvPr id="0" name=""/>
        <dsp:cNvSpPr/>
      </dsp:nvSpPr>
      <dsp:spPr>
        <a:xfrm>
          <a:off x="6732703" y="2186734"/>
          <a:ext cx="2787744" cy="915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There will also be a workstation where </a:t>
          </a:r>
          <a:r>
            <a:rPr lang="en-GB" sz="1400" kern="1200" dirty="0"/>
            <a:t>I will be sat with customers of the event doing quick sketches from ideas they have already had</a:t>
          </a:r>
          <a:r>
            <a:rPr lang="en-GB" sz="1500" kern="1200" dirty="0"/>
            <a:t>. </a:t>
          </a:r>
          <a:endParaRPr lang="en-US" sz="1500" kern="1200" dirty="0"/>
        </a:p>
      </dsp:txBody>
      <dsp:txXfrm>
        <a:off x="6732703" y="2186734"/>
        <a:ext cx="2787744" cy="9152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17243-179E-439B-BD86-E08672D16A59}">
      <dsp:nvSpPr>
        <dsp:cNvPr id="0" name=""/>
        <dsp:cNvSpPr/>
      </dsp:nvSpPr>
      <dsp:spPr>
        <a:xfrm>
          <a:off x="0" y="1443"/>
          <a:ext cx="8770938" cy="44428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There is no other event like mine so it makes it unique (Google, 2020).</a:t>
          </a:r>
          <a:endParaRPr lang="en-US" sz="1200" kern="1200" dirty="0"/>
        </a:p>
      </dsp:txBody>
      <dsp:txXfrm>
        <a:off x="21688" y="23131"/>
        <a:ext cx="8727562" cy="400906"/>
      </dsp:txXfrm>
    </dsp:sp>
    <dsp:sp modelId="{556140AA-0042-4317-807A-C7CD725036F9}">
      <dsp:nvSpPr>
        <dsp:cNvPr id="0" name=""/>
        <dsp:cNvSpPr/>
      </dsp:nvSpPr>
      <dsp:spPr>
        <a:xfrm>
          <a:off x="0" y="459169"/>
          <a:ext cx="8770938" cy="444282"/>
        </a:xfrm>
        <a:prstGeom prst="roundRect">
          <a:avLst/>
        </a:prstGeom>
        <a:solidFill>
          <a:schemeClr val="accent2">
            <a:hueOff val="-1058267"/>
            <a:satOff val="-393"/>
            <a:lumOff val="8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Wedding exhibitions are similar to my event however they cover many aspects of weddings and do not showcase many options for each part, whereas my event will only showcase wedding cakes so I will be able to show more of my catalogue to the attendees.</a:t>
          </a:r>
          <a:endParaRPr lang="en-US" sz="1200" kern="1200" dirty="0"/>
        </a:p>
      </dsp:txBody>
      <dsp:txXfrm>
        <a:off x="21688" y="480857"/>
        <a:ext cx="8727562" cy="400906"/>
      </dsp:txXfrm>
    </dsp:sp>
    <dsp:sp modelId="{EFB767D8-8CA6-4018-BFE1-D2E918B50699}">
      <dsp:nvSpPr>
        <dsp:cNvPr id="0" name=""/>
        <dsp:cNvSpPr/>
      </dsp:nvSpPr>
      <dsp:spPr>
        <a:xfrm>
          <a:off x="0" y="916895"/>
          <a:ext cx="8770938" cy="444282"/>
        </a:xfrm>
        <a:prstGeom prst="roundRect">
          <a:avLst/>
        </a:prstGeom>
        <a:solidFill>
          <a:schemeClr val="accent2">
            <a:hueOff val="-2116534"/>
            <a:satOff val="-785"/>
            <a:lumOff val="179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According to R J. Montgomery and S K. Strick, the primary reason of an exhibition is to provide an exchange of information between companies and potential clients. This is why an exhibition is a good event to hold.</a:t>
          </a:r>
          <a:endParaRPr lang="en-US" sz="500" kern="1200" dirty="0"/>
        </a:p>
      </dsp:txBody>
      <dsp:txXfrm>
        <a:off x="21688" y="938583"/>
        <a:ext cx="8727562" cy="400906"/>
      </dsp:txXfrm>
    </dsp:sp>
    <dsp:sp modelId="{A5ED68A8-2C87-4758-8905-B96FDFE73F66}">
      <dsp:nvSpPr>
        <dsp:cNvPr id="0" name=""/>
        <dsp:cNvSpPr/>
      </dsp:nvSpPr>
      <dsp:spPr>
        <a:xfrm>
          <a:off x="0" y="1374620"/>
          <a:ext cx="8770938" cy="444282"/>
        </a:xfrm>
        <a:prstGeom prst="roundRect">
          <a:avLst/>
        </a:prstGeom>
        <a:solidFill>
          <a:schemeClr val="accent2">
            <a:hueOff val="-3174802"/>
            <a:satOff val="-1178"/>
            <a:lumOff val="268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This event will also be a good time for attendees to get to know me and my business which is a good way to build up a relationship with the future clients of the business and with a good relationship with the clients often leads to repeat custom.</a:t>
          </a:r>
          <a:endParaRPr lang="en-US" sz="500" kern="1200" dirty="0"/>
        </a:p>
      </dsp:txBody>
      <dsp:txXfrm>
        <a:off x="21688" y="1396308"/>
        <a:ext cx="8727562" cy="400906"/>
      </dsp:txXfrm>
    </dsp:sp>
    <dsp:sp modelId="{009BBC0F-63AD-4E9E-8CDA-9DAEC787A5F3}">
      <dsp:nvSpPr>
        <dsp:cNvPr id="0" name=""/>
        <dsp:cNvSpPr/>
      </dsp:nvSpPr>
      <dsp:spPr>
        <a:xfrm>
          <a:off x="0" y="1832346"/>
          <a:ext cx="8770938" cy="444282"/>
        </a:xfrm>
        <a:prstGeom prst="roundRect">
          <a:avLst/>
        </a:prstGeom>
        <a:solidFill>
          <a:schemeClr val="accent2">
            <a:hueOff val="-4233069"/>
            <a:satOff val="-1571"/>
            <a:lumOff val="35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This repeat custom is not only good for what it is but it’s a good way of free marketing too, as it creates positive word of mouth between the repeat customers and their acquaintances (McEachern, 2020).</a:t>
          </a:r>
          <a:endParaRPr lang="en-US" sz="1200" kern="1200" dirty="0"/>
        </a:p>
      </dsp:txBody>
      <dsp:txXfrm>
        <a:off x="21688" y="1854034"/>
        <a:ext cx="8727562" cy="400906"/>
      </dsp:txXfrm>
    </dsp:sp>
    <dsp:sp modelId="{76D9806F-0AF4-44D7-AAE2-3BB0BCDDC8ED}">
      <dsp:nvSpPr>
        <dsp:cNvPr id="0" name=""/>
        <dsp:cNvSpPr/>
      </dsp:nvSpPr>
      <dsp:spPr>
        <a:xfrm>
          <a:off x="0" y="2290072"/>
          <a:ext cx="8770938" cy="444282"/>
        </a:xfrm>
        <a:prstGeom prst="roundRect">
          <a:avLst/>
        </a:prstGeom>
        <a:solidFill>
          <a:schemeClr val="accent2">
            <a:hueOff val="-5291336"/>
            <a:satOff val="-1964"/>
            <a:lumOff val="44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This event is suitable for the venue as it is a small intimate venue, so it suits the atmosphere I am going for.</a:t>
          </a:r>
          <a:endParaRPr lang="en-US" sz="500" kern="1200" dirty="0"/>
        </a:p>
      </dsp:txBody>
      <dsp:txXfrm>
        <a:off x="21688" y="2311760"/>
        <a:ext cx="8727562" cy="400906"/>
      </dsp:txXfrm>
    </dsp:sp>
    <dsp:sp modelId="{A7D0B96D-0C3C-4465-8BD1-58658BC2AE64}">
      <dsp:nvSpPr>
        <dsp:cNvPr id="0" name=""/>
        <dsp:cNvSpPr/>
      </dsp:nvSpPr>
      <dsp:spPr>
        <a:xfrm>
          <a:off x="0" y="2747798"/>
          <a:ext cx="8770938" cy="444282"/>
        </a:xfrm>
        <a:prstGeom prst="roundRect">
          <a:avLst/>
        </a:prstGeom>
        <a:solidFill>
          <a:schemeClr val="accent2">
            <a:hueOff val="-6349603"/>
            <a:satOff val="-2356"/>
            <a:lumOff val="53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 venue is a blank canvas so can be decorated and formatted in the best way to suit my event (Beddall, 2020).</a:t>
          </a:r>
          <a:r>
            <a:rPr lang="en-GB" sz="500" kern="1200" dirty="0"/>
            <a:t>.</a:t>
          </a:r>
          <a:endParaRPr lang="en-US" sz="500" kern="1200" dirty="0"/>
        </a:p>
      </dsp:txBody>
      <dsp:txXfrm>
        <a:off x="21688" y="2769486"/>
        <a:ext cx="8727562" cy="400906"/>
      </dsp:txXfrm>
    </dsp:sp>
    <dsp:sp modelId="{BE3F4061-9C65-436E-8A95-1B247C6EB195}">
      <dsp:nvSpPr>
        <dsp:cNvPr id="0" name=""/>
        <dsp:cNvSpPr/>
      </dsp:nvSpPr>
      <dsp:spPr>
        <a:xfrm>
          <a:off x="0" y="3205524"/>
          <a:ext cx="8770938" cy="444282"/>
        </a:xfrm>
        <a:prstGeom prst="roundRect">
          <a:avLst/>
        </a:prstGeom>
        <a:solidFill>
          <a:schemeClr val="accent2">
            <a:hueOff val="-7407870"/>
            <a:satOff val="-2749"/>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There were 242,842 marriages in England and Wales in 2017, a decrease of 2.8% from 2016. (ONS, 2020) which shows that as marriage numbers fall the competition for cake making will increase, so this type of promotional event will be beneficial to my business.</a:t>
          </a:r>
          <a:endParaRPr lang="en-US" sz="1000" kern="1200" dirty="0"/>
        </a:p>
      </dsp:txBody>
      <dsp:txXfrm>
        <a:off x="21688" y="3227212"/>
        <a:ext cx="8727562" cy="4009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F452A682-27C1-4D73-AA24-B58BB0E3289C}" type="datetimeFigureOut">
              <a:rPr lang="en-GB" smtClean="0"/>
              <a:t>13/05/2020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08B66E4F-2200-44EA-918F-3D6804BDDCFD}"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57329935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52A682-27C1-4D73-AA24-B58BB0E3289C}" type="datetimeFigureOut">
              <a:rPr lang="en-GB" smtClean="0"/>
              <a:t>13/05/2020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463109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452A682-27C1-4D73-AA24-B58BB0E3289C}" type="datetimeFigureOut">
              <a:rPr lang="en-GB" smtClean="0"/>
              <a:t>13/05/2020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08B66E4F-2200-44EA-918F-3D6804BDDCFD}"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21830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52A682-27C1-4D73-AA24-B58BB0E3289C}" type="datetimeFigureOut">
              <a:rPr lang="en-GB" smtClean="0"/>
              <a:t>13/05/2020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2336417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52A682-27C1-4D73-AA24-B58BB0E3289C}" type="datetimeFigureOut">
              <a:rPr lang="en-GB" smtClean="0"/>
              <a:t>13/05/2020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892569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52A682-27C1-4D73-AA24-B58BB0E3289C}" type="datetimeFigureOut">
              <a:rPr lang="en-GB" smtClean="0"/>
              <a:t>13/05/2020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3892350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F452A682-27C1-4D73-AA24-B58BB0E3289C}" type="datetimeFigureOut">
              <a:rPr lang="en-GB" smtClean="0"/>
              <a:t>13/05/2020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156227536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452A682-27C1-4D73-AA24-B58BB0E3289C}" type="datetimeFigureOut">
              <a:rPr lang="en-GB" smtClean="0"/>
              <a:t>13/05/2020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08B66E4F-2200-44EA-918F-3D6804BDDCFD}" type="slidenum">
              <a:rPr lang="en-GB" smtClean="0"/>
              <a:t>‹#›</a:t>
            </a:fld>
            <a:endParaRPr lang="en-GB"/>
          </a:p>
        </p:txBody>
      </p:sp>
    </p:spTree>
    <p:extLst>
      <p:ext uri="{BB962C8B-B14F-4D97-AF65-F5344CB8AC3E}">
        <p14:creationId xmlns:p14="http://schemas.microsoft.com/office/powerpoint/2010/main" val="83162932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452A682-27C1-4D73-AA24-B58BB0E3289C}" type="datetimeFigureOut">
              <a:rPr lang="en-GB" smtClean="0"/>
              <a:t>13/05/2020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08B66E4F-2200-44EA-918F-3D6804BDDCFD}" type="slidenum">
              <a:rPr lang="en-GB" smtClean="0"/>
              <a:t>‹#›</a:t>
            </a:fld>
            <a:endParaRPr lang="en-GB"/>
          </a:p>
        </p:txBody>
      </p:sp>
    </p:spTree>
    <p:extLst>
      <p:ext uri="{BB962C8B-B14F-4D97-AF65-F5344CB8AC3E}">
        <p14:creationId xmlns:p14="http://schemas.microsoft.com/office/powerpoint/2010/main" val="4124682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52A682-27C1-4D73-AA24-B58BB0E3289C}" type="datetimeFigureOut">
              <a:rPr lang="en-GB" smtClean="0"/>
              <a:t>13/05/2020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66E4F-2200-44EA-918F-3D6804BDDCFD}" type="slidenum">
              <a:rPr lang="en-GB" smtClean="0"/>
              <a:t>‹#›</a:t>
            </a:fld>
            <a:endParaRPr lang="en-GB"/>
          </a:p>
        </p:txBody>
      </p:sp>
    </p:spTree>
    <p:extLst>
      <p:ext uri="{BB962C8B-B14F-4D97-AF65-F5344CB8AC3E}">
        <p14:creationId xmlns:p14="http://schemas.microsoft.com/office/powerpoint/2010/main" val="493890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452A682-27C1-4D73-AA24-B58BB0E3289C}" type="datetimeFigureOut">
              <a:rPr lang="en-GB" smtClean="0"/>
              <a:t>13/05/2020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08B66E4F-2200-44EA-918F-3D6804BDDCFD}"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359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452A682-27C1-4D73-AA24-B58BB0E3289C}" type="datetimeFigureOut">
              <a:rPr lang="en-GB" smtClean="0"/>
              <a:t>13/05/2020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08B66E4F-2200-44EA-918F-3D6804BDDCFD}"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7454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2.jp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png"/><Relationship Id="rId3" Type="http://schemas.microsoft.com/office/2007/relationships/media" Target="../media/media4.m4a"/><Relationship Id="rId7" Type="http://schemas.openxmlformats.org/officeDocument/2006/relationships/slideLayout" Target="../slideLayouts/slideLayout2.xml"/><Relationship Id="rId12" Type="http://schemas.microsoft.com/office/2007/relationships/diagramDrawing" Target="../diagrams/drawing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diagramColors" Target="../diagrams/colors2.xml"/><Relationship Id="rId5" Type="http://schemas.microsoft.com/office/2007/relationships/media" Target="../media/media5.m4a"/><Relationship Id="rId10" Type="http://schemas.openxmlformats.org/officeDocument/2006/relationships/diagramQuickStyle" Target="../diagrams/quickStyle2.xml"/><Relationship Id="rId4" Type="http://schemas.openxmlformats.org/officeDocument/2006/relationships/audio" Target="../media/media4.m4a"/><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3" Type="http://schemas.openxmlformats.org/officeDocument/2006/relationships/image" Target="../media/image14.png"/><Relationship Id="rId18" Type="http://schemas.microsoft.com/office/2007/relationships/hdphoto" Target="../media/hdphoto5.wdp"/><Relationship Id="rId26" Type="http://schemas.openxmlformats.org/officeDocument/2006/relationships/image" Target="../media/image22.png"/><Relationship Id="rId21" Type="http://schemas.openxmlformats.org/officeDocument/2006/relationships/image" Target="../media/image18.png"/><Relationship Id="rId34" Type="http://schemas.microsoft.com/office/2017/06/relationships/model3d" Target="../media/model3d1.glb"/><Relationship Id="rId7" Type="http://schemas.microsoft.com/office/2007/relationships/hdphoto" Target="../media/hdphoto1.wdp"/><Relationship Id="rId12" Type="http://schemas.openxmlformats.org/officeDocument/2006/relationships/image" Target="../media/image13.png"/><Relationship Id="rId17" Type="http://schemas.openxmlformats.org/officeDocument/2006/relationships/image" Target="../media/image16.png"/><Relationship Id="rId25" Type="http://schemas.openxmlformats.org/officeDocument/2006/relationships/image" Target="../media/image21.png"/><Relationship Id="rId33" Type="http://schemas.microsoft.com/office/2007/relationships/hdphoto" Target="../media/hdphoto10.wdp"/><Relationship Id="rId38" Type="http://schemas.openxmlformats.org/officeDocument/2006/relationships/image" Target="../media/image29.png"/><Relationship Id="rId2" Type="http://schemas.openxmlformats.org/officeDocument/2006/relationships/audio" Target="../media/media7.m4a"/><Relationship Id="rId16" Type="http://schemas.microsoft.com/office/2007/relationships/hdphoto" Target="../media/hdphoto4.wdp"/><Relationship Id="rId20" Type="http://schemas.microsoft.com/office/2007/relationships/hdphoto" Target="../media/hdphoto6.wdp"/><Relationship Id="rId29" Type="http://schemas.openxmlformats.org/officeDocument/2006/relationships/image" Target="../media/image24.png"/><Relationship Id="rId1" Type="http://schemas.microsoft.com/office/2007/relationships/media" Target="../media/media7.m4a"/><Relationship Id="rId6" Type="http://schemas.openxmlformats.org/officeDocument/2006/relationships/image" Target="../media/image9.png"/><Relationship Id="rId11" Type="http://schemas.openxmlformats.org/officeDocument/2006/relationships/image" Target="../media/image12.png"/><Relationship Id="rId24" Type="http://schemas.openxmlformats.org/officeDocument/2006/relationships/image" Target="../media/image20.png"/><Relationship Id="rId32" Type="http://schemas.openxmlformats.org/officeDocument/2006/relationships/image" Target="../media/image26.png"/><Relationship Id="rId37" Type="http://schemas.openxmlformats.org/officeDocument/2006/relationships/image" Target="../media/image1.png"/><Relationship Id="rId5" Type="http://schemas.openxmlformats.org/officeDocument/2006/relationships/slideLayout" Target="../slideLayouts/slideLayout7.xml"/><Relationship Id="rId15" Type="http://schemas.openxmlformats.org/officeDocument/2006/relationships/image" Target="../media/image15.png"/><Relationship Id="rId23" Type="http://schemas.openxmlformats.org/officeDocument/2006/relationships/image" Target="../media/image19.png"/><Relationship Id="rId28" Type="http://schemas.openxmlformats.org/officeDocument/2006/relationships/image" Target="../media/image23.png"/><Relationship Id="rId36" Type="http://schemas.openxmlformats.org/officeDocument/2006/relationships/image" Target="../media/image28.png"/><Relationship Id="rId10" Type="http://schemas.openxmlformats.org/officeDocument/2006/relationships/image" Target="../media/image11.png"/><Relationship Id="rId19" Type="http://schemas.openxmlformats.org/officeDocument/2006/relationships/image" Target="../media/image17.png"/><Relationship Id="rId31" Type="http://schemas.openxmlformats.org/officeDocument/2006/relationships/image" Target="../media/image25.png"/><Relationship Id="rId4" Type="http://schemas.openxmlformats.org/officeDocument/2006/relationships/audio" Target="../media/media8.m4a"/><Relationship Id="rId9" Type="http://schemas.microsoft.com/office/2007/relationships/hdphoto" Target="../media/hdphoto2.wdp"/><Relationship Id="rId14" Type="http://schemas.microsoft.com/office/2007/relationships/hdphoto" Target="../media/hdphoto3.wdp"/><Relationship Id="rId22" Type="http://schemas.microsoft.com/office/2007/relationships/hdphoto" Target="../media/hdphoto7.wdp"/><Relationship Id="rId27" Type="http://schemas.microsoft.com/office/2007/relationships/hdphoto" Target="../media/hdphoto8.wdp"/><Relationship Id="rId30" Type="http://schemas.microsoft.com/office/2007/relationships/hdphoto" Target="../media/hdphoto9.wdp"/><Relationship Id="rId35" Type="http://schemas.openxmlformats.org/officeDocument/2006/relationships/image" Target="../media/image27.png"/><Relationship Id="rId8" Type="http://schemas.openxmlformats.org/officeDocument/2006/relationships/image" Target="../media/image10.png"/><Relationship Id="rId3" Type="http://schemas.microsoft.com/office/2007/relationships/media" Target="../media/media8.m4a"/></Relationships>
</file>

<file path=ppt/slides/_rels/slide7.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marriagecohabitationandcivilpartnerships/bulletins/marriagesinenglandandwalesprovisional/2017#numbers-and-rates" TargetMode="External"/><Relationship Id="rId2" Type="http://schemas.openxmlformats.org/officeDocument/2006/relationships/hyperlink" Target="https://blog.smile.io/repeat-customers-profitab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28C3-EE9E-4C94-9299-708F71726F5D}"/>
              </a:ext>
            </a:extLst>
          </p:cNvPr>
          <p:cNvSpPr>
            <a:spLocks noGrp="1"/>
          </p:cNvSpPr>
          <p:nvPr>
            <p:ph type="ctrTitle"/>
          </p:nvPr>
        </p:nvSpPr>
        <p:spPr/>
        <p:txBody>
          <a:bodyPr/>
          <a:lstStyle/>
          <a:p>
            <a:r>
              <a:rPr lang="en-GB" dirty="0"/>
              <a:t>Tiers of Joy Exhibition pitch </a:t>
            </a:r>
          </a:p>
        </p:txBody>
      </p:sp>
      <p:sp>
        <p:nvSpPr>
          <p:cNvPr id="3" name="Subtitle 2">
            <a:extLst>
              <a:ext uri="{FF2B5EF4-FFF2-40B4-BE49-F238E27FC236}">
                <a16:creationId xmlns:a16="http://schemas.microsoft.com/office/drawing/2014/main" id="{C70C3DBB-531A-4BC2-A610-602D89E6A3E6}"/>
              </a:ext>
            </a:extLst>
          </p:cNvPr>
          <p:cNvSpPr>
            <a:spLocks noGrp="1"/>
          </p:cNvSpPr>
          <p:nvPr>
            <p:ph type="subTitle" idx="1"/>
          </p:nvPr>
        </p:nvSpPr>
        <p:spPr/>
        <p:txBody>
          <a:bodyPr/>
          <a:lstStyle/>
          <a:p>
            <a:r>
              <a:rPr lang="en-GB" dirty="0"/>
              <a:t>By Thomas Amphlett (1902442)</a:t>
            </a:r>
          </a:p>
        </p:txBody>
      </p:sp>
      <p:pic>
        <p:nvPicPr>
          <p:cNvPr id="4" name="Recorded Sound">
            <a:hlinkClick r:id="" action="ppaction://media"/>
            <a:extLst>
              <a:ext uri="{FF2B5EF4-FFF2-40B4-BE49-F238E27FC236}">
                <a16:creationId xmlns:a16="http://schemas.microsoft.com/office/drawing/2014/main" id="{8A4AA444-17B0-4ABE-B3FB-DA60AB77F6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11191" y="2495487"/>
            <a:ext cx="406400" cy="406400"/>
          </a:xfrm>
          <a:prstGeom prst="rect">
            <a:avLst/>
          </a:prstGeom>
        </p:spPr>
      </p:pic>
    </p:spTree>
    <p:extLst>
      <p:ext uri="{BB962C8B-B14F-4D97-AF65-F5344CB8AC3E}">
        <p14:creationId xmlns:p14="http://schemas.microsoft.com/office/powerpoint/2010/main" val="419122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2DBB5-CB2B-42E7-ADCF-EE6C4FDB0900}"/>
              </a:ext>
            </a:extLst>
          </p:cNvPr>
          <p:cNvSpPr>
            <a:spLocks noGrp="1"/>
          </p:cNvSpPr>
          <p:nvPr>
            <p:ph type="title"/>
          </p:nvPr>
        </p:nvSpPr>
        <p:spPr>
          <a:xfrm>
            <a:off x="2933700" y="568345"/>
            <a:ext cx="8770571" cy="1560716"/>
          </a:xfrm>
        </p:spPr>
        <p:txBody>
          <a:bodyPr>
            <a:normAutofit/>
          </a:bodyPr>
          <a:lstStyle/>
          <a:p>
            <a:r>
              <a:rPr lang="en-GB"/>
              <a:t>About Tiers of Joy</a:t>
            </a:r>
          </a:p>
        </p:txBody>
      </p:sp>
      <p:pic>
        <p:nvPicPr>
          <p:cNvPr id="6" name="Picture 5" descr="A flower sits in a piece of cake on a table&#10;&#10;Description automatically generated">
            <a:extLst>
              <a:ext uri="{FF2B5EF4-FFF2-40B4-BE49-F238E27FC236}">
                <a16:creationId xmlns:a16="http://schemas.microsoft.com/office/drawing/2014/main" id="{4EC4BA2F-E62D-4B4C-9BB7-2391AB889C08}"/>
              </a:ext>
            </a:extLst>
          </p:cNvPr>
          <p:cNvPicPr>
            <a:picLocks noChangeAspect="1"/>
          </p:cNvPicPr>
          <p:nvPr/>
        </p:nvPicPr>
        <p:blipFill rotWithShape="1">
          <a:blip r:embed="rId4">
            <a:extLst>
              <a:ext uri="{28A0092B-C50C-407E-A947-70E740481C1C}">
                <a14:useLocalDpi xmlns:a14="http://schemas.microsoft.com/office/drawing/2010/main" val="0"/>
              </a:ext>
            </a:extLst>
          </a:blip>
          <a:srcRect t="13811" b="15794"/>
          <a:stretch/>
        </p:blipFill>
        <p:spPr>
          <a:xfrm>
            <a:off x="8770337" y="2947553"/>
            <a:ext cx="2933934" cy="2753789"/>
          </a:xfrm>
          <a:prstGeom prst="rect">
            <a:avLst/>
          </a:prstGeom>
        </p:spPr>
      </p:pic>
      <p:graphicFrame>
        <p:nvGraphicFramePr>
          <p:cNvPr id="20" name="Content Placeholder 2">
            <a:extLst>
              <a:ext uri="{FF2B5EF4-FFF2-40B4-BE49-F238E27FC236}">
                <a16:creationId xmlns:a16="http://schemas.microsoft.com/office/drawing/2014/main" id="{71A7F6E9-3AFC-4842-A174-6B72FA4965F3}"/>
              </a:ext>
            </a:extLst>
          </p:cNvPr>
          <p:cNvGraphicFramePr>
            <a:graphicFrameLocks noGrp="1"/>
          </p:cNvGraphicFramePr>
          <p:nvPr>
            <p:ph idx="1"/>
            <p:extLst>
              <p:ext uri="{D42A27DB-BD31-4B8C-83A1-F6EECF244321}">
                <p14:modId xmlns:p14="http://schemas.microsoft.com/office/powerpoint/2010/main" val="3875795752"/>
              </p:ext>
            </p:extLst>
          </p:nvPr>
        </p:nvGraphicFramePr>
        <p:xfrm>
          <a:off x="2933699" y="2438400"/>
          <a:ext cx="5348909" cy="36515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Recorded Sound">
            <a:hlinkClick r:id="" action="ppaction://media"/>
            <a:extLst>
              <a:ext uri="{FF2B5EF4-FFF2-40B4-BE49-F238E27FC236}">
                <a16:creationId xmlns:a16="http://schemas.microsoft.com/office/drawing/2014/main" id="{A7933687-E3E5-4062-B308-63218165A4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97871" y="259006"/>
            <a:ext cx="406400" cy="406400"/>
          </a:xfrm>
          <a:prstGeom prst="rect">
            <a:avLst/>
          </a:prstGeom>
        </p:spPr>
      </p:pic>
    </p:spTree>
    <p:extLst>
      <p:ext uri="{BB962C8B-B14F-4D97-AF65-F5344CB8AC3E}">
        <p14:creationId xmlns:p14="http://schemas.microsoft.com/office/powerpoint/2010/main" val="114146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73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1D153-046B-4EDB-B6ED-C55CDA885B61}"/>
              </a:ext>
            </a:extLst>
          </p:cNvPr>
          <p:cNvSpPr>
            <a:spLocks noGrp="1"/>
          </p:cNvSpPr>
          <p:nvPr>
            <p:ph type="title"/>
          </p:nvPr>
        </p:nvSpPr>
        <p:spPr>
          <a:xfrm>
            <a:off x="1846580" y="568345"/>
            <a:ext cx="9701953" cy="1560716"/>
          </a:xfrm>
        </p:spPr>
        <p:txBody>
          <a:bodyPr>
            <a:normAutofit/>
          </a:bodyPr>
          <a:lstStyle/>
          <a:p>
            <a:r>
              <a:rPr lang="en-GB" dirty="0"/>
              <a:t>Event concept </a:t>
            </a:r>
          </a:p>
        </p:txBody>
      </p:sp>
      <p:graphicFrame>
        <p:nvGraphicFramePr>
          <p:cNvPr id="5" name="Content Placeholder 2">
            <a:extLst>
              <a:ext uri="{FF2B5EF4-FFF2-40B4-BE49-F238E27FC236}">
                <a16:creationId xmlns:a16="http://schemas.microsoft.com/office/drawing/2014/main" id="{AB9F78AE-B9A8-4CB5-B6A6-B1AD45B2A68F}"/>
              </a:ext>
            </a:extLst>
          </p:cNvPr>
          <p:cNvGraphicFramePr>
            <a:graphicFrameLocks noGrp="1"/>
          </p:cNvGraphicFramePr>
          <p:nvPr>
            <p:ph idx="1"/>
            <p:extLst>
              <p:ext uri="{D42A27DB-BD31-4B8C-83A1-F6EECF244321}">
                <p14:modId xmlns:p14="http://schemas.microsoft.com/office/powerpoint/2010/main" val="3904139290"/>
              </p:ext>
            </p:extLst>
          </p:nvPr>
        </p:nvGraphicFramePr>
        <p:xfrm>
          <a:off x="1846580" y="2438400"/>
          <a:ext cx="9701953" cy="36512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BEBE866E-14B0-4EE5-A0AB-A1418CACC443}"/>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3236227" y="4225525"/>
            <a:ext cx="406400" cy="406400"/>
          </a:xfrm>
          <a:prstGeom prst="rect">
            <a:avLst/>
          </a:prstGeom>
        </p:spPr>
      </p:pic>
      <p:pic>
        <p:nvPicPr>
          <p:cNvPr id="4" name="Recorded Sound">
            <a:hlinkClick r:id="" action="ppaction://media"/>
            <a:extLst>
              <a:ext uri="{FF2B5EF4-FFF2-40B4-BE49-F238E27FC236}">
                <a16:creationId xmlns:a16="http://schemas.microsoft.com/office/drawing/2014/main" id="{2CF2C817-9BDD-42D0-A262-B87F8D9DB1CB}"/>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6494356" y="4225525"/>
            <a:ext cx="406400" cy="406400"/>
          </a:xfrm>
          <a:prstGeom prst="rect">
            <a:avLst/>
          </a:prstGeom>
        </p:spPr>
      </p:pic>
      <p:pic>
        <p:nvPicPr>
          <p:cNvPr id="6" name="Recorded Sound">
            <a:hlinkClick r:id="" action="ppaction://media"/>
            <a:extLst>
              <a:ext uri="{FF2B5EF4-FFF2-40B4-BE49-F238E27FC236}">
                <a16:creationId xmlns:a16="http://schemas.microsoft.com/office/drawing/2014/main" id="{3691AB78-2061-4779-BF3D-BECF11D5E60C}"/>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9752485" y="4225525"/>
            <a:ext cx="406400" cy="406400"/>
          </a:xfrm>
          <a:prstGeom prst="rect">
            <a:avLst/>
          </a:prstGeom>
        </p:spPr>
      </p:pic>
    </p:spTree>
    <p:extLst>
      <p:ext uri="{BB962C8B-B14F-4D97-AF65-F5344CB8AC3E}">
        <p14:creationId xmlns:p14="http://schemas.microsoft.com/office/powerpoint/2010/main" val="166723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8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3036"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04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3"/>
                </p:tgtEl>
              </p:cMediaNode>
            </p:audio>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3A49-B9BB-41A3-8C6F-FE5B1D7683D0}"/>
              </a:ext>
            </a:extLst>
          </p:cNvPr>
          <p:cNvSpPr>
            <a:spLocks noGrp="1"/>
          </p:cNvSpPr>
          <p:nvPr>
            <p:ph type="title"/>
          </p:nvPr>
        </p:nvSpPr>
        <p:spPr>
          <a:xfrm>
            <a:off x="2933700" y="568345"/>
            <a:ext cx="8770571" cy="1560716"/>
          </a:xfrm>
        </p:spPr>
        <p:txBody>
          <a:bodyPr>
            <a:normAutofit/>
          </a:bodyPr>
          <a:lstStyle/>
          <a:p>
            <a:r>
              <a:rPr lang="en-GB"/>
              <a:t>Justification </a:t>
            </a:r>
            <a:endParaRPr lang="en-GB" dirty="0"/>
          </a:p>
        </p:txBody>
      </p:sp>
      <p:graphicFrame>
        <p:nvGraphicFramePr>
          <p:cNvPr id="6" name="Content Placeholder 2">
            <a:extLst>
              <a:ext uri="{FF2B5EF4-FFF2-40B4-BE49-F238E27FC236}">
                <a16:creationId xmlns:a16="http://schemas.microsoft.com/office/drawing/2014/main" id="{A0E442B8-B65B-4701-AED9-C37378867296}"/>
              </a:ext>
            </a:extLst>
          </p:cNvPr>
          <p:cNvGraphicFramePr>
            <a:graphicFrameLocks noGrp="1"/>
          </p:cNvGraphicFramePr>
          <p:nvPr>
            <p:ph idx="1"/>
            <p:extLst>
              <p:ext uri="{D42A27DB-BD31-4B8C-83A1-F6EECF244321}">
                <p14:modId xmlns:p14="http://schemas.microsoft.com/office/powerpoint/2010/main" val="1288528283"/>
              </p:ext>
            </p:extLst>
          </p:nvPr>
        </p:nvGraphicFramePr>
        <p:xfrm>
          <a:off x="2933700" y="2438400"/>
          <a:ext cx="8770938" cy="365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97C2811-4DE1-4839-8522-A1008B8CD5B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851217" y="1570255"/>
            <a:ext cx="406400" cy="406400"/>
          </a:xfrm>
          <a:prstGeom prst="rect">
            <a:avLst/>
          </a:prstGeom>
        </p:spPr>
      </p:pic>
    </p:spTree>
    <p:extLst>
      <p:ext uri="{BB962C8B-B14F-4D97-AF65-F5344CB8AC3E}">
        <p14:creationId xmlns:p14="http://schemas.microsoft.com/office/powerpoint/2010/main" val="2570873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0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BB4FA-72F0-424C-97E4-A7E6FF396666}"/>
              </a:ext>
            </a:extLst>
          </p:cNvPr>
          <p:cNvSpPr>
            <a:spLocks noGrp="1"/>
          </p:cNvSpPr>
          <p:nvPr>
            <p:ph type="title"/>
          </p:nvPr>
        </p:nvSpPr>
        <p:spPr/>
        <p:txBody>
          <a:bodyPr/>
          <a:lstStyle/>
          <a:p>
            <a:r>
              <a:rPr lang="en-GB"/>
              <a:t>Mood Board</a:t>
            </a:r>
            <a:endParaRPr lang="en-GB" dirty="0"/>
          </a:p>
        </p:txBody>
      </p:sp>
    </p:spTree>
    <p:extLst>
      <p:ext uri="{BB962C8B-B14F-4D97-AF65-F5344CB8AC3E}">
        <p14:creationId xmlns:p14="http://schemas.microsoft.com/office/powerpoint/2010/main" val="750791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6F9DB"/>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695699-8143-4B74-AEFD-46A363B34A10}"/>
              </a:ext>
            </a:extLst>
          </p:cNvPr>
          <p:cNvPicPr>
            <a:picLocks noChangeAspect="1"/>
          </p:cNvPicPr>
          <p:nvPr/>
        </p:nvPicPr>
        <p:blipFill rotWithShape="1">
          <a:blip r:embed="rId6">
            <a:alphaModFix/>
            <a:extLst>
              <a:ext uri="{BEBA8EAE-BF5A-486C-A8C5-ECC9F3942E4B}">
                <a14:imgProps xmlns:a14="http://schemas.microsoft.com/office/drawing/2010/main">
                  <a14:imgLayer r:embed="rId7">
                    <a14:imgEffect>
                      <a14:backgroundRemoval t="26082" b="47342" l="7561" r="59235"/>
                    </a14:imgEffect>
                  </a14:imgLayer>
                </a14:imgProps>
              </a:ext>
            </a:extLst>
          </a:blip>
          <a:srcRect l="5408" t="26049" r="40048" b="52428"/>
          <a:stretch/>
        </p:blipFill>
        <p:spPr>
          <a:xfrm>
            <a:off x="-477454" y="-82171"/>
            <a:ext cx="12993080" cy="2781700"/>
          </a:xfrm>
          <a:prstGeom prst="rect">
            <a:avLst/>
          </a:prstGeom>
        </p:spPr>
      </p:pic>
      <p:pic>
        <p:nvPicPr>
          <p:cNvPr id="4" name="Picture 3">
            <a:extLst>
              <a:ext uri="{FF2B5EF4-FFF2-40B4-BE49-F238E27FC236}">
                <a16:creationId xmlns:a16="http://schemas.microsoft.com/office/drawing/2014/main" id="{5A9FE890-9F32-4192-B4FD-9F62D16AC2FD}"/>
              </a:ext>
            </a:extLst>
          </p:cNvPr>
          <p:cNvPicPr>
            <a:picLocks noChangeAspect="1"/>
          </p:cNvPicPr>
          <p:nvPr/>
        </p:nvPicPr>
        <p:blipFill rotWithShape="1">
          <a:blip r:embed="rId8">
            <a:extLst>
              <a:ext uri="{BEBA8EAE-BF5A-486C-A8C5-ECC9F3942E4B}">
                <a14:imgProps xmlns:a14="http://schemas.microsoft.com/office/drawing/2010/main">
                  <a14:imgLayer r:embed="rId9">
                    <a14:imgEffect>
                      <a14:backgroundRemoval t="10000" b="90000" l="10000" r="90000"/>
                    </a14:imgEffect>
                  </a14:imgLayer>
                </a14:imgProps>
              </a:ext>
            </a:extLst>
          </a:blip>
          <a:srcRect l="16628" t="42879" r="35068" b="23567"/>
          <a:stretch/>
        </p:blipFill>
        <p:spPr>
          <a:xfrm>
            <a:off x="10562118" y="5216893"/>
            <a:ext cx="1966766" cy="1823987"/>
          </a:xfrm>
          <a:prstGeom prst="rect">
            <a:avLst/>
          </a:prstGeom>
        </p:spPr>
      </p:pic>
      <p:pic>
        <p:nvPicPr>
          <p:cNvPr id="5" name="Picture 4">
            <a:extLst>
              <a:ext uri="{FF2B5EF4-FFF2-40B4-BE49-F238E27FC236}">
                <a16:creationId xmlns:a16="http://schemas.microsoft.com/office/drawing/2014/main" id="{2D442B05-5A84-47C7-8C99-D4D2F8E00670}"/>
              </a:ext>
            </a:extLst>
          </p:cNvPr>
          <p:cNvPicPr>
            <a:picLocks noChangeAspect="1"/>
          </p:cNvPicPr>
          <p:nvPr/>
        </p:nvPicPr>
        <p:blipFill rotWithShape="1">
          <a:blip r:embed="rId10"/>
          <a:srcRect r="79425" b="54678"/>
          <a:stretch/>
        </p:blipFill>
        <p:spPr>
          <a:xfrm>
            <a:off x="1225214" y="5135562"/>
            <a:ext cx="1136650" cy="1722438"/>
          </a:xfrm>
          <a:prstGeom prst="rect">
            <a:avLst/>
          </a:prstGeom>
        </p:spPr>
      </p:pic>
      <p:pic>
        <p:nvPicPr>
          <p:cNvPr id="7" name="Picture 6">
            <a:extLst>
              <a:ext uri="{FF2B5EF4-FFF2-40B4-BE49-F238E27FC236}">
                <a16:creationId xmlns:a16="http://schemas.microsoft.com/office/drawing/2014/main" id="{2FF9CEBB-FBE1-4118-9B2C-B089023E7A46}"/>
              </a:ext>
            </a:extLst>
          </p:cNvPr>
          <p:cNvPicPr>
            <a:picLocks noChangeAspect="1"/>
          </p:cNvPicPr>
          <p:nvPr/>
        </p:nvPicPr>
        <p:blipFill rotWithShape="1">
          <a:blip r:embed="rId11"/>
          <a:srcRect l="38750" t="56297" r="50833" b="15259"/>
          <a:stretch/>
        </p:blipFill>
        <p:spPr>
          <a:xfrm>
            <a:off x="1706914" y="3400125"/>
            <a:ext cx="1270000" cy="1773213"/>
          </a:xfrm>
          <a:prstGeom prst="rect">
            <a:avLst/>
          </a:prstGeom>
        </p:spPr>
      </p:pic>
      <p:pic>
        <p:nvPicPr>
          <p:cNvPr id="9" name="Picture 8">
            <a:extLst>
              <a:ext uri="{FF2B5EF4-FFF2-40B4-BE49-F238E27FC236}">
                <a16:creationId xmlns:a16="http://schemas.microsoft.com/office/drawing/2014/main" id="{E0FB0651-B828-4FC5-AA35-C27CDBB024EE}"/>
              </a:ext>
            </a:extLst>
          </p:cNvPr>
          <p:cNvPicPr>
            <a:picLocks noChangeAspect="1"/>
          </p:cNvPicPr>
          <p:nvPr/>
        </p:nvPicPr>
        <p:blipFill rotWithShape="1">
          <a:blip r:embed="rId12"/>
          <a:srcRect l="27619"/>
          <a:stretch/>
        </p:blipFill>
        <p:spPr>
          <a:xfrm>
            <a:off x="3528244" y="2804160"/>
            <a:ext cx="2934208" cy="4053840"/>
          </a:xfrm>
          <a:prstGeom prst="rect">
            <a:avLst/>
          </a:prstGeom>
        </p:spPr>
      </p:pic>
      <p:pic>
        <p:nvPicPr>
          <p:cNvPr id="10" name="Picture 9">
            <a:extLst>
              <a:ext uri="{FF2B5EF4-FFF2-40B4-BE49-F238E27FC236}">
                <a16:creationId xmlns:a16="http://schemas.microsoft.com/office/drawing/2014/main" id="{6CD84FB0-1084-4365-9AF6-0D101D1CF8EC}"/>
              </a:ext>
            </a:extLst>
          </p:cNvPr>
          <p:cNvPicPr>
            <a:picLocks noChangeAspect="1"/>
          </p:cNvPicPr>
          <p:nvPr/>
        </p:nvPicPr>
        <p:blipFill rotWithShape="1">
          <a:blip r:embed="rId13">
            <a:extLst>
              <a:ext uri="{BEBA8EAE-BF5A-486C-A8C5-ECC9F3942E4B}">
                <a14:imgProps xmlns:a14="http://schemas.microsoft.com/office/drawing/2010/main">
                  <a14:imgLayer r:embed="rId14">
                    <a14:imgEffect>
                      <a14:backgroundRemoval t="10000" b="90000" l="10000" r="90000"/>
                    </a14:imgEffect>
                  </a14:imgLayer>
                </a14:imgProps>
              </a:ext>
            </a:extLst>
          </a:blip>
          <a:srcRect r="55742"/>
          <a:stretch/>
        </p:blipFill>
        <p:spPr>
          <a:xfrm>
            <a:off x="11048363" y="2415242"/>
            <a:ext cx="1143637" cy="3450312"/>
          </a:xfrm>
          <a:prstGeom prst="rect">
            <a:avLst/>
          </a:prstGeom>
        </p:spPr>
      </p:pic>
      <p:pic>
        <p:nvPicPr>
          <p:cNvPr id="12" name="Picture 11">
            <a:extLst>
              <a:ext uri="{FF2B5EF4-FFF2-40B4-BE49-F238E27FC236}">
                <a16:creationId xmlns:a16="http://schemas.microsoft.com/office/drawing/2014/main" id="{CF64F063-96C5-4D03-972C-0A8F6232FA5B}"/>
              </a:ext>
            </a:extLst>
          </p:cNvPr>
          <p:cNvPicPr>
            <a:picLocks noChangeAspect="1"/>
          </p:cNvPicPr>
          <p:nvPr/>
        </p:nvPicPr>
        <p:blipFill rotWithShape="1">
          <a:blip r:embed="rId15">
            <a:extLst>
              <a:ext uri="{BEBA8EAE-BF5A-486C-A8C5-ECC9F3942E4B}">
                <a14:imgProps xmlns:a14="http://schemas.microsoft.com/office/drawing/2010/main">
                  <a14:imgLayer r:embed="rId16">
                    <a14:imgEffect>
                      <a14:backgroundRemoval t="10000" b="90000" l="10000" r="90000"/>
                    </a14:imgEffect>
                  </a14:imgLayer>
                </a14:imgProps>
              </a:ext>
            </a:extLst>
          </a:blip>
          <a:srcRect l="24455" t="8505" r="18593" b="6653"/>
          <a:stretch/>
        </p:blipFill>
        <p:spPr>
          <a:xfrm>
            <a:off x="-41801" y="2524048"/>
            <a:ext cx="1008971" cy="2002054"/>
          </a:xfrm>
          <a:prstGeom prst="rect">
            <a:avLst/>
          </a:prstGeom>
        </p:spPr>
      </p:pic>
      <p:pic>
        <p:nvPicPr>
          <p:cNvPr id="13" name="Picture 12">
            <a:extLst>
              <a:ext uri="{FF2B5EF4-FFF2-40B4-BE49-F238E27FC236}">
                <a16:creationId xmlns:a16="http://schemas.microsoft.com/office/drawing/2014/main" id="{A46CDE14-4642-4C49-BC4B-AF4F535BAA5E}"/>
              </a:ext>
            </a:extLst>
          </p:cNvPr>
          <p:cNvPicPr>
            <a:picLocks noChangeAspect="1"/>
          </p:cNvPicPr>
          <p:nvPr/>
        </p:nvPicPr>
        <p:blipFill rotWithShape="1">
          <a:blip r:embed="rId17">
            <a:extLst>
              <a:ext uri="{BEBA8EAE-BF5A-486C-A8C5-ECC9F3942E4B}">
                <a14:imgProps xmlns:a14="http://schemas.microsoft.com/office/drawing/2010/main">
                  <a14:imgLayer r:embed="rId18">
                    <a14:imgEffect>
                      <a14:backgroundRemoval t="10000" b="90000" l="10000" r="90000"/>
                    </a14:imgEffect>
                  </a14:imgLayer>
                </a14:imgProps>
              </a:ext>
            </a:extLst>
          </a:blip>
          <a:srcRect l="17888" t="10518" r="20133" b="6941"/>
          <a:stretch/>
        </p:blipFill>
        <p:spPr>
          <a:xfrm>
            <a:off x="-464197" y="4350621"/>
            <a:ext cx="1727911" cy="2781700"/>
          </a:xfrm>
          <a:prstGeom prst="rect">
            <a:avLst/>
          </a:prstGeom>
        </p:spPr>
      </p:pic>
      <p:pic>
        <p:nvPicPr>
          <p:cNvPr id="15" name="Picture 14">
            <a:extLst>
              <a:ext uri="{FF2B5EF4-FFF2-40B4-BE49-F238E27FC236}">
                <a16:creationId xmlns:a16="http://schemas.microsoft.com/office/drawing/2014/main" id="{65FD4119-2DF3-4F7E-91D9-0D066BCA4C85}"/>
              </a:ext>
            </a:extLst>
          </p:cNvPr>
          <p:cNvPicPr>
            <a:picLocks noChangeAspect="1"/>
          </p:cNvPicPr>
          <p:nvPr/>
        </p:nvPicPr>
        <p:blipFill rotWithShape="1">
          <a:blip r:embed="rId19">
            <a:extLst>
              <a:ext uri="{BEBA8EAE-BF5A-486C-A8C5-ECC9F3942E4B}">
                <a14:imgProps xmlns:a14="http://schemas.microsoft.com/office/drawing/2010/main">
                  <a14:imgLayer r:embed="rId20">
                    <a14:imgEffect>
                      <a14:backgroundRemoval t="10000" b="90000" l="10000" r="90000"/>
                    </a14:imgEffect>
                  </a14:imgLayer>
                </a14:imgProps>
              </a:ext>
            </a:extLst>
          </a:blip>
          <a:srcRect l="14438" t="6165" r="23583" b="7850"/>
          <a:stretch/>
        </p:blipFill>
        <p:spPr>
          <a:xfrm>
            <a:off x="10533310" y="4959331"/>
            <a:ext cx="569782" cy="786952"/>
          </a:xfrm>
          <a:prstGeom prst="rect">
            <a:avLst/>
          </a:prstGeom>
        </p:spPr>
      </p:pic>
      <p:pic>
        <p:nvPicPr>
          <p:cNvPr id="17" name="Picture 16">
            <a:extLst>
              <a:ext uri="{FF2B5EF4-FFF2-40B4-BE49-F238E27FC236}">
                <a16:creationId xmlns:a16="http://schemas.microsoft.com/office/drawing/2014/main" id="{748A2E43-25C0-4B36-80C6-8F28B8730535}"/>
              </a:ext>
            </a:extLst>
          </p:cNvPr>
          <p:cNvPicPr>
            <a:picLocks noChangeAspect="1"/>
          </p:cNvPicPr>
          <p:nvPr/>
        </p:nvPicPr>
        <p:blipFill rotWithShape="1">
          <a:blip r:embed="rId21">
            <a:extLst>
              <a:ext uri="{BEBA8EAE-BF5A-486C-A8C5-ECC9F3942E4B}">
                <a14:imgProps xmlns:a14="http://schemas.microsoft.com/office/drawing/2010/main">
                  <a14:imgLayer r:embed="rId22">
                    <a14:imgEffect>
                      <a14:backgroundRemoval t="10000" b="90000" l="10000" r="90000"/>
                    </a14:imgEffect>
                  </a14:imgLayer>
                </a14:imgProps>
              </a:ext>
            </a:extLst>
          </a:blip>
          <a:srcRect l="32332" t="6334" r="30323" b="4854"/>
          <a:stretch/>
        </p:blipFill>
        <p:spPr>
          <a:xfrm>
            <a:off x="6407418" y="2936422"/>
            <a:ext cx="1672009" cy="4053840"/>
          </a:xfrm>
          <a:prstGeom prst="rect">
            <a:avLst/>
          </a:prstGeom>
        </p:spPr>
      </p:pic>
      <p:pic>
        <p:nvPicPr>
          <p:cNvPr id="18" name="Picture 17">
            <a:extLst>
              <a:ext uri="{FF2B5EF4-FFF2-40B4-BE49-F238E27FC236}">
                <a16:creationId xmlns:a16="http://schemas.microsoft.com/office/drawing/2014/main" id="{45FEA9C0-580E-4677-AD0B-8E207132AF20}"/>
              </a:ext>
            </a:extLst>
          </p:cNvPr>
          <p:cNvPicPr>
            <a:picLocks noChangeAspect="1"/>
          </p:cNvPicPr>
          <p:nvPr/>
        </p:nvPicPr>
        <p:blipFill>
          <a:blip r:embed="rId23"/>
          <a:stretch>
            <a:fillRect/>
          </a:stretch>
        </p:blipFill>
        <p:spPr>
          <a:xfrm>
            <a:off x="6822638" y="4131761"/>
            <a:ext cx="800843" cy="1207829"/>
          </a:xfrm>
          <a:prstGeom prst="rect">
            <a:avLst/>
          </a:prstGeom>
          <a:effectLst>
            <a:glow rad="63500">
              <a:schemeClr val="tx1">
                <a:alpha val="40000"/>
              </a:schemeClr>
            </a:glow>
            <a:outerShdw blurRad="76200" dist="12700" dir="8100000" sy="-23000" kx="800400" algn="br" rotWithShape="0">
              <a:prstClr val="black">
                <a:alpha val="20000"/>
              </a:prstClr>
            </a:outerShdw>
          </a:effectLst>
          <a:scene3d>
            <a:camera prst="perspectiveContrastingRightFacing"/>
            <a:lightRig rig="threePt" dir="t"/>
          </a:scene3d>
        </p:spPr>
      </p:pic>
      <p:pic>
        <p:nvPicPr>
          <p:cNvPr id="19" name="Picture 18">
            <a:extLst>
              <a:ext uri="{FF2B5EF4-FFF2-40B4-BE49-F238E27FC236}">
                <a16:creationId xmlns:a16="http://schemas.microsoft.com/office/drawing/2014/main" id="{8C241658-9698-417C-808B-969CA59627F4}"/>
              </a:ext>
            </a:extLst>
          </p:cNvPr>
          <p:cNvPicPr>
            <a:picLocks noChangeAspect="1"/>
          </p:cNvPicPr>
          <p:nvPr/>
        </p:nvPicPr>
        <p:blipFill>
          <a:blip r:embed="rId24"/>
          <a:stretch>
            <a:fillRect/>
          </a:stretch>
        </p:blipFill>
        <p:spPr>
          <a:xfrm flipH="1">
            <a:off x="8986836" y="1944124"/>
            <a:ext cx="1605581" cy="5163956"/>
          </a:xfrm>
          <a:prstGeom prst="rect">
            <a:avLst/>
          </a:prstGeom>
        </p:spPr>
      </p:pic>
      <p:pic>
        <p:nvPicPr>
          <p:cNvPr id="20" name="Picture 19">
            <a:extLst>
              <a:ext uri="{FF2B5EF4-FFF2-40B4-BE49-F238E27FC236}">
                <a16:creationId xmlns:a16="http://schemas.microsoft.com/office/drawing/2014/main" id="{6708F3CF-25B1-4634-B2A6-FCCD8818EA8D}"/>
              </a:ext>
            </a:extLst>
          </p:cNvPr>
          <p:cNvPicPr>
            <a:picLocks noChangeAspect="1"/>
          </p:cNvPicPr>
          <p:nvPr/>
        </p:nvPicPr>
        <p:blipFill rotWithShape="1">
          <a:blip r:embed="rId25">
            <a:clrChange>
              <a:clrFrom>
                <a:srgbClr val="EDEDED"/>
              </a:clrFrom>
              <a:clrTo>
                <a:srgbClr val="EDEDED">
                  <a:alpha val="0"/>
                </a:srgbClr>
              </a:clrTo>
            </a:clrChange>
            <a:duotone>
              <a:prstClr val="black"/>
              <a:schemeClr val="bg1">
                <a:tint val="45000"/>
                <a:satMod val="400000"/>
              </a:schemeClr>
            </a:duotone>
          </a:blip>
          <a:srcRect l="32121" r="30616"/>
          <a:stretch/>
        </p:blipFill>
        <p:spPr>
          <a:xfrm>
            <a:off x="9329835" y="3309221"/>
            <a:ext cx="940558" cy="1645080"/>
          </a:xfrm>
          <a:prstGeom prst="rect">
            <a:avLst/>
          </a:prstGeom>
          <a:pattFill prst="pct5">
            <a:fgClr>
              <a:schemeClr val="bg1"/>
            </a:fgClr>
            <a:bgClr>
              <a:schemeClr val="bg1"/>
            </a:bgClr>
          </a:pattFill>
          <a:effectLst>
            <a:glow rad="63500">
              <a:schemeClr val="accent1">
                <a:satMod val="175000"/>
                <a:alpha val="40000"/>
              </a:schemeClr>
            </a:glow>
            <a:outerShdw blurRad="76200" dir="18900000" sy="23000" kx="-1200000" algn="bl" rotWithShape="0">
              <a:prstClr val="black">
                <a:alpha val="20000"/>
              </a:prstClr>
            </a:outerShdw>
          </a:effectLst>
          <a:scene3d>
            <a:camera prst="perspectiveContrastingLeftFacing"/>
            <a:lightRig rig="threePt" dir="t"/>
          </a:scene3d>
        </p:spPr>
      </p:pic>
      <p:pic>
        <p:nvPicPr>
          <p:cNvPr id="21" name="Picture 20">
            <a:extLst>
              <a:ext uri="{FF2B5EF4-FFF2-40B4-BE49-F238E27FC236}">
                <a16:creationId xmlns:a16="http://schemas.microsoft.com/office/drawing/2014/main" id="{C4D5D9FC-8585-4C6B-A1A3-6F01B2C7DC34}"/>
              </a:ext>
            </a:extLst>
          </p:cNvPr>
          <p:cNvPicPr>
            <a:picLocks noChangeAspect="1"/>
          </p:cNvPicPr>
          <p:nvPr/>
        </p:nvPicPr>
        <p:blipFill rotWithShape="1">
          <a:blip r:embed="rId26">
            <a:extLst>
              <a:ext uri="{BEBA8EAE-BF5A-486C-A8C5-ECC9F3942E4B}">
                <a14:imgProps xmlns:a14="http://schemas.microsoft.com/office/drawing/2010/main">
                  <a14:imgLayer r:embed="rId27">
                    <a14:imgEffect>
                      <a14:backgroundRemoval t="10000" b="90000" l="10000" r="90000">
                        <a14:foregroundMark x1="66729" y1="33612" x2="76812" y2="26812"/>
                        <a14:foregroundMark x1="77481" y1="25808" x2="84783" y2="14855"/>
                        <a14:foregroundMark x1="76812" y1="26812" x2="76891" y2="26694"/>
                        <a14:backgroundMark x1="61957" y1="33696" x2="75000" y2="19928"/>
                        <a14:backgroundMark x1="75000" y1="19928" x2="61957" y2="6522"/>
                        <a14:backgroundMark x1="61957" y1="6522" x2="50725" y2="22101"/>
                        <a14:backgroundMark x1="50725" y1="22101" x2="67029" y2="30797"/>
                        <a14:backgroundMark x1="67029" y1="30797" x2="68478" y2="30435"/>
                      </a14:backgroundRemoval>
                    </a14:imgEffect>
                  </a14:imgLayer>
                </a14:imgProps>
              </a:ext>
            </a:extLst>
          </a:blip>
          <a:srcRect l="53244" t="10604" r="8254" b="38138"/>
          <a:stretch/>
        </p:blipFill>
        <p:spPr>
          <a:xfrm flipH="1">
            <a:off x="4000280" y="389153"/>
            <a:ext cx="1059173" cy="1347537"/>
          </a:xfrm>
          <a:prstGeom prst="rect">
            <a:avLst/>
          </a:prstGeom>
        </p:spPr>
      </p:pic>
      <p:pic>
        <p:nvPicPr>
          <p:cNvPr id="22" name="Picture 21">
            <a:extLst>
              <a:ext uri="{FF2B5EF4-FFF2-40B4-BE49-F238E27FC236}">
                <a16:creationId xmlns:a16="http://schemas.microsoft.com/office/drawing/2014/main" id="{181203CC-4FC2-466F-9464-A80FDFFE1F01}"/>
              </a:ext>
            </a:extLst>
          </p:cNvPr>
          <p:cNvPicPr>
            <a:picLocks noChangeAspect="1"/>
          </p:cNvPicPr>
          <p:nvPr/>
        </p:nvPicPr>
        <p:blipFill>
          <a:blip r:embed="rId28"/>
          <a:stretch>
            <a:fillRect/>
          </a:stretch>
        </p:blipFill>
        <p:spPr>
          <a:xfrm rot="21228752" flipH="1">
            <a:off x="7988998" y="339142"/>
            <a:ext cx="1080755" cy="1347333"/>
          </a:xfrm>
          <a:prstGeom prst="rect">
            <a:avLst/>
          </a:prstGeom>
        </p:spPr>
      </p:pic>
      <p:pic>
        <p:nvPicPr>
          <p:cNvPr id="23" name="Picture 22">
            <a:extLst>
              <a:ext uri="{FF2B5EF4-FFF2-40B4-BE49-F238E27FC236}">
                <a16:creationId xmlns:a16="http://schemas.microsoft.com/office/drawing/2014/main" id="{0512D8BF-F94B-4104-A06F-6B9C9353CBAD}"/>
              </a:ext>
            </a:extLst>
          </p:cNvPr>
          <p:cNvPicPr>
            <a:picLocks noChangeAspect="1"/>
          </p:cNvPicPr>
          <p:nvPr/>
        </p:nvPicPr>
        <p:blipFill>
          <a:blip r:embed="rId28"/>
          <a:stretch>
            <a:fillRect/>
          </a:stretch>
        </p:blipFill>
        <p:spPr>
          <a:xfrm rot="384486">
            <a:off x="3445817" y="337090"/>
            <a:ext cx="1012024" cy="1347333"/>
          </a:xfrm>
          <a:prstGeom prst="rect">
            <a:avLst/>
          </a:prstGeom>
        </p:spPr>
      </p:pic>
      <p:pic>
        <p:nvPicPr>
          <p:cNvPr id="24" name="Picture 23">
            <a:extLst>
              <a:ext uri="{FF2B5EF4-FFF2-40B4-BE49-F238E27FC236}">
                <a16:creationId xmlns:a16="http://schemas.microsoft.com/office/drawing/2014/main" id="{E0B199CE-85C3-4A65-B389-4F8AECDCCC2B}"/>
              </a:ext>
            </a:extLst>
          </p:cNvPr>
          <p:cNvPicPr>
            <a:picLocks noChangeAspect="1"/>
          </p:cNvPicPr>
          <p:nvPr/>
        </p:nvPicPr>
        <p:blipFill>
          <a:blip r:embed="rId28"/>
          <a:stretch>
            <a:fillRect/>
          </a:stretch>
        </p:blipFill>
        <p:spPr>
          <a:xfrm rot="294945">
            <a:off x="7278925" y="348475"/>
            <a:ext cx="1012024" cy="1347333"/>
          </a:xfrm>
          <a:prstGeom prst="rect">
            <a:avLst/>
          </a:prstGeom>
        </p:spPr>
      </p:pic>
      <p:pic>
        <p:nvPicPr>
          <p:cNvPr id="25" name="Picture 24">
            <a:extLst>
              <a:ext uri="{FF2B5EF4-FFF2-40B4-BE49-F238E27FC236}">
                <a16:creationId xmlns:a16="http://schemas.microsoft.com/office/drawing/2014/main" id="{E7B31463-CA0E-43B2-ABFF-031C9B246F74}"/>
              </a:ext>
            </a:extLst>
          </p:cNvPr>
          <p:cNvPicPr>
            <a:picLocks noChangeAspect="1"/>
          </p:cNvPicPr>
          <p:nvPr/>
        </p:nvPicPr>
        <p:blipFill rotWithShape="1">
          <a:blip r:embed="rId29">
            <a:extLst>
              <a:ext uri="{BEBA8EAE-BF5A-486C-A8C5-ECC9F3942E4B}">
                <a14:imgProps xmlns:a14="http://schemas.microsoft.com/office/drawing/2010/main">
                  <a14:imgLayer r:embed="rId30">
                    <a14:imgEffect>
                      <a14:backgroundRemoval t="0" b="97559" l="9961" r="89844">
                        <a14:foregroundMark x1="51074" y1="65820" x2="56440" y2="67920"/>
                        <a14:foregroundMark x1="58444" y1="70711" x2="59863" y2="75781"/>
                        <a14:foregroundMark x1="59863" y1="75781" x2="68359" y2="87402"/>
                        <a14:foregroundMark x1="68359" y1="87402" x2="67265" y2="92531"/>
                        <a14:foregroundMark x1="66797" y1="94727" x2="60547" y2="98633"/>
                        <a14:foregroundMark x1="60547" y1="98633" x2="53027" y2="97559"/>
                        <a14:foregroundMark x1="53027" y1="97559" x2="48926" y2="92480"/>
                        <a14:foregroundMark x1="50488" y1="50781" x2="53528" y2="53234"/>
                        <a14:foregroundMark x1="65719" y1="50446" x2="67480" y2="47363"/>
                        <a14:foregroundMark x1="67480" y1="47363" x2="67773" y2="40137"/>
                        <a14:foregroundMark x1="67773" y1="40137" x2="63965" y2="33594"/>
                        <a14:foregroundMark x1="63965" y1="33594" x2="57617" y2="29102"/>
                        <a14:foregroundMark x1="57617" y1="29102" x2="54492" y2="21973"/>
                        <a14:foregroundMark x1="54492" y1="21973" x2="48535" y2="16602"/>
                        <a14:foregroundMark x1="48535" y1="16602" x2="47949" y2="0"/>
                        <a14:foregroundMark x1="30762" y1="14551" x2="25391" y2="20313"/>
                        <a14:foregroundMark x1="25391" y1="20313" x2="26367" y2="27637"/>
                        <a14:foregroundMark x1="30495" y1="33334" x2="30970" y2="33989"/>
                        <a14:foregroundMark x1="26367" y1="27637" x2="27541" y2="29258"/>
                        <a14:foregroundMark x1="33309" y1="35483" x2="37598" y2="37793"/>
                        <a14:foregroundMark x1="31449" y1="28607" x2="29492" y2="25684"/>
                        <a14:foregroundMark x1="37598" y1="37793" x2="37206" y2="37207"/>
                        <a14:foregroundMark x1="29492" y1="25684" x2="29395" y2="18164"/>
                        <a14:foregroundMark x1="29395" y1="18164" x2="31152" y2="15039"/>
                        <a14:foregroundMark x1="38965" y1="76367" x2="32227" y2="74316"/>
                        <a14:foregroundMark x1="32227" y1="74316" x2="29785" y2="66699"/>
                        <a14:foregroundMark x1="29785" y1="66699" x2="34277" y2="59961"/>
                        <a14:foregroundMark x1="34277" y1="59961" x2="36328" y2="53516"/>
                        <a14:backgroundMark x1="30762" y1="34375" x2="44531" y2="30371"/>
                        <a14:backgroundMark x1="44531" y1="30371" x2="44727" y2="37695"/>
                        <a14:backgroundMark x1="44727" y1="37695" x2="38770" y2="44727"/>
                        <a14:backgroundMark x1="36523" y1="35254" x2="37207" y2="37207"/>
                        <a14:backgroundMark x1="63281" y1="98633" x2="67676" y2="93164"/>
                        <a14:backgroundMark x1="67676" y1="93164" x2="70117" y2="85938"/>
                        <a14:backgroundMark x1="70117" y1="85938" x2="53223" y2="62402"/>
                        <a14:backgroundMark x1="53223" y1="62402" x2="50781" y2="55762"/>
                        <a14:backgroundMark x1="50781" y1="55762" x2="72559" y2="50781"/>
                        <a14:backgroundMark x1="32227" y1="10254" x2="36914" y2="1074"/>
                        <a14:backgroundMark x1="27344" y1="29492" x2="37891" y2="33789"/>
                      </a14:backgroundRemoval>
                    </a14:imgEffect>
                  </a14:imgLayer>
                </a14:imgProps>
              </a:ext>
            </a:extLst>
          </a:blip>
          <a:srcRect l="21522" r="23122"/>
          <a:stretch/>
        </p:blipFill>
        <p:spPr>
          <a:xfrm>
            <a:off x="623869" y="633508"/>
            <a:ext cx="586315" cy="1059174"/>
          </a:xfrm>
          <a:prstGeom prst="rect">
            <a:avLst/>
          </a:prstGeom>
        </p:spPr>
      </p:pic>
      <p:pic>
        <p:nvPicPr>
          <p:cNvPr id="26" name="Picture 25">
            <a:extLst>
              <a:ext uri="{FF2B5EF4-FFF2-40B4-BE49-F238E27FC236}">
                <a16:creationId xmlns:a16="http://schemas.microsoft.com/office/drawing/2014/main" id="{8396350C-2F5B-4425-889D-0116B82F00DB}"/>
              </a:ext>
            </a:extLst>
          </p:cNvPr>
          <p:cNvPicPr>
            <a:picLocks noChangeAspect="1"/>
          </p:cNvPicPr>
          <p:nvPr/>
        </p:nvPicPr>
        <p:blipFill>
          <a:blip r:embed="rId31"/>
          <a:stretch>
            <a:fillRect/>
          </a:stretch>
        </p:blipFill>
        <p:spPr>
          <a:xfrm>
            <a:off x="11138659" y="896889"/>
            <a:ext cx="591363" cy="1060796"/>
          </a:xfrm>
          <a:prstGeom prst="rect">
            <a:avLst/>
          </a:prstGeom>
        </p:spPr>
      </p:pic>
      <p:pic>
        <p:nvPicPr>
          <p:cNvPr id="30" name="Picture 29">
            <a:extLst>
              <a:ext uri="{FF2B5EF4-FFF2-40B4-BE49-F238E27FC236}">
                <a16:creationId xmlns:a16="http://schemas.microsoft.com/office/drawing/2014/main" id="{CFE70EAE-8707-41EC-8BF8-1CF433F54A2C}"/>
              </a:ext>
            </a:extLst>
          </p:cNvPr>
          <p:cNvPicPr>
            <a:picLocks noChangeAspect="1"/>
          </p:cNvPicPr>
          <p:nvPr/>
        </p:nvPicPr>
        <p:blipFill rotWithShape="1">
          <a:blip r:embed="rId32">
            <a:extLst>
              <a:ext uri="{BEBA8EAE-BF5A-486C-A8C5-ECC9F3942E4B}">
                <a14:imgProps xmlns:a14="http://schemas.microsoft.com/office/drawing/2010/main">
                  <a14:imgLayer r:embed="rId33">
                    <a14:imgEffect>
                      <a14:backgroundRemoval t="10000" b="90000" l="10000" r="90000"/>
                    </a14:imgEffect>
                  </a14:imgLayer>
                </a14:imgProps>
              </a:ext>
            </a:extLst>
          </a:blip>
          <a:srcRect l="16274" t="26701" r="17799"/>
          <a:stretch/>
        </p:blipFill>
        <p:spPr>
          <a:xfrm>
            <a:off x="7502505" y="5717462"/>
            <a:ext cx="1827330" cy="1207829"/>
          </a:xfrm>
          <a:prstGeom prst="rect">
            <a:avLst/>
          </a:prstGeom>
        </p:spPr>
      </p:pic>
      <mc:AlternateContent xmlns:mc="http://schemas.openxmlformats.org/markup-compatibility/2006">
        <mc:Choice xmlns:am3d="http://schemas.microsoft.com/office/drawing/2017/model3d" Requires="am3d">
          <p:graphicFrame>
            <p:nvGraphicFramePr>
              <p:cNvPr id="31" name="3D Model 30" descr="Wine Bottle">
                <a:extLst>
                  <a:ext uri="{FF2B5EF4-FFF2-40B4-BE49-F238E27FC236}">
                    <a16:creationId xmlns:a16="http://schemas.microsoft.com/office/drawing/2014/main" id="{B0FF4E28-0C91-4696-B095-FD7F13B5B9AC}"/>
                  </a:ext>
                </a:extLst>
              </p:cNvPr>
              <p:cNvGraphicFramePr>
                <a:graphicFrameLocks noChangeAspect="1"/>
              </p:cNvGraphicFramePr>
              <p:nvPr>
                <p:extLst>
                  <p:ext uri="{D42A27DB-BD31-4B8C-83A1-F6EECF244321}">
                    <p14:modId xmlns:p14="http://schemas.microsoft.com/office/powerpoint/2010/main" val="50342430"/>
                  </p:ext>
                </p:extLst>
              </p:nvPr>
            </p:nvGraphicFramePr>
            <p:xfrm>
              <a:off x="8769787" y="4959331"/>
              <a:ext cx="245468" cy="949003"/>
            </p:xfrm>
            <a:graphic>
              <a:graphicData uri="http://schemas.microsoft.com/office/drawing/2017/model3d">
                <am3d:model3d r:embed="rId34">
                  <am3d:spPr>
                    <a:xfrm>
                      <a:off x="0" y="0"/>
                      <a:ext cx="245468" cy="949003"/>
                    </a:xfrm>
                    <a:prstGeom prst="rect">
                      <a:avLst/>
                    </a:prstGeom>
                  </am3d:spPr>
                  <am3d:camera>
                    <am3d:pos x="0" y="0" z="49209686"/>
                    <am3d:up dx="0" dy="36000000" dz="0"/>
                    <am3d:lookAt x="0" y="0" z="0"/>
                    <am3d:perspective fov="2700000"/>
                  </am3d:camera>
                  <am3d:trans>
                    <am3d:meterPerModelUnit n="3105069" d="1000000"/>
                    <am3d:preTrans dx="0" dy="-18000000" dz="0"/>
                    <am3d:scale>
                      <am3d:sx n="1000000" d="1000000"/>
                      <am3d:sy n="1000000" d="1000000"/>
                      <am3d:sz n="1000000" d="1000000"/>
                    </am3d:scale>
                    <am3d:rot ax="369068" ay="1237634" az="130440"/>
                    <am3d:postTrans dx="0" dy="0" dz="0"/>
                  </am3d:trans>
                  <am3d:raster rName="Office3DRenderer" rVer="16.0.8326">
                    <am3d:blip r:embed="rId35"/>
                  </am3d:raster>
                  <am3d:objViewport viewportSz="98187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1" name="3D Model 30" descr="Wine Bottle">
                <a:extLst>
                  <a:ext uri="{FF2B5EF4-FFF2-40B4-BE49-F238E27FC236}">
                    <a16:creationId xmlns:a16="http://schemas.microsoft.com/office/drawing/2014/main" id="{B0FF4E28-0C91-4696-B095-FD7F13B5B9AC}"/>
                  </a:ext>
                </a:extLst>
              </p:cNvPr>
              <p:cNvPicPr>
                <a:picLocks noGrp="1" noRot="1" noChangeAspect="1" noMove="1" noResize="1" noEditPoints="1" noAdjustHandles="1" noChangeArrowheads="1" noChangeShapeType="1" noCrop="1"/>
              </p:cNvPicPr>
              <p:nvPr/>
            </p:nvPicPr>
            <p:blipFill>
              <a:blip r:embed="rId35"/>
              <a:stretch>
                <a:fillRect/>
              </a:stretch>
            </p:blipFill>
            <p:spPr>
              <a:xfrm>
                <a:off x="8769787" y="4959331"/>
                <a:ext cx="245468" cy="949003"/>
              </a:xfrm>
              <a:prstGeom prst="rect">
                <a:avLst/>
              </a:prstGeom>
            </p:spPr>
          </p:pic>
        </mc:Fallback>
      </mc:AlternateContent>
      <p:pic>
        <p:nvPicPr>
          <p:cNvPr id="35" name="Picture 34">
            <a:extLst>
              <a:ext uri="{FF2B5EF4-FFF2-40B4-BE49-F238E27FC236}">
                <a16:creationId xmlns:a16="http://schemas.microsoft.com/office/drawing/2014/main" id="{D1F3AA48-D985-4A94-9768-AA0BB901D4C6}"/>
              </a:ext>
            </a:extLst>
          </p:cNvPr>
          <p:cNvPicPr>
            <a:picLocks noChangeAspect="1"/>
          </p:cNvPicPr>
          <p:nvPr/>
        </p:nvPicPr>
        <p:blipFill>
          <a:blip r:embed="rId36">
            <a:clrChange>
              <a:clrFrom>
                <a:srgbClr val="FFFFFF"/>
              </a:clrFrom>
              <a:clrTo>
                <a:srgbClr val="FFFFFF">
                  <a:alpha val="0"/>
                </a:srgbClr>
              </a:clrTo>
            </a:clrChange>
          </a:blip>
          <a:stretch>
            <a:fillRect/>
          </a:stretch>
        </p:blipFill>
        <p:spPr>
          <a:xfrm>
            <a:off x="7847969" y="5165634"/>
            <a:ext cx="755049" cy="755049"/>
          </a:xfrm>
          <a:prstGeom prst="rect">
            <a:avLst/>
          </a:prstGeom>
          <a:effectLst>
            <a:outerShdw blurRad="50800" dist="50800" dir="5400000" algn="ctr" rotWithShape="0">
              <a:srgbClr val="E8E8E8"/>
            </a:outerShdw>
          </a:effectLst>
        </p:spPr>
      </p:pic>
      <p:pic>
        <p:nvPicPr>
          <p:cNvPr id="8" name="Recorded Sound">
            <a:hlinkClick r:id="" action="ppaction://media"/>
            <a:extLst>
              <a:ext uri="{FF2B5EF4-FFF2-40B4-BE49-F238E27FC236}">
                <a16:creationId xmlns:a16="http://schemas.microsoft.com/office/drawing/2014/main" id="{3CFD8F03-69CF-436B-BE20-D6F05D8EFB35}"/>
              </a:ext>
            </a:extLst>
          </p:cNvPr>
          <p:cNvPicPr>
            <a:picLocks noChangeAspect="1"/>
          </p:cNvPicPr>
          <p:nvPr>
            <a:audioFile r:link="rId2"/>
            <p:extLst>
              <p:ext uri="{DAA4B4D4-6D71-4841-9C94-3DE7FCFB9230}">
                <p14:media xmlns:p14="http://schemas.microsoft.com/office/powerpoint/2010/main" r:embed="rId1"/>
              </p:ext>
            </p:extLst>
          </p:nvPr>
        </p:nvPicPr>
        <p:blipFill>
          <a:blip r:embed="rId37"/>
          <a:stretch>
            <a:fillRect/>
          </a:stretch>
        </p:blipFill>
        <p:spPr>
          <a:xfrm>
            <a:off x="2138714" y="185953"/>
            <a:ext cx="406400" cy="406400"/>
          </a:xfrm>
          <a:prstGeom prst="rect">
            <a:avLst/>
          </a:prstGeom>
        </p:spPr>
      </p:pic>
      <p:pic>
        <p:nvPicPr>
          <p:cNvPr id="11" name="Picture 10">
            <a:extLst>
              <a:ext uri="{FF2B5EF4-FFF2-40B4-BE49-F238E27FC236}">
                <a16:creationId xmlns:a16="http://schemas.microsoft.com/office/drawing/2014/main" id="{5F268619-4F6A-4995-ABF1-C061F33EFC27}"/>
              </a:ext>
            </a:extLst>
          </p:cNvPr>
          <p:cNvPicPr>
            <a:picLocks noChangeAspect="1"/>
          </p:cNvPicPr>
          <p:nvPr/>
        </p:nvPicPr>
        <p:blipFill rotWithShape="1">
          <a:blip r:embed="rId38"/>
          <a:srcRect l="8716" t="26591" r="83287" b="7839"/>
          <a:stretch/>
        </p:blipFill>
        <p:spPr>
          <a:xfrm>
            <a:off x="2378597" y="5135562"/>
            <a:ext cx="1204973" cy="1773212"/>
          </a:xfrm>
          <a:prstGeom prst="rect">
            <a:avLst/>
          </a:prstGeom>
        </p:spPr>
      </p:pic>
      <p:pic>
        <p:nvPicPr>
          <p:cNvPr id="14" name="Recorded Sound">
            <a:hlinkClick r:id="" action="ppaction://media"/>
            <a:extLst>
              <a:ext uri="{FF2B5EF4-FFF2-40B4-BE49-F238E27FC236}">
                <a16:creationId xmlns:a16="http://schemas.microsoft.com/office/drawing/2014/main" id="{CBD8AB4F-9049-4715-8574-06EFB5242B2E}"/>
              </a:ext>
            </a:extLst>
          </p:cNvPr>
          <p:cNvPicPr>
            <a:picLocks noChangeAspect="1"/>
          </p:cNvPicPr>
          <p:nvPr>
            <a:audioFile r:link="rId4"/>
            <p:extLst>
              <p:ext uri="{DAA4B4D4-6D71-4841-9C94-3DE7FCFB9230}">
                <p14:media xmlns:p14="http://schemas.microsoft.com/office/powerpoint/2010/main" r:embed="rId3"/>
              </p:ext>
            </p:extLst>
          </p:nvPr>
        </p:nvPicPr>
        <p:blipFill>
          <a:blip r:embed="rId37"/>
          <a:stretch>
            <a:fillRect/>
          </a:stretch>
        </p:blipFill>
        <p:spPr>
          <a:xfrm flipH="1">
            <a:off x="9905728" y="166286"/>
            <a:ext cx="313682" cy="406400"/>
          </a:xfrm>
          <a:prstGeom prst="rect">
            <a:avLst/>
          </a:prstGeom>
        </p:spPr>
      </p:pic>
    </p:spTree>
    <p:extLst>
      <p:ext uri="{BB962C8B-B14F-4D97-AF65-F5344CB8AC3E}">
        <p14:creationId xmlns:p14="http://schemas.microsoft.com/office/powerpoint/2010/main" val="145206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230"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401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8"/>
                </p:tgtEl>
              </p:cMediaNode>
            </p:audio>
            <p:audio>
              <p:cMediaNode vol="80000">
                <p:cTn id="12"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3DB65-17F1-44BC-96CB-B96925B0281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D1E0189B-EF17-47E1-912E-402F42EE7B72}"/>
              </a:ext>
            </a:extLst>
          </p:cNvPr>
          <p:cNvSpPr>
            <a:spLocks noGrp="1"/>
          </p:cNvSpPr>
          <p:nvPr>
            <p:ph idx="1"/>
          </p:nvPr>
        </p:nvSpPr>
        <p:spPr/>
        <p:txBody>
          <a:bodyPr>
            <a:normAutofit fontScale="70000" lnSpcReduction="20000"/>
          </a:bodyPr>
          <a:lstStyle/>
          <a:p>
            <a:pPr>
              <a:lnSpc>
                <a:spcPct val="100000"/>
              </a:lnSpc>
              <a:buFont typeface="Forte" panose="03060902040502070203" pitchFamily="66" charset="0"/>
              <a:buChar char="¤"/>
            </a:pPr>
            <a:endParaRPr lang="en-GB" dirty="0"/>
          </a:p>
          <a:p>
            <a:pPr>
              <a:lnSpc>
                <a:spcPct val="100000"/>
              </a:lnSpc>
              <a:buFont typeface="Forte" panose="03060902040502070203" pitchFamily="66" charset="0"/>
              <a:buChar char="¤"/>
            </a:pPr>
            <a:r>
              <a:rPr lang="en-US" dirty="0"/>
              <a:t>Beddall, L. (2020) Conversation with Thomas Amphlett, 14th February</a:t>
            </a:r>
            <a:endParaRPr lang="en-GB" dirty="0"/>
          </a:p>
          <a:p>
            <a:pPr>
              <a:lnSpc>
                <a:spcPct val="100000"/>
              </a:lnSpc>
              <a:buFont typeface="Forte" panose="03060902040502070203" pitchFamily="66" charset="0"/>
              <a:buChar char="¤"/>
            </a:pPr>
            <a:r>
              <a:rPr lang="en-GB" dirty="0"/>
              <a:t>Google (2020) </a:t>
            </a:r>
            <a:r>
              <a:rPr lang="en-GB" i="1" dirty="0"/>
              <a:t>Wedding expo Swansea. </a:t>
            </a:r>
            <a:r>
              <a:rPr lang="en-GB" dirty="0"/>
              <a:t>Available at: https://www.google.com/</a:t>
            </a:r>
            <a:r>
              <a:rPr lang="en-GB" dirty="0" err="1"/>
              <a:t>search?q</a:t>
            </a:r>
            <a:r>
              <a:rPr lang="en-GB" dirty="0"/>
              <a:t>=</a:t>
            </a:r>
            <a:r>
              <a:rPr lang="en-GB" dirty="0" err="1"/>
              <a:t>wedding+expo+swansea&amp;oq</a:t>
            </a:r>
            <a:r>
              <a:rPr lang="en-GB" dirty="0"/>
              <a:t>=</a:t>
            </a:r>
            <a:r>
              <a:rPr lang="en-GB" dirty="0" err="1"/>
              <a:t>wedding+expo+swansea&amp;aqs</a:t>
            </a:r>
            <a:r>
              <a:rPr lang="en-GB" dirty="0"/>
              <a:t>=chrome..69i57j0l5.3018j0j7&amp;sourceid=</a:t>
            </a:r>
            <a:r>
              <a:rPr lang="en-GB" dirty="0" err="1"/>
              <a:t>chrome&amp;ie</a:t>
            </a:r>
            <a:r>
              <a:rPr lang="en-GB" dirty="0"/>
              <a:t>=UTF-8&amp;ibp=</a:t>
            </a:r>
            <a:r>
              <a:rPr lang="en-GB" dirty="0" err="1"/>
              <a:t>htl;events&amp;rciv</a:t>
            </a:r>
            <a:r>
              <a:rPr lang="en-GB" dirty="0"/>
              <a:t>=</a:t>
            </a:r>
            <a:r>
              <a:rPr lang="en-GB" dirty="0" err="1"/>
              <a:t>evn&amp;sa</a:t>
            </a:r>
            <a:r>
              <a:rPr lang="en-GB" dirty="0"/>
              <a:t>=</a:t>
            </a:r>
            <a:r>
              <a:rPr lang="en-GB" dirty="0" err="1"/>
              <a:t>X&amp;ved</a:t>
            </a:r>
            <a:r>
              <a:rPr lang="en-GB" dirty="0"/>
              <a:t>=2ahUKEwje1ZzSi5DpAhWsRBUIHbAvByEQ5rwDKAF6BAgKEAQ#htivrt=</a:t>
            </a:r>
            <a:r>
              <a:rPr lang="en-GB" dirty="0" err="1"/>
              <a:t>events&amp;htidocid</a:t>
            </a:r>
            <a:r>
              <a:rPr lang="en-GB" dirty="0"/>
              <a:t>=L2F1dGhvcml0eS9ob3Jpem9uL2NsdXN0ZXJlZF9ldmVudC8yMDIwLTA2LTIxfDE2ODQ3Nzc5MDM3OTc1MjMxNDU0&amp;fpstate=</a:t>
            </a:r>
            <a:r>
              <a:rPr lang="en-GB" dirty="0" err="1"/>
              <a:t>tldetail</a:t>
            </a:r>
            <a:r>
              <a:rPr lang="en-GB" dirty="0"/>
              <a:t> (Accessed: 29</a:t>
            </a:r>
            <a:r>
              <a:rPr lang="en-GB" baseline="30000" dirty="0"/>
              <a:t>th</a:t>
            </a:r>
            <a:r>
              <a:rPr lang="en-GB" dirty="0"/>
              <a:t> April 2020)</a:t>
            </a:r>
          </a:p>
          <a:p>
            <a:pPr>
              <a:lnSpc>
                <a:spcPct val="100000"/>
              </a:lnSpc>
              <a:buFont typeface="Forte" panose="03060902040502070203" pitchFamily="66" charset="0"/>
              <a:buChar char="¤"/>
            </a:pPr>
            <a:r>
              <a:rPr lang="en-US" dirty="0"/>
              <a:t>McEachern, A. (2020) </a:t>
            </a:r>
            <a:r>
              <a:rPr lang="en-US" i="1" dirty="0"/>
              <a:t>What is a Repeat Customer and Why are they Profitable? </a:t>
            </a:r>
            <a:r>
              <a:rPr lang="en-US" dirty="0"/>
              <a:t>Available at: </a:t>
            </a:r>
            <a:r>
              <a:rPr lang="en-US" dirty="0">
                <a:hlinkClick r:id="rId2"/>
              </a:rPr>
              <a:t>https://blog.smile.io/repeat-customers-profitable/</a:t>
            </a:r>
            <a:r>
              <a:rPr lang="en-US" dirty="0"/>
              <a:t> (Accessed: 1</a:t>
            </a:r>
            <a:r>
              <a:rPr lang="en-US" baseline="30000" dirty="0"/>
              <a:t>st</a:t>
            </a:r>
            <a:r>
              <a:rPr lang="en-US" dirty="0"/>
              <a:t> May 2020)</a:t>
            </a:r>
            <a:endParaRPr lang="en-GB" dirty="0"/>
          </a:p>
          <a:p>
            <a:pPr>
              <a:lnSpc>
                <a:spcPct val="100000"/>
              </a:lnSpc>
              <a:buFont typeface="Forte" panose="03060902040502070203" pitchFamily="66" charset="0"/>
              <a:buChar char="¤"/>
            </a:pPr>
            <a:r>
              <a:rPr lang="en-GB" dirty="0"/>
              <a:t>Montgomery, R J and Strick, S K (1995) </a:t>
            </a:r>
            <a:r>
              <a:rPr lang="en-GB" i="1" dirty="0"/>
              <a:t>Meetings, Conventions and Expositions an introduction to the industry. </a:t>
            </a:r>
            <a:r>
              <a:rPr lang="en-GB" dirty="0"/>
              <a:t>United States of America: John Wiley &amp; </a:t>
            </a:r>
            <a:r>
              <a:rPr lang="en-GB" dirty="0" err="1"/>
              <a:t>Sonss</a:t>
            </a:r>
            <a:r>
              <a:rPr lang="en-GB" dirty="0"/>
              <a:t>, Inc.</a:t>
            </a:r>
          </a:p>
          <a:p>
            <a:pPr>
              <a:lnSpc>
                <a:spcPct val="100000"/>
              </a:lnSpc>
              <a:buFont typeface="Forte" panose="03060902040502070203" pitchFamily="66" charset="0"/>
              <a:buChar char="¤"/>
            </a:pPr>
            <a:r>
              <a:rPr lang="en-GB" dirty="0"/>
              <a:t>Office of National Statistics (2020) </a:t>
            </a:r>
            <a:r>
              <a:rPr lang="en-US" i="1" dirty="0"/>
              <a:t>Marriages in England and Wales: 2017. </a:t>
            </a:r>
            <a:r>
              <a:rPr lang="en-US" dirty="0"/>
              <a:t>Available at: </a:t>
            </a:r>
            <a:r>
              <a:rPr lang="en-US" dirty="0">
                <a:hlinkClick r:id="rId3"/>
              </a:rPr>
              <a:t>https://www.ons.gov.uk/peoplepopulationandcommunity/birthsdeathsandmarriages/marriagecohabitationandcivilpartnerships/bulletins/marriagesinenglandandwalesprovisional/2017#numbers-and-rates</a:t>
            </a:r>
            <a:r>
              <a:rPr lang="en-US" dirty="0"/>
              <a:t> (Accessed: </a:t>
            </a:r>
            <a:r>
              <a:rPr lang="en-US"/>
              <a:t>1</a:t>
            </a:r>
            <a:r>
              <a:rPr lang="en-US" baseline="30000"/>
              <a:t>st</a:t>
            </a:r>
            <a:r>
              <a:rPr lang="en-US"/>
              <a:t> May 2020)</a:t>
            </a:r>
            <a:endParaRPr lang="en-GB" dirty="0"/>
          </a:p>
          <a:p>
            <a:pPr>
              <a:buFont typeface="Forte" panose="03060902040502070203" pitchFamily="66" charset="0"/>
              <a:buChar char="¤"/>
            </a:pPr>
            <a:endParaRPr lang="en-GB" dirty="0"/>
          </a:p>
          <a:p>
            <a:pPr>
              <a:buFont typeface="Forte" panose="03060902040502070203" pitchFamily="66" charset="0"/>
              <a:buChar char="¤"/>
            </a:pPr>
            <a:endParaRPr lang="en-GB" i="1" dirty="0"/>
          </a:p>
        </p:txBody>
      </p:sp>
    </p:spTree>
    <p:extLst>
      <p:ext uri="{BB962C8B-B14F-4D97-AF65-F5344CB8AC3E}">
        <p14:creationId xmlns:p14="http://schemas.microsoft.com/office/powerpoint/2010/main" val="345138232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otalTime>73</TotalTime>
  <Words>776</Words>
  <Application>Microsoft Office PowerPoint</Application>
  <PresentationFormat>Widescreen</PresentationFormat>
  <Paragraphs>28</Paragraphs>
  <Slides>7</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Calibri</vt:lpstr>
      <vt:lpstr>Century Schoolbook</vt:lpstr>
      <vt:lpstr>Corbel</vt:lpstr>
      <vt:lpstr>Forte</vt:lpstr>
      <vt:lpstr>Feathered</vt:lpstr>
      <vt:lpstr>Tiers of Joy Exhibition pitch </vt:lpstr>
      <vt:lpstr>About Tiers of Joy</vt:lpstr>
      <vt:lpstr>Event concept </vt:lpstr>
      <vt:lpstr>Justification </vt:lpstr>
      <vt:lpstr>Mood Board</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Wedding Cake Exhibition pitch</dc:title>
  <dc:creator>Tom Amphlett</dc:creator>
  <cp:lastModifiedBy>Tom Amphlett</cp:lastModifiedBy>
  <cp:revision>5</cp:revision>
  <dcterms:created xsi:type="dcterms:W3CDTF">2020-05-01T16:36:11Z</dcterms:created>
  <dcterms:modified xsi:type="dcterms:W3CDTF">2020-05-13T16:31:42Z</dcterms:modified>
</cp:coreProperties>
</file>