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72" d="100"/>
          <a:sy n="172" d="100"/>
        </p:scale>
        <p:origin x="126"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0A606E-767A-4DBD-9881-4E074C0A95A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4D5636F-560C-483B-9059-59761FF7E2BA}">
      <dgm:prSet/>
      <dgm:spPr/>
      <dgm:t>
        <a:bodyPr/>
        <a:lstStyle/>
        <a:p>
          <a:r>
            <a:rPr lang="en-GB"/>
            <a:t>•Product – Good quality food, Pleasant experience.</a:t>
          </a:r>
          <a:endParaRPr lang="en-US"/>
        </a:p>
      </dgm:t>
    </dgm:pt>
    <dgm:pt modelId="{C8189D99-0BBF-445C-A590-9359904BEE4C}" type="parTrans" cxnId="{8CEC4795-52D6-4A73-9A3F-CA024B4C3E83}">
      <dgm:prSet/>
      <dgm:spPr/>
      <dgm:t>
        <a:bodyPr/>
        <a:lstStyle/>
        <a:p>
          <a:endParaRPr lang="en-US"/>
        </a:p>
      </dgm:t>
    </dgm:pt>
    <dgm:pt modelId="{8DBE351C-113D-4C83-B08D-4909F6E41DB2}" type="sibTrans" cxnId="{8CEC4795-52D6-4A73-9A3F-CA024B4C3E83}">
      <dgm:prSet/>
      <dgm:spPr/>
      <dgm:t>
        <a:bodyPr/>
        <a:lstStyle/>
        <a:p>
          <a:endParaRPr lang="en-US"/>
        </a:p>
      </dgm:t>
    </dgm:pt>
    <dgm:pt modelId="{B6E0111A-9815-4FEF-93E0-8EEA9459CF59}">
      <dgm:prSet/>
      <dgm:spPr/>
      <dgm:t>
        <a:bodyPr/>
        <a:lstStyle/>
        <a:p>
          <a:r>
            <a:rPr lang="en-GB"/>
            <a:t>•Price – Sense of fairness, Get what you pay for.</a:t>
          </a:r>
          <a:endParaRPr lang="en-US"/>
        </a:p>
      </dgm:t>
    </dgm:pt>
    <dgm:pt modelId="{C9591938-D679-438D-9EDF-B7B12F7CB52A}" type="parTrans" cxnId="{B3F4CD89-626A-4BFF-9102-FAD38519991E}">
      <dgm:prSet/>
      <dgm:spPr/>
      <dgm:t>
        <a:bodyPr/>
        <a:lstStyle/>
        <a:p>
          <a:endParaRPr lang="en-US"/>
        </a:p>
      </dgm:t>
    </dgm:pt>
    <dgm:pt modelId="{E9A76B6A-D061-4C63-9BC4-4D4DADAE8650}" type="sibTrans" cxnId="{B3F4CD89-626A-4BFF-9102-FAD38519991E}">
      <dgm:prSet/>
      <dgm:spPr/>
      <dgm:t>
        <a:bodyPr/>
        <a:lstStyle/>
        <a:p>
          <a:endParaRPr lang="en-US"/>
        </a:p>
      </dgm:t>
    </dgm:pt>
    <dgm:pt modelId="{45881D03-9272-4180-97C9-0527B5DB1486}">
      <dgm:prSet/>
      <dgm:spPr/>
      <dgm:t>
        <a:bodyPr/>
        <a:lstStyle/>
        <a:p>
          <a:r>
            <a:rPr lang="en-GB"/>
            <a:t>•Place – Good location, Comfortable Layout.</a:t>
          </a:r>
          <a:endParaRPr lang="en-US"/>
        </a:p>
      </dgm:t>
    </dgm:pt>
    <dgm:pt modelId="{E8D0906C-D338-4910-9C07-2B404ECE5391}" type="parTrans" cxnId="{52C49B57-494B-45D3-96A2-6F925CD4737F}">
      <dgm:prSet/>
      <dgm:spPr/>
      <dgm:t>
        <a:bodyPr/>
        <a:lstStyle/>
        <a:p>
          <a:endParaRPr lang="en-US"/>
        </a:p>
      </dgm:t>
    </dgm:pt>
    <dgm:pt modelId="{64009127-257B-41B7-BF5A-F8323E5CFC33}" type="sibTrans" cxnId="{52C49B57-494B-45D3-96A2-6F925CD4737F}">
      <dgm:prSet/>
      <dgm:spPr/>
      <dgm:t>
        <a:bodyPr/>
        <a:lstStyle/>
        <a:p>
          <a:endParaRPr lang="en-US"/>
        </a:p>
      </dgm:t>
    </dgm:pt>
    <dgm:pt modelId="{8D515D76-B22B-49AA-B262-631C6D504A53}">
      <dgm:prSet/>
      <dgm:spPr/>
      <dgm:t>
        <a:bodyPr/>
        <a:lstStyle/>
        <a:p>
          <a:r>
            <a:rPr lang="en-GB"/>
            <a:t>•Promotion – Social Media, Constat events. </a:t>
          </a:r>
          <a:endParaRPr lang="en-US"/>
        </a:p>
      </dgm:t>
    </dgm:pt>
    <dgm:pt modelId="{67F1635E-0E6E-4C6B-A13C-58B3F600DB9A}" type="parTrans" cxnId="{2FB42CAB-67DD-46DC-A8DA-C2047BDEC5B1}">
      <dgm:prSet/>
      <dgm:spPr/>
      <dgm:t>
        <a:bodyPr/>
        <a:lstStyle/>
        <a:p>
          <a:endParaRPr lang="en-US"/>
        </a:p>
      </dgm:t>
    </dgm:pt>
    <dgm:pt modelId="{5E6F72E5-6415-4BED-BC94-CB3F30132830}" type="sibTrans" cxnId="{2FB42CAB-67DD-46DC-A8DA-C2047BDEC5B1}">
      <dgm:prSet/>
      <dgm:spPr/>
      <dgm:t>
        <a:bodyPr/>
        <a:lstStyle/>
        <a:p>
          <a:endParaRPr lang="en-US"/>
        </a:p>
      </dgm:t>
    </dgm:pt>
    <dgm:pt modelId="{6D5042E4-E9E4-49F4-B0A8-FCC0EC641D46}">
      <dgm:prSet/>
      <dgm:spPr/>
      <dgm:t>
        <a:bodyPr/>
        <a:lstStyle/>
        <a:p>
          <a:r>
            <a:rPr lang="en-GB"/>
            <a:t>•People – Well-trained staff, Friendly community.</a:t>
          </a:r>
          <a:endParaRPr lang="en-US"/>
        </a:p>
      </dgm:t>
    </dgm:pt>
    <dgm:pt modelId="{A360FC38-573F-4106-AF3C-DF7576C12C44}" type="parTrans" cxnId="{317F04E8-C7C4-4E7C-B746-916C7C10245A}">
      <dgm:prSet/>
      <dgm:spPr/>
      <dgm:t>
        <a:bodyPr/>
        <a:lstStyle/>
        <a:p>
          <a:endParaRPr lang="en-US"/>
        </a:p>
      </dgm:t>
    </dgm:pt>
    <dgm:pt modelId="{ADA0E0E9-1047-48AF-BAA8-560A55D4A079}" type="sibTrans" cxnId="{317F04E8-C7C4-4E7C-B746-916C7C10245A}">
      <dgm:prSet/>
      <dgm:spPr/>
      <dgm:t>
        <a:bodyPr/>
        <a:lstStyle/>
        <a:p>
          <a:endParaRPr lang="en-US"/>
        </a:p>
      </dgm:t>
    </dgm:pt>
    <dgm:pt modelId="{382C3EC9-7341-4BB0-BE85-70046CAD2510}">
      <dgm:prSet/>
      <dgm:spPr/>
      <dgm:t>
        <a:bodyPr/>
        <a:lstStyle/>
        <a:p>
          <a:r>
            <a:rPr lang="en-GB"/>
            <a:t>•Process – Fast service, Clean ordering system. </a:t>
          </a:r>
          <a:endParaRPr lang="en-US"/>
        </a:p>
      </dgm:t>
    </dgm:pt>
    <dgm:pt modelId="{D10D5D13-B3D7-4B8B-89E0-CC6076C3BF7D}" type="parTrans" cxnId="{FEC42FEE-EF59-4FE3-A6B3-E094F95C096C}">
      <dgm:prSet/>
      <dgm:spPr/>
      <dgm:t>
        <a:bodyPr/>
        <a:lstStyle/>
        <a:p>
          <a:endParaRPr lang="en-US"/>
        </a:p>
      </dgm:t>
    </dgm:pt>
    <dgm:pt modelId="{DE002388-9119-48BF-B763-40A347FCAAAF}" type="sibTrans" cxnId="{FEC42FEE-EF59-4FE3-A6B3-E094F95C096C}">
      <dgm:prSet/>
      <dgm:spPr/>
      <dgm:t>
        <a:bodyPr/>
        <a:lstStyle/>
        <a:p>
          <a:endParaRPr lang="en-US"/>
        </a:p>
      </dgm:t>
    </dgm:pt>
    <dgm:pt modelId="{A7233606-0F93-4759-B888-10E806745BC3}">
      <dgm:prSet/>
      <dgm:spPr/>
      <dgm:t>
        <a:bodyPr/>
        <a:lstStyle/>
        <a:p>
          <a:r>
            <a:rPr lang="en-GB"/>
            <a:t>•Physical Evidence – Good decor/music/lightning, Environment.</a:t>
          </a:r>
          <a:endParaRPr lang="en-US"/>
        </a:p>
      </dgm:t>
    </dgm:pt>
    <dgm:pt modelId="{A15F0AB8-B171-4019-8408-B9985B1F2DEF}" type="parTrans" cxnId="{06E0BF23-628A-4E29-B94E-2BF7E05B018B}">
      <dgm:prSet/>
      <dgm:spPr/>
      <dgm:t>
        <a:bodyPr/>
        <a:lstStyle/>
        <a:p>
          <a:endParaRPr lang="en-US"/>
        </a:p>
      </dgm:t>
    </dgm:pt>
    <dgm:pt modelId="{7634B14B-ADE3-4D68-A3D4-22497EB9F765}" type="sibTrans" cxnId="{06E0BF23-628A-4E29-B94E-2BF7E05B018B}">
      <dgm:prSet/>
      <dgm:spPr/>
      <dgm:t>
        <a:bodyPr/>
        <a:lstStyle/>
        <a:p>
          <a:endParaRPr lang="en-US"/>
        </a:p>
      </dgm:t>
    </dgm:pt>
    <dgm:pt modelId="{26F510A8-490E-47C1-A68E-21031BB6A7E4}" type="pres">
      <dgm:prSet presAssocID="{AA0A606E-767A-4DBD-9881-4E074C0A95A4}" presName="linear" presStyleCnt="0">
        <dgm:presLayoutVars>
          <dgm:animLvl val="lvl"/>
          <dgm:resizeHandles val="exact"/>
        </dgm:presLayoutVars>
      </dgm:prSet>
      <dgm:spPr/>
    </dgm:pt>
    <dgm:pt modelId="{52021D3D-27B5-4C1E-BC78-D33FB6DC2D69}" type="pres">
      <dgm:prSet presAssocID="{74D5636F-560C-483B-9059-59761FF7E2BA}" presName="parentText" presStyleLbl="node1" presStyleIdx="0" presStyleCnt="7">
        <dgm:presLayoutVars>
          <dgm:chMax val="0"/>
          <dgm:bulletEnabled val="1"/>
        </dgm:presLayoutVars>
      </dgm:prSet>
      <dgm:spPr/>
    </dgm:pt>
    <dgm:pt modelId="{210FB32B-E261-470C-8905-A091A78F2CF4}" type="pres">
      <dgm:prSet presAssocID="{8DBE351C-113D-4C83-B08D-4909F6E41DB2}" presName="spacer" presStyleCnt="0"/>
      <dgm:spPr/>
    </dgm:pt>
    <dgm:pt modelId="{5683A7EE-EC05-4AB0-B412-173FD7B3303A}" type="pres">
      <dgm:prSet presAssocID="{B6E0111A-9815-4FEF-93E0-8EEA9459CF59}" presName="parentText" presStyleLbl="node1" presStyleIdx="1" presStyleCnt="7">
        <dgm:presLayoutVars>
          <dgm:chMax val="0"/>
          <dgm:bulletEnabled val="1"/>
        </dgm:presLayoutVars>
      </dgm:prSet>
      <dgm:spPr/>
    </dgm:pt>
    <dgm:pt modelId="{61B96F4F-56E0-48AB-83D7-8AD50EA56623}" type="pres">
      <dgm:prSet presAssocID="{E9A76B6A-D061-4C63-9BC4-4D4DADAE8650}" presName="spacer" presStyleCnt="0"/>
      <dgm:spPr/>
    </dgm:pt>
    <dgm:pt modelId="{EC124B57-9DE4-4788-9D74-03A5309AB512}" type="pres">
      <dgm:prSet presAssocID="{45881D03-9272-4180-97C9-0527B5DB1486}" presName="parentText" presStyleLbl="node1" presStyleIdx="2" presStyleCnt="7">
        <dgm:presLayoutVars>
          <dgm:chMax val="0"/>
          <dgm:bulletEnabled val="1"/>
        </dgm:presLayoutVars>
      </dgm:prSet>
      <dgm:spPr/>
    </dgm:pt>
    <dgm:pt modelId="{FA31BB0B-94D2-477C-B62E-D24B976B627B}" type="pres">
      <dgm:prSet presAssocID="{64009127-257B-41B7-BF5A-F8323E5CFC33}" presName="spacer" presStyleCnt="0"/>
      <dgm:spPr/>
    </dgm:pt>
    <dgm:pt modelId="{E8015D5C-A2EF-499F-A3DE-2326F3FE8F66}" type="pres">
      <dgm:prSet presAssocID="{8D515D76-B22B-49AA-B262-631C6D504A53}" presName="parentText" presStyleLbl="node1" presStyleIdx="3" presStyleCnt="7">
        <dgm:presLayoutVars>
          <dgm:chMax val="0"/>
          <dgm:bulletEnabled val="1"/>
        </dgm:presLayoutVars>
      </dgm:prSet>
      <dgm:spPr/>
    </dgm:pt>
    <dgm:pt modelId="{835F075B-64A2-4396-8491-DA7B68C19819}" type="pres">
      <dgm:prSet presAssocID="{5E6F72E5-6415-4BED-BC94-CB3F30132830}" presName="spacer" presStyleCnt="0"/>
      <dgm:spPr/>
    </dgm:pt>
    <dgm:pt modelId="{8510AF20-E963-4960-8AAF-497C519FBCB3}" type="pres">
      <dgm:prSet presAssocID="{6D5042E4-E9E4-49F4-B0A8-FCC0EC641D46}" presName="parentText" presStyleLbl="node1" presStyleIdx="4" presStyleCnt="7">
        <dgm:presLayoutVars>
          <dgm:chMax val="0"/>
          <dgm:bulletEnabled val="1"/>
        </dgm:presLayoutVars>
      </dgm:prSet>
      <dgm:spPr/>
    </dgm:pt>
    <dgm:pt modelId="{909A3EB9-C72F-4CD7-8120-E52D05F61CCA}" type="pres">
      <dgm:prSet presAssocID="{ADA0E0E9-1047-48AF-BAA8-560A55D4A079}" presName="spacer" presStyleCnt="0"/>
      <dgm:spPr/>
    </dgm:pt>
    <dgm:pt modelId="{36D0B3F9-C37A-44AA-8039-1882D9AB6D25}" type="pres">
      <dgm:prSet presAssocID="{382C3EC9-7341-4BB0-BE85-70046CAD2510}" presName="parentText" presStyleLbl="node1" presStyleIdx="5" presStyleCnt="7">
        <dgm:presLayoutVars>
          <dgm:chMax val="0"/>
          <dgm:bulletEnabled val="1"/>
        </dgm:presLayoutVars>
      </dgm:prSet>
      <dgm:spPr/>
    </dgm:pt>
    <dgm:pt modelId="{1D171D10-5E76-44B9-A6E4-167A0F7007F8}" type="pres">
      <dgm:prSet presAssocID="{DE002388-9119-48BF-B763-40A347FCAAAF}" presName="spacer" presStyleCnt="0"/>
      <dgm:spPr/>
    </dgm:pt>
    <dgm:pt modelId="{5A4B22A7-83B5-494F-AAF9-3E3299258E29}" type="pres">
      <dgm:prSet presAssocID="{A7233606-0F93-4759-B888-10E806745BC3}" presName="parentText" presStyleLbl="node1" presStyleIdx="6" presStyleCnt="7">
        <dgm:presLayoutVars>
          <dgm:chMax val="0"/>
          <dgm:bulletEnabled val="1"/>
        </dgm:presLayoutVars>
      </dgm:prSet>
      <dgm:spPr/>
    </dgm:pt>
  </dgm:ptLst>
  <dgm:cxnLst>
    <dgm:cxn modelId="{6D819315-2CE2-4006-A06E-40A25D209DAD}" type="presOf" srcId="{AA0A606E-767A-4DBD-9881-4E074C0A95A4}" destId="{26F510A8-490E-47C1-A68E-21031BB6A7E4}" srcOrd="0" destOrd="0" presId="urn:microsoft.com/office/officeart/2005/8/layout/vList2"/>
    <dgm:cxn modelId="{54393019-5F3B-448F-B00E-CCBBC62F5FD1}" type="presOf" srcId="{74D5636F-560C-483B-9059-59761FF7E2BA}" destId="{52021D3D-27B5-4C1E-BC78-D33FB6DC2D69}" srcOrd="0" destOrd="0" presId="urn:microsoft.com/office/officeart/2005/8/layout/vList2"/>
    <dgm:cxn modelId="{06E0BF23-628A-4E29-B94E-2BF7E05B018B}" srcId="{AA0A606E-767A-4DBD-9881-4E074C0A95A4}" destId="{A7233606-0F93-4759-B888-10E806745BC3}" srcOrd="6" destOrd="0" parTransId="{A15F0AB8-B171-4019-8408-B9985B1F2DEF}" sibTransId="{7634B14B-ADE3-4D68-A3D4-22497EB9F765}"/>
    <dgm:cxn modelId="{EA2A1633-879E-400E-A82C-EC96BE75A341}" type="presOf" srcId="{382C3EC9-7341-4BB0-BE85-70046CAD2510}" destId="{36D0B3F9-C37A-44AA-8039-1882D9AB6D25}" srcOrd="0" destOrd="0" presId="urn:microsoft.com/office/officeart/2005/8/layout/vList2"/>
    <dgm:cxn modelId="{646F9E6B-D9BE-4126-9FF9-75C6F5A21808}" type="presOf" srcId="{8D515D76-B22B-49AA-B262-631C6D504A53}" destId="{E8015D5C-A2EF-499F-A3DE-2326F3FE8F66}" srcOrd="0" destOrd="0" presId="urn:microsoft.com/office/officeart/2005/8/layout/vList2"/>
    <dgm:cxn modelId="{3B332E54-6960-4C01-AE14-69293036A9CC}" type="presOf" srcId="{6D5042E4-E9E4-49F4-B0A8-FCC0EC641D46}" destId="{8510AF20-E963-4960-8AAF-497C519FBCB3}" srcOrd="0" destOrd="0" presId="urn:microsoft.com/office/officeart/2005/8/layout/vList2"/>
    <dgm:cxn modelId="{A4DFCD75-D33B-46BB-867F-84C13E2D12A4}" type="presOf" srcId="{45881D03-9272-4180-97C9-0527B5DB1486}" destId="{EC124B57-9DE4-4788-9D74-03A5309AB512}" srcOrd="0" destOrd="0" presId="urn:microsoft.com/office/officeart/2005/8/layout/vList2"/>
    <dgm:cxn modelId="{52C49B57-494B-45D3-96A2-6F925CD4737F}" srcId="{AA0A606E-767A-4DBD-9881-4E074C0A95A4}" destId="{45881D03-9272-4180-97C9-0527B5DB1486}" srcOrd="2" destOrd="0" parTransId="{E8D0906C-D338-4910-9C07-2B404ECE5391}" sibTransId="{64009127-257B-41B7-BF5A-F8323E5CFC33}"/>
    <dgm:cxn modelId="{C0712858-D903-489D-B83F-A858C733BDFB}" type="presOf" srcId="{A7233606-0F93-4759-B888-10E806745BC3}" destId="{5A4B22A7-83B5-494F-AAF9-3E3299258E29}" srcOrd="0" destOrd="0" presId="urn:microsoft.com/office/officeart/2005/8/layout/vList2"/>
    <dgm:cxn modelId="{B3F4CD89-626A-4BFF-9102-FAD38519991E}" srcId="{AA0A606E-767A-4DBD-9881-4E074C0A95A4}" destId="{B6E0111A-9815-4FEF-93E0-8EEA9459CF59}" srcOrd="1" destOrd="0" parTransId="{C9591938-D679-438D-9EDF-B7B12F7CB52A}" sibTransId="{E9A76B6A-D061-4C63-9BC4-4D4DADAE8650}"/>
    <dgm:cxn modelId="{8CEC4795-52D6-4A73-9A3F-CA024B4C3E83}" srcId="{AA0A606E-767A-4DBD-9881-4E074C0A95A4}" destId="{74D5636F-560C-483B-9059-59761FF7E2BA}" srcOrd="0" destOrd="0" parTransId="{C8189D99-0BBF-445C-A590-9359904BEE4C}" sibTransId="{8DBE351C-113D-4C83-B08D-4909F6E41DB2}"/>
    <dgm:cxn modelId="{2FB42CAB-67DD-46DC-A8DA-C2047BDEC5B1}" srcId="{AA0A606E-767A-4DBD-9881-4E074C0A95A4}" destId="{8D515D76-B22B-49AA-B262-631C6D504A53}" srcOrd="3" destOrd="0" parTransId="{67F1635E-0E6E-4C6B-A13C-58B3F600DB9A}" sibTransId="{5E6F72E5-6415-4BED-BC94-CB3F30132830}"/>
    <dgm:cxn modelId="{057135E1-456C-4287-A547-0D07229D57B6}" type="presOf" srcId="{B6E0111A-9815-4FEF-93E0-8EEA9459CF59}" destId="{5683A7EE-EC05-4AB0-B412-173FD7B3303A}" srcOrd="0" destOrd="0" presId="urn:microsoft.com/office/officeart/2005/8/layout/vList2"/>
    <dgm:cxn modelId="{317F04E8-C7C4-4E7C-B746-916C7C10245A}" srcId="{AA0A606E-767A-4DBD-9881-4E074C0A95A4}" destId="{6D5042E4-E9E4-49F4-B0A8-FCC0EC641D46}" srcOrd="4" destOrd="0" parTransId="{A360FC38-573F-4106-AF3C-DF7576C12C44}" sibTransId="{ADA0E0E9-1047-48AF-BAA8-560A55D4A079}"/>
    <dgm:cxn modelId="{FEC42FEE-EF59-4FE3-A6B3-E094F95C096C}" srcId="{AA0A606E-767A-4DBD-9881-4E074C0A95A4}" destId="{382C3EC9-7341-4BB0-BE85-70046CAD2510}" srcOrd="5" destOrd="0" parTransId="{D10D5D13-B3D7-4B8B-89E0-CC6076C3BF7D}" sibTransId="{DE002388-9119-48BF-B763-40A347FCAAAF}"/>
    <dgm:cxn modelId="{0E31912C-C27D-4F6A-9BD6-8B57A74D8C2D}" type="presParOf" srcId="{26F510A8-490E-47C1-A68E-21031BB6A7E4}" destId="{52021D3D-27B5-4C1E-BC78-D33FB6DC2D69}" srcOrd="0" destOrd="0" presId="urn:microsoft.com/office/officeart/2005/8/layout/vList2"/>
    <dgm:cxn modelId="{96EDE339-37FB-4BFA-BCD0-404A017ED26F}" type="presParOf" srcId="{26F510A8-490E-47C1-A68E-21031BB6A7E4}" destId="{210FB32B-E261-470C-8905-A091A78F2CF4}" srcOrd="1" destOrd="0" presId="urn:microsoft.com/office/officeart/2005/8/layout/vList2"/>
    <dgm:cxn modelId="{30211A97-F93C-457F-AB0D-9416E92752A6}" type="presParOf" srcId="{26F510A8-490E-47C1-A68E-21031BB6A7E4}" destId="{5683A7EE-EC05-4AB0-B412-173FD7B3303A}" srcOrd="2" destOrd="0" presId="urn:microsoft.com/office/officeart/2005/8/layout/vList2"/>
    <dgm:cxn modelId="{A1680E71-F5C4-4151-9384-BC9C246DA207}" type="presParOf" srcId="{26F510A8-490E-47C1-A68E-21031BB6A7E4}" destId="{61B96F4F-56E0-48AB-83D7-8AD50EA56623}" srcOrd="3" destOrd="0" presId="urn:microsoft.com/office/officeart/2005/8/layout/vList2"/>
    <dgm:cxn modelId="{0222802E-B234-4615-BB99-92277AED6885}" type="presParOf" srcId="{26F510A8-490E-47C1-A68E-21031BB6A7E4}" destId="{EC124B57-9DE4-4788-9D74-03A5309AB512}" srcOrd="4" destOrd="0" presId="urn:microsoft.com/office/officeart/2005/8/layout/vList2"/>
    <dgm:cxn modelId="{A29979B7-F5E2-473D-98A8-8C43FE432BCF}" type="presParOf" srcId="{26F510A8-490E-47C1-A68E-21031BB6A7E4}" destId="{FA31BB0B-94D2-477C-B62E-D24B976B627B}" srcOrd="5" destOrd="0" presId="urn:microsoft.com/office/officeart/2005/8/layout/vList2"/>
    <dgm:cxn modelId="{D0FB6A15-69FF-462A-B8BA-FC344C1F0D0E}" type="presParOf" srcId="{26F510A8-490E-47C1-A68E-21031BB6A7E4}" destId="{E8015D5C-A2EF-499F-A3DE-2326F3FE8F66}" srcOrd="6" destOrd="0" presId="urn:microsoft.com/office/officeart/2005/8/layout/vList2"/>
    <dgm:cxn modelId="{AB21EECA-E8FF-4E59-B8E6-EAF778729117}" type="presParOf" srcId="{26F510A8-490E-47C1-A68E-21031BB6A7E4}" destId="{835F075B-64A2-4396-8491-DA7B68C19819}" srcOrd="7" destOrd="0" presId="urn:microsoft.com/office/officeart/2005/8/layout/vList2"/>
    <dgm:cxn modelId="{D99572FF-0B9F-4DBF-A575-6B0E95533234}" type="presParOf" srcId="{26F510A8-490E-47C1-A68E-21031BB6A7E4}" destId="{8510AF20-E963-4960-8AAF-497C519FBCB3}" srcOrd="8" destOrd="0" presId="urn:microsoft.com/office/officeart/2005/8/layout/vList2"/>
    <dgm:cxn modelId="{FD2EC5BF-BC61-4761-A1A4-EB10F7D93335}" type="presParOf" srcId="{26F510A8-490E-47C1-A68E-21031BB6A7E4}" destId="{909A3EB9-C72F-4CD7-8120-E52D05F61CCA}" srcOrd="9" destOrd="0" presId="urn:microsoft.com/office/officeart/2005/8/layout/vList2"/>
    <dgm:cxn modelId="{050F23B3-4870-4AA1-B8AE-96F12DF4E7CD}" type="presParOf" srcId="{26F510A8-490E-47C1-A68E-21031BB6A7E4}" destId="{36D0B3F9-C37A-44AA-8039-1882D9AB6D25}" srcOrd="10" destOrd="0" presId="urn:microsoft.com/office/officeart/2005/8/layout/vList2"/>
    <dgm:cxn modelId="{15643432-62E1-4E15-9E45-E267C22CF550}" type="presParOf" srcId="{26F510A8-490E-47C1-A68E-21031BB6A7E4}" destId="{1D171D10-5E76-44B9-A6E4-167A0F7007F8}" srcOrd="11" destOrd="0" presId="urn:microsoft.com/office/officeart/2005/8/layout/vList2"/>
    <dgm:cxn modelId="{74D6CC14-68DB-4B8A-9F54-1650522FED73}" type="presParOf" srcId="{26F510A8-490E-47C1-A68E-21031BB6A7E4}" destId="{5A4B22A7-83B5-494F-AAF9-3E3299258E2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80652B-2E00-46DF-B81F-443A1D23BCD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B10A9FA-20A0-4CB2-BAB2-B4B894833298}">
      <dgm:prSet/>
      <dgm:spPr/>
      <dgm:t>
        <a:bodyPr/>
        <a:lstStyle/>
        <a:p>
          <a:pPr>
            <a:defRPr cap="all"/>
          </a:pPr>
          <a:r>
            <a:rPr lang="en-GB"/>
            <a:t>•Customers - Preferences, income, expectations</a:t>
          </a:r>
          <a:endParaRPr lang="en-US"/>
        </a:p>
      </dgm:t>
    </dgm:pt>
    <dgm:pt modelId="{2D69F067-7BB5-4CB6-991F-5B30BBF84F6D}" type="parTrans" cxnId="{6ACF1ED3-E7C8-4CFB-8357-9EC33FA78661}">
      <dgm:prSet/>
      <dgm:spPr/>
      <dgm:t>
        <a:bodyPr/>
        <a:lstStyle/>
        <a:p>
          <a:endParaRPr lang="en-US"/>
        </a:p>
      </dgm:t>
    </dgm:pt>
    <dgm:pt modelId="{D19AA2B8-9C58-444A-A85B-F381C6894BC1}" type="sibTrans" cxnId="{6ACF1ED3-E7C8-4CFB-8357-9EC33FA78661}">
      <dgm:prSet/>
      <dgm:spPr/>
      <dgm:t>
        <a:bodyPr/>
        <a:lstStyle/>
        <a:p>
          <a:endParaRPr lang="en-US"/>
        </a:p>
      </dgm:t>
    </dgm:pt>
    <dgm:pt modelId="{3FDABF6D-1DB8-453D-9474-AFA193A19364}">
      <dgm:prSet/>
      <dgm:spPr/>
      <dgm:t>
        <a:bodyPr/>
        <a:lstStyle/>
        <a:p>
          <a:pPr>
            <a:defRPr cap="all"/>
          </a:pPr>
          <a:r>
            <a:rPr lang="en-GB"/>
            <a:t>•Competitors - pricing, menus, promotions</a:t>
          </a:r>
          <a:endParaRPr lang="en-US"/>
        </a:p>
      </dgm:t>
    </dgm:pt>
    <dgm:pt modelId="{DFCE31BD-2CBA-453E-8E85-0243DBBB6CF8}" type="parTrans" cxnId="{C4237E03-76E0-429F-88B8-96B379F33987}">
      <dgm:prSet/>
      <dgm:spPr/>
      <dgm:t>
        <a:bodyPr/>
        <a:lstStyle/>
        <a:p>
          <a:endParaRPr lang="en-US"/>
        </a:p>
      </dgm:t>
    </dgm:pt>
    <dgm:pt modelId="{45793147-369A-49E6-BF48-8CCCA990A198}" type="sibTrans" cxnId="{C4237E03-76E0-429F-88B8-96B379F33987}">
      <dgm:prSet/>
      <dgm:spPr/>
      <dgm:t>
        <a:bodyPr/>
        <a:lstStyle/>
        <a:p>
          <a:endParaRPr lang="en-US"/>
        </a:p>
      </dgm:t>
    </dgm:pt>
    <dgm:pt modelId="{86E27B38-DAC2-482E-B93E-E3F295BF5E8B}">
      <dgm:prSet/>
      <dgm:spPr/>
      <dgm:t>
        <a:bodyPr/>
        <a:lstStyle/>
        <a:p>
          <a:pPr>
            <a:defRPr cap="all"/>
          </a:pPr>
          <a:r>
            <a:rPr lang="en-GB"/>
            <a:t>•Economic Conditions - inflation, cost of ingredients</a:t>
          </a:r>
          <a:endParaRPr lang="en-US"/>
        </a:p>
      </dgm:t>
    </dgm:pt>
    <dgm:pt modelId="{525266E0-D01D-4B84-A7FD-8EEDAEEC83DA}" type="parTrans" cxnId="{5CC152DD-111C-42C4-9ADD-3863F09AC579}">
      <dgm:prSet/>
      <dgm:spPr/>
      <dgm:t>
        <a:bodyPr/>
        <a:lstStyle/>
        <a:p>
          <a:endParaRPr lang="en-US"/>
        </a:p>
      </dgm:t>
    </dgm:pt>
    <dgm:pt modelId="{27987C4E-5B23-482F-8603-1FF3B0E7AA2F}" type="sibTrans" cxnId="{5CC152DD-111C-42C4-9ADD-3863F09AC579}">
      <dgm:prSet/>
      <dgm:spPr/>
      <dgm:t>
        <a:bodyPr/>
        <a:lstStyle/>
        <a:p>
          <a:endParaRPr lang="en-US"/>
        </a:p>
      </dgm:t>
    </dgm:pt>
    <dgm:pt modelId="{C01223C5-9CE7-4720-B7CA-99F76D90FDC7}">
      <dgm:prSet/>
      <dgm:spPr/>
      <dgm:t>
        <a:bodyPr/>
        <a:lstStyle/>
        <a:p>
          <a:pPr>
            <a:defRPr cap="all"/>
          </a:pPr>
          <a:r>
            <a:rPr lang="en-GB"/>
            <a:t>•Social trends - health consciousness, vegan food</a:t>
          </a:r>
          <a:endParaRPr lang="en-US"/>
        </a:p>
      </dgm:t>
    </dgm:pt>
    <dgm:pt modelId="{680AEBC2-2B32-47D7-931F-865F1A736F1F}" type="parTrans" cxnId="{C3C39153-5816-434F-B787-ED474D587847}">
      <dgm:prSet/>
      <dgm:spPr/>
      <dgm:t>
        <a:bodyPr/>
        <a:lstStyle/>
        <a:p>
          <a:endParaRPr lang="en-US"/>
        </a:p>
      </dgm:t>
    </dgm:pt>
    <dgm:pt modelId="{5889AAFF-5129-461B-9FFA-CB9047D857A9}" type="sibTrans" cxnId="{C3C39153-5816-434F-B787-ED474D587847}">
      <dgm:prSet/>
      <dgm:spPr/>
      <dgm:t>
        <a:bodyPr/>
        <a:lstStyle/>
        <a:p>
          <a:endParaRPr lang="en-US"/>
        </a:p>
      </dgm:t>
    </dgm:pt>
    <dgm:pt modelId="{093580EB-6C85-4E95-8AB9-DC8823013147}">
      <dgm:prSet/>
      <dgm:spPr/>
      <dgm:t>
        <a:bodyPr/>
        <a:lstStyle/>
        <a:p>
          <a:pPr>
            <a:defRPr cap="all"/>
          </a:pPr>
          <a:r>
            <a:rPr lang="en-GB"/>
            <a:t>•Technology - ordering apps, delivery platforms</a:t>
          </a:r>
          <a:endParaRPr lang="en-US"/>
        </a:p>
      </dgm:t>
    </dgm:pt>
    <dgm:pt modelId="{A30DBF70-89F7-488A-8198-31436F58A800}" type="parTrans" cxnId="{9BE907AC-C0D0-452A-98D6-FF813965702B}">
      <dgm:prSet/>
      <dgm:spPr/>
      <dgm:t>
        <a:bodyPr/>
        <a:lstStyle/>
        <a:p>
          <a:endParaRPr lang="en-US"/>
        </a:p>
      </dgm:t>
    </dgm:pt>
    <dgm:pt modelId="{EBE75472-E148-4308-900B-2725ED602D35}" type="sibTrans" cxnId="{9BE907AC-C0D0-452A-98D6-FF813965702B}">
      <dgm:prSet/>
      <dgm:spPr/>
      <dgm:t>
        <a:bodyPr/>
        <a:lstStyle/>
        <a:p>
          <a:endParaRPr lang="en-US"/>
        </a:p>
      </dgm:t>
    </dgm:pt>
    <dgm:pt modelId="{08560979-FE9B-4C06-A6E6-7067155EBCC5}">
      <dgm:prSet/>
      <dgm:spPr/>
      <dgm:t>
        <a:bodyPr/>
        <a:lstStyle/>
        <a:p>
          <a:pPr>
            <a:defRPr cap="all"/>
          </a:pPr>
          <a:r>
            <a:rPr lang="en-GB"/>
            <a:t>•Legal factors - good safety laws, allergen regulations</a:t>
          </a:r>
          <a:br>
            <a:rPr lang="en-GB"/>
          </a:br>
          <a:endParaRPr lang="en-US"/>
        </a:p>
      </dgm:t>
    </dgm:pt>
    <dgm:pt modelId="{2301F78B-7CE6-4A09-B03D-2D4CB50199B9}" type="parTrans" cxnId="{1FF1A342-0C28-42A6-B409-97C0585E83E7}">
      <dgm:prSet/>
      <dgm:spPr/>
      <dgm:t>
        <a:bodyPr/>
        <a:lstStyle/>
        <a:p>
          <a:endParaRPr lang="en-US"/>
        </a:p>
      </dgm:t>
    </dgm:pt>
    <dgm:pt modelId="{49AF7A30-1F68-4F83-BFC4-C94BCF45CF45}" type="sibTrans" cxnId="{1FF1A342-0C28-42A6-B409-97C0585E83E7}">
      <dgm:prSet/>
      <dgm:spPr/>
      <dgm:t>
        <a:bodyPr/>
        <a:lstStyle/>
        <a:p>
          <a:endParaRPr lang="en-US"/>
        </a:p>
      </dgm:t>
    </dgm:pt>
    <dgm:pt modelId="{FE684C8F-7FD2-4250-9036-3C9C5C4C0A1A}" type="pres">
      <dgm:prSet presAssocID="{6E80652B-2E00-46DF-B81F-443A1D23BCDD}" presName="root" presStyleCnt="0">
        <dgm:presLayoutVars>
          <dgm:dir/>
          <dgm:resizeHandles val="exact"/>
        </dgm:presLayoutVars>
      </dgm:prSet>
      <dgm:spPr/>
    </dgm:pt>
    <dgm:pt modelId="{1CFE5F04-70AD-4552-A3E6-8F2BEBA3EC47}" type="pres">
      <dgm:prSet presAssocID="{5B10A9FA-20A0-4CB2-BAB2-B4B894833298}" presName="compNode" presStyleCnt="0"/>
      <dgm:spPr/>
    </dgm:pt>
    <dgm:pt modelId="{C99F2479-4D7E-4858-94AA-F14CAE804319}" type="pres">
      <dgm:prSet presAssocID="{5B10A9FA-20A0-4CB2-BAB2-B4B894833298}" presName="iconBgRect" presStyleLbl="bgShp" presStyleIdx="0" presStyleCnt="6"/>
      <dgm:spPr>
        <a:prstGeom prst="round2DiagRect">
          <a:avLst>
            <a:gd name="adj1" fmla="val 29727"/>
            <a:gd name="adj2" fmla="val 0"/>
          </a:avLst>
        </a:prstGeom>
      </dgm:spPr>
    </dgm:pt>
    <dgm:pt modelId="{30B7C59C-F35A-46B9-B86F-F55C4B67F291}" type="pres">
      <dgm:prSet presAssocID="{5B10A9FA-20A0-4CB2-BAB2-B4B89483329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gle gear"/>
        </a:ext>
      </dgm:extLst>
    </dgm:pt>
    <dgm:pt modelId="{5F934A17-0BB9-4B10-99F1-290AA60E4BEC}" type="pres">
      <dgm:prSet presAssocID="{5B10A9FA-20A0-4CB2-BAB2-B4B894833298}" presName="spaceRect" presStyleCnt="0"/>
      <dgm:spPr/>
    </dgm:pt>
    <dgm:pt modelId="{A666AB3E-A677-4922-A46E-49B867128179}" type="pres">
      <dgm:prSet presAssocID="{5B10A9FA-20A0-4CB2-BAB2-B4B894833298}" presName="textRect" presStyleLbl="revTx" presStyleIdx="0" presStyleCnt="6">
        <dgm:presLayoutVars>
          <dgm:chMax val="1"/>
          <dgm:chPref val="1"/>
        </dgm:presLayoutVars>
      </dgm:prSet>
      <dgm:spPr/>
    </dgm:pt>
    <dgm:pt modelId="{4AE510F2-39C1-457B-9FCA-13FA2DA24F94}" type="pres">
      <dgm:prSet presAssocID="{D19AA2B8-9C58-444A-A85B-F381C6894BC1}" presName="sibTrans" presStyleCnt="0"/>
      <dgm:spPr/>
    </dgm:pt>
    <dgm:pt modelId="{0D13D0BA-B09D-48F6-BCC8-95C75D0E2792}" type="pres">
      <dgm:prSet presAssocID="{3FDABF6D-1DB8-453D-9474-AFA193A19364}" presName="compNode" presStyleCnt="0"/>
      <dgm:spPr/>
    </dgm:pt>
    <dgm:pt modelId="{ACE71928-5D62-416F-818A-8A17D45D2F92}" type="pres">
      <dgm:prSet presAssocID="{3FDABF6D-1DB8-453D-9474-AFA193A19364}" presName="iconBgRect" presStyleLbl="bgShp" presStyleIdx="1" presStyleCnt="6"/>
      <dgm:spPr>
        <a:prstGeom prst="round2DiagRect">
          <a:avLst>
            <a:gd name="adj1" fmla="val 29727"/>
            <a:gd name="adj2" fmla="val 0"/>
          </a:avLst>
        </a:prstGeom>
      </dgm:spPr>
    </dgm:pt>
    <dgm:pt modelId="{707EC87B-33E2-4779-A773-5F69A1EF3DA9}" type="pres">
      <dgm:prSet presAssocID="{3FDABF6D-1DB8-453D-9474-AFA193A1936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8B6B691F-3C30-43D0-9516-279BA8C11459}" type="pres">
      <dgm:prSet presAssocID="{3FDABF6D-1DB8-453D-9474-AFA193A19364}" presName="spaceRect" presStyleCnt="0"/>
      <dgm:spPr/>
    </dgm:pt>
    <dgm:pt modelId="{D94EE6DF-D3C0-49F0-9824-F362E85D3F4F}" type="pres">
      <dgm:prSet presAssocID="{3FDABF6D-1DB8-453D-9474-AFA193A19364}" presName="textRect" presStyleLbl="revTx" presStyleIdx="1" presStyleCnt="6">
        <dgm:presLayoutVars>
          <dgm:chMax val="1"/>
          <dgm:chPref val="1"/>
        </dgm:presLayoutVars>
      </dgm:prSet>
      <dgm:spPr/>
    </dgm:pt>
    <dgm:pt modelId="{515D3272-AF29-43B4-8468-7EE2DB4A3843}" type="pres">
      <dgm:prSet presAssocID="{45793147-369A-49E6-BF48-8CCCA990A198}" presName="sibTrans" presStyleCnt="0"/>
      <dgm:spPr/>
    </dgm:pt>
    <dgm:pt modelId="{6CC52EDD-F3AA-4BA7-B038-F6208F9DB7CB}" type="pres">
      <dgm:prSet presAssocID="{86E27B38-DAC2-482E-B93E-E3F295BF5E8B}" presName="compNode" presStyleCnt="0"/>
      <dgm:spPr/>
    </dgm:pt>
    <dgm:pt modelId="{0D44A8EF-1E5A-4198-BC51-F0A982991860}" type="pres">
      <dgm:prSet presAssocID="{86E27B38-DAC2-482E-B93E-E3F295BF5E8B}" presName="iconBgRect" presStyleLbl="bgShp" presStyleIdx="2" presStyleCnt="6"/>
      <dgm:spPr>
        <a:prstGeom prst="round2DiagRect">
          <a:avLst>
            <a:gd name="adj1" fmla="val 29727"/>
            <a:gd name="adj2" fmla="val 0"/>
          </a:avLst>
        </a:prstGeom>
      </dgm:spPr>
    </dgm:pt>
    <dgm:pt modelId="{D7927D3C-8FD1-4D2F-8701-34EB06392344}" type="pres">
      <dgm:prSet presAssocID="{86E27B38-DAC2-482E-B93E-E3F295BF5E8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96EC4211-1A72-4709-9B5F-16AAD6127756}" type="pres">
      <dgm:prSet presAssocID="{86E27B38-DAC2-482E-B93E-E3F295BF5E8B}" presName="spaceRect" presStyleCnt="0"/>
      <dgm:spPr/>
    </dgm:pt>
    <dgm:pt modelId="{752ED712-FB31-45E0-BB83-E5862523B7CF}" type="pres">
      <dgm:prSet presAssocID="{86E27B38-DAC2-482E-B93E-E3F295BF5E8B}" presName="textRect" presStyleLbl="revTx" presStyleIdx="2" presStyleCnt="6">
        <dgm:presLayoutVars>
          <dgm:chMax val="1"/>
          <dgm:chPref val="1"/>
        </dgm:presLayoutVars>
      </dgm:prSet>
      <dgm:spPr/>
    </dgm:pt>
    <dgm:pt modelId="{9C1E58E7-1381-444E-9042-F6D5D23C740B}" type="pres">
      <dgm:prSet presAssocID="{27987C4E-5B23-482F-8603-1FF3B0E7AA2F}" presName="sibTrans" presStyleCnt="0"/>
      <dgm:spPr/>
    </dgm:pt>
    <dgm:pt modelId="{D326600B-88C1-4604-A8D3-6C351C4E0E8D}" type="pres">
      <dgm:prSet presAssocID="{C01223C5-9CE7-4720-B7CA-99F76D90FDC7}" presName="compNode" presStyleCnt="0"/>
      <dgm:spPr/>
    </dgm:pt>
    <dgm:pt modelId="{7A5516B3-7FCF-4022-8897-8109F16D1367}" type="pres">
      <dgm:prSet presAssocID="{C01223C5-9CE7-4720-B7CA-99F76D90FDC7}" presName="iconBgRect" presStyleLbl="bgShp" presStyleIdx="3" presStyleCnt="6"/>
      <dgm:spPr>
        <a:prstGeom prst="round2DiagRect">
          <a:avLst>
            <a:gd name="adj1" fmla="val 29727"/>
            <a:gd name="adj2" fmla="val 0"/>
          </a:avLst>
        </a:prstGeom>
      </dgm:spPr>
    </dgm:pt>
    <dgm:pt modelId="{88B911A5-FE6F-42C4-A59B-3984EB609EDD}" type="pres">
      <dgm:prSet presAssocID="{C01223C5-9CE7-4720-B7CA-99F76D90FDC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Hand with Plant"/>
        </a:ext>
      </dgm:extLst>
    </dgm:pt>
    <dgm:pt modelId="{92A25996-E718-4E38-98E6-C057D2BBC971}" type="pres">
      <dgm:prSet presAssocID="{C01223C5-9CE7-4720-B7CA-99F76D90FDC7}" presName="spaceRect" presStyleCnt="0"/>
      <dgm:spPr/>
    </dgm:pt>
    <dgm:pt modelId="{ABAF9BF6-E270-48F4-86E7-74F1E7417F06}" type="pres">
      <dgm:prSet presAssocID="{C01223C5-9CE7-4720-B7CA-99F76D90FDC7}" presName="textRect" presStyleLbl="revTx" presStyleIdx="3" presStyleCnt="6">
        <dgm:presLayoutVars>
          <dgm:chMax val="1"/>
          <dgm:chPref val="1"/>
        </dgm:presLayoutVars>
      </dgm:prSet>
      <dgm:spPr/>
    </dgm:pt>
    <dgm:pt modelId="{2CF98E66-D67F-43D1-ACAC-798398C3CEA3}" type="pres">
      <dgm:prSet presAssocID="{5889AAFF-5129-461B-9FFA-CB9047D857A9}" presName="sibTrans" presStyleCnt="0"/>
      <dgm:spPr/>
    </dgm:pt>
    <dgm:pt modelId="{CBF44F5E-3080-4011-983B-56498313BCA9}" type="pres">
      <dgm:prSet presAssocID="{093580EB-6C85-4E95-8AB9-DC8823013147}" presName="compNode" presStyleCnt="0"/>
      <dgm:spPr/>
    </dgm:pt>
    <dgm:pt modelId="{80B61F79-5F04-4171-9F19-AA51F19B7439}" type="pres">
      <dgm:prSet presAssocID="{093580EB-6C85-4E95-8AB9-DC8823013147}" presName="iconBgRect" presStyleLbl="bgShp" presStyleIdx="4" presStyleCnt="6"/>
      <dgm:spPr>
        <a:prstGeom prst="round2DiagRect">
          <a:avLst>
            <a:gd name="adj1" fmla="val 29727"/>
            <a:gd name="adj2" fmla="val 0"/>
          </a:avLst>
        </a:prstGeom>
      </dgm:spPr>
    </dgm:pt>
    <dgm:pt modelId="{07F505CD-872E-41D9-9639-9C0EA438AAE0}" type="pres">
      <dgm:prSet presAssocID="{093580EB-6C85-4E95-8AB9-DC882301314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gister"/>
        </a:ext>
      </dgm:extLst>
    </dgm:pt>
    <dgm:pt modelId="{E17D176A-ACD4-45CD-BB81-CADEA5719C81}" type="pres">
      <dgm:prSet presAssocID="{093580EB-6C85-4E95-8AB9-DC8823013147}" presName="spaceRect" presStyleCnt="0"/>
      <dgm:spPr/>
    </dgm:pt>
    <dgm:pt modelId="{0C82E077-2450-42CE-B5DB-E980178549C7}" type="pres">
      <dgm:prSet presAssocID="{093580EB-6C85-4E95-8AB9-DC8823013147}" presName="textRect" presStyleLbl="revTx" presStyleIdx="4" presStyleCnt="6">
        <dgm:presLayoutVars>
          <dgm:chMax val="1"/>
          <dgm:chPref val="1"/>
        </dgm:presLayoutVars>
      </dgm:prSet>
      <dgm:spPr/>
    </dgm:pt>
    <dgm:pt modelId="{C9D33CCF-AFAA-4720-A025-6D3D47B75B5C}" type="pres">
      <dgm:prSet presAssocID="{EBE75472-E148-4308-900B-2725ED602D35}" presName="sibTrans" presStyleCnt="0"/>
      <dgm:spPr/>
    </dgm:pt>
    <dgm:pt modelId="{0FCC39C5-7F6C-4F71-9A1B-0348C1AFE1F3}" type="pres">
      <dgm:prSet presAssocID="{08560979-FE9B-4C06-A6E6-7067155EBCC5}" presName="compNode" presStyleCnt="0"/>
      <dgm:spPr/>
    </dgm:pt>
    <dgm:pt modelId="{479F03D1-5A37-4680-9CC5-011B8DD0451D}" type="pres">
      <dgm:prSet presAssocID="{08560979-FE9B-4C06-A6E6-7067155EBCC5}" presName="iconBgRect" presStyleLbl="bgShp" presStyleIdx="5" presStyleCnt="6"/>
      <dgm:spPr>
        <a:prstGeom prst="round2DiagRect">
          <a:avLst>
            <a:gd name="adj1" fmla="val 29727"/>
            <a:gd name="adj2" fmla="val 0"/>
          </a:avLst>
        </a:prstGeom>
      </dgm:spPr>
    </dgm:pt>
    <dgm:pt modelId="{C9257016-3214-4007-BAF5-FF57B6B06471}" type="pres">
      <dgm:prSet presAssocID="{08560979-FE9B-4C06-A6E6-7067155EBCC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58F858A3-95A8-4E71-B1CE-69641751FC39}" type="pres">
      <dgm:prSet presAssocID="{08560979-FE9B-4C06-A6E6-7067155EBCC5}" presName="spaceRect" presStyleCnt="0"/>
      <dgm:spPr/>
    </dgm:pt>
    <dgm:pt modelId="{A8B55126-25B6-43AC-BFF6-E66A40B41B6E}" type="pres">
      <dgm:prSet presAssocID="{08560979-FE9B-4C06-A6E6-7067155EBCC5}" presName="textRect" presStyleLbl="revTx" presStyleIdx="5" presStyleCnt="6">
        <dgm:presLayoutVars>
          <dgm:chMax val="1"/>
          <dgm:chPref val="1"/>
        </dgm:presLayoutVars>
      </dgm:prSet>
      <dgm:spPr/>
    </dgm:pt>
  </dgm:ptLst>
  <dgm:cxnLst>
    <dgm:cxn modelId="{C4237E03-76E0-429F-88B8-96B379F33987}" srcId="{6E80652B-2E00-46DF-B81F-443A1D23BCDD}" destId="{3FDABF6D-1DB8-453D-9474-AFA193A19364}" srcOrd="1" destOrd="0" parTransId="{DFCE31BD-2CBA-453E-8E85-0243DBBB6CF8}" sibTransId="{45793147-369A-49E6-BF48-8CCCA990A198}"/>
    <dgm:cxn modelId="{1DBA3807-056A-4061-9DD5-E7687FB49F33}" type="presOf" srcId="{093580EB-6C85-4E95-8AB9-DC8823013147}" destId="{0C82E077-2450-42CE-B5DB-E980178549C7}" srcOrd="0" destOrd="0" presId="urn:microsoft.com/office/officeart/2018/5/layout/IconLeafLabelList"/>
    <dgm:cxn modelId="{9BA99022-E395-4488-B476-6F74DAF6E73A}" type="presOf" srcId="{3FDABF6D-1DB8-453D-9474-AFA193A19364}" destId="{D94EE6DF-D3C0-49F0-9824-F362E85D3F4F}" srcOrd="0" destOrd="0" presId="urn:microsoft.com/office/officeart/2018/5/layout/IconLeafLabelList"/>
    <dgm:cxn modelId="{FE6CE234-E368-4E00-A13B-49E3ECE44A77}" type="presOf" srcId="{86E27B38-DAC2-482E-B93E-E3F295BF5E8B}" destId="{752ED712-FB31-45E0-BB83-E5862523B7CF}" srcOrd="0" destOrd="0" presId="urn:microsoft.com/office/officeart/2018/5/layout/IconLeafLabelList"/>
    <dgm:cxn modelId="{AC6EFE5E-BF6F-417E-8334-B42D31A7631B}" type="presOf" srcId="{C01223C5-9CE7-4720-B7CA-99F76D90FDC7}" destId="{ABAF9BF6-E270-48F4-86E7-74F1E7417F06}" srcOrd="0" destOrd="0" presId="urn:microsoft.com/office/officeart/2018/5/layout/IconLeafLabelList"/>
    <dgm:cxn modelId="{1FF1A342-0C28-42A6-B409-97C0585E83E7}" srcId="{6E80652B-2E00-46DF-B81F-443A1D23BCDD}" destId="{08560979-FE9B-4C06-A6E6-7067155EBCC5}" srcOrd="5" destOrd="0" parTransId="{2301F78B-7CE6-4A09-B03D-2D4CB50199B9}" sibTransId="{49AF7A30-1F68-4F83-BFC4-C94BCF45CF45}"/>
    <dgm:cxn modelId="{CAB23950-17C6-421C-A271-7A9CCBBCA3BF}" type="presOf" srcId="{08560979-FE9B-4C06-A6E6-7067155EBCC5}" destId="{A8B55126-25B6-43AC-BFF6-E66A40B41B6E}" srcOrd="0" destOrd="0" presId="urn:microsoft.com/office/officeart/2018/5/layout/IconLeafLabelList"/>
    <dgm:cxn modelId="{C3C39153-5816-434F-B787-ED474D587847}" srcId="{6E80652B-2E00-46DF-B81F-443A1D23BCDD}" destId="{C01223C5-9CE7-4720-B7CA-99F76D90FDC7}" srcOrd="3" destOrd="0" parTransId="{680AEBC2-2B32-47D7-931F-865F1A736F1F}" sibTransId="{5889AAFF-5129-461B-9FFA-CB9047D857A9}"/>
    <dgm:cxn modelId="{16DED479-959D-485C-9681-55EF50A224E1}" type="presOf" srcId="{6E80652B-2E00-46DF-B81F-443A1D23BCDD}" destId="{FE684C8F-7FD2-4250-9036-3C9C5C4C0A1A}" srcOrd="0" destOrd="0" presId="urn:microsoft.com/office/officeart/2018/5/layout/IconLeafLabelList"/>
    <dgm:cxn modelId="{9BE907AC-C0D0-452A-98D6-FF813965702B}" srcId="{6E80652B-2E00-46DF-B81F-443A1D23BCDD}" destId="{093580EB-6C85-4E95-8AB9-DC8823013147}" srcOrd="4" destOrd="0" parTransId="{A30DBF70-89F7-488A-8198-31436F58A800}" sibTransId="{EBE75472-E148-4308-900B-2725ED602D35}"/>
    <dgm:cxn modelId="{F30B22C4-8100-4CA0-92F4-3222DA3183A8}" type="presOf" srcId="{5B10A9FA-20A0-4CB2-BAB2-B4B894833298}" destId="{A666AB3E-A677-4922-A46E-49B867128179}" srcOrd="0" destOrd="0" presId="urn:microsoft.com/office/officeart/2018/5/layout/IconLeafLabelList"/>
    <dgm:cxn modelId="{6ACF1ED3-E7C8-4CFB-8357-9EC33FA78661}" srcId="{6E80652B-2E00-46DF-B81F-443A1D23BCDD}" destId="{5B10A9FA-20A0-4CB2-BAB2-B4B894833298}" srcOrd="0" destOrd="0" parTransId="{2D69F067-7BB5-4CB6-991F-5B30BBF84F6D}" sibTransId="{D19AA2B8-9C58-444A-A85B-F381C6894BC1}"/>
    <dgm:cxn modelId="{5CC152DD-111C-42C4-9ADD-3863F09AC579}" srcId="{6E80652B-2E00-46DF-B81F-443A1D23BCDD}" destId="{86E27B38-DAC2-482E-B93E-E3F295BF5E8B}" srcOrd="2" destOrd="0" parTransId="{525266E0-D01D-4B84-A7FD-8EEDAEEC83DA}" sibTransId="{27987C4E-5B23-482F-8603-1FF3B0E7AA2F}"/>
    <dgm:cxn modelId="{CD6FDDF9-981C-4E13-86C9-90406ACDFDD7}" type="presParOf" srcId="{FE684C8F-7FD2-4250-9036-3C9C5C4C0A1A}" destId="{1CFE5F04-70AD-4552-A3E6-8F2BEBA3EC47}" srcOrd="0" destOrd="0" presId="urn:microsoft.com/office/officeart/2018/5/layout/IconLeafLabelList"/>
    <dgm:cxn modelId="{24ED236C-1832-4CFA-A36A-0A97E636AD77}" type="presParOf" srcId="{1CFE5F04-70AD-4552-A3E6-8F2BEBA3EC47}" destId="{C99F2479-4D7E-4858-94AA-F14CAE804319}" srcOrd="0" destOrd="0" presId="urn:microsoft.com/office/officeart/2018/5/layout/IconLeafLabelList"/>
    <dgm:cxn modelId="{70324289-3780-4F3D-9321-02C68B49C47E}" type="presParOf" srcId="{1CFE5F04-70AD-4552-A3E6-8F2BEBA3EC47}" destId="{30B7C59C-F35A-46B9-B86F-F55C4B67F291}" srcOrd="1" destOrd="0" presId="urn:microsoft.com/office/officeart/2018/5/layout/IconLeafLabelList"/>
    <dgm:cxn modelId="{BBC578AA-BD96-4699-B79E-FCC366CF4C30}" type="presParOf" srcId="{1CFE5F04-70AD-4552-A3E6-8F2BEBA3EC47}" destId="{5F934A17-0BB9-4B10-99F1-290AA60E4BEC}" srcOrd="2" destOrd="0" presId="urn:microsoft.com/office/officeart/2018/5/layout/IconLeafLabelList"/>
    <dgm:cxn modelId="{1AC0CA9E-D432-4544-800B-B70EAD5B8362}" type="presParOf" srcId="{1CFE5F04-70AD-4552-A3E6-8F2BEBA3EC47}" destId="{A666AB3E-A677-4922-A46E-49B867128179}" srcOrd="3" destOrd="0" presId="urn:microsoft.com/office/officeart/2018/5/layout/IconLeafLabelList"/>
    <dgm:cxn modelId="{5B4AE3EA-ED18-4856-BE7A-489DD12A5AD8}" type="presParOf" srcId="{FE684C8F-7FD2-4250-9036-3C9C5C4C0A1A}" destId="{4AE510F2-39C1-457B-9FCA-13FA2DA24F94}" srcOrd="1" destOrd="0" presId="urn:microsoft.com/office/officeart/2018/5/layout/IconLeafLabelList"/>
    <dgm:cxn modelId="{1AA24D74-EAD6-4771-810F-8D8ED885DBA2}" type="presParOf" srcId="{FE684C8F-7FD2-4250-9036-3C9C5C4C0A1A}" destId="{0D13D0BA-B09D-48F6-BCC8-95C75D0E2792}" srcOrd="2" destOrd="0" presId="urn:microsoft.com/office/officeart/2018/5/layout/IconLeafLabelList"/>
    <dgm:cxn modelId="{6E655F19-DD4C-4B22-9622-7263D4246923}" type="presParOf" srcId="{0D13D0BA-B09D-48F6-BCC8-95C75D0E2792}" destId="{ACE71928-5D62-416F-818A-8A17D45D2F92}" srcOrd="0" destOrd="0" presId="urn:microsoft.com/office/officeart/2018/5/layout/IconLeafLabelList"/>
    <dgm:cxn modelId="{BAB9FF21-36A2-4F86-8B23-8C2BAC2DF796}" type="presParOf" srcId="{0D13D0BA-B09D-48F6-BCC8-95C75D0E2792}" destId="{707EC87B-33E2-4779-A773-5F69A1EF3DA9}" srcOrd="1" destOrd="0" presId="urn:microsoft.com/office/officeart/2018/5/layout/IconLeafLabelList"/>
    <dgm:cxn modelId="{F0EC9B8B-F6BF-47FA-80D7-9218743AE46F}" type="presParOf" srcId="{0D13D0BA-B09D-48F6-BCC8-95C75D0E2792}" destId="{8B6B691F-3C30-43D0-9516-279BA8C11459}" srcOrd="2" destOrd="0" presId="urn:microsoft.com/office/officeart/2018/5/layout/IconLeafLabelList"/>
    <dgm:cxn modelId="{A2F35ABA-FEBA-4F4E-8A95-AF4F3222C86B}" type="presParOf" srcId="{0D13D0BA-B09D-48F6-BCC8-95C75D0E2792}" destId="{D94EE6DF-D3C0-49F0-9824-F362E85D3F4F}" srcOrd="3" destOrd="0" presId="urn:microsoft.com/office/officeart/2018/5/layout/IconLeafLabelList"/>
    <dgm:cxn modelId="{96773470-CA57-45D5-8FB7-C0A023477F48}" type="presParOf" srcId="{FE684C8F-7FD2-4250-9036-3C9C5C4C0A1A}" destId="{515D3272-AF29-43B4-8468-7EE2DB4A3843}" srcOrd="3" destOrd="0" presId="urn:microsoft.com/office/officeart/2018/5/layout/IconLeafLabelList"/>
    <dgm:cxn modelId="{19939F31-990C-42E9-9DC3-ED9AF8D80D0B}" type="presParOf" srcId="{FE684C8F-7FD2-4250-9036-3C9C5C4C0A1A}" destId="{6CC52EDD-F3AA-4BA7-B038-F6208F9DB7CB}" srcOrd="4" destOrd="0" presId="urn:microsoft.com/office/officeart/2018/5/layout/IconLeafLabelList"/>
    <dgm:cxn modelId="{E410438D-4571-435A-A2D5-0918B3DE07A8}" type="presParOf" srcId="{6CC52EDD-F3AA-4BA7-B038-F6208F9DB7CB}" destId="{0D44A8EF-1E5A-4198-BC51-F0A982991860}" srcOrd="0" destOrd="0" presId="urn:microsoft.com/office/officeart/2018/5/layout/IconLeafLabelList"/>
    <dgm:cxn modelId="{FC7390AC-EF27-48A7-A269-EF4663DC42F8}" type="presParOf" srcId="{6CC52EDD-F3AA-4BA7-B038-F6208F9DB7CB}" destId="{D7927D3C-8FD1-4D2F-8701-34EB06392344}" srcOrd="1" destOrd="0" presId="urn:microsoft.com/office/officeart/2018/5/layout/IconLeafLabelList"/>
    <dgm:cxn modelId="{15A21D90-6937-4181-851A-633812A66149}" type="presParOf" srcId="{6CC52EDD-F3AA-4BA7-B038-F6208F9DB7CB}" destId="{96EC4211-1A72-4709-9B5F-16AAD6127756}" srcOrd="2" destOrd="0" presId="urn:microsoft.com/office/officeart/2018/5/layout/IconLeafLabelList"/>
    <dgm:cxn modelId="{92EF9F5B-E4B8-4D05-8464-FA14C5E8F605}" type="presParOf" srcId="{6CC52EDD-F3AA-4BA7-B038-F6208F9DB7CB}" destId="{752ED712-FB31-45E0-BB83-E5862523B7CF}" srcOrd="3" destOrd="0" presId="urn:microsoft.com/office/officeart/2018/5/layout/IconLeafLabelList"/>
    <dgm:cxn modelId="{1E3F0EC2-F8E0-435C-9D27-1C92B98230A3}" type="presParOf" srcId="{FE684C8F-7FD2-4250-9036-3C9C5C4C0A1A}" destId="{9C1E58E7-1381-444E-9042-F6D5D23C740B}" srcOrd="5" destOrd="0" presId="urn:microsoft.com/office/officeart/2018/5/layout/IconLeafLabelList"/>
    <dgm:cxn modelId="{B1E8305D-53C1-4344-8DD2-E368A3DF1A5D}" type="presParOf" srcId="{FE684C8F-7FD2-4250-9036-3C9C5C4C0A1A}" destId="{D326600B-88C1-4604-A8D3-6C351C4E0E8D}" srcOrd="6" destOrd="0" presId="urn:microsoft.com/office/officeart/2018/5/layout/IconLeafLabelList"/>
    <dgm:cxn modelId="{0F3D5373-2937-4431-9BE3-37075BF9B931}" type="presParOf" srcId="{D326600B-88C1-4604-A8D3-6C351C4E0E8D}" destId="{7A5516B3-7FCF-4022-8897-8109F16D1367}" srcOrd="0" destOrd="0" presId="urn:microsoft.com/office/officeart/2018/5/layout/IconLeafLabelList"/>
    <dgm:cxn modelId="{72B007D7-59C0-4AEE-B6F2-061D312A38B5}" type="presParOf" srcId="{D326600B-88C1-4604-A8D3-6C351C4E0E8D}" destId="{88B911A5-FE6F-42C4-A59B-3984EB609EDD}" srcOrd="1" destOrd="0" presId="urn:microsoft.com/office/officeart/2018/5/layout/IconLeafLabelList"/>
    <dgm:cxn modelId="{54B22EF5-099D-4BF0-ABE1-622225FE0406}" type="presParOf" srcId="{D326600B-88C1-4604-A8D3-6C351C4E0E8D}" destId="{92A25996-E718-4E38-98E6-C057D2BBC971}" srcOrd="2" destOrd="0" presId="urn:microsoft.com/office/officeart/2018/5/layout/IconLeafLabelList"/>
    <dgm:cxn modelId="{DB800A30-543F-43EB-A7DC-5503B70459E6}" type="presParOf" srcId="{D326600B-88C1-4604-A8D3-6C351C4E0E8D}" destId="{ABAF9BF6-E270-48F4-86E7-74F1E7417F06}" srcOrd="3" destOrd="0" presId="urn:microsoft.com/office/officeart/2018/5/layout/IconLeafLabelList"/>
    <dgm:cxn modelId="{AB907541-C6A2-4D28-A707-EDE33B96E7D8}" type="presParOf" srcId="{FE684C8F-7FD2-4250-9036-3C9C5C4C0A1A}" destId="{2CF98E66-D67F-43D1-ACAC-798398C3CEA3}" srcOrd="7" destOrd="0" presId="urn:microsoft.com/office/officeart/2018/5/layout/IconLeafLabelList"/>
    <dgm:cxn modelId="{4FDA744C-8B3B-4CBF-B0FE-C5B15E3D9B76}" type="presParOf" srcId="{FE684C8F-7FD2-4250-9036-3C9C5C4C0A1A}" destId="{CBF44F5E-3080-4011-983B-56498313BCA9}" srcOrd="8" destOrd="0" presId="urn:microsoft.com/office/officeart/2018/5/layout/IconLeafLabelList"/>
    <dgm:cxn modelId="{DB003BA5-DA2F-463D-A775-1FD4748D118B}" type="presParOf" srcId="{CBF44F5E-3080-4011-983B-56498313BCA9}" destId="{80B61F79-5F04-4171-9F19-AA51F19B7439}" srcOrd="0" destOrd="0" presId="urn:microsoft.com/office/officeart/2018/5/layout/IconLeafLabelList"/>
    <dgm:cxn modelId="{9B21D745-C1F9-4289-B364-9F82D317D6DE}" type="presParOf" srcId="{CBF44F5E-3080-4011-983B-56498313BCA9}" destId="{07F505CD-872E-41D9-9639-9C0EA438AAE0}" srcOrd="1" destOrd="0" presId="urn:microsoft.com/office/officeart/2018/5/layout/IconLeafLabelList"/>
    <dgm:cxn modelId="{44828F6B-D8C1-4B25-8AC7-F40F8A7A3965}" type="presParOf" srcId="{CBF44F5E-3080-4011-983B-56498313BCA9}" destId="{E17D176A-ACD4-45CD-BB81-CADEA5719C81}" srcOrd="2" destOrd="0" presId="urn:microsoft.com/office/officeart/2018/5/layout/IconLeafLabelList"/>
    <dgm:cxn modelId="{BD208EB1-A2AC-4475-BEF7-E7F6DD6F7D33}" type="presParOf" srcId="{CBF44F5E-3080-4011-983B-56498313BCA9}" destId="{0C82E077-2450-42CE-B5DB-E980178549C7}" srcOrd="3" destOrd="0" presId="urn:microsoft.com/office/officeart/2018/5/layout/IconLeafLabelList"/>
    <dgm:cxn modelId="{0CDD9771-C742-4EFA-8499-609E07DC9CA9}" type="presParOf" srcId="{FE684C8F-7FD2-4250-9036-3C9C5C4C0A1A}" destId="{C9D33CCF-AFAA-4720-A025-6D3D47B75B5C}" srcOrd="9" destOrd="0" presId="urn:microsoft.com/office/officeart/2018/5/layout/IconLeafLabelList"/>
    <dgm:cxn modelId="{D2DF928A-A9D2-4C99-89A6-4DBF946F4D33}" type="presParOf" srcId="{FE684C8F-7FD2-4250-9036-3C9C5C4C0A1A}" destId="{0FCC39C5-7F6C-4F71-9A1B-0348C1AFE1F3}" srcOrd="10" destOrd="0" presId="urn:microsoft.com/office/officeart/2018/5/layout/IconLeafLabelList"/>
    <dgm:cxn modelId="{F5F29CD1-D524-4F35-97C7-483B1EFC84FB}" type="presParOf" srcId="{0FCC39C5-7F6C-4F71-9A1B-0348C1AFE1F3}" destId="{479F03D1-5A37-4680-9CC5-011B8DD0451D}" srcOrd="0" destOrd="0" presId="urn:microsoft.com/office/officeart/2018/5/layout/IconLeafLabelList"/>
    <dgm:cxn modelId="{0DD7CDB9-9C74-40A8-8668-58D3E813C3B2}" type="presParOf" srcId="{0FCC39C5-7F6C-4F71-9A1B-0348C1AFE1F3}" destId="{C9257016-3214-4007-BAF5-FF57B6B06471}" srcOrd="1" destOrd="0" presId="urn:microsoft.com/office/officeart/2018/5/layout/IconLeafLabelList"/>
    <dgm:cxn modelId="{E4CDCE30-6D54-42CA-9DAD-59D7BF4B7FC5}" type="presParOf" srcId="{0FCC39C5-7F6C-4F71-9A1B-0348C1AFE1F3}" destId="{58F858A3-95A8-4E71-B1CE-69641751FC39}" srcOrd="2" destOrd="0" presId="urn:microsoft.com/office/officeart/2018/5/layout/IconLeafLabelList"/>
    <dgm:cxn modelId="{8801A415-AB34-4C81-8DA0-686590E45E34}" type="presParOf" srcId="{0FCC39C5-7F6C-4F71-9A1B-0348C1AFE1F3}" destId="{A8B55126-25B6-43AC-BFF6-E66A40B41B6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21D3D-27B5-4C1E-BC78-D33FB6DC2D69}">
      <dsp:nvSpPr>
        <dsp:cNvPr id="0" name=""/>
        <dsp:cNvSpPr/>
      </dsp:nvSpPr>
      <dsp:spPr>
        <a:xfrm>
          <a:off x="0" y="615982"/>
          <a:ext cx="7315200" cy="50368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•Product – Good quality food, Pleasant experience.</a:t>
          </a:r>
          <a:endParaRPr lang="en-US" sz="2100" kern="1200"/>
        </a:p>
      </dsp:txBody>
      <dsp:txXfrm>
        <a:off x="24588" y="640570"/>
        <a:ext cx="7266024" cy="454509"/>
      </dsp:txXfrm>
    </dsp:sp>
    <dsp:sp modelId="{5683A7EE-EC05-4AB0-B412-173FD7B3303A}">
      <dsp:nvSpPr>
        <dsp:cNvPr id="0" name=""/>
        <dsp:cNvSpPr/>
      </dsp:nvSpPr>
      <dsp:spPr>
        <a:xfrm>
          <a:off x="0" y="1180147"/>
          <a:ext cx="7315200" cy="50368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•Price – Sense of fairness, Get what you pay for.</a:t>
          </a:r>
          <a:endParaRPr lang="en-US" sz="2100" kern="1200"/>
        </a:p>
      </dsp:txBody>
      <dsp:txXfrm>
        <a:off x="24588" y="1204735"/>
        <a:ext cx="7266024" cy="454509"/>
      </dsp:txXfrm>
    </dsp:sp>
    <dsp:sp modelId="{EC124B57-9DE4-4788-9D74-03A5309AB512}">
      <dsp:nvSpPr>
        <dsp:cNvPr id="0" name=""/>
        <dsp:cNvSpPr/>
      </dsp:nvSpPr>
      <dsp:spPr>
        <a:xfrm>
          <a:off x="0" y="1744312"/>
          <a:ext cx="7315200" cy="50368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•Place – Good location, Comfortable Layout.</a:t>
          </a:r>
          <a:endParaRPr lang="en-US" sz="2100" kern="1200"/>
        </a:p>
      </dsp:txBody>
      <dsp:txXfrm>
        <a:off x="24588" y="1768900"/>
        <a:ext cx="7266024" cy="454509"/>
      </dsp:txXfrm>
    </dsp:sp>
    <dsp:sp modelId="{E8015D5C-A2EF-499F-A3DE-2326F3FE8F66}">
      <dsp:nvSpPr>
        <dsp:cNvPr id="0" name=""/>
        <dsp:cNvSpPr/>
      </dsp:nvSpPr>
      <dsp:spPr>
        <a:xfrm>
          <a:off x="0" y="2308477"/>
          <a:ext cx="7315200" cy="50368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•Promotion – Social Media, Constat events. </a:t>
          </a:r>
          <a:endParaRPr lang="en-US" sz="2100" kern="1200"/>
        </a:p>
      </dsp:txBody>
      <dsp:txXfrm>
        <a:off x="24588" y="2333065"/>
        <a:ext cx="7266024" cy="454509"/>
      </dsp:txXfrm>
    </dsp:sp>
    <dsp:sp modelId="{8510AF20-E963-4960-8AAF-497C519FBCB3}">
      <dsp:nvSpPr>
        <dsp:cNvPr id="0" name=""/>
        <dsp:cNvSpPr/>
      </dsp:nvSpPr>
      <dsp:spPr>
        <a:xfrm>
          <a:off x="0" y="2872642"/>
          <a:ext cx="7315200" cy="50368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•People – Well-trained staff, Friendly community.</a:t>
          </a:r>
          <a:endParaRPr lang="en-US" sz="2100" kern="1200"/>
        </a:p>
      </dsp:txBody>
      <dsp:txXfrm>
        <a:off x="24588" y="2897230"/>
        <a:ext cx="7266024" cy="454509"/>
      </dsp:txXfrm>
    </dsp:sp>
    <dsp:sp modelId="{36D0B3F9-C37A-44AA-8039-1882D9AB6D25}">
      <dsp:nvSpPr>
        <dsp:cNvPr id="0" name=""/>
        <dsp:cNvSpPr/>
      </dsp:nvSpPr>
      <dsp:spPr>
        <a:xfrm>
          <a:off x="0" y="3436807"/>
          <a:ext cx="7315200" cy="50368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•Process – Fast service, Clean ordering system. </a:t>
          </a:r>
          <a:endParaRPr lang="en-US" sz="2100" kern="1200"/>
        </a:p>
      </dsp:txBody>
      <dsp:txXfrm>
        <a:off x="24588" y="3461395"/>
        <a:ext cx="7266024" cy="454509"/>
      </dsp:txXfrm>
    </dsp:sp>
    <dsp:sp modelId="{5A4B22A7-83B5-494F-AAF9-3E3299258E29}">
      <dsp:nvSpPr>
        <dsp:cNvPr id="0" name=""/>
        <dsp:cNvSpPr/>
      </dsp:nvSpPr>
      <dsp:spPr>
        <a:xfrm>
          <a:off x="0" y="4000972"/>
          <a:ext cx="7315200" cy="503685"/>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•Physical Evidence – Good decor/music/lightning, Environment.</a:t>
          </a:r>
          <a:endParaRPr lang="en-US" sz="2100" kern="1200"/>
        </a:p>
      </dsp:txBody>
      <dsp:txXfrm>
        <a:off x="24588" y="4025560"/>
        <a:ext cx="7266024" cy="454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F2479-4D7E-4858-94AA-F14CAE804319}">
      <dsp:nvSpPr>
        <dsp:cNvPr id="0" name=""/>
        <dsp:cNvSpPr/>
      </dsp:nvSpPr>
      <dsp:spPr>
        <a:xfrm>
          <a:off x="642939" y="127141"/>
          <a:ext cx="1199117" cy="119911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B7C59C-F35A-46B9-B86F-F55C4B67F291}">
      <dsp:nvSpPr>
        <dsp:cNvPr id="0" name=""/>
        <dsp:cNvSpPr/>
      </dsp:nvSpPr>
      <dsp:spPr>
        <a:xfrm>
          <a:off x="898488" y="382691"/>
          <a:ext cx="688018" cy="6880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66AB3E-A677-4922-A46E-49B867128179}">
      <dsp:nvSpPr>
        <dsp:cNvPr id="0" name=""/>
        <dsp:cNvSpPr/>
      </dsp:nvSpPr>
      <dsp:spPr>
        <a:xfrm>
          <a:off x="259614" y="1699755"/>
          <a:ext cx="19657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•Customers - Preferences, income, expectations</a:t>
          </a:r>
          <a:endParaRPr lang="en-US" sz="1200" kern="1200"/>
        </a:p>
      </dsp:txBody>
      <dsp:txXfrm>
        <a:off x="259614" y="1699755"/>
        <a:ext cx="1965767" cy="720000"/>
      </dsp:txXfrm>
    </dsp:sp>
    <dsp:sp modelId="{ACE71928-5D62-416F-818A-8A17D45D2F92}">
      <dsp:nvSpPr>
        <dsp:cNvPr id="0" name=""/>
        <dsp:cNvSpPr/>
      </dsp:nvSpPr>
      <dsp:spPr>
        <a:xfrm>
          <a:off x="2952715" y="127141"/>
          <a:ext cx="1199117" cy="119911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7EC87B-33E2-4779-A773-5F69A1EF3DA9}">
      <dsp:nvSpPr>
        <dsp:cNvPr id="0" name=""/>
        <dsp:cNvSpPr/>
      </dsp:nvSpPr>
      <dsp:spPr>
        <a:xfrm>
          <a:off x="3208265" y="382691"/>
          <a:ext cx="688018" cy="6880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4EE6DF-D3C0-49F0-9824-F362E85D3F4F}">
      <dsp:nvSpPr>
        <dsp:cNvPr id="0" name=""/>
        <dsp:cNvSpPr/>
      </dsp:nvSpPr>
      <dsp:spPr>
        <a:xfrm>
          <a:off x="2569390" y="1699755"/>
          <a:ext cx="19657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•Competitors - pricing, menus, promotions</a:t>
          </a:r>
          <a:endParaRPr lang="en-US" sz="1200" kern="1200"/>
        </a:p>
      </dsp:txBody>
      <dsp:txXfrm>
        <a:off x="2569390" y="1699755"/>
        <a:ext cx="1965767" cy="720000"/>
      </dsp:txXfrm>
    </dsp:sp>
    <dsp:sp modelId="{0D44A8EF-1E5A-4198-BC51-F0A982991860}">
      <dsp:nvSpPr>
        <dsp:cNvPr id="0" name=""/>
        <dsp:cNvSpPr/>
      </dsp:nvSpPr>
      <dsp:spPr>
        <a:xfrm>
          <a:off x="5262491" y="127141"/>
          <a:ext cx="1199117" cy="119911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927D3C-8FD1-4D2F-8701-34EB06392344}">
      <dsp:nvSpPr>
        <dsp:cNvPr id="0" name=""/>
        <dsp:cNvSpPr/>
      </dsp:nvSpPr>
      <dsp:spPr>
        <a:xfrm>
          <a:off x="5518041" y="382691"/>
          <a:ext cx="688018" cy="6880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2ED712-FB31-45E0-BB83-E5862523B7CF}">
      <dsp:nvSpPr>
        <dsp:cNvPr id="0" name=""/>
        <dsp:cNvSpPr/>
      </dsp:nvSpPr>
      <dsp:spPr>
        <a:xfrm>
          <a:off x="4879167" y="1699755"/>
          <a:ext cx="19657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•Economic Conditions - inflation, cost of ingredients</a:t>
          </a:r>
          <a:endParaRPr lang="en-US" sz="1200" kern="1200"/>
        </a:p>
      </dsp:txBody>
      <dsp:txXfrm>
        <a:off x="4879167" y="1699755"/>
        <a:ext cx="1965767" cy="720000"/>
      </dsp:txXfrm>
    </dsp:sp>
    <dsp:sp modelId="{7A5516B3-7FCF-4022-8897-8109F16D1367}">
      <dsp:nvSpPr>
        <dsp:cNvPr id="0" name=""/>
        <dsp:cNvSpPr/>
      </dsp:nvSpPr>
      <dsp:spPr>
        <a:xfrm>
          <a:off x="642939" y="2911196"/>
          <a:ext cx="1199117" cy="119911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911A5-FE6F-42C4-A59B-3984EB609EDD}">
      <dsp:nvSpPr>
        <dsp:cNvPr id="0" name=""/>
        <dsp:cNvSpPr/>
      </dsp:nvSpPr>
      <dsp:spPr>
        <a:xfrm>
          <a:off x="898488" y="3166746"/>
          <a:ext cx="688018" cy="6880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AF9BF6-E270-48F4-86E7-74F1E7417F06}">
      <dsp:nvSpPr>
        <dsp:cNvPr id="0" name=""/>
        <dsp:cNvSpPr/>
      </dsp:nvSpPr>
      <dsp:spPr>
        <a:xfrm>
          <a:off x="259614" y="4483810"/>
          <a:ext cx="19657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•Social trends - health consciousness, vegan food</a:t>
          </a:r>
          <a:endParaRPr lang="en-US" sz="1200" kern="1200"/>
        </a:p>
      </dsp:txBody>
      <dsp:txXfrm>
        <a:off x="259614" y="4483810"/>
        <a:ext cx="1965767" cy="720000"/>
      </dsp:txXfrm>
    </dsp:sp>
    <dsp:sp modelId="{80B61F79-5F04-4171-9F19-AA51F19B7439}">
      <dsp:nvSpPr>
        <dsp:cNvPr id="0" name=""/>
        <dsp:cNvSpPr/>
      </dsp:nvSpPr>
      <dsp:spPr>
        <a:xfrm>
          <a:off x="2952715" y="2911196"/>
          <a:ext cx="1199117" cy="1199117"/>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F505CD-872E-41D9-9639-9C0EA438AAE0}">
      <dsp:nvSpPr>
        <dsp:cNvPr id="0" name=""/>
        <dsp:cNvSpPr/>
      </dsp:nvSpPr>
      <dsp:spPr>
        <a:xfrm>
          <a:off x="3208265" y="3166746"/>
          <a:ext cx="688018" cy="68801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82E077-2450-42CE-B5DB-E980178549C7}">
      <dsp:nvSpPr>
        <dsp:cNvPr id="0" name=""/>
        <dsp:cNvSpPr/>
      </dsp:nvSpPr>
      <dsp:spPr>
        <a:xfrm>
          <a:off x="2569390" y="4483810"/>
          <a:ext cx="19657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•Technology - ordering apps, delivery platforms</a:t>
          </a:r>
          <a:endParaRPr lang="en-US" sz="1200" kern="1200"/>
        </a:p>
      </dsp:txBody>
      <dsp:txXfrm>
        <a:off x="2569390" y="4483810"/>
        <a:ext cx="1965767" cy="720000"/>
      </dsp:txXfrm>
    </dsp:sp>
    <dsp:sp modelId="{479F03D1-5A37-4680-9CC5-011B8DD0451D}">
      <dsp:nvSpPr>
        <dsp:cNvPr id="0" name=""/>
        <dsp:cNvSpPr/>
      </dsp:nvSpPr>
      <dsp:spPr>
        <a:xfrm>
          <a:off x="5262491" y="2911196"/>
          <a:ext cx="1199117" cy="119911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257016-3214-4007-BAF5-FF57B6B06471}">
      <dsp:nvSpPr>
        <dsp:cNvPr id="0" name=""/>
        <dsp:cNvSpPr/>
      </dsp:nvSpPr>
      <dsp:spPr>
        <a:xfrm>
          <a:off x="5518041" y="3166746"/>
          <a:ext cx="688018" cy="68801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B55126-25B6-43AC-BFF6-E66A40B41B6E}">
      <dsp:nvSpPr>
        <dsp:cNvPr id="0" name=""/>
        <dsp:cNvSpPr/>
      </dsp:nvSpPr>
      <dsp:spPr>
        <a:xfrm>
          <a:off x="4879167" y="4483810"/>
          <a:ext cx="196576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•Legal factors - good safety laws, allergen regulations</a:t>
          </a:r>
          <a:br>
            <a:rPr lang="en-GB" sz="1200" kern="1200"/>
          </a:br>
          <a:endParaRPr lang="en-US" sz="1200" kern="1200"/>
        </a:p>
      </dsp:txBody>
      <dsp:txXfrm>
        <a:off x="4879167" y="4483810"/>
        <a:ext cx="1965767"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4C0791-7AB5-42F9-BE95-A401DA21D914}"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1130960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4C0791-7AB5-42F9-BE95-A401DA21D914}"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727618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4C0791-7AB5-42F9-BE95-A401DA21D914}" type="datetimeFigureOut">
              <a:rPr lang="en-GB" smtClean="0"/>
              <a:t>27/11/2025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3578313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A4C0791-7AB5-42F9-BE95-A401DA21D914}" type="datetimeFigureOut">
              <a:rPr lang="en-GB" smtClean="0"/>
              <a:t>27/11/2025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3688450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DA4C0791-7AB5-42F9-BE95-A401DA21D914}" type="datetimeFigureOut">
              <a:rPr lang="en-GB" smtClean="0"/>
              <a:t>27/11/2025</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2469921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DA4C0791-7AB5-42F9-BE95-A401DA21D914}" type="datetimeFigureOut">
              <a:rPr lang="en-GB" smtClean="0"/>
              <a:t>27/11/2025</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2895737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A4C0791-7AB5-42F9-BE95-A401DA21D914}" type="datetimeFigureOut">
              <a:rPr lang="en-GB" smtClean="0"/>
              <a:t>27/11/2025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4162078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DA4C0791-7AB5-42F9-BE95-A401DA21D914}" type="datetimeFigureOut">
              <a:rPr lang="en-GB" smtClean="0"/>
              <a:t>27/11/2025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3465031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DA4C0791-7AB5-42F9-BE95-A401DA21D914}" type="datetimeFigureOut">
              <a:rPr lang="en-GB" smtClean="0"/>
              <a:t>27/11/2025</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2852204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4C0791-7AB5-42F9-BE95-A401DA21D914}" type="datetimeFigureOut">
              <a:rPr lang="en-GB" smtClean="0"/>
              <a:t>27/11/2025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1367498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4C0791-7AB5-42F9-BE95-A401DA21D914}" type="datetimeFigureOut">
              <a:rPr lang="en-GB" smtClean="0"/>
              <a:t>27/11/2025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30F23A-326B-4B51-9321-9D8EA7B7EC5A}" type="slidenum">
              <a:rPr lang="en-GB" smtClean="0"/>
              <a:t>‹#›</a:t>
            </a:fld>
            <a:endParaRPr lang="en-GB"/>
          </a:p>
        </p:txBody>
      </p:sp>
    </p:spTree>
    <p:extLst>
      <p:ext uri="{BB962C8B-B14F-4D97-AF65-F5344CB8AC3E}">
        <p14:creationId xmlns:p14="http://schemas.microsoft.com/office/powerpoint/2010/main" val="2160797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DA4C0791-7AB5-42F9-BE95-A401DA21D914}" type="datetimeFigureOut">
              <a:rPr lang="en-GB" smtClean="0"/>
              <a:t>27/11/2025</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5D30F23A-326B-4B51-9321-9D8EA7B7EC5A}" type="slidenum">
              <a:rPr lang="en-GB" smtClean="0"/>
              <a:t>‹#›</a:t>
            </a:fld>
            <a:endParaRPr lang="en-GB"/>
          </a:p>
        </p:txBody>
      </p:sp>
    </p:spTree>
    <p:extLst>
      <p:ext uri="{BB962C8B-B14F-4D97-AF65-F5344CB8AC3E}">
        <p14:creationId xmlns:p14="http://schemas.microsoft.com/office/powerpoint/2010/main" val="3247742205"/>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gloriafood.com/market-research-for-restaurants" TargetMode="External"/><Relationship Id="rId7" Type="http://schemas.openxmlformats.org/officeDocument/2006/relationships/hyperlink" Target="https://www.wrike.com/blog/what-is-marketing-environment/" TargetMode="External"/><Relationship Id="rId2" Type="http://schemas.openxmlformats.org/officeDocument/2006/relationships/hyperlink" Target="https://www.marketing91.com/restaurant-marketing-mix-4ps/" TargetMode="External"/><Relationship Id="rId1" Type="http://schemas.openxmlformats.org/officeDocument/2006/relationships/slideLayout" Target="../slideLayouts/slideLayout2.xml"/><Relationship Id="rId6" Type="http://schemas.openxmlformats.org/officeDocument/2006/relationships/hyperlink" Target="https://www.restroworks.com/blog/4-p-of-marketing-for-a-restaurant/" TargetMode="External"/><Relationship Id="rId5" Type="http://schemas.openxmlformats.org/officeDocument/2006/relationships/hyperlink" Target="https://www.investopedia.com/terms/m/marketing-mix.asp" TargetMode="External"/><Relationship Id="rId4" Type="http://schemas.openxmlformats.org/officeDocument/2006/relationships/hyperlink" Target="https://www.indeed.com/career-advice/career-development/types-of-marketing-environments" TargetMode="External"/><Relationship Id="rId9"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F596E4-8557-5BA1-2B50-FE991CDB525D}"/>
              </a:ext>
            </a:extLst>
          </p:cNvPr>
          <p:cNvSpPr>
            <a:spLocks noGrp="1"/>
          </p:cNvSpPr>
          <p:nvPr>
            <p:ph type="ctrTitle"/>
          </p:nvPr>
        </p:nvSpPr>
        <p:spPr>
          <a:xfrm>
            <a:off x="1069849" y="1298448"/>
            <a:ext cx="7056444" cy="3255264"/>
          </a:xfrm>
        </p:spPr>
        <p:txBody>
          <a:bodyPr vert="horz" lIns="91440" tIns="45720" rIns="91440" bIns="45720" rtlCol="0">
            <a:normAutofit/>
          </a:bodyPr>
          <a:lstStyle/>
          <a:p>
            <a:pPr algn="r"/>
            <a:r>
              <a:rPr lang="en-US" spc="-60">
                <a:solidFill>
                  <a:schemeClr val="accent1"/>
                </a:solidFill>
              </a:rPr>
              <a:t>Marketing Mix</a:t>
            </a:r>
          </a:p>
        </p:txBody>
      </p:sp>
      <p:sp>
        <p:nvSpPr>
          <p:cNvPr id="3" name="Subtitle 2">
            <a:extLst>
              <a:ext uri="{FF2B5EF4-FFF2-40B4-BE49-F238E27FC236}">
                <a16:creationId xmlns:a16="http://schemas.microsoft.com/office/drawing/2014/main" id="{F3D2CD6D-282C-3447-910D-456FFB220599}"/>
              </a:ext>
            </a:extLst>
          </p:cNvPr>
          <p:cNvSpPr>
            <a:spLocks noGrp="1"/>
          </p:cNvSpPr>
          <p:nvPr>
            <p:ph type="subTitle" idx="1"/>
          </p:nvPr>
        </p:nvSpPr>
        <p:spPr>
          <a:xfrm>
            <a:off x="8528702" y="4084889"/>
            <a:ext cx="3021621" cy="1709159"/>
          </a:xfrm>
        </p:spPr>
        <p:txBody>
          <a:bodyPr vert="horz" lIns="91440" tIns="45720" rIns="91440" bIns="45720" rtlCol="0">
            <a:normAutofit/>
          </a:bodyPr>
          <a:lstStyle/>
          <a:p>
            <a:pPr algn="r"/>
            <a:r>
              <a:rPr lang="en-US" sz="1300">
                <a:solidFill>
                  <a:srgbClr val="FFFFFF"/>
                </a:solidFill>
              </a:rPr>
              <a:t>Flavian Branescu</a:t>
            </a:r>
            <a:br>
              <a:rPr lang="en-US" sz="1300">
                <a:solidFill>
                  <a:srgbClr val="FFFFFF"/>
                </a:solidFill>
              </a:rPr>
            </a:br>
            <a:r>
              <a:rPr lang="en-US" sz="1300">
                <a:solidFill>
                  <a:srgbClr val="FFFFFF"/>
                </a:solidFill>
              </a:rPr>
              <a:t>BA (Hons) Hospitality &amp; Hotel Management</a:t>
            </a:r>
            <a:br>
              <a:rPr lang="en-US" sz="1300">
                <a:solidFill>
                  <a:srgbClr val="FFFFFF"/>
                </a:solidFill>
              </a:rPr>
            </a:br>
            <a:r>
              <a:rPr lang="en-US" sz="1300">
                <a:solidFill>
                  <a:srgbClr val="FFFFFF"/>
                </a:solidFill>
              </a:rPr>
              <a:t>Marketing Essentials </a:t>
            </a:r>
            <a:br>
              <a:rPr lang="en-US" sz="1300">
                <a:solidFill>
                  <a:srgbClr val="FFFFFF"/>
                </a:solidFill>
              </a:rPr>
            </a:br>
            <a:r>
              <a:rPr lang="en-US" sz="1300">
                <a:solidFill>
                  <a:srgbClr val="FFFFFF"/>
                </a:solidFill>
              </a:rPr>
              <a:t>BMIH4009/BMIH4009D</a:t>
            </a:r>
            <a:br>
              <a:rPr lang="en-US" sz="1300">
                <a:solidFill>
                  <a:srgbClr val="FFFFFF"/>
                </a:solidFill>
              </a:rPr>
            </a:br>
            <a:r>
              <a:rPr lang="en-US" sz="1300">
                <a:solidFill>
                  <a:srgbClr val="FFFFFF"/>
                </a:solidFill>
              </a:rPr>
              <a:t>Level 4</a:t>
            </a:r>
            <a:br>
              <a:rPr lang="en-US" sz="1300">
                <a:solidFill>
                  <a:srgbClr val="FFFFFF"/>
                </a:solidFill>
              </a:rPr>
            </a:br>
            <a:br>
              <a:rPr lang="en-US" sz="1300">
                <a:solidFill>
                  <a:srgbClr val="FFFFFF"/>
                </a:solidFill>
              </a:rPr>
            </a:br>
            <a:r>
              <a:rPr lang="en-US" sz="1300">
                <a:solidFill>
                  <a:srgbClr val="FFFFFF"/>
                </a:solidFill>
              </a:rPr>
              <a:t>Module Lead: </a:t>
            </a:r>
            <a:br>
              <a:rPr lang="en-US" sz="1300">
                <a:solidFill>
                  <a:srgbClr val="FFFFFF"/>
                </a:solidFill>
              </a:rPr>
            </a:br>
            <a:r>
              <a:rPr lang="en-US" sz="1300">
                <a:solidFill>
                  <a:srgbClr val="FFFFFF"/>
                </a:solidFill>
              </a:rPr>
              <a:t>Natalie Brailsford</a:t>
            </a:r>
          </a:p>
        </p:txBody>
      </p:sp>
    </p:spTree>
    <p:extLst>
      <p:ext uri="{BB962C8B-B14F-4D97-AF65-F5344CB8AC3E}">
        <p14:creationId xmlns:p14="http://schemas.microsoft.com/office/powerpoint/2010/main" val="3528859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CC8F7-484D-7EAB-0A3F-E5A110EF7668}"/>
              </a:ext>
            </a:extLst>
          </p:cNvPr>
          <p:cNvSpPr>
            <a:spLocks noGrp="1"/>
          </p:cNvSpPr>
          <p:nvPr>
            <p:ph type="title"/>
          </p:nvPr>
        </p:nvSpPr>
        <p:spPr/>
        <p:txBody>
          <a:bodyPr/>
          <a:lstStyle/>
          <a:p>
            <a:r>
              <a:rPr lang="en-GB" dirty="0"/>
              <a:t>Introduction</a:t>
            </a:r>
          </a:p>
        </p:txBody>
      </p:sp>
      <p:pic>
        <p:nvPicPr>
          <p:cNvPr id="7" name="Picture Placeholder 6">
            <a:extLst>
              <a:ext uri="{FF2B5EF4-FFF2-40B4-BE49-F238E27FC236}">
                <a16:creationId xmlns:a16="http://schemas.microsoft.com/office/drawing/2014/main" id="{78914F77-5FB1-D3DB-39E7-55285D83CB5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6208" b="6208"/>
          <a:stretch>
            <a:fillRect/>
          </a:stretch>
        </p:blipFill>
        <p:spPr/>
      </p:pic>
      <p:sp>
        <p:nvSpPr>
          <p:cNvPr id="3" name="Content Placeholder 2">
            <a:extLst>
              <a:ext uri="{FF2B5EF4-FFF2-40B4-BE49-F238E27FC236}">
                <a16:creationId xmlns:a16="http://schemas.microsoft.com/office/drawing/2014/main" id="{A4F1E516-97F7-0291-929D-7425459A4DE0}"/>
              </a:ext>
            </a:extLst>
          </p:cNvPr>
          <p:cNvSpPr>
            <a:spLocks noGrp="1"/>
          </p:cNvSpPr>
          <p:nvPr>
            <p:ph type="body" sz="half" idx="2"/>
          </p:nvPr>
        </p:nvSpPr>
        <p:spPr/>
        <p:txBody>
          <a:bodyPr>
            <a:normAutofit lnSpcReduction="10000"/>
          </a:bodyPr>
          <a:lstStyle/>
          <a:p>
            <a:pPr marL="0" indent="0">
              <a:buNone/>
            </a:pPr>
            <a:r>
              <a:rPr lang="en-GB" dirty="0"/>
              <a:t>Restaurant and Bar Influence - Bucharest, Romania.</a:t>
            </a:r>
            <a:br>
              <a:rPr lang="en-GB" dirty="0"/>
            </a:br>
            <a:endParaRPr lang="en-GB" dirty="0"/>
          </a:p>
          <a:p>
            <a:r>
              <a:rPr lang="en-GB" dirty="0"/>
              <a:t>Unique Services</a:t>
            </a:r>
          </a:p>
          <a:p>
            <a:r>
              <a:rPr lang="en-GB" dirty="0"/>
              <a:t>Great Food</a:t>
            </a:r>
          </a:p>
          <a:p>
            <a:r>
              <a:rPr lang="en-GB" dirty="0"/>
              <a:t>Unlimited Drinks Options</a:t>
            </a:r>
          </a:p>
          <a:p>
            <a:r>
              <a:rPr lang="en-GB" dirty="0"/>
              <a:t>Located in Capital of Romania</a:t>
            </a:r>
            <a:br>
              <a:rPr lang="en-GB" dirty="0"/>
            </a:br>
            <a:endParaRPr lang="en-GB" dirty="0"/>
          </a:p>
        </p:txBody>
      </p:sp>
    </p:spTree>
    <p:extLst>
      <p:ext uri="{BB962C8B-B14F-4D97-AF65-F5344CB8AC3E}">
        <p14:creationId xmlns:p14="http://schemas.microsoft.com/office/powerpoint/2010/main" val="3607365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4" name="Rectangle 13">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AA6236B-282F-A087-77AB-F211BEDA3584}"/>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900" spc="-100"/>
              <a:t>Marketing Mix</a:t>
            </a:r>
          </a:p>
        </p:txBody>
      </p:sp>
      <p:sp>
        <p:nvSpPr>
          <p:cNvPr id="18" name="Rectangle 17">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AA1CA76-2AD5-5D68-F011-CB5A850CE797}"/>
              </a:ext>
            </a:extLst>
          </p:cNvPr>
          <p:cNvGraphicFramePr>
            <a:graphicFrameLocks noGrp="1"/>
          </p:cNvGraphicFramePr>
          <p:nvPr>
            <p:ph idx="1"/>
            <p:extLst>
              <p:ext uri="{D42A27DB-BD31-4B8C-83A1-F6EECF244321}">
                <p14:modId xmlns:p14="http://schemas.microsoft.com/office/powerpoint/2010/main" val="3169720750"/>
              </p:ext>
            </p:extLst>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6104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3BB7D-54CD-4E8E-9A7F-1F4D62D2D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20C20DA-FBDF-6AF0-50F9-3E71DA82A43D}"/>
              </a:ext>
            </a:extLst>
          </p:cNvPr>
          <p:cNvSpPr>
            <a:spLocks noGrp="1"/>
          </p:cNvSpPr>
          <p:nvPr>
            <p:ph type="title"/>
          </p:nvPr>
        </p:nvSpPr>
        <p:spPr>
          <a:xfrm>
            <a:off x="252919" y="1123837"/>
            <a:ext cx="2947482" cy="4601183"/>
          </a:xfrm>
        </p:spPr>
        <p:txBody>
          <a:bodyPr>
            <a:normAutofit/>
          </a:bodyPr>
          <a:lstStyle/>
          <a:p>
            <a:r>
              <a:rPr lang="en-GB" dirty="0">
                <a:solidFill>
                  <a:schemeClr val="bg1"/>
                </a:solidFill>
              </a:rPr>
              <a:t>Marketing Planning and the Marketing Mix</a:t>
            </a:r>
          </a:p>
        </p:txBody>
      </p:sp>
      <p:graphicFrame>
        <p:nvGraphicFramePr>
          <p:cNvPr id="5" name="Content Placeholder 2">
            <a:extLst>
              <a:ext uri="{FF2B5EF4-FFF2-40B4-BE49-F238E27FC236}">
                <a16:creationId xmlns:a16="http://schemas.microsoft.com/office/drawing/2014/main" id="{1CAAE6A8-7C7A-7C42-898F-9CE4BDBF826D}"/>
              </a:ext>
            </a:extLst>
          </p:cNvPr>
          <p:cNvGraphicFramePr>
            <a:graphicFrameLocks noGrp="1"/>
          </p:cNvGraphicFramePr>
          <p:nvPr>
            <p:ph idx="1"/>
            <p:extLst>
              <p:ext uri="{D42A27DB-BD31-4B8C-83A1-F6EECF244321}">
                <p14:modId xmlns:p14="http://schemas.microsoft.com/office/powerpoint/2010/main" val="236349298"/>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9812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EA0C32-5D80-46EB-9CBC-5C6CF2007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81FB1C8-E6C3-D929-BD68-8D28168DCD40}"/>
              </a:ext>
            </a:extLst>
          </p:cNvPr>
          <p:cNvPicPr>
            <a:picLocks noChangeAspect="1"/>
          </p:cNvPicPr>
          <p:nvPr/>
        </p:nvPicPr>
        <p:blipFill>
          <a:blip r:embed="rId2">
            <a:duotone>
              <a:schemeClr val="bg2">
                <a:shade val="45000"/>
                <a:satMod val="135000"/>
              </a:schemeClr>
              <a:prstClr val="white"/>
            </a:duotone>
            <a:alphaModFix amt="25000"/>
          </a:blip>
          <a:srcRect r="25"/>
          <a:stretch>
            <a:fillRect/>
          </a:stretch>
        </p:blipFill>
        <p:spPr>
          <a:xfrm>
            <a:off x="20" y="1"/>
            <a:ext cx="12188932" cy="6858000"/>
          </a:xfrm>
          <a:prstGeom prst="rect">
            <a:avLst/>
          </a:prstGeom>
        </p:spPr>
      </p:pic>
      <p:sp>
        <p:nvSpPr>
          <p:cNvPr id="11" name="Rectangle 10">
            <a:extLst>
              <a:ext uri="{FF2B5EF4-FFF2-40B4-BE49-F238E27FC236}">
                <a16:creationId xmlns:a16="http://schemas.microsoft.com/office/drawing/2014/main" id="{A2E10D58-1E25-4555-A567-4E8664181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03AE410-916E-9FD8-4126-E1CE55455A67}"/>
              </a:ext>
            </a:extLst>
          </p:cNvPr>
          <p:cNvSpPr>
            <a:spLocks noGrp="1"/>
          </p:cNvSpPr>
          <p:nvPr>
            <p:ph type="title"/>
          </p:nvPr>
        </p:nvSpPr>
        <p:spPr>
          <a:xfrm>
            <a:off x="252919" y="1123837"/>
            <a:ext cx="2947482" cy="4601183"/>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114AC30D-D1EC-E024-EF41-AD714B428551}"/>
              </a:ext>
            </a:extLst>
          </p:cNvPr>
          <p:cNvSpPr>
            <a:spLocks noGrp="1"/>
          </p:cNvSpPr>
          <p:nvPr>
            <p:ph idx="1"/>
          </p:nvPr>
        </p:nvSpPr>
        <p:spPr>
          <a:xfrm>
            <a:off x="3869268" y="864108"/>
            <a:ext cx="7315200" cy="5120640"/>
          </a:xfrm>
        </p:spPr>
        <p:txBody>
          <a:bodyPr>
            <a:normAutofit/>
          </a:bodyPr>
          <a:lstStyle/>
          <a:p>
            <a:pPr marL="0" indent="0">
              <a:buNone/>
            </a:pPr>
            <a:r>
              <a:rPr lang="en-GB" dirty="0"/>
              <a:t>The Marketing mix contributes to customer value by ensuring that the restaurant offers quality in their products, with an affordable and fair price. The place should be situated in an attractive setting, supported by good people and communication, delivered by well-trained staff, through smooth, reliable processes. </a:t>
            </a:r>
            <a:br>
              <a:rPr lang="en-GB" dirty="0"/>
            </a:br>
            <a:endParaRPr lang="en-GB" dirty="0"/>
          </a:p>
        </p:txBody>
      </p:sp>
      <p:sp>
        <p:nvSpPr>
          <p:cNvPr id="13" name="Rectangle 12">
            <a:extLst>
              <a:ext uri="{FF2B5EF4-FFF2-40B4-BE49-F238E27FC236}">
                <a16:creationId xmlns:a16="http://schemas.microsoft.com/office/drawing/2014/main" id="{1DEAFAEB-677D-4612-91F6-10A75947B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24602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C7695FE5-79DD-4ACA-ABEA-BC94D993C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22E677B-810D-8995-3DB9-DCCD47EDC3C7}"/>
              </a:ext>
            </a:extLst>
          </p:cNvPr>
          <p:cNvSpPr>
            <a:spLocks noGrp="1"/>
          </p:cNvSpPr>
          <p:nvPr>
            <p:ph type="title"/>
          </p:nvPr>
        </p:nvSpPr>
        <p:spPr>
          <a:xfrm>
            <a:off x="289248" y="1123837"/>
            <a:ext cx="4998963" cy="1255469"/>
          </a:xfrm>
        </p:spPr>
        <p:txBody>
          <a:bodyPr>
            <a:normAutofit/>
          </a:bodyPr>
          <a:lstStyle/>
          <a:p>
            <a:r>
              <a:rPr lang="en-GB" dirty="0"/>
              <a:t>Reference</a:t>
            </a:r>
          </a:p>
        </p:txBody>
      </p:sp>
      <p:sp>
        <p:nvSpPr>
          <p:cNvPr id="33" name="Content Placeholder 2">
            <a:extLst>
              <a:ext uri="{FF2B5EF4-FFF2-40B4-BE49-F238E27FC236}">
                <a16:creationId xmlns:a16="http://schemas.microsoft.com/office/drawing/2014/main" id="{6E8ACF44-40A7-C282-778C-24107A8BAEEF}"/>
              </a:ext>
            </a:extLst>
          </p:cNvPr>
          <p:cNvSpPr>
            <a:spLocks noGrp="1"/>
          </p:cNvSpPr>
          <p:nvPr>
            <p:ph idx="1"/>
          </p:nvPr>
        </p:nvSpPr>
        <p:spPr>
          <a:xfrm>
            <a:off x="289249" y="2510395"/>
            <a:ext cx="4998962" cy="3274586"/>
          </a:xfrm>
        </p:spPr>
        <p:txBody>
          <a:bodyPr anchor="t">
            <a:normAutofit/>
          </a:bodyPr>
          <a:lstStyle/>
          <a:p>
            <a:endParaRPr lang="en-GB" sz="800" dirty="0">
              <a:solidFill>
                <a:srgbClr val="FFFFFF"/>
              </a:solidFill>
            </a:endParaRPr>
          </a:p>
          <a:p>
            <a:endParaRPr lang="en-GB" sz="800" dirty="0">
              <a:solidFill>
                <a:srgbClr val="FFFFFF"/>
              </a:solidFill>
            </a:endParaRPr>
          </a:p>
          <a:p>
            <a:r>
              <a:rPr lang="en-GB" sz="800" dirty="0">
                <a:solidFill>
                  <a:srgbClr val="FFFFFF"/>
                </a:solidFill>
              </a:rPr>
              <a:t>Bhasin, H. (2023). </a:t>
            </a:r>
            <a:r>
              <a:rPr lang="en-GB" sz="800" i="1" dirty="0">
                <a:solidFill>
                  <a:srgbClr val="FFFFFF"/>
                </a:solidFill>
              </a:rPr>
              <a:t>Restaurant Marketing Mix (4Ps)</a:t>
            </a:r>
            <a:r>
              <a:rPr lang="en-GB" sz="800" dirty="0">
                <a:solidFill>
                  <a:srgbClr val="FFFFFF"/>
                </a:solidFill>
              </a:rPr>
              <a:t>. [online] Marketing91. Available at: </a:t>
            </a:r>
            <a:r>
              <a:rPr lang="en-GB" sz="800" dirty="0">
                <a:solidFill>
                  <a:srgbClr val="FFFFFF"/>
                </a:solidFill>
                <a:hlinkClick r:id="rId2"/>
              </a:rPr>
              <a:t>https://www.marketing91.com/restaurant-marketing-mix-4ps/</a:t>
            </a:r>
            <a:r>
              <a:rPr lang="en-GB" sz="800" dirty="0">
                <a:solidFill>
                  <a:srgbClr val="FFFFFF"/>
                </a:solidFill>
              </a:rPr>
              <a:t>.</a:t>
            </a:r>
          </a:p>
          <a:p>
            <a:r>
              <a:rPr lang="en-GB" sz="800" dirty="0">
                <a:solidFill>
                  <a:srgbClr val="FFFFFF"/>
                </a:solidFill>
              </a:rPr>
              <a:t>Dobos, O. (2024). </a:t>
            </a:r>
            <a:r>
              <a:rPr lang="en-GB" sz="800" i="1" dirty="0">
                <a:solidFill>
                  <a:srgbClr val="FFFFFF"/>
                </a:solidFill>
              </a:rPr>
              <a:t>Market Research for Restaurants 101: Guide to Long-Term Success</a:t>
            </a:r>
            <a:r>
              <a:rPr lang="en-GB" sz="800" dirty="0">
                <a:solidFill>
                  <a:srgbClr val="FFFFFF"/>
                </a:solidFill>
              </a:rPr>
              <a:t>. [online] </a:t>
            </a:r>
            <a:r>
              <a:rPr lang="en-GB" sz="800" dirty="0" err="1">
                <a:solidFill>
                  <a:srgbClr val="FFFFFF"/>
                </a:solidFill>
              </a:rPr>
              <a:t>GloriaFood</a:t>
            </a:r>
            <a:r>
              <a:rPr lang="en-GB" sz="800" dirty="0">
                <a:solidFill>
                  <a:srgbClr val="FFFFFF"/>
                </a:solidFill>
              </a:rPr>
              <a:t> Blog. Available at: </a:t>
            </a:r>
            <a:r>
              <a:rPr lang="en-GB" sz="800" dirty="0">
                <a:solidFill>
                  <a:srgbClr val="FFFFFF"/>
                </a:solidFill>
                <a:hlinkClick r:id="rId3"/>
              </a:rPr>
              <a:t>https://www.gloriafood.com/market-research-for-restaurants</a:t>
            </a:r>
            <a:r>
              <a:rPr lang="en-GB" sz="800" dirty="0">
                <a:solidFill>
                  <a:srgbClr val="FFFFFF"/>
                </a:solidFill>
              </a:rPr>
              <a:t>.</a:t>
            </a:r>
          </a:p>
          <a:p>
            <a:r>
              <a:rPr lang="en-GB" sz="800">
                <a:solidFill>
                  <a:srgbClr val="FFFFFF"/>
                </a:solidFill>
              </a:rPr>
              <a:t>Indeed Editorial Team (2025). </a:t>
            </a:r>
            <a:r>
              <a:rPr lang="en-GB" sz="800" i="1" dirty="0">
                <a:solidFill>
                  <a:srgbClr val="FFFFFF"/>
                </a:solidFill>
              </a:rPr>
              <a:t>Marketing Environments: Definition, Types and Elements</a:t>
            </a:r>
            <a:r>
              <a:rPr lang="en-GB" sz="800" dirty="0">
                <a:solidFill>
                  <a:srgbClr val="FFFFFF"/>
                </a:solidFill>
              </a:rPr>
              <a:t>. [online] Indeed Career Guide. Available at: </a:t>
            </a:r>
            <a:r>
              <a:rPr lang="en-GB" sz="800" dirty="0">
                <a:solidFill>
                  <a:srgbClr val="FFFFFF"/>
                </a:solidFill>
                <a:hlinkClick r:id="rId4"/>
              </a:rPr>
              <a:t>https://www.indeed.com/career-advice/career-development/types-of-marketing-environments</a:t>
            </a:r>
            <a:r>
              <a:rPr lang="en-GB" sz="800" dirty="0">
                <a:solidFill>
                  <a:srgbClr val="FFFFFF"/>
                </a:solidFill>
              </a:rPr>
              <a:t>. </a:t>
            </a:r>
          </a:p>
          <a:p>
            <a:r>
              <a:rPr lang="en-GB" sz="800" dirty="0">
                <a:solidFill>
                  <a:srgbClr val="FFFFFF"/>
                </a:solidFill>
              </a:rPr>
              <a:t>Kenton, W. (2024). </a:t>
            </a:r>
            <a:r>
              <a:rPr lang="en-GB" sz="800" i="1" dirty="0">
                <a:solidFill>
                  <a:srgbClr val="FFFFFF"/>
                </a:solidFill>
              </a:rPr>
              <a:t>Marketing Mix: The 4 Ps of Marketing and How to Use Them</a:t>
            </a:r>
            <a:r>
              <a:rPr lang="en-GB" sz="800" dirty="0">
                <a:solidFill>
                  <a:srgbClr val="FFFFFF"/>
                </a:solidFill>
              </a:rPr>
              <a:t>. [online] Investopedia. Available at: </a:t>
            </a:r>
            <a:r>
              <a:rPr lang="en-GB" sz="800" dirty="0">
                <a:solidFill>
                  <a:srgbClr val="FFFFFF"/>
                </a:solidFill>
                <a:hlinkClick r:id="rId5"/>
              </a:rPr>
              <a:t>https://www.investopedia.com/terms/m/marketing-mix.asp</a:t>
            </a:r>
            <a:r>
              <a:rPr lang="en-GB" sz="800" dirty="0">
                <a:solidFill>
                  <a:srgbClr val="FFFFFF"/>
                </a:solidFill>
              </a:rPr>
              <a:t>. </a:t>
            </a:r>
          </a:p>
          <a:p>
            <a:r>
              <a:rPr lang="en-GB" sz="800" dirty="0">
                <a:solidFill>
                  <a:srgbClr val="FFFFFF"/>
                </a:solidFill>
              </a:rPr>
              <a:t>Sharma, M. (2024). </a:t>
            </a:r>
            <a:r>
              <a:rPr lang="en-GB" sz="800" i="1" dirty="0">
                <a:solidFill>
                  <a:srgbClr val="FFFFFF"/>
                </a:solidFill>
              </a:rPr>
              <a:t>Recipe for Success: Implementing the 4 P of Marketing for a Restaurant</a:t>
            </a:r>
            <a:r>
              <a:rPr lang="en-GB" sz="800" dirty="0">
                <a:solidFill>
                  <a:srgbClr val="FFFFFF"/>
                </a:solidFill>
              </a:rPr>
              <a:t>. [online] </a:t>
            </a:r>
            <a:r>
              <a:rPr lang="en-GB" sz="800" dirty="0" err="1">
                <a:solidFill>
                  <a:srgbClr val="FFFFFF"/>
                </a:solidFill>
              </a:rPr>
              <a:t>Restroworks</a:t>
            </a:r>
            <a:r>
              <a:rPr lang="en-GB" sz="800" dirty="0">
                <a:solidFill>
                  <a:srgbClr val="FFFFFF"/>
                </a:solidFill>
              </a:rPr>
              <a:t> Blog. Available at: </a:t>
            </a:r>
            <a:r>
              <a:rPr lang="en-GB" sz="800" dirty="0">
                <a:solidFill>
                  <a:srgbClr val="FFFFFF"/>
                </a:solidFill>
                <a:hlinkClick r:id="rId6"/>
              </a:rPr>
              <a:t>https://www.restroworks.com/blog/4-p-of-marketing-for-a-restaurant/</a:t>
            </a:r>
            <a:r>
              <a:rPr lang="en-GB" sz="800" dirty="0">
                <a:solidFill>
                  <a:srgbClr val="FFFFFF"/>
                </a:solidFill>
              </a:rPr>
              <a:t>. </a:t>
            </a:r>
          </a:p>
          <a:p>
            <a:r>
              <a:rPr lang="en-GB" sz="800" dirty="0">
                <a:solidFill>
                  <a:srgbClr val="FFFFFF"/>
                </a:solidFill>
              </a:rPr>
              <a:t>‌</a:t>
            </a:r>
            <a:r>
              <a:rPr lang="en-GB" sz="800" dirty="0" err="1">
                <a:solidFill>
                  <a:srgbClr val="FFFFFF"/>
                </a:solidFill>
              </a:rPr>
              <a:t>Udoagwu</a:t>
            </a:r>
            <a:r>
              <a:rPr lang="en-GB" sz="800" dirty="0">
                <a:solidFill>
                  <a:srgbClr val="FFFFFF"/>
                </a:solidFill>
              </a:rPr>
              <a:t>, K. (2024). </a:t>
            </a:r>
            <a:r>
              <a:rPr lang="en-GB" sz="800" i="1" dirty="0">
                <a:solidFill>
                  <a:srgbClr val="FFFFFF"/>
                </a:solidFill>
              </a:rPr>
              <a:t>What is a Marketing Environment? | Wrike</a:t>
            </a:r>
            <a:r>
              <a:rPr lang="en-GB" sz="800" dirty="0">
                <a:solidFill>
                  <a:srgbClr val="FFFFFF"/>
                </a:solidFill>
              </a:rPr>
              <a:t>. [online] www.wrike.com. Available at: </a:t>
            </a:r>
            <a:r>
              <a:rPr lang="en-GB" sz="800" dirty="0">
                <a:solidFill>
                  <a:srgbClr val="FFFFFF"/>
                </a:solidFill>
                <a:hlinkClick r:id="rId7"/>
              </a:rPr>
              <a:t>https://www.wrike.com/blog/what-is-marketing-environment/</a:t>
            </a:r>
            <a:r>
              <a:rPr lang="en-GB" sz="800" dirty="0">
                <a:solidFill>
                  <a:srgbClr val="FFFFFF"/>
                </a:solidFill>
              </a:rPr>
              <a:t>.</a:t>
            </a:r>
          </a:p>
          <a:p>
            <a:endParaRPr lang="en-GB" sz="800" dirty="0">
              <a:solidFill>
                <a:srgbClr val="FFFFFF"/>
              </a:solidFill>
            </a:endParaRPr>
          </a:p>
          <a:p>
            <a:pPr marL="0" indent="0">
              <a:buNone/>
            </a:pPr>
            <a:endParaRPr lang="en-GB" sz="800" dirty="0">
              <a:solidFill>
                <a:srgbClr val="FFFFFF"/>
              </a:solidFill>
            </a:endParaRPr>
          </a:p>
        </p:txBody>
      </p:sp>
      <p:pic>
        <p:nvPicPr>
          <p:cNvPr id="16" name="Graphic 15" descr="Marketing">
            <a:extLst>
              <a:ext uri="{FF2B5EF4-FFF2-40B4-BE49-F238E27FC236}">
                <a16:creationId xmlns:a16="http://schemas.microsoft.com/office/drawing/2014/main" id="{275A1CDC-4A78-34D3-7C16-F97BFBA024E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092890" y="805754"/>
            <a:ext cx="5238340" cy="5238340"/>
          </a:xfrm>
          <a:prstGeom prst="rect">
            <a:avLst/>
          </a:prstGeom>
        </p:spPr>
      </p:pic>
    </p:spTree>
    <p:extLst>
      <p:ext uri="{BB962C8B-B14F-4D97-AF65-F5344CB8AC3E}">
        <p14:creationId xmlns:p14="http://schemas.microsoft.com/office/powerpoint/2010/main" val="793005323"/>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docProps/app.xml><?xml version="1.0" encoding="utf-8"?>
<Properties xmlns="http://schemas.openxmlformats.org/officeDocument/2006/extended-properties" xmlns:vt="http://schemas.openxmlformats.org/officeDocument/2006/docPropsVTypes">
  <Template>TM03457475[[fn=Frame]]</Template>
  <TotalTime>57</TotalTime>
  <Words>479</Words>
  <Application>Microsoft Office PowerPoint</Application>
  <PresentationFormat>Widescreen</PresentationFormat>
  <Paragraphs>34</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Corbel</vt:lpstr>
      <vt:lpstr>Wingdings 2</vt:lpstr>
      <vt:lpstr>Frame</vt:lpstr>
      <vt:lpstr>Marketing Mix</vt:lpstr>
      <vt:lpstr>Introduction</vt:lpstr>
      <vt:lpstr>Marketing Mix</vt:lpstr>
      <vt:lpstr>Marketing Planning and the Marketing Mix</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Flavian Branescu (2434712)</dc:creator>
  <cp:lastModifiedBy>Flavian Branescu (2434712)</cp:lastModifiedBy>
  <cp:revision>2</cp:revision>
  <dcterms:created xsi:type="dcterms:W3CDTF">2025-11-27T21:34:31Z</dcterms:created>
  <dcterms:modified xsi:type="dcterms:W3CDTF">2025-11-27T22:32:58Z</dcterms:modified>
</cp:coreProperties>
</file>