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357" r:id="rId3"/>
    <p:sldId id="364" r:id="rId4"/>
    <p:sldId id="331" r:id="rId5"/>
    <p:sldId id="363" r:id="rId6"/>
    <p:sldId id="340" r:id="rId7"/>
    <p:sldId id="362" r:id="rId8"/>
    <p:sldId id="324" r:id="rId9"/>
    <p:sldId id="323" r:id="rId10"/>
    <p:sldId id="508" r:id="rId11"/>
    <p:sldId id="361" r:id="rId12"/>
    <p:sldId id="512" r:id="rId13"/>
    <p:sldId id="353" r:id="rId14"/>
    <p:sldId id="509" r:id="rId15"/>
    <p:sldId id="510" r:id="rId16"/>
    <p:sldId id="358" r:id="rId17"/>
    <p:sldId id="338" r:id="rId18"/>
    <p:sldId id="507" r:id="rId19"/>
    <p:sldId id="511"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734" autoAdjust="0"/>
    <p:restoredTop sz="96327" autoAdjust="0"/>
  </p:normalViewPr>
  <p:slideViewPr>
    <p:cSldViewPr snapToGrid="0">
      <p:cViewPr varScale="1">
        <p:scale>
          <a:sx n="113" d="100"/>
          <a:sy n="113" d="100"/>
        </p:scale>
        <p:origin x="1192"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29/05/2022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1132342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2352425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17727683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9</a:t>
            </a:fld>
            <a:endParaRPr lang="en-US"/>
          </a:p>
        </p:txBody>
      </p:sp>
    </p:spTree>
    <p:extLst>
      <p:ext uri="{BB962C8B-B14F-4D97-AF65-F5344CB8AC3E}">
        <p14:creationId xmlns:p14="http://schemas.microsoft.com/office/powerpoint/2010/main" val="2009808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13</a:t>
            </a:fld>
            <a:endParaRPr lang="en-US"/>
          </a:p>
        </p:txBody>
      </p:sp>
    </p:spTree>
    <p:extLst>
      <p:ext uri="{BB962C8B-B14F-4D97-AF65-F5344CB8AC3E}">
        <p14:creationId xmlns:p14="http://schemas.microsoft.com/office/powerpoint/2010/main" val="2481690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17</a:t>
            </a:fld>
            <a:endParaRPr lang="en-US"/>
          </a:p>
        </p:txBody>
      </p:sp>
    </p:spTree>
    <p:extLst>
      <p:ext uri="{BB962C8B-B14F-4D97-AF65-F5344CB8AC3E}">
        <p14:creationId xmlns:p14="http://schemas.microsoft.com/office/powerpoint/2010/main" val="6779904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29/05/2022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29/05/2022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29/05/2022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hemeOverride" Target="../theme/themeOverride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gov.wales/delivering-justice-for-wales%20Accessed%2020th%20May%202022" TargetMode="External"/><Relationship Id="rId2" Type="http://schemas.openxmlformats.org/officeDocument/2006/relationships/hyperlink" Target="https://doi.org/10.1093/police/pau022"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21-10/well-being-future-generations-wales-act-2015-the-essentials-202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lstStyle/>
          <a:p>
            <a:r>
              <a:rPr lang="en-GB" dirty="0"/>
              <a:t>Policing, Politics and Partnerships</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tx1"/>
                </a:solidFill>
              </a:rPr>
              <a:t>Jon Edwards</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7077F-3DA8-7578-D1D6-71FB08F173B1}"/>
              </a:ext>
            </a:extLst>
          </p:cNvPr>
          <p:cNvSpPr>
            <a:spLocks noGrp="1"/>
          </p:cNvSpPr>
          <p:nvPr>
            <p:ph type="title"/>
          </p:nvPr>
        </p:nvSpPr>
        <p:spPr/>
        <p:txBody>
          <a:bodyPr>
            <a:normAutofit fontScale="90000"/>
          </a:bodyPr>
          <a:lstStyle/>
          <a:p>
            <a:r>
              <a:rPr lang="en-US" dirty="0"/>
              <a:t>Policing, politics and Partnership: where it all began! </a:t>
            </a:r>
          </a:p>
        </p:txBody>
      </p:sp>
      <p:pic>
        <p:nvPicPr>
          <p:cNvPr id="4" name="Content Placeholder 3">
            <a:extLst>
              <a:ext uri="{FF2B5EF4-FFF2-40B4-BE49-F238E27FC236}">
                <a16:creationId xmlns:a16="http://schemas.microsoft.com/office/drawing/2014/main" id="{A7FDB31B-3159-37D8-3539-BA5A5897C79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81652" y="1507607"/>
            <a:ext cx="6883128" cy="3710436"/>
          </a:xfrm>
          <a:prstGeom prst="rect">
            <a:avLst/>
          </a:prstGeom>
          <a:ln w="38100">
            <a:solidFill>
              <a:schemeClr val="tx1"/>
            </a:solidFill>
          </a:ln>
        </p:spPr>
      </p:pic>
    </p:spTree>
    <p:extLst>
      <p:ext uri="{BB962C8B-B14F-4D97-AF65-F5344CB8AC3E}">
        <p14:creationId xmlns:p14="http://schemas.microsoft.com/office/powerpoint/2010/main" val="290355553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D23BD7A-6E11-8B11-8795-8E1E74DAB1C6}"/>
              </a:ext>
            </a:extLst>
          </p:cNvPr>
          <p:cNvSpPr txBox="1">
            <a:spLocks/>
          </p:cNvSpPr>
          <p:nvPr/>
        </p:nvSpPr>
        <p:spPr>
          <a:xfrm>
            <a:off x="788528" y="433465"/>
            <a:ext cx="7566944" cy="584775"/>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Politics &amp; Policing – an academic view</a:t>
            </a:r>
          </a:p>
        </p:txBody>
      </p:sp>
      <p:sp>
        <p:nvSpPr>
          <p:cNvPr id="5" name="Content Placeholder 2">
            <a:extLst>
              <a:ext uri="{FF2B5EF4-FFF2-40B4-BE49-F238E27FC236}">
                <a16:creationId xmlns:a16="http://schemas.microsoft.com/office/drawing/2014/main" id="{1FE484A4-9073-8C95-829A-2B5F33D61CF3}"/>
              </a:ext>
            </a:extLst>
          </p:cNvPr>
          <p:cNvSpPr txBox="1">
            <a:spLocks/>
          </p:cNvSpPr>
          <p:nvPr/>
        </p:nvSpPr>
        <p:spPr>
          <a:xfrm>
            <a:off x="784327" y="1409075"/>
            <a:ext cx="6983104" cy="123506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10000"/>
              </a:lnSpc>
              <a:buFont typeface="Arial" panose="020B0604020202020204" pitchFamily="34" charset="0"/>
              <a:buNone/>
            </a:pPr>
            <a:r>
              <a:rPr lang="en-GB" sz="1425" dirty="0">
                <a:solidFill>
                  <a:schemeClr val="tx1">
                    <a:lumMod val="75000"/>
                    <a:lumOff val="25000"/>
                  </a:schemeClr>
                </a:solidFill>
                <a:latin typeface="Arial" panose="020B0604020202020204" pitchFamily="34" charset="0"/>
                <a:cs typeface="Arial" panose="020B0604020202020204" pitchFamily="34" charset="0"/>
              </a:rPr>
              <a:t>   “</a:t>
            </a:r>
            <a:r>
              <a:rPr lang="en-GB" sz="1350" dirty="0">
                <a:latin typeface="Arial" panose="020B0604020202020204" pitchFamily="34" charset="0"/>
                <a:cs typeface="Arial" panose="020B0604020202020204" pitchFamily="34" charset="0"/>
              </a:rPr>
              <a:t>Most police officers stoutly maintain that policing and politics do not mix. Chief Police Officers regularly declaim on the political neutrality of the Police service (Reiner and O’Connor 2015)…“In a broader sense, all relationships that have a power dimension are political. Policing is inherently and inescapably political”</a:t>
            </a:r>
          </a:p>
          <a:p>
            <a:pPr algn="just">
              <a:lnSpc>
                <a:spcPct val="110000"/>
              </a:lnSpc>
              <a:buFont typeface="Arial" panose="020B0604020202020204" pitchFamily="34" charset="0"/>
              <a:buNone/>
            </a:pPr>
            <a:endParaRPr lang="en-GB" sz="1350" dirty="0">
              <a:latin typeface="Arial" panose="020B0604020202020204" pitchFamily="34" charset="0"/>
              <a:cs typeface="Arial" panose="020B0604020202020204" pitchFamily="34" charset="0"/>
            </a:endParaRPr>
          </a:p>
          <a:p>
            <a:pPr algn="just">
              <a:lnSpc>
                <a:spcPct val="110000"/>
              </a:lnSpc>
              <a:buFont typeface="Arial" panose="020B0604020202020204" pitchFamily="34" charset="0"/>
              <a:buNone/>
            </a:pPr>
            <a:endParaRPr lang="en-GB" sz="1725" dirty="0">
              <a:solidFill>
                <a:schemeClr val="tx1">
                  <a:lumMod val="75000"/>
                  <a:lumOff val="25000"/>
                </a:schemeClr>
              </a:solidFill>
            </a:endParaRPr>
          </a:p>
        </p:txBody>
      </p:sp>
      <p:sp>
        <p:nvSpPr>
          <p:cNvPr id="6" name="Rectangle 5">
            <a:extLst>
              <a:ext uri="{FF2B5EF4-FFF2-40B4-BE49-F238E27FC236}">
                <a16:creationId xmlns:a16="http://schemas.microsoft.com/office/drawing/2014/main" id="{1375EDE1-538A-5773-7068-5A51E78C00DD}"/>
              </a:ext>
            </a:extLst>
          </p:cNvPr>
          <p:cNvSpPr/>
          <p:nvPr/>
        </p:nvSpPr>
        <p:spPr>
          <a:xfrm>
            <a:off x="5943101" y="3428480"/>
            <a:ext cx="2329961" cy="549381"/>
          </a:xfrm>
          <a:prstGeom prst="rect">
            <a:avLst/>
          </a:prstGeom>
        </p:spPr>
        <p:txBody>
          <a:bodyPr wrap="square">
            <a:spAutoFit/>
          </a:bodyPr>
          <a:lstStyle/>
          <a:p>
            <a:pPr marL="257175" indent="-257175" eaLnBrk="0" hangingPunct="0">
              <a:spcBef>
                <a:spcPct val="20000"/>
              </a:spcBef>
            </a:pPr>
            <a:r>
              <a:rPr lang="en-GB" sz="1350" dirty="0">
                <a:solidFill>
                  <a:schemeClr val="tx2">
                    <a:lumMod val="75000"/>
                  </a:schemeClr>
                </a:solidFill>
              </a:rPr>
              <a:t>Bowling et al. (2019:15) </a:t>
            </a:r>
          </a:p>
          <a:p>
            <a:pPr marL="257175" indent="-257175" eaLnBrk="0" hangingPunct="0">
              <a:spcBef>
                <a:spcPct val="20000"/>
              </a:spcBef>
            </a:pPr>
            <a:r>
              <a:rPr lang="en-GB" sz="1350" i="1" dirty="0">
                <a:solidFill>
                  <a:schemeClr val="tx2">
                    <a:lumMod val="75000"/>
                  </a:schemeClr>
                </a:solidFill>
              </a:rPr>
              <a:t>The Politics of the Police</a:t>
            </a:r>
          </a:p>
        </p:txBody>
      </p:sp>
      <p:sp>
        <p:nvSpPr>
          <p:cNvPr id="7" name="TextBox 6">
            <a:extLst>
              <a:ext uri="{FF2B5EF4-FFF2-40B4-BE49-F238E27FC236}">
                <a16:creationId xmlns:a16="http://schemas.microsoft.com/office/drawing/2014/main" id="{F5FAD121-C147-B7D8-E37B-1A9E45314BF2}"/>
              </a:ext>
            </a:extLst>
          </p:cNvPr>
          <p:cNvSpPr txBox="1"/>
          <p:nvPr/>
        </p:nvSpPr>
        <p:spPr>
          <a:xfrm>
            <a:off x="899633" y="2735982"/>
            <a:ext cx="7060223" cy="715581"/>
          </a:xfrm>
          <a:prstGeom prst="rect">
            <a:avLst/>
          </a:prstGeom>
          <a:noFill/>
        </p:spPr>
        <p:txBody>
          <a:bodyPr wrap="square" rtlCol="0">
            <a:spAutoFit/>
          </a:bodyPr>
          <a:lstStyle/>
          <a:p>
            <a:r>
              <a:rPr lang="en-GB" sz="1350" dirty="0">
                <a:latin typeface="Arial" panose="020B0604020202020204" pitchFamily="34" charset="0"/>
                <a:cs typeface="Arial" panose="020B0604020202020204" pitchFamily="34" charset="0"/>
              </a:rPr>
              <a:t>“Chief Officers are most concerned to claim that the police are not involved in partisan politics, but impartially enforce the law. Yet of course police officers engage politically on matters such as police resources and priorities and always have done so”</a:t>
            </a:r>
          </a:p>
        </p:txBody>
      </p:sp>
      <p:sp>
        <p:nvSpPr>
          <p:cNvPr id="8" name="TextBox 7">
            <a:extLst>
              <a:ext uri="{FF2B5EF4-FFF2-40B4-BE49-F238E27FC236}">
                <a16:creationId xmlns:a16="http://schemas.microsoft.com/office/drawing/2014/main" id="{0584A3BF-A92D-01A2-E106-CBA3F45E47B5}"/>
              </a:ext>
            </a:extLst>
          </p:cNvPr>
          <p:cNvSpPr txBox="1"/>
          <p:nvPr/>
        </p:nvSpPr>
        <p:spPr>
          <a:xfrm>
            <a:off x="899632" y="3745179"/>
            <a:ext cx="3376246" cy="300082"/>
          </a:xfrm>
          <a:prstGeom prst="rect">
            <a:avLst/>
          </a:prstGeom>
          <a:noFill/>
        </p:spPr>
        <p:txBody>
          <a:bodyPr wrap="square" rtlCol="0">
            <a:spAutoFit/>
          </a:bodyPr>
          <a:lstStyle/>
          <a:p>
            <a:r>
              <a:rPr lang="en-GB" sz="1350" dirty="0">
                <a:solidFill>
                  <a:schemeClr val="accent2">
                    <a:lumMod val="75000"/>
                  </a:schemeClr>
                </a:solidFill>
              </a:rPr>
              <a:t>Is Policing inherently political – thoughts ? </a:t>
            </a:r>
          </a:p>
        </p:txBody>
      </p:sp>
      <p:sp>
        <p:nvSpPr>
          <p:cNvPr id="9" name="TextBox 8">
            <a:extLst>
              <a:ext uri="{FF2B5EF4-FFF2-40B4-BE49-F238E27FC236}">
                <a16:creationId xmlns:a16="http://schemas.microsoft.com/office/drawing/2014/main" id="{97923145-A980-D17C-9A11-22E37BB838C1}"/>
              </a:ext>
            </a:extLst>
          </p:cNvPr>
          <p:cNvSpPr txBox="1"/>
          <p:nvPr/>
        </p:nvSpPr>
        <p:spPr>
          <a:xfrm>
            <a:off x="899633" y="4144061"/>
            <a:ext cx="6867798" cy="1338828"/>
          </a:xfrm>
          <a:prstGeom prst="rect">
            <a:avLst/>
          </a:prstGeom>
          <a:noFill/>
        </p:spPr>
        <p:txBody>
          <a:bodyPr wrap="square" rtlCol="0">
            <a:spAutoFit/>
          </a:bodyPr>
          <a:lstStyle/>
          <a:p>
            <a:r>
              <a:rPr lang="en-GB" sz="1350" b="1" dirty="0"/>
              <a:t>Definition of Political - </a:t>
            </a:r>
            <a:r>
              <a:rPr lang="en-GB" sz="1350" dirty="0"/>
              <a:t>“Relating to the government or public affairs of a country”. </a:t>
            </a:r>
          </a:p>
          <a:p>
            <a:endParaRPr lang="en-GB" sz="1350" dirty="0"/>
          </a:p>
          <a:p>
            <a:r>
              <a:rPr lang="en-GB" sz="1350" b="1" dirty="0"/>
              <a:t>Definition of politicisation – “</a:t>
            </a:r>
            <a:r>
              <a:rPr lang="en-GB" sz="1350" dirty="0"/>
              <a:t>the act of making something a political issue”</a:t>
            </a:r>
            <a:endParaRPr lang="en-GB" sz="1350" b="1" dirty="0"/>
          </a:p>
          <a:p>
            <a:r>
              <a:rPr lang="en-GB" sz="1350" dirty="0"/>
              <a:t>Source - https://www.oxfordlearnersdictionaries.com/definition/english/politicization</a:t>
            </a:r>
          </a:p>
          <a:p>
            <a:endParaRPr lang="en-GB" sz="1350" dirty="0"/>
          </a:p>
          <a:p>
            <a:r>
              <a:rPr lang="en-GB" sz="1350" dirty="0">
                <a:solidFill>
                  <a:schemeClr val="accent2">
                    <a:lumMod val="75000"/>
                  </a:schemeClr>
                </a:solidFill>
              </a:rPr>
              <a:t>What are your thoughts on the difference? </a:t>
            </a:r>
          </a:p>
        </p:txBody>
      </p:sp>
    </p:spTree>
    <p:extLst>
      <p:ext uri="{BB962C8B-B14F-4D97-AF65-F5344CB8AC3E}">
        <p14:creationId xmlns:p14="http://schemas.microsoft.com/office/powerpoint/2010/main" val="2104741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kern="1200">
                <a:latin typeface="+mj-lt"/>
                <a:ea typeface="+mj-ea"/>
                <a:cs typeface="+mj-cs"/>
              </a:rPr>
              <a:t>Politics and Policing in the UK – a brief history</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 y="1809728"/>
            <a:ext cx="4038600" cy="3569986"/>
          </a:xfrm>
          <a:prstGeom prst="rect">
            <a:avLst/>
          </a:prstGeom>
          <a:noFill/>
        </p:spPr>
      </p:pic>
      <p:sp>
        <p:nvSpPr>
          <p:cNvPr id="4" name="TextBox 3"/>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endParaRPr lang="en-GB" sz="1100"/>
          </a:p>
          <a:p>
            <a:pPr>
              <a:lnSpc>
                <a:spcPct val="90000"/>
              </a:lnSpc>
              <a:spcBef>
                <a:spcPct val="20000"/>
              </a:spcBef>
              <a:buFont typeface="Arial" pitchFamily="34" charset="0"/>
            </a:pPr>
            <a:r>
              <a:rPr lang="en-GB" sz="1100"/>
              <a:t>The origins &amp; development of the ‘Tripartite system’ of governance. </a:t>
            </a:r>
          </a:p>
          <a:p>
            <a:pPr marL="214313" indent="-214313">
              <a:lnSpc>
                <a:spcPct val="90000"/>
              </a:lnSpc>
              <a:spcBef>
                <a:spcPct val="20000"/>
              </a:spcBef>
              <a:buFont typeface="Arial" pitchFamily="34" charset="0"/>
              <a:buChar char="•"/>
            </a:pPr>
            <a:endParaRPr lang="en-GB" sz="1100"/>
          </a:p>
          <a:p>
            <a:pPr marL="214313" indent="-214313">
              <a:lnSpc>
                <a:spcPct val="90000"/>
              </a:lnSpc>
              <a:spcBef>
                <a:spcPct val="20000"/>
              </a:spcBef>
              <a:buFont typeface="Arial" pitchFamily="34" charset="0"/>
              <a:buChar char="•"/>
            </a:pPr>
            <a:r>
              <a:rPr lang="en-GB" sz="1100"/>
              <a:t>Police Act 1964</a:t>
            </a:r>
          </a:p>
          <a:p>
            <a:pPr>
              <a:lnSpc>
                <a:spcPct val="90000"/>
              </a:lnSpc>
              <a:spcBef>
                <a:spcPct val="20000"/>
              </a:spcBef>
              <a:buFont typeface="Arial" pitchFamily="34" charset="0"/>
            </a:pPr>
            <a:endParaRPr lang="en-GB" sz="1100"/>
          </a:p>
          <a:p>
            <a:pPr marL="214313" indent="-214313">
              <a:lnSpc>
                <a:spcPct val="90000"/>
              </a:lnSpc>
              <a:spcBef>
                <a:spcPct val="20000"/>
              </a:spcBef>
              <a:buFont typeface="Arial" pitchFamily="34" charset="0"/>
              <a:buChar char="•"/>
            </a:pPr>
            <a:r>
              <a:rPr lang="en-GB" sz="1100"/>
              <a:t>Police and Magistrate’s Courts Act 1994</a:t>
            </a:r>
          </a:p>
          <a:p>
            <a:pPr marL="214313" indent="-214313">
              <a:lnSpc>
                <a:spcPct val="90000"/>
              </a:lnSpc>
              <a:spcBef>
                <a:spcPct val="20000"/>
              </a:spcBef>
              <a:buFont typeface="Arial" pitchFamily="34" charset="0"/>
              <a:buChar char="•"/>
            </a:pPr>
            <a:endParaRPr lang="en-GB" sz="1100"/>
          </a:p>
          <a:p>
            <a:pPr marL="214313" indent="-214313">
              <a:lnSpc>
                <a:spcPct val="90000"/>
              </a:lnSpc>
              <a:spcBef>
                <a:spcPct val="20000"/>
              </a:spcBef>
              <a:buFont typeface="Arial" pitchFamily="34" charset="0"/>
              <a:buChar char="•"/>
            </a:pPr>
            <a:r>
              <a:rPr lang="en-GB" sz="1100"/>
              <a:t>Police Act 1996</a:t>
            </a:r>
          </a:p>
          <a:p>
            <a:pPr marL="214313" indent="-214313">
              <a:lnSpc>
                <a:spcPct val="90000"/>
              </a:lnSpc>
              <a:spcBef>
                <a:spcPct val="20000"/>
              </a:spcBef>
              <a:buFont typeface="Arial" pitchFamily="34" charset="0"/>
              <a:buChar char="•"/>
            </a:pPr>
            <a:endParaRPr lang="en-GB" sz="1100"/>
          </a:p>
          <a:p>
            <a:pPr marL="214313" indent="-214313">
              <a:lnSpc>
                <a:spcPct val="90000"/>
              </a:lnSpc>
              <a:spcBef>
                <a:spcPct val="20000"/>
              </a:spcBef>
              <a:buFont typeface="Arial" pitchFamily="34" charset="0"/>
              <a:buChar char="•"/>
            </a:pPr>
            <a:r>
              <a:rPr lang="en-GB" sz="1100"/>
              <a:t>Police Reform Act 2002</a:t>
            </a:r>
          </a:p>
          <a:p>
            <a:pPr marL="214313" indent="-214313">
              <a:lnSpc>
                <a:spcPct val="90000"/>
              </a:lnSpc>
              <a:spcBef>
                <a:spcPct val="20000"/>
              </a:spcBef>
              <a:buFont typeface="Arial" pitchFamily="34" charset="0"/>
              <a:buChar char="•"/>
            </a:pPr>
            <a:endParaRPr lang="en-GB" sz="1100"/>
          </a:p>
          <a:p>
            <a:pPr>
              <a:lnSpc>
                <a:spcPct val="90000"/>
              </a:lnSpc>
              <a:spcBef>
                <a:spcPct val="20000"/>
              </a:spcBef>
              <a:buFont typeface="Arial" pitchFamily="34" charset="0"/>
            </a:pPr>
            <a:r>
              <a:rPr lang="en-GB" sz="1100" u="sng"/>
              <a:t>The introduction of the new local accountability landscape</a:t>
            </a:r>
          </a:p>
          <a:p>
            <a:pPr marL="214313" indent="-214313">
              <a:lnSpc>
                <a:spcPct val="90000"/>
              </a:lnSpc>
              <a:spcBef>
                <a:spcPct val="20000"/>
              </a:spcBef>
              <a:buFont typeface="Arial" pitchFamily="34" charset="0"/>
              <a:buChar char="•"/>
            </a:pPr>
            <a:endParaRPr lang="en-GB" sz="1100"/>
          </a:p>
          <a:p>
            <a:pPr marL="214313" indent="-214313">
              <a:lnSpc>
                <a:spcPct val="90000"/>
              </a:lnSpc>
              <a:spcBef>
                <a:spcPct val="20000"/>
              </a:spcBef>
              <a:buFont typeface="Arial" pitchFamily="34" charset="0"/>
              <a:buChar char="•"/>
            </a:pPr>
            <a:r>
              <a:rPr lang="en-GB" sz="1100"/>
              <a:t>Police and Social Responsibility Act 2011</a:t>
            </a:r>
          </a:p>
          <a:p>
            <a:pPr marL="557213" lvl="1" indent="-214313">
              <a:lnSpc>
                <a:spcPct val="90000"/>
              </a:lnSpc>
              <a:spcBef>
                <a:spcPct val="20000"/>
              </a:spcBef>
              <a:buFont typeface="Arial" pitchFamily="34" charset="0"/>
              <a:buChar char="•"/>
            </a:pPr>
            <a:r>
              <a:rPr lang="en-GB" sz="1100"/>
              <a:t>Quadripartite structure of Police Governance </a:t>
            </a:r>
          </a:p>
          <a:p>
            <a:pPr marL="900113" lvl="2" indent="-214313">
              <a:lnSpc>
                <a:spcPct val="90000"/>
              </a:lnSpc>
              <a:spcBef>
                <a:spcPct val="20000"/>
              </a:spcBef>
              <a:buFont typeface="Arial" pitchFamily="34" charset="0"/>
              <a:buChar char="•"/>
            </a:pPr>
            <a:r>
              <a:rPr lang="en-GB" sz="1100"/>
              <a:t>Police &amp; Crime Commissioner</a:t>
            </a:r>
          </a:p>
          <a:p>
            <a:pPr marL="900113" lvl="2" indent="-214313">
              <a:lnSpc>
                <a:spcPct val="90000"/>
              </a:lnSpc>
              <a:spcBef>
                <a:spcPct val="20000"/>
              </a:spcBef>
              <a:buFont typeface="Arial" pitchFamily="34" charset="0"/>
              <a:buChar char="•"/>
            </a:pPr>
            <a:r>
              <a:rPr lang="en-GB" sz="1100"/>
              <a:t>Home Secretary</a:t>
            </a:r>
          </a:p>
          <a:p>
            <a:pPr marL="900113" lvl="2" indent="-214313">
              <a:lnSpc>
                <a:spcPct val="90000"/>
              </a:lnSpc>
              <a:spcBef>
                <a:spcPct val="20000"/>
              </a:spcBef>
              <a:buFont typeface="Arial" pitchFamily="34" charset="0"/>
              <a:buChar char="•"/>
            </a:pPr>
            <a:r>
              <a:rPr lang="en-GB" sz="1100"/>
              <a:t>Chief  Constable &amp;</a:t>
            </a:r>
          </a:p>
          <a:p>
            <a:pPr marL="900113" lvl="2" indent="-214313">
              <a:lnSpc>
                <a:spcPct val="90000"/>
              </a:lnSpc>
              <a:spcBef>
                <a:spcPct val="20000"/>
              </a:spcBef>
              <a:buFont typeface="Arial" pitchFamily="34" charset="0"/>
              <a:buChar char="•"/>
            </a:pPr>
            <a:r>
              <a:rPr lang="en-GB" sz="1100"/>
              <a:t>Police and Crime Panel</a:t>
            </a:r>
          </a:p>
        </p:txBody>
      </p:sp>
    </p:spTree>
    <p:extLst>
      <p:ext uri="{BB962C8B-B14F-4D97-AF65-F5344CB8AC3E}">
        <p14:creationId xmlns:p14="http://schemas.microsoft.com/office/powerpoint/2010/main" val="773370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4335D01-D4E0-839A-F983-C4D3E37978D0}"/>
              </a:ext>
            </a:extLst>
          </p:cNvPr>
          <p:cNvSpPr>
            <a:spLocks noGrp="1"/>
          </p:cNvSpPr>
          <p:nvPr>
            <p:ph type="title"/>
          </p:nvPr>
        </p:nvSpPr>
        <p:spPr>
          <a:xfrm>
            <a:off x="920910" y="297169"/>
            <a:ext cx="7568076" cy="584775"/>
          </a:xfrm>
        </p:spPr>
        <p:txBody>
          <a:bodyPr/>
          <a:lstStyle/>
          <a:p>
            <a:r>
              <a:rPr lang="en-GB" sz="2100" dirty="0"/>
              <a:t>Police and Crime Commissioners &amp; Local Accountability </a:t>
            </a:r>
          </a:p>
        </p:txBody>
      </p:sp>
      <p:sp>
        <p:nvSpPr>
          <p:cNvPr id="6" name="Rectangle 5">
            <a:extLst>
              <a:ext uri="{FF2B5EF4-FFF2-40B4-BE49-F238E27FC236}">
                <a16:creationId xmlns:a16="http://schemas.microsoft.com/office/drawing/2014/main" id="{97B5F2E0-921D-232D-CCBD-3950367773A7}"/>
              </a:ext>
            </a:extLst>
          </p:cNvPr>
          <p:cNvSpPr/>
          <p:nvPr/>
        </p:nvSpPr>
        <p:spPr>
          <a:xfrm>
            <a:off x="837183" y="985445"/>
            <a:ext cx="7638413" cy="1066574"/>
          </a:xfrm>
          <a:prstGeom prst="rect">
            <a:avLst/>
          </a:prstGeom>
        </p:spPr>
        <p:txBody>
          <a:bodyPr wrap="square">
            <a:spAutoFit/>
          </a:bodyPr>
          <a:lstStyle/>
          <a:p>
            <a:pPr algn="just">
              <a:lnSpc>
                <a:spcPct val="120000"/>
              </a:lnSpc>
            </a:pPr>
            <a:r>
              <a:rPr lang="en-GB" sz="1350" dirty="0">
                <a:solidFill>
                  <a:schemeClr val="tx1">
                    <a:lumMod val="75000"/>
                    <a:lumOff val="25000"/>
                  </a:schemeClr>
                </a:solidFill>
                <a:latin typeface="Arial" panose="020B0604020202020204" pitchFamily="34" charset="0"/>
                <a:cs typeface="Arial" panose="020B0604020202020204" pitchFamily="34" charset="0"/>
              </a:rPr>
              <a:t>“The establishment and maintenance of effective working relationships by these parties is fundamental. It is expected that the principles of goodwill, professionalism, openness and trust will underpin the relationship between them and all parties will do their utmost to make the relationship work.”</a:t>
            </a:r>
          </a:p>
        </p:txBody>
      </p:sp>
      <p:sp>
        <p:nvSpPr>
          <p:cNvPr id="7" name="TextBox 6">
            <a:extLst>
              <a:ext uri="{FF2B5EF4-FFF2-40B4-BE49-F238E27FC236}">
                <a16:creationId xmlns:a16="http://schemas.microsoft.com/office/drawing/2014/main" id="{3468899F-D5FE-AC2A-79C9-1623EFE70765}"/>
              </a:ext>
            </a:extLst>
          </p:cNvPr>
          <p:cNvSpPr txBox="1"/>
          <p:nvPr/>
        </p:nvSpPr>
        <p:spPr>
          <a:xfrm>
            <a:off x="837183" y="2155520"/>
            <a:ext cx="7735529" cy="3831818"/>
          </a:xfrm>
          <a:prstGeom prst="rect">
            <a:avLst/>
          </a:prstGeom>
          <a:noFill/>
        </p:spPr>
        <p:txBody>
          <a:bodyPr wrap="square" rtlCol="0">
            <a:spAutoFit/>
          </a:bodyPr>
          <a:lstStyle/>
          <a:p>
            <a:r>
              <a:rPr lang="en-GB" sz="1350" i="1" dirty="0"/>
              <a:t>R v Commissioner of Police for the Metropolis</a:t>
            </a:r>
            <a:r>
              <a:rPr lang="en-GB" sz="1350" dirty="0"/>
              <a:t>, ex-parte Blackburn [1968] 2 Q.B. 118, C.A. at 13</a:t>
            </a:r>
          </a:p>
          <a:p>
            <a:r>
              <a:rPr lang="en-GB" sz="1350" b="1" i="1" u="sng" dirty="0">
                <a:solidFill>
                  <a:schemeClr val="bg2">
                    <a:lumMod val="50000"/>
                  </a:schemeClr>
                </a:solidFill>
              </a:rPr>
              <a:t>“</a:t>
            </a:r>
            <a:r>
              <a:rPr lang="en-GB" sz="1350" i="1" dirty="0">
                <a:solidFill>
                  <a:schemeClr val="bg2">
                    <a:lumMod val="50000"/>
                  </a:schemeClr>
                </a:solidFill>
              </a:rPr>
              <a:t>Lord Denning ruled that the police were “answerable to the law and the law alone” and therefore could not be told what to do by politicians” Davies, M (2014) </a:t>
            </a:r>
          </a:p>
          <a:p>
            <a:endParaRPr lang="en-GB" sz="1350" i="1" dirty="0">
              <a:solidFill>
                <a:schemeClr val="bg2">
                  <a:lumMod val="50000"/>
                </a:schemeClr>
              </a:solidFill>
            </a:endParaRPr>
          </a:p>
          <a:p>
            <a:r>
              <a:rPr lang="en-GB" sz="1350" b="1" u="sng" dirty="0">
                <a:solidFill>
                  <a:schemeClr val="tx2"/>
                </a:solidFill>
              </a:rPr>
              <a:t>The Policing Protocol Order (2011) – Operational Independence woven into the fabric – but is it applied?   </a:t>
            </a:r>
          </a:p>
          <a:p>
            <a:r>
              <a:rPr lang="en-GB" sz="1350" dirty="0">
                <a:latin typeface="Arial" panose="020B0604020202020204" pitchFamily="34" charset="0"/>
                <a:cs typeface="Arial" panose="020B0604020202020204" pitchFamily="34" charset="0"/>
              </a:rPr>
              <a:t>12. …..</a:t>
            </a:r>
            <a:r>
              <a:rPr lang="en-GB" sz="1350" dirty="0">
                <a:solidFill>
                  <a:srgbClr val="C00000"/>
                </a:solidFill>
                <a:latin typeface="Arial" panose="020B0604020202020204" pitchFamily="34" charset="0"/>
                <a:cs typeface="Arial" panose="020B0604020202020204" pitchFamily="34" charset="0"/>
              </a:rPr>
              <a:t>It is the will of Parliament and Government that the office of constable shall not be open to improper political interference. </a:t>
            </a:r>
          </a:p>
          <a:p>
            <a:pPr algn="just"/>
            <a:r>
              <a:rPr lang="en-GB" sz="1350" dirty="0">
                <a:latin typeface="Arial" panose="020B0604020202020204" pitchFamily="34" charset="0"/>
                <a:cs typeface="Arial" panose="020B0604020202020204" pitchFamily="34" charset="0"/>
              </a:rPr>
              <a:t>18. In addition, the </a:t>
            </a:r>
            <a:r>
              <a:rPr lang="en-GB" sz="1350" dirty="0">
                <a:solidFill>
                  <a:srgbClr val="C00000"/>
                </a:solidFill>
              </a:rPr>
              <a:t>PCC must not fetter the operational independence</a:t>
            </a:r>
            <a:r>
              <a:rPr lang="en-GB" sz="1350" dirty="0"/>
              <a:t> </a:t>
            </a:r>
            <a:r>
              <a:rPr lang="en-GB" sz="1350" dirty="0">
                <a:latin typeface="Arial" panose="020B0604020202020204" pitchFamily="34" charset="0"/>
                <a:cs typeface="Arial" panose="020B0604020202020204" pitchFamily="34" charset="0"/>
              </a:rPr>
              <a:t>of the police force and the Chief Constable who leads it. </a:t>
            </a:r>
          </a:p>
          <a:p>
            <a:pPr algn="just"/>
            <a:r>
              <a:rPr lang="en-GB" sz="1350" dirty="0">
                <a:latin typeface="Arial" panose="020B0604020202020204" pitchFamily="34" charset="0"/>
                <a:cs typeface="Arial" panose="020B0604020202020204" pitchFamily="34" charset="0"/>
              </a:rPr>
              <a:t>22. …At all times the Chief Constable, their constables and staff, remain </a:t>
            </a:r>
            <a:r>
              <a:rPr lang="en-GB" sz="1350" dirty="0">
                <a:solidFill>
                  <a:srgbClr val="C00000"/>
                </a:solidFill>
                <a:latin typeface="Arial" panose="020B0604020202020204" pitchFamily="34" charset="0"/>
                <a:cs typeface="Arial" panose="020B0604020202020204" pitchFamily="34" charset="0"/>
              </a:rPr>
              <a:t>operationally independent </a:t>
            </a:r>
            <a:r>
              <a:rPr lang="en-GB" sz="1350" dirty="0">
                <a:latin typeface="Arial" panose="020B0604020202020204" pitchFamily="34" charset="0"/>
                <a:cs typeface="Arial" panose="020B0604020202020204" pitchFamily="34" charset="0"/>
              </a:rPr>
              <a:t>in the service of the communities that they serve. </a:t>
            </a:r>
            <a:endParaRPr lang="en-GB" sz="1350" dirty="0">
              <a:solidFill>
                <a:srgbClr val="000000"/>
              </a:solidFill>
              <a:latin typeface="Arial" panose="020B0604020202020204" pitchFamily="34" charset="0"/>
              <a:cs typeface="Arial" panose="020B0604020202020204" pitchFamily="34" charset="0"/>
            </a:endParaRPr>
          </a:p>
          <a:p>
            <a:pPr algn="just"/>
            <a:r>
              <a:rPr lang="en-GB" sz="1350" dirty="0">
                <a:latin typeface="Arial" panose="020B0604020202020204" pitchFamily="34" charset="0"/>
                <a:cs typeface="Arial" panose="020B0604020202020204" pitchFamily="34" charset="0"/>
              </a:rPr>
              <a:t>30. The operational </a:t>
            </a:r>
            <a:r>
              <a:rPr lang="en-GB" sz="1350" dirty="0">
                <a:solidFill>
                  <a:srgbClr val="C00000"/>
                </a:solidFill>
                <a:latin typeface="Arial" panose="020B0604020202020204" pitchFamily="34" charset="0"/>
                <a:cs typeface="Arial" panose="020B0604020202020204" pitchFamily="34" charset="0"/>
              </a:rPr>
              <a:t>independence of the police is a fundamental principle of British policing</a:t>
            </a:r>
            <a:r>
              <a:rPr lang="en-GB" sz="1350" dirty="0">
                <a:latin typeface="Arial" panose="020B0604020202020204" pitchFamily="34" charset="0"/>
                <a:cs typeface="Arial" panose="020B0604020202020204" pitchFamily="34" charset="0"/>
              </a:rPr>
              <a:t>. It is expected by the Home Secretary that the professional discretion of the police service and oath of office give surety to the public that this shall not be compromised. </a:t>
            </a:r>
          </a:p>
          <a:p>
            <a:pPr algn="just"/>
            <a:r>
              <a:rPr lang="en-GB" sz="1350" dirty="0">
                <a:latin typeface="Arial" panose="020B0604020202020204" pitchFamily="34" charset="0"/>
                <a:cs typeface="Arial" panose="020B0604020202020204" pitchFamily="34" charset="0"/>
              </a:rPr>
              <a:t>35. The PCC and Chief Constable must work together to </a:t>
            </a:r>
            <a:r>
              <a:rPr lang="en-GB" sz="1350" dirty="0">
                <a:solidFill>
                  <a:srgbClr val="C00000"/>
                </a:solidFill>
                <a:latin typeface="Arial" panose="020B0604020202020204" pitchFamily="34" charset="0"/>
                <a:cs typeface="Arial" panose="020B0604020202020204" pitchFamily="34" charset="0"/>
              </a:rPr>
              <a:t>safeguard the principle of operational independence. </a:t>
            </a:r>
          </a:p>
          <a:p>
            <a:endParaRPr lang="en-GB" sz="1350" dirty="0"/>
          </a:p>
        </p:txBody>
      </p:sp>
    </p:spTree>
    <p:extLst>
      <p:ext uri="{BB962C8B-B14F-4D97-AF65-F5344CB8AC3E}">
        <p14:creationId xmlns:p14="http://schemas.microsoft.com/office/powerpoint/2010/main" val="4125616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kern="1200">
                <a:latin typeface="+mj-lt"/>
                <a:ea typeface="+mj-ea"/>
                <a:cs typeface="+mj-cs"/>
              </a:rPr>
              <a:t>Role of the Police and Crime Commissioner </a:t>
            </a:r>
          </a:p>
        </p:txBody>
      </p:sp>
      <p:sp>
        <p:nvSpPr>
          <p:cNvPr id="3" name="Rectangle 2"/>
          <p:cNvSpPr/>
          <p:nvPr/>
        </p:nvSpPr>
        <p:spPr>
          <a:xfrm>
            <a:off x="457200" y="1600201"/>
            <a:ext cx="8229600" cy="3917032"/>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1300"/>
              <a:t>Paragraph 17 of the Policing Protocol 2011 set out in defined terms the legal powers and duties of the Police and Crime Commissioner, which include: </a:t>
            </a:r>
          </a:p>
          <a:p>
            <a:pPr>
              <a:lnSpc>
                <a:spcPct val="90000"/>
              </a:lnSpc>
              <a:spcBef>
                <a:spcPct val="20000"/>
              </a:spcBef>
              <a:buFont typeface="Arial" pitchFamily="34" charset="0"/>
            </a:pPr>
            <a:endParaRPr lang="en-GB" sz="1300"/>
          </a:p>
          <a:p>
            <a:pPr marL="557213" lvl="1" indent="-214313">
              <a:lnSpc>
                <a:spcPct val="90000"/>
              </a:lnSpc>
              <a:spcBef>
                <a:spcPct val="20000"/>
              </a:spcBef>
              <a:buFont typeface="Arial" pitchFamily="34" charset="0"/>
              <a:buChar char="•"/>
            </a:pPr>
            <a:r>
              <a:rPr lang="en-GB" sz="1300"/>
              <a:t>Setting the strategic direction and objectives of the force through the Police and Crime Plan.</a:t>
            </a:r>
          </a:p>
          <a:p>
            <a:pPr lvl="1">
              <a:lnSpc>
                <a:spcPct val="90000"/>
              </a:lnSpc>
              <a:spcBef>
                <a:spcPct val="20000"/>
              </a:spcBef>
              <a:buFont typeface="Arial" pitchFamily="34" charset="0"/>
            </a:pPr>
            <a:r>
              <a:rPr lang="en-GB" sz="1300"/>
              <a:t> </a:t>
            </a:r>
          </a:p>
          <a:p>
            <a:pPr marL="557213" lvl="1" indent="-214313">
              <a:lnSpc>
                <a:spcPct val="90000"/>
              </a:lnSpc>
              <a:spcBef>
                <a:spcPct val="20000"/>
              </a:spcBef>
              <a:buFont typeface="Arial" pitchFamily="34" charset="0"/>
              <a:buChar char="•"/>
            </a:pPr>
            <a:r>
              <a:rPr lang="en-GB" sz="1300"/>
              <a:t>Scrutiny, support and challenge of the overall performance of the force including against the priorities agreed within the Plan.</a:t>
            </a:r>
          </a:p>
          <a:p>
            <a:pPr lvl="1">
              <a:lnSpc>
                <a:spcPct val="90000"/>
              </a:lnSpc>
              <a:spcBef>
                <a:spcPct val="20000"/>
              </a:spcBef>
              <a:buFont typeface="Arial" pitchFamily="34" charset="0"/>
            </a:pPr>
            <a:endParaRPr lang="en-GB" sz="1300"/>
          </a:p>
          <a:p>
            <a:pPr marL="557213" lvl="1" indent="-214313">
              <a:lnSpc>
                <a:spcPct val="90000"/>
              </a:lnSpc>
              <a:spcBef>
                <a:spcPct val="20000"/>
              </a:spcBef>
              <a:buFont typeface="Arial" pitchFamily="34" charset="0"/>
              <a:buChar char="•"/>
            </a:pPr>
            <a:r>
              <a:rPr lang="en-GB" sz="1300"/>
              <a:t>Holding  the Chief Constable to account for the performance of the force‘s officers and staff.</a:t>
            </a:r>
          </a:p>
          <a:p>
            <a:pPr lvl="1">
              <a:lnSpc>
                <a:spcPct val="90000"/>
              </a:lnSpc>
              <a:spcBef>
                <a:spcPct val="20000"/>
              </a:spcBef>
              <a:buFont typeface="Arial" pitchFamily="34" charset="0"/>
            </a:pPr>
            <a:r>
              <a:rPr lang="en-GB" sz="1300"/>
              <a:t> </a:t>
            </a:r>
          </a:p>
          <a:p>
            <a:pPr marL="557213" lvl="1" indent="-214313">
              <a:lnSpc>
                <a:spcPct val="90000"/>
              </a:lnSpc>
              <a:spcBef>
                <a:spcPct val="20000"/>
              </a:spcBef>
              <a:buFont typeface="Arial" pitchFamily="34" charset="0"/>
              <a:buChar char="•"/>
            </a:pPr>
            <a:r>
              <a:rPr lang="en-GB" sz="1300"/>
              <a:t>Decide the budget, allocating assets and funds to the Chief Constable; and set the precept for the force area – responsible for all funding!!</a:t>
            </a:r>
          </a:p>
          <a:p>
            <a:pPr marL="557213" lvl="1" indent="-214313">
              <a:lnSpc>
                <a:spcPct val="90000"/>
              </a:lnSpc>
              <a:spcBef>
                <a:spcPct val="20000"/>
              </a:spcBef>
              <a:buFont typeface="Arial" pitchFamily="34" charset="0"/>
              <a:buChar char="•"/>
            </a:pPr>
            <a:endParaRPr lang="en-GB" sz="1300"/>
          </a:p>
          <a:p>
            <a:pPr marL="557213" lvl="1" indent="-214313">
              <a:lnSpc>
                <a:spcPct val="90000"/>
              </a:lnSpc>
              <a:spcBef>
                <a:spcPct val="20000"/>
              </a:spcBef>
              <a:buFont typeface="Arial" pitchFamily="34" charset="0"/>
              <a:buChar char="•"/>
            </a:pPr>
            <a:r>
              <a:rPr lang="en-GB" sz="1300"/>
              <a:t>Appoint the Chief Constable  &amp; remove the Chief Constable! Hiring &amp; firing provision</a:t>
            </a:r>
          </a:p>
          <a:p>
            <a:pPr marL="557213" lvl="1" indent="-214313">
              <a:lnSpc>
                <a:spcPct val="90000"/>
              </a:lnSpc>
              <a:spcBef>
                <a:spcPct val="20000"/>
              </a:spcBef>
              <a:buFont typeface="Arial" pitchFamily="34" charset="0"/>
              <a:buChar char="•"/>
            </a:pPr>
            <a:endParaRPr lang="en-GB" sz="1300"/>
          </a:p>
          <a:p>
            <a:pPr marL="557213" lvl="1" indent="-214313">
              <a:lnSpc>
                <a:spcPct val="90000"/>
              </a:lnSpc>
              <a:spcBef>
                <a:spcPct val="20000"/>
              </a:spcBef>
              <a:buFont typeface="Arial" pitchFamily="34" charset="0"/>
              <a:buChar char="•"/>
            </a:pPr>
            <a:r>
              <a:rPr lang="en-GB" sz="1300"/>
              <a:t>Maintain an efficient and effective police force for the police area! </a:t>
            </a:r>
          </a:p>
        </p:txBody>
      </p:sp>
    </p:spTree>
    <p:extLst>
      <p:ext uri="{BB962C8B-B14F-4D97-AF65-F5344CB8AC3E}">
        <p14:creationId xmlns:p14="http://schemas.microsoft.com/office/powerpoint/2010/main" val="2759431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0CFAA35-898E-BB14-FFAC-7AF9519A9E28}"/>
              </a:ext>
            </a:extLst>
          </p:cNvPr>
          <p:cNvSpPr>
            <a:spLocks noGrp="1"/>
          </p:cNvSpPr>
          <p:nvPr>
            <p:ph type="title"/>
          </p:nvPr>
        </p:nvSpPr>
        <p:spPr>
          <a:xfrm>
            <a:off x="448865" y="220392"/>
            <a:ext cx="8391832" cy="438581"/>
          </a:xfrm>
        </p:spPr>
        <p:txBody>
          <a:bodyPr/>
          <a:lstStyle/>
          <a:p>
            <a:r>
              <a:rPr lang="en-GB" sz="2100" dirty="0"/>
              <a:t> Police &amp; Crime Commissioner - local accountability in action </a:t>
            </a:r>
          </a:p>
        </p:txBody>
      </p:sp>
      <p:sp>
        <p:nvSpPr>
          <p:cNvPr id="5" name="TextBox 4">
            <a:extLst>
              <a:ext uri="{FF2B5EF4-FFF2-40B4-BE49-F238E27FC236}">
                <a16:creationId xmlns:a16="http://schemas.microsoft.com/office/drawing/2014/main" id="{DCCEE368-2FD5-E228-12D0-886818AB0831}"/>
              </a:ext>
            </a:extLst>
          </p:cNvPr>
          <p:cNvSpPr txBox="1"/>
          <p:nvPr/>
        </p:nvSpPr>
        <p:spPr>
          <a:xfrm>
            <a:off x="714334" y="782898"/>
            <a:ext cx="6644148" cy="1131079"/>
          </a:xfrm>
          <a:prstGeom prst="rect">
            <a:avLst/>
          </a:prstGeom>
          <a:noFill/>
        </p:spPr>
        <p:txBody>
          <a:bodyPr wrap="square" rtlCol="0">
            <a:spAutoFit/>
          </a:bodyPr>
          <a:lstStyle/>
          <a:p>
            <a:r>
              <a:rPr lang="en-GB" sz="1350" u="sng" dirty="0"/>
              <a:t>Political decisions vs Local Accountability? </a:t>
            </a:r>
          </a:p>
          <a:p>
            <a:pPr marL="214313" indent="-214313">
              <a:buFont typeface="Arial" panose="020B0604020202020204" pitchFamily="34" charset="0"/>
              <a:buChar char="•"/>
            </a:pPr>
            <a:r>
              <a:rPr lang="en-GB" sz="1350" dirty="0"/>
              <a:t>Sir Ian Blair  - London Mayor (pre-PCC)</a:t>
            </a:r>
          </a:p>
          <a:p>
            <a:pPr marL="214313" indent="-214313">
              <a:buFont typeface="Arial" panose="020B0604020202020204" pitchFamily="34" charset="0"/>
              <a:buChar char="•"/>
            </a:pPr>
            <a:r>
              <a:rPr lang="en-GB" sz="1350" dirty="0"/>
              <a:t>CC Carmel Napier – Gwent Police </a:t>
            </a:r>
          </a:p>
          <a:p>
            <a:pPr marL="214313" indent="-214313">
              <a:buFont typeface="Arial" panose="020B0604020202020204" pitchFamily="34" charset="0"/>
              <a:buChar char="•"/>
            </a:pPr>
            <a:r>
              <a:rPr lang="en-GB" sz="1350" dirty="0"/>
              <a:t>CC David Crompton – South Yorkshire Police</a:t>
            </a:r>
          </a:p>
          <a:p>
            <a:pPr marL="214313" indent="-214313">
              <a:buFont typeface="Arial" panose="020B0604020202020204" pitchFamily="34" charset="0"/>
              <a:buChar char="•"/>
            </a:pPr>
            <a:r>
              <a:rPr lang="en-GB" sz="1350" dirty="0"/>
              <a:t>Dame Cressida Dick – Sadiq Khan </a:t>
            </a:r>
            <a:r>
              <a:rPr lang="en-GB" sz="1350" dirty="0" err="1"/>
              <a:t>MoL</a:t>
            </a:r>
            <a:endParaRPr lang="en-GB" sz="1350" dirty="0"/>
          </a:p>
        </p:txBody>
      </p:sp>
      <p:sp>
        <p:nvSpPr>
          <p:cNvPr id="6" name="Rectangle 5">
            <a:extLst>
              <a:ext uri="{FF2B5EF4-FFF2-40B4-BE49-F238E27FC236}">
                <a16:creationId xmlns:a16="http://schemas.microsoft.com/office/drawing/2014/main" id="{50883B42-67FD-2501-68A6-8C98FFC02A64}"/>
              </a:ext>
            </a:extLst>
          </p:cNvPr>
          <p:cNvSpPr/>
          <p:nvPr/>
        </p:nvSpPr>
        <p:spPr>
          <a:xfrm>
            <a:off x="810199" y="1954690"/>
            <a:ext cx="6238568" cy="2313069"/>
          </a:xfrm>
          <a:prstGeom prst="rect">
            <a:avLst/>
          </a:prstGeom>
        </p:spPr>
        <p:txBody>
          <a:bodyPr wrap="square">
            <a:spAutoFit/>
          </a:bodyPr>
          <a:lstStyle/>
          <a:p>
            <a:pPr algn="just">
              <a:lnSpc>
                <a:spcPct val="120000"/>
              </a:lnSpc>
            </a:pPr>
            <a:r>
              <a:rPr lang="en-GB" sz="1350" dirty="0">
                <a:solidFill>
                  <a:schemeClr val="tx1">
                    <a:lumMod val="75000"/>
                    <a:lumOff val="25000"/>
                  </a:schemeClr>
                </a:solidFill>
                <a:latin typeface="Arial" panose="020B0604020202020204" pitchFamily="34" charset="0"/>
                <a:cs typeface="Arial" panose="020B0604020202020204" pitchFamily="34" charset="0"/>
              </a:rPr>
              <a:t>“The Chief Constable is not the PCC’s employee. He leads, and is responsible for, his force. He occupies an office of considerable constitutional significance. As Mr Sheldon submitted, the stability or fragility of a police force depends to a significant degree on the way in which a Chief Constable is treated. If Chief Constables can too readily be removed, there is a serious risk of the stability of the force being undermined. It follows that we prefer the argument with which Mr Davies concluded his submissions on this issue; it cannot be reasonable for a PCC to suspend the Chief Constable for taking a decision which was itself reasonable.”</a:t>
            </a:r>
          </a:p>
        </p:txBody>
      </p:sp>
      <p:sp>
        <p:nvSpPr>
          <p:cNvPr id="7" name="TextBox 6">
            <a:extLst>
              <a:ext uri="{FF2B5EF4-FFF2-40B4-BE49-F238E27FC236}">
                <a16:creationId xmlns:a16="http://schemas.microsoft.com/office/drawing/2014/main" id="{01739DB0-2AE6-360A-C8B7-85D124E4BBE0}"/>
              </a:ext>
            </a:extLst>
          </p:cNvPr>
          <p:cNvSpPr txBox="1"/>
          <p:nvPr/>
        </p:nvSpPr>
        <p:spPr>
          <a:xfrm>
            <a:off x="876568" y="4489549"/>
            <a:ext cx="2600864" cy="300082"/>
          </a:xfrm>
          <a:prstGeom prst="rect">
            <a:avLst/>
          </a:prstGeom>
          <a:noFill/>
        </p:spPr>
        <p:txBody>
          <a:bodyPr wrap="square" rtlCol="0">
            <a:spAutoFit/>
          </a:bodyPr>
          <a:lstStyle/>
          <a:p>
            <a:r>
              <a:rPr lang="en-GB" sz="1350" dirty="0">
                <a:solidFill>
                  <a:schemeClr val="accent2">
                    <a:lumMod val="75000"/>
                  </a:schemeClr>
                </a:solidFill>
                <a:latin typeface="Arial" panose="020B0604020202020204" pitchFamily="34" charset="0"/>
                <a:cs typeface="Arial" panose="020B0604020202020204" pitchFamily="34" charset="0"/>
              </a:rPr>
              <a:t>But what is the impact of this? </a:t>
            </a:r>
          </a:p>
        </p:txBody>
      </p:sp>
      <p:pic>
        <p:nvPicPr>
          <p:cNvPr id="9" name="Picture 8" descr="Image result for david crompton police">
            <a:extLst>
              <a:ext uri="{FF2B5EF4-FFF2-40B4-BE49-F238E27FC236}">
                <a16:creationId xmlns:a16="http://schemas.microsoft.com/office/drawing/2014/main" id="{8780F3CA-2C11-26C4-647B-AF0F3B73C634}"/>
              </a:ext>
            </a:extLst>
          </p:cNvPr>
          <p:cNvPicPr>
            <a:picLocks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7358482" y="2297183"/>
            <a:ext cx="1080000" cy="1242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D97D31B6-8E0B-DF7A-165C-AB813BDAF8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8797" y="664670"/>
            <a:ext cx="1499369" cy="1269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A person in a uniform shaking hands with a person in a suit&#10;&#10;Description automatically generated with low confidence">
            <a:extLst>
              <a:ext uri="{FF2B5EF4-FFF2-40B4-BE49-F238E27FC236}">
                <a16:creationId xmlns:a16="http://schemas.microsoft.com/office/drawing/2014/main" id="{05BA42E4-8F50-E4A5-E63A-F72A9706EF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56450" y="3997181"/>
            <a:ext cx="2312307" cy="1538735"/>
          </a:xfrm>
          <a:prstGeom prst="rect">
            <a:avLst/>
          </a:prstGeom>
        </p:spPr>
      </p:pic>
    </p:spTree>
    <p:extLst>
      <p:ext uri="{BB962C8B-B14F-4D97-AF65-F5344CB8AC3E}">
        <p14:creationId xmlns:p14="http://schemas.microsoft.com/office/powerpoint/2010/main" val="1083105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200" kern="1200" dirty="0">
                <a:latin typeface="+mj-lt"/>
                <a:ea typeface="+mj-ea"/>
                <a:cs typeface="+mj-cs"/>
              </a:rPr>
              <a:t>Policing &amp; Devolution in Wales – The Journey so far</a:t>
            </a:r>
          </a:p>
        </p:txBody>
      </p:sp>
      <p:sp>
        <p:nvSpPr>
          <p:cNvPr id="3" name="Rectangle 2"/>
          <p:cNvSpPr/>
          <p:nvPr/>
        </p:nvSpPr>
        <p:spPr>
          <a:xfrm>
            <a:off x="457200" y="1219201"/>
            <a:ext cx="8229600" cy="3917032"/>
          </a:xfrm>
          <a:prstGeom prst="rect">
            <a:avLst/>
          </a:prstGeom>
        </p:spPr>
        <p:txBody>
          <a:bodyPr vert="horz" lIns="91440" tIns="45720" rIns="91440" bIns="45720" rtlCol="0">
            <a:normAutofit fontScale="92500" lnSpcReduction="10000"/>
          </a:bodyPr>
          <a:lstStyle/>
          <a:p>
            <a:pPr marL="214313" indent="-214313">
              <a:lnSpc>
                <a:spcPct val="90000"/>
              </a:lnSpc>
              <a:spcBef>
                <a:spcPct val="20000"/>
              </a:spcBef>
              <a:buFont typeface="Arial" panose="020B0604020202020204" pitchFamily="34" charset="0"/>
              <a:buChar char="•"/>
            </a:pPr>
            <a:r>
              <a:rPr lang="en-GB" sz="1400" dirty="0"/>
              <a:t>Government of Wales Act 1998 - establishment of the National Assembly for Wales following devolution referendum in September 1997. </a:t>
            </a:r>
          </a:p>
          <a:p>
            <a:pPr marL="214313" indent="-214313">
              <a:lnSpc>
                <a:spcPct val="90000"/>
              </a:lnSpc>
              <a:spcBef>
                <a:spcPct val="20000"/>
              </a:spcBef>
              <a:buFont typeface="Arial" panose="020B0604020202020204" pitchFamily="34" charset="0"/>
              <a:buChar char="•"/>
            </a:pPr>
            <a:endParaRPr lang="en-GB" sz="1400" dirty="0"/>
          </a:p>
          <a:p>
            <a:pPr marL="214313" indent="-214313">
              <a:lnSpc>
                <a:spcPct val="90000"/>
              </a:lnSpc>
              <a:spcBef>
                <a:spcPct val="20000"/>
              </a:spcBef>
              <a:buFont typeface="Arial" panose="020B0604020202020204" pitchFamily="34" charset="0"/>
              <a:buChar char="•"/>
            </a:pPr>
            <a:r>
              <a:rPr lang="en-GB" sz="1400" dirty="0"/>
              <a:t>Government Act Wales 2006 further powers devolved - Two key elements - implemented in May 2007:</a:t>
            </a:r>
          </a:p>
          <a:p>
            <a:pPr marL="628650" lvl="1" indent="-171450">
              <a:lnSpc>
                <a:spcPct val="90000"/>
              </a:lnSpc>
              <a:spcBef>
                <a:spcPct val="20000"/>
              </a:spcBef>
              <a:buFont typeface="Arial" panose="020B0604020202020204" pitchFamily="34" charset="0"/>
              <a:buChar char="•"/>
            </a:pPr>
            <a:r>
              <a:rPr lang="en-GB" sz="1400" dirty="0"/>
              <a:t>1. formal separation between the Assembly and the Welsh government to provide clarity of the respective remit and role of the legislature and the executive, and;</a:t>
            </a:r>
          </a:p>
          <a:p>
            <a:pPr marL="628650" lvl="1" indent="-171450">
              <a:lnSpc>
                <a:spcPct val="90000"/>
              </a:lnSpc>
              <a:spcBef>
                <a:spcPct val="20000"/>
              </a:spcBef>
              <a:buFont typeface="Arial" panose="020B0604020202020204" pitchFamily="34" charset="0"/>
              <a:buChar char="•"/>
            </a:pPr>
            <a:r>
              <a:rPr lang="en-GB" sz="1400" dirty="0"/>
              <a:t>2. Introduction  of enhanced legislative powers - Assembly Measures so that legislative priorities for Wales are secured more quickly and easily than through provisions in bills passed by Parliament to improve effective scrutiny</a:t>
            </a:r>
          </a:p>
          <a:p>
            <a:pPr marL="171450" indent="-171450">
              <a:lnSpc>
                <a:spcPct val="90000"/>
              </a:lnSpc>
              <a:spcBef>
                <a:spcPct val="20000"/>
              </a:spcBef>
              <a:buFont typeface="Arial" pitchFamily="34" charset="0"/>
              <a:buChar char="•"/>
            </a:pPr>
            <a:endParaRPr lang="en-GB" sz="1400" dirty="0"/>
          </a:p>
          <a:p>
            <a:pPr marL="214313" indent="-214313">
              <a:lnSpc>
                <a:spcPct val="90000"/>
              </a:lnSpc>
              <a:spcBef>
                <a:spcPct val="20000"/>
              </a:spcBef>
              <a:buFont typeface="Arial" panose="020B0604020202020204" pitchFamily="34" charset="0"/>
              <a:buChar char="•"/>
            </a:pPr>
            <a:r>
              <a:rPr lang="en-GB" sz="1400" dirty="0"/>
              <a:t>The Silk Commission</a:t>
            </a:r>
          </a:p>
          <a:p>
            <a:pPr marL="557213" lvl="1" indent="-214313">
              <a:lnSpc>
                <a:spcPct val="90000"/>
              </a:lnSpc>
              <a:spcBef>
                <a:spcPct val="20000"/>
              </a:spcBef>
              <a:buFont typeface="Arial" pitchFamily="34" charset="0"/>
              <a:buChar char="•"/>
            </a:pPr>
            <a:r>
              <a:rPr lang="en-GB" sz="1400" dirty="0"/>
              <a:t>The Commission on Devolution in Wales - also known as The Silk Commission - established by the UK Government in 2011 to look at the future of the devolution settlement in Wales. </a:t>
            </a:r>
          </a:p>
          <a:p>
            <a:pPr marL="557213" lvl="1" indent="-214313">
              <a:lnSpc>
                <a:spcPct val="90000"/>
              </a:lnSpc>
              <a:spcBef>
                <a:spcPct val="20000"/>
              </a:spcBef>
              <a:buFont typeface="Arial" pitchFamily="34" charset="0"/>
              <a:buChar char="•"/>
            </a:pPr>
            <a:r>
              <a:rPr lang="en-GB" sz="1400" dirty="0"/>
              <a:t>The Commission looked at Wales's financial powers (Part 1 of their work) and legislative powers (Part 2 of their work) and made a number of recommendations in two final reports.</a:t>
            </a:r>
          </a:p>
          <a:p>
            <a:pPr fontAlgn="base">
              <a:lnSpc>
                <a:spcPct val="90000"/>
              </a:lnSpc>
              <a:spcBef>
                <a:spcPct val="20000"/>
              </a:spcBef>
              <a:buFont typeface="Arial" pitchFamily="34" charset="0"/>
            </a:pPr>
            <a:endParaRPr lang="en-GB" sz="1400" u="sng" dirty="0"/>
          </a:p>
          <a:p>
            <a:pPr fontAlgn="base">
              <a:lnSpc>
                <a:spcPct val="90000"/>
              </a:lnSpc>
              <a:spcBef>
                <a:spcPct val="20000"/>
              </a:spcBef>
              <a:buFont typeface="Arial" pitchFamily="34" charset="0"/>
            </a:pPr>
            <a:r>
              <a:rPr lang="en-GB" sz="1400" u="sng" dirty="0"/>
              <a:t>Recommendations relating to Policing :</a:t>
            </a:r>
          </a:p>
          <a:p>
            <a:pPr marL="214313" indent="-214313" fontAlgn="base">
              <a:lnSpc>
                <a:spcPct val="90000"/>
              </a:lnSpc>
              <a:spcBef>
                <a:spcPct val="20000"/>
              </a:spcBef>
              <a:buFont typeface="Arial" pitchFamily="34" charset="0"/>
              <a:buChar char="•"/>
            </a:pPr>
            <a:r>
              <a:rPr lang="en-GB" sz="1400" dirty="0"/>
              <a:t>Devolution of policing to the National Assembly</a:t>
            </a:r>
          </a:p>
          <a:p>
            <a:pPr marL="214313" indent="-214313" fontAlgn="base">
              <a:lnSpc>
                <a:spcPct val="90000"/>
              </a:lnSpc>
              <a:spcBef>
                <a:spcPct val="20000"/>
              </a:spcBef>
              <a:buFont typeface="Arial" pitchFamily="34" charset="0"/>
              <a:buChar char="•"/>
            </a:pPr>
            <a:r>
              <a:rPr lang="en-GB" sz="1400" dirty="0"/>
              <a:t>Devolution of responsibility for youth justice, but not the courts or the legal system generally</a:t>
            </a:r>
          </a:p>
          <a:p>
            <a:pPr>
              <a:lnSpc>
                <a:spcPct val="90000"/>
              </a:lnSpc>
              <a:spcBef>
                <a:spcPct val="20000"/>
              </a:spcBef>
              <a:buFont typeface="Arial" pitchFamily="34" charset="0"/>
            </a:pPr>
            <a:endParaRPr lang="en-GB" sz="1000" dirty="0"/>
          </a:p>
        </p:txBody>
      </p:sp>
      <p:pic>
        <p:nvPicPr>
          <p:cNvPr id="10" name="Picture 9" descr="Text&#10;&#10;Description automatically generated with medium confidence">
            <a:extLst>
              <a:ext uri="{FF2B5EF4-FFF2-40B4-BE49-F238E27FC236}">
                <a16:creationId xmlns:a16="http://schemas.microsoft.com/office/drawing/2014/main" id="{5B7C768C-A54D-6CD2-403A-AB14114795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1649" y="3870809"/>
            <a:ext cx="1302351" cy="1839829"/>
          </a:xfrm>
          <a:prstGeom prst="rect">
            <a:avLst/>
          </a:prstGeom>
        </p:spPr>
      </p:pic>
      <p:pic>
        <p:nvPicPr>
          <p:cNvPr id="12" name="Picture 11" descr="A picture containing gear&#10;&#10;Description automatically generated">
            <a:extLst>
              <a:ext uri="{FF2B5EF4-FFF2-40B4-BE49-F238E27FC236}">
                <a16:creationId xmlns:a16="http://schemas.microsoft.com/office/drawing/2014/main" id="{455A3A69-EECA-16D2-8629-4EA9D822A7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1034"/>
            <a:ext cx="1792705" cy="1192964"/>
          </a:xfrm>
          <a:prstGeom prst="rect">
            <a:avLst/>
          </a:prstGeom>
        </p:spPr>
      </p:pic>
      <p:pic>
        <p:nvPicPr>
          <p:cNvPr id="14" name="Picture 13" descr="A picture containing text, sky&#10;&#10;Description automatically generated">
            <a:extLst>
              <a:ext uri="{FF2B5EF4-FFF2-40B4-BE49-F238E27FC236}">
                <a16:creationId xmlns:a16="http://schemas.microsoft.com/office/drawing/2014/main" id="{65F5A37A-17F7-4BF9-70F2-349E4151277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9909" y="4790724"/>
            <a:ext cx="2101516" cy="1176849"/>
          </a:xfrm>
          <a:prstGeom prst="rect">
            <a:avLst/>
          </a:prstGeom>
        </p:spPr>
      </p:pic>
    </p:spTree>
    <p:extLst>
      <p:ext uri="{BB962C8B-B14F-4D97-AF65-F5344CB8AC3E}">
        <p14:creationId xmlns:p14="http://schemas.microsoft.com/office/powerpoint/2010/main" val="3238846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kern="1200" dirty="0">
                <a:latin typeface="+mj-lt"/>
                <a:ea typeface="+mj-ea"/>
                <a:cs typeface="+mj-cs"/>
              </a:rPr>
              <a:t>Policing &amp; Devolution- the journey continues</a:t>
            </a:r>
          </a:p>
        </p:txBody>
      </p:sp>
      <p:sp>
        <p:nvSpPr>
          <p:cNvPr id="3" name="TextBox 2"/>
          <p:cNvSpPr txBox="1"/>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Debate over the devolution of justice powers to Wales has been ongoing for several years. </a:t>
            </a:r>
          </a:p>
          <a:p>
            <a:pPr>
              <a:lnSpc>
                <a:spcPct val="90000"/>
              </a:lnSpc>
              <a:spcBef>
                <a:spcPct val="20000"/>
              </a:spcBef>
              <a:buFont typeface="Arial" pitchFamily="34" charset="0"/>
            </a:pPr>
            <a:r>
              <a:rPr lang="en-GB" sz="1500" dirty="0"/>
              <a:t>A review of the Welsh justice system was published in October 2019 by the Commission on Justice in Wales, chaired by the former lord chief justice of England and Wales Lord Thomas of </a:t>
            </a:r>
            <a:r>
              <a:rPr lang="en-GB" sz="1500" dirty="0" err="1"/>
              <a:t>Cwmgiedd</a:t>
            </a:r>
            <a:r>
              <a:rPr lang="en-GB" sz="1500" dirty="0"/>
              <a:t> (Thomas Commission). </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The report’s key recommendations were that control of policing and justice in Wales should be devolved to the Senedd, and that a new Welsh jurisdiction should be created.</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b="1" dirty="0">
                <a:solidFill>
                  <a:srgbClr val="FF0000"/>
                </a:solidFill>
              </a:rPr>
              <a:t>Thoughts?</a:t>
            </a:r>
          </a:p>
          <a:p>
            <a:pPr>
              <a:lnSpc>
                <a:spcPct val="90000"/>
              </a:lnSpc>
              <a:spcBef>
                <a:spcPct val="20000"/>
              </a:spcBef>
              <a:buFont typeface="Arial" pitchFamily="34" charset="0"/>
            </a:pPr>
            <a:endParaRPr lang="en-GB" sz="1500" dirty="0"/>
          </a:p>
        </p:txBody>
      </p:sp>
      <p:pic>
        <p:nvPicPr>
          <p:cNvPr id="7" name="Content Placeholder 3">
            <a:extLst>
              <a:ext uri="{FF2B5EF4-FFF2-40B4-BE49-F238E27FC236}">
                <a16:creationId xmlns:a16="http://schemas.microsoft.com/office/drawing/2014/main" id="{393B476F-5896-6B35-3F3A-8FCB3E2340A5}"/>
              </a:ext>
            </a:extLst>
          </p:cNvPr>
          <p:cNvPicPr>
            <a:picLocks noChangeAspect="1"/>
          </p:cNvPicPr>
          <p:nvPr/>
        </p:nvPicPr>
        <p:blipFill>
          <a:blip r:embed="rId3"/>
          <a:stretch>
            <a:fillRect/>
          </a:stretch>
        </p:blipFill>
        <p:spPr>
          <a:xfrm>
            <a:off x="5763126" y="1417638"/>
            <a:ext cx="2923676" cy="2093283"/>
          </a:xfrm>
          <a:prstGeom prst="rect">
            <a:avLst/>
          </a:prstGeom>
        </p:spPr>
      </p:pic>
      <p:sp>
        <p:nvSpPr>
          <p:cNvPr id="9" name="TextBox 8">
            <a:extLst>
              <a:ext uri="{FF2B5EF4-FFF2-40B4-BE49-F238E27FC236}">
                <a16:creationId xmlns:a16="http://schemas.microsoft.com/office/drawing/2014/main" id="{37803097-BD99-F71E-5152-F0AD2B21EF5C}"/>
              </a:ext>
            </a:extLst>
          </p:cNvPr>
          <p:cNvSpPr txBox="1"/>
          <p:nvPr/>
        </p:nvSpPr>
        <p:spPr>
          <a:xfrm>
            <a:off x="5594684" y="3726688"/>
            <a:ext cx="3296653" cy="1292662"/>
          </a:xfrm>
          <a:prstGeom prst="rect">
            <a:avLst/>
          </a:prstGeom>
          <a:noFill/>
        </p:spPr>
        <p:txBody>
          <a:bodyPr wrap="square" rtlCol="0">
            <a:spAutoFit/>
          </a:bodyPr>
          <a:lstStyle/>
          <a:p>
            <a:r>
              <a:rPr lang="en-GB" sz="1200" b="1" dirty="0"/>
              <a:t>“the people of Wales are being let down by the justice system in its present state” Lord Thomas of </a:t>
            </a:r>
            <a:r>
              <a:rPr lang="en-GB" sz="1200" b="1" dirty="0" err="1"/>
              <a:t>Cwmgiedd</a:t>
            </a:r>
            <a:r>
              <a:rPr lang="en-GB" sz="1200" b="1" dirty="0"/>
              <a:t>. (WG 2022)</a:t>
            </a:r>
          </a:p>
          <a:p>
            <a:endParaRPr lang="en-GB" sz="1200" b="1" dirty="0"/>
          </a:p>
          <a:p>
            <a:r>
              <a:rPr lang="en-GB" sz="1200" b="1" dirty="0">
                <a:solidFill>
                  <a:srgbClr val="FF0000"/>
                </a:solidFill>
              </a:rPr>
              <a:t>Thoughts?</a:t>
            </a:r>
            <a:endParaRPr lang="en-GB" sz="1200" dirty="0">
              <a:solidFill>
                <a:srgbClr val="FF0000"/>
              </a:solidFill>
            </a:endParaRPr>
          </a:p>
          <a:p>
            <a:endParaRPr lang="en-US" dirty="0"/>
          </a:p>
        </p:txBody>
      </p:sp>
    </p:spTree>
    <p:extLst>
      <p:ext uri="{BB962C8B-B14F-4D97-AF65-F5344CB8AC3E}">
        <p14:creationId xmlns:p14="http://schemas.microsoft.com/office/powerpoint/2010/main" val="4094112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529E1C-37CF-A797-54ED-80379DDDFEE3}"/>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Policing &amp; Devolution- the journey continues</a:t>
            </a:r>
            <a:endParaRPr lang="en-US" sz="3700"/>
          </a:p>
        </p:txBody>
      </p:sp>
      <p:sp>
        <p:nvSpPr>
          <p:cNvPr id="12" name="Content Placeholder 2">
            <a:extLst>
              <a:ext uri="{FF2B5EF4-FFF2-40B4-BE49-F238E27FC236}">
                <a16:creationId xmlns:a16="http://schemas.microsoft.com/office/drawing/2014/main" id="{076FA365-9E3A-0453-EBC8-C6D5018E249D}"/>
              </a:ext>
            </a:extLst>
          </p:cNvPr>
          <p:cNvSpPr>
            <a:spLocks noGrp="1"/>
          </p:cNvSpPr>
          <p:nvPr>
            <p:ph sz="half" idx="1"/>
          </p:nvPr>
        </p:nvSpPr>
        <p:spPr>
          <a:xfrm>
            <a:off x="457200" y="1600201"/>
            <a:ext cx="5720158" cy="3962399"/>
          </a:xfrm>
        </p:spPr>
        <p:txBody>
          <a:bodyPr>
            <a:normAutofit fontScale="92500" lnSpcReduction="20000"/>
          </a:bodyPr>
          <a:lstStyle/>
          <a:p>
            <a:r>
              <a:rPr lang="en-GB" sz="1200" dirty="0"/>
              <a:t>Our approach to justice in Wales is one which is built on successful partnership working. (p.2)</a:t>
            </a:r>
          </a:p>
          <a:p>
            <a:r>
              <a:rPr lang="en-GB" sz="1200" dirty="0"/>
              <a:t>If the justice system is to be truly reformed, policies and decisions about justice need to be determined and delivered in Wales, so that they align with the distinct and developing social, health, social justice and education policy and services in Wales and the growing body of Welsh law. (p.2)</a:t>
            </a:r>
          </a:p>
          <a:p>
            <a:r>
              <a:rPr lang="en-GB" sz="1200" dirty="0"/>
              <a:t>the case for the devolution of justice in Wales is now proven (p.3)</a:t>
            </a:r>
          </a:p>
          <a:p>
            <a:r>
              <a:rPr lang="en-GB" sz="1200" dirty="0"/>
              <a:t>Core principles (Core components) </a:t>
            </a:r>
          </a:p>
          <a:p>
            <a:pPr lvl="1"/>
            <a:r>
              <a:rPr lang="en-GB" sz="1100" dirty="0">
                <a:solidFill>
                  <a:srgbClr val="6D6D6D"/>
                </a:solidFill>
              </a:rPr>
              <a:t>Work to improve the experience of victims, witnesses and survivors </a:t>
            </a:r>
          </a:p>
          <a:p>
            <a:pPr lvl="1"/>
            <a:r>
              <a:rPr lang="en-GB" sz="1200" dirty="0"/>
              <a:t>Support safer communities </a:t>
            </a:r>
          </a:p>
          <a:p>
            <a:pPr lvl="1"/>
            <a:r>
              <a:rPr lang="en-GB" sz="1200" dirty="0"/>
              <a:t>the highest priority to tackling the national crisis of male violence against women </a:t>
            </a:r>
          </a:p>
          <a:p>
            <a:pPr lvl="1"/>
            <a:r>
              <a:rPr lang="en-GB" sz="1200" dirty="0"/>
              <a:t>Have a prevention focus</a:t>
            </a:r>
          </a:p>
          <a:p>
            <a:pPr lvl="1"/>
            <a:r>
              <a:rPr lang="en-GB" sz="1200" dirty="0"/>
              <a:t>Ensure all practice across the system is trauma informed </a:t>
            </a:r>
          </a:p>
          <a:p>
            <a:pPr lvl="1"/>
            <a:endParaRPr lang="en-GB" sz="1200" dirty="0"/>
          </a:p>
          <a:p>
            <a:r>
              <a:rPr lang="en-GB" sz="1600" dirty="0"/>
              <a:t>Work Programme </a:t>
            </a:r>
          </a:p>
          <a:p>
            <a:pPr lvl="1"/>
            <a:r>
              <a:rPr lang="en-GB" sz="1200" dirty="0"/>
              <a:t>WFGA</a:t>
            </a:r>
          </a:p>
          <a:p>
            <a:pPr lvl="1"/>
            <a:r>
              <a:rPr lang="en-GB" sz="1200" dirty="0"/>
              <a:t>ACE’s and Trauma informed work </a:t>
            </a:r>
          </a:p>
          <a:p>
            <a:pPr lvl="1"/>
            <a:r>
              <a:rPr lang="en-GB" sz="1300" dirty="0"/>
              <a:t>Publish and drive forward actions relating to justice system within final agreed VAWDASV strategy and establish the VAWDASV blueprint in Wales. </a:t>
            </a:r>
          </a:p>
          <a:p>
            <a:pPr lvl="1"/>
            <a:r>
              <a:rPr lang="en-GB" sz="1400" dirty="0"/>
              <a:t>Pursue the devolution of policing in discussions with the UK Government. </a:t>
            </a:r>
          </a:p>
          <a:p>
            <a:pPr lvl="1"/>
            <a:endParaRPr lang="en-GB" sz="1300" dirty="0"/>
          </a:p>
          <a:p>
            <a:pPr lvl="1"/>
            <a:endParaRPr lang="en-GB" sz="1100" dirty="0"/>
          </a:p>
          <a:p>
            <a:pPr lvl="1"/>
            <a:endParaRPr lang="en-GB" sz="800" dirty="0"/>
          </a:p>
          <a:p>
            <a:endParaRPr lang="en-GB" sz="1200" dirty="0"/>
          </a:p>
          <a:p>
            <a:endParaRPr lang="en-GB" sz="1200" dirty="0"/>
          </a:p>
          <a:p>
            <a:endParaRPr lang="en-GB" sz="1200" dirty="0"/>
          </a:p>
          <a:p>
            <a:endParaRPr lang="en-US" dirty="0"/>
          </a:p>
        </p:txBody>
      </p:sp>
      <p:pic>
        <p:nvPicPr>
          <p:cNvPr id="7" name="Content Placeholder 3" descr="Graphical user interface, PowerPoint&#10;&#10;Description automatically generated">
            <a:extLst>
              <a:ext uri="{FF2B5EF4-FFF2-40B4-BE49-F238E27FC236}">
                <a16:creationId xmlns:a16="http://schemas.microsoft.com/office/drawing/2014/main" id="{08686F2C-46BF-8A30-8334-61FBE57F8DC6}"/>
              </a:ext>
            </a:extLst>
          </p:cNvPr>
          <p:cNvPicPr>
            <a:picLocks noGrp="1" noChangeAspect="1"/>
          </p:cNvPicPr>
          <p:nvPr>
            <p:ph sz="half" idx="2"/>
          </p:nvPr>
        </p:nvPicPr>
        <p:blipFill>
          <a:blip r:embed="rId2"/>
          <a:stretch>
            <a:fillRect/>
          </a:stretch>
        </p:blipFill>
        <p:spPr>
          <a:xfrm>
            <a:off x="6177358" y="1417638"/>
            <a:ext cx="2966642" cy="2121149"/>
          </a:xfrm>
          <a:prstGeom prst="rect">
            <a:avLst/>
          </a:prstGeom>
          <a:noFill/>
        </p:spPr>
      </p:pic>
    </p:spTree>
    <p:extLst>
      <p:ext uri="{BB962C8B-B14F-4D97-AF65-F5344CB8AC3E}">
        <p14:creationId xmlns:p14="http://schemas.microsoft.com/office/powerpoint/2010/main" val="3710781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F0C2CD3-F974-8C11-47FB-C293EDE92800}"/>
              </a:ext>
            </a:extLst>
          </p:cNvPr>
          <p:cNvSpPr txBox="1">
            <a:spLocks/>
          </p:cNvSpPr>
          <p:nvPr/>
        </p:nvSpPr>
        <p:spPr>
          <a:xfrm>
            <a:off x="656423" y="272475"/>
            <a:ext cx="7566944" cy="584775"/>
          </a:xfrm>
          <a:prstGeom prst="rect">
            <a:avLst/>
          </a:prstGeom>
        </p:spPr>
        <p:txBody>
          <a:bodyPr vert="horz" lIns="91440" tIns="45720" rIns="91440" bIns="45720" rtlCol="0" anchor="ctr">
            <a:normAutofit fontScale="8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t>Politics of Partnership </a:t>
            </a:r>
            <a:endParaRPr lang="en-US" dirty="0"/>
          </a:p>
        </p:txBody>
      </p:sp>
      <p:sp>
        <p:nvSpPr>
          <p:cNvPr id="6" name="TextBox 5">
            <a:extLst>
              <a:ext uri="{FF2B5EF4-FFF2-40B4-BE49-F238E27FC236}">
                <a16:creationId xmlns:a16="http://schemas.microsoft.com/office/drawing/2014/main" id="{9FC34F57-F02E-2306-D1F6-FE748F5A8848}"/>
              </a:ext>
            </a:extLst>
          </p:cNvPr>
          <p:cNvSpPr txBox="1"/>
          <p:nvPr/>
        </p:nvSpPr>
        <p:spPr>
          <a:xfrm>
            <a:off x="326699" y="785969"/>
            <a:ext cx="7066190" cy="5286062"/>
          </a:xfrm>
          <a:prstGeom prst="rect">
            <a:avLst/>
          </a:prstGeom>
          <a:noFill/>
        </p:spPr>
        <p:txBody>
          <a:bodyPr wrap="square" rtlCol="0">
            <a:spAutoFit/>
          </a:bodyPr>
          <a:lstStyle/>
          <a:p>
            <a:r>
              <a:rPr lang="en-GB" sz="1350" b="1" dirty="0"/>
              <a:t>What are partnerships?</a:t>
            </a:r>
          </a:p>
          <a:p>
            <a:pPr marL="214313" indent="-214313">
              <a:buFont typeface="Arial" panose="020B0604020202020204" pitchFamily="34" charset="0"/>
              <a:buChar char="•"/>
            </a:pPr>
            <a:r>
              <a:rPr lang="en-GB" sz="1350" dirty="0"/>
              <a:t>Partnership evolution and themes</a:t>
            </a:r>
          </a:p>
          <a:p>
            <a:pPr marL="557213" lvl="1" indent="-214313">
              <a:buFont typeface="Arial" panose="020B0604020202020204" pitchFamily="34" charset="0"/>
              <a:buChar char="•"/>
            </a:pPr>
            <a:r>
              <a:rPr lang="en-GB" sz="1350" dirty="0"/>
              <a:t>Interagency cooperation</a:t>
            </a:r>
          </a:p>
          <a:p>
            <a:pPr marL="557213" lvl="1" indent="-214313">
              <a:buFont typeface="Arial" panose="020B0604020202020204" pitchFamily="34" charset="0"/>
              <a:buChar char="•"/>
            </a:pPr>
            <a:r>
              <a:rPr lang="en-GB" sz="1350" dirty="0"/>
              <a:t>Crime prevention and community safety – statutory and voluntary </a:t>
            </a:r>
          </a:p>
          <a:p>
            <a:pPr marL="557213" lvl="1" indent="-214313">
              <a:buFont typeface="Arial" panose="020B0604020202020204" pitchFamily="34" charset="0"/>
              <a:buChar char="•"/>
            </a:pPr>
            <a:r>
              <a:rPr lang="en-GB" sz="1350" dirty="0"/>
              <a:t>Future Generations Act and its implications in Wales devolved &amp; non-devolved bodies. </a:t>
            </a:r>
          </a:p>
          <a:p>
            <a:pPr marL="557213" lvl="1" indent="-214313">
              <a:buFont typeface="Arial" panose="020B0604020202020204" pitchFamily="34" charset="0"/>
              <a:buChar char="•"/>
            </a:pPr>
            <a:r>
              <a:rPr lang="en-GB" sz="1350" dirty="0"/>
              <a:t>Ideological reasons</a:t>
            </a:r>
          </a:p>
          <a:p>
            <a:r>
              <a:rPr lang="en-GB" sz="1350" u="sng" dirty="0"/>
              <a:t>Partnership imperatives</a:t>
            </a:r>
          </a:p>
          <a:p>
            <a:pPr marL="557213" lvl="1" indent="-214313">
              <a:buFont typeface="Arial" panose="020B0604020202020204" pitchFamily="34" charset="0"/>
              <a:buChar char="•"/>
            </a:pPr>
            <a:r>
              <a:rPr lang="en-GB" sz="1350" dirty="0"/>
              <a:t>Political </a:t>
            </a:r>
          </a:p>
          <a:p>
            <a:pPr marL="557213" lvl="1" indent="-214313">
              <a:buFont typeface="Arial" panose="020B0604020202020204" pitchFamily="34" charset="0"/>
              <a:buChar char="•"/>
            </a:pPr>
            <a:r>
              <a:rPr lang="en-GB" sz="1350" dirty="0"/>
              <a:t>Legal</a:t>
            </a:r>
          </a:p>
          <a:p>
            <a:pPr marL="900113" lvl="2" indent="-214313">
              <a:buFont typeface="Arial" panose="020B0604020202020204" pitchFamily="34" charset="0"/>
              <a:buChar char="•"/>
            </a:pPr>
            <a:r>
              <a:rPr lang="en-GB" sz="1350" dirty="0"/>
              <a:t>Crime and disorder Act 1998</a:t>
            </a:r>
          </a:p>
          <a:p>
            <a:pPr marL="900113" lvl="2" indent="-214313">
              <a:buFont typeface="Arial" panose="020B0604020202020204" pitchFamily="34" charset="0"/>
              <a:buChar char="•"/>
            </a:pPr>
            <a:r>
              <a:rPr lang="en-GB" sz="1350" dirty="0"/>
              <a:t>Duty to cooperate - Section 17 of the Crime and Disorder Act 1998 requires local authorities to consider the community safety implications of all their activities.  Section 17 says:  </a:t>
            </a:r>
          </a:p>
          <a:p>
            <a:pPr marL="900113" lvl="2" indent="-214313">
              <a:buFont typeface="Arial" panose="020B0604020202020204" pitchFamily="34" charset="0"/>
              <a:buChar char="•"/>
            </a:pPr>
            <a:endParaRPr lang="en-GB" sz="1350" dirty="0"/>
          </a:p>
          <a:p>
            <a:r>
              <a:rPr lang="en-GB" sz="1350" i="1" dirty="0">
                <a:solidFill>
                  <a:schemeClr val="bg2">
                    <a:lumMod val="50000"/>
                  </a:schemeClr>
                </a:solidFill>
              </a:rPr>
              <a:t>“ Without prejudice to any other obligation imposed on it, it shall be the duty of each authority to ….. do all that it reasonably can to prevent, (a)crime and disorder in its area (including anti-social and other behaviour adversely affecting the local environment); and (b)the misuse of drugs, alcohol and other substances in its area; and (c)re-offending in its area”</a:t>
            </a:r>
          </a:p>
          <a:p>
            <a:pPr marL="214313" indent="-214313">
              <a:buFont typeface="Arial" panose="020B0604020202020204" pitchFamily="34" charset="0"/>
              <a:buChar char="•"/>
            </a:pPr>
            <a:endParaRPr lang="en-GB" sz="1350" dirty="0"/>
          </a:p>
          <a:p>
            <a:pPr marL="557213" lvl="1" indent="-214313">
              <a:buFont typeface="Arial" panose="020B0604020202020204" pitchFamily="34" charset="0"/>
              <a:buChar char="•"/>
            </a:pPr>
            <a:r>
              <a:rPr lang="en-GB" sz="1350" dirty="0"/>
              <a:t>PCC’s – Police Reform and Social Responsibility Act 2011 – including collaboration </a:t>
            </a:r>
          </a:p>
          <a:p>
            <a:pPr marL="214313" indent="-214313">
              <a:buFont typeface="Arial" panose="020B0604020202020204" pitchFamily="34" charset="0"/>
              <a:buChar char="•"/>
            </a:pPr>
            <a:endParaRPr lang="en-GB" sz="1350" dirty="0"/>
          </a:p>
          <a:p>
            <a:pPr marL="214313" indent="-214313">
              <a:buFont typeface="Arial" panose="020B0604020202020204" pitchFamily="34" charset="0"/>
              <a:buChar char="•"/>
            </a:pPr>
            <a:endParaRPr lang="en-GB" sz="1350" dirty="0"/>
          </a:p>
          <a:p>
            <a:endParaRPr lang="en-GB" sz="1350" dirty="0"/>
          </a:p>
        </p:txBody>
      </p:sp>
      <p:pic>
        <p:nvPicPr>
          <p:cNvPr id="7" name="Picture 6">
            <a:extLst>
              <a:ext uri="{FF2B5EF4-FFF2-40B4-BE49-F238E27FC236}">
                <a16:creationId xmlns:a16="http://schemas.microsoft.com/office/drawing/2014/main" id="{99CFFCE6-814F-9A61-4E6A-5C66ACCF66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5079" y="1370744"/>
            <a:ext cx="1476050" cy="1370449"/>
          </a:xfrm>
          <a:prstGeom prst="rect">
            <a:avLst/>
          </a:prstGeom>
        </p:spPr>
      </p:pic>
    </p:spTree>
    <p:extLst>
      <p:ext uri="{BB962C8B-B14F-4D97-AF65-F5344CB8AC3E}">
        <p14:creationId xmlns:p14="http://schemas.microsoft.com/office/powerpoint/2010/main" val="544234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BC02BF9-B29E-51EF-9054-6E049DDC6F63}"/>
              </a:ext>
            </a:extLst>
          </p:cNvPr>
          <p:cNvSpPr>
            <a:spLocks noGrp="1"/>
          </p:cNvSpPr>
          <p:nvPr>
            <p:ph type="title"/>
          </p:nvPr>
        </p:nvSpPr>
        <p:spPr/>
        <p:txBody>
          <a:bodyPr>
            <a:normAutofit/>
          </a:bodyPr>
          <a:lstStyle/>
          <a:p>
            <a:r>
              <a:rPr lang="en-US" sz="3200" dirty="0"/>
              <a:t>Wellbeing and Future Generations Act 2015</a:t>
            </a:r>
          </a:p>
        </p:txBody>
      </p:sp>
      <p:pic>
        <p:nvPicPr>
          <p:cNvPr id="7" name="Content Placeholder 6">
            <a:extLst>
              <a:ext uri="{FF2B5EF4-FFF2-40B4-BE49-F238E27FC236}">
                <a16:creationId xmlns:a16="http://schemas.microsoft.com/office/drawing/2014/main" id="{C849BC70-8954-DBBF-CF9F-9DB440FD6B2F}"/>
              </a:ext>
            </a:extLst>
          </p:cNvPr>
          <p:cNvPicPr>
            <a:picLocks noGrp="1" noChangeAspect="1"/>
          </p:cNvPicPr>
          <p:nvPr>
            <p:ph idx="1"/>
          </p:nvPr>
        </p:nvPicPr>
        <p:blipFill>
          <a:blip r:embed="rId2"/>
          <a:stretch>
            <a:fillRect/>
          </a:stretch>
        </p:blipFill>
        <p:spPr>
          <a:xfrm>
            <a:off x="0" y="1162755"/>
            <a:ext cx="2956292" cy="3081867"/>
          </a:xfrm>
          <a:prstGeom prst="rect">
            <a:avLst/>
          </a:prstGeom>
        </p:spPr>
      </p:pic>
      <p:pic>
        <p:nvPicPr>
          <p:cNvPr id="9" name="Picture 8">
            <a:extLst>
              <a:ext uri="{FF2B5EF4-FFF2-40B4-BE49-F238E27FC236}">
                <a16:creationId xmlns:a16="http://schemas.microsoft.com/office/drawing/2014/main" id="{BFD3A284-8122-AD0D-DC07-57C9CF623966}"/>
              </a:ext>
            </a:extLst>
          </p:cNvPr>
          <p:cNvPicPr>
            <a:picLocks noChangeAspect="1"/>
          </p:cNvPicPr>
          <p:nvPr/>
        </p:nvPicPr>
        <p:blipFill>
          <a:blip r:embed="rId3"/>
          <a:stretch>
            <a:fillRect/>
          </a:stretch>
        </p:blipFill>
        <p:spPr>
          <a:xfrm>
            <a:off x="2891157" y="1862667"/>
            <a:ext cx="6119723" cy="3713323"/>
          </a:xfrm>
          <a:prstGeom prst="rect">
            <a:avLst/>
          </a:prstGeom>
        </p:spPr>
      </p:pic>
    </p:spTree>
    <p:extLst>
      <p:ext uri="{BB962C8B-B14F-4D97-AF65-F5344CB8AC3E}">
        <p14:creationId xmlns:p14="http://schemas.microsoft.com/office/powerpoint/2010/main" val="747894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794657"/>
          </a:xfrm>
        </p:spPr>
        <p:txBody>
          <a:bodyPr vert="horz" lIns="91440" tIns="45720" rIns="91440" bIns="45720" rtlCol="0" anchor="ctr">
            <a:normAutofit/>
          </a:bodyPr>
          <a:lstStyle/>
          <a:p>
            <a:r>
              <a:rPr lang="en-GB" sz="3200" kern="1200" dirty="0">
                <a:latin typeface="+mj-lt"/>
                <a:ea typeface="+mj-ea"/>
                <a:cs typeface="+mj-cs"/>
              </a:rPr>
              <a:t>Partnerships &amp; Policing </a:t>
            </a:r>
          </a:p>
        </p:txBody>
      </p:sp>
      <p:sp>
        <p:nvSpPr>
          <p:cNvPr id="3" name="Rectangle 2"/>
          <p:cNvSpPr/>
          <p:nvPr/>
        </p:nvSpPr>
        <p:spPr>
          <a:xfrm>
            <a:off x="359228" y="674914"/>
            <a:ext cx="8425543" cy="4767943"/>
          </a:xfrm>
          <a:prstGeom prst="rect">
            <a:avLst/>
          </a:prstGeom>
        </p:spPr>
        <p:txBody>
          <a:bodyPr vert="horz" lIns="91440" tIns="45720" rIns="91440" bIns="45720" rtlCol="0">
            <a:noAutofit/>
          </a:bodyPr>
          <a:lstStyle/>
          <a:p>
            <a:pPr>
              <a:lnSpc>
                <a:spcPct val="90000"/>
              </a:lnSpc>
              <a:spcBef>
                <a:spcPct val="20000"/>
              </a:spcBef>
              <a:buFont typeface="Arial" pitchFamily="34" charset="0"/>
            </a:pPr>
            <a:r>
              <a:rPr lang="en-GB" sz="1400" u="sng" dirty="0"/>
              <a:t>What it is:</a:t>
            </a:r>
          </a:p>
          <a:p>
            <a:pPr marL="214313" indent="-214313">
              <a:lnSpc>
                <a:spcPct val="90000"/>
              </a:lnSpc>
              <a:spcBef>
                <a:spcPct val="20000"/>
              </a:spcBef>
              <a:buFont typeface="Arial" pitchFamily="34" charset="0"/>
              <a:buChar char="•"/>
            </a:pPr>
            <a:r>
              <a:rPr lang="en-GB" sz="1400" dirty="0"/>
              <a:t> Creating diverse partnerships that add value rather than settling for what is familiar, comfortable and already in place;</a:t>
            </a:r>
          </a:p>
          <a:p>
            <a:pPr marL="742950" lvl="1" indent="-285750">
              <a:lnSpc>
                <a:spcPct val="90000"/>
              </a:lnSpc>
              <a:spcBef>
                <a:spcPct val="20000"/>
              </a:spcBef>
              <a:buFont typeface="Wingdings" pitchFamily="2" charset="2"/>
              <a:buChar char="§"/>
            </a:pPr>
            <a:r>
              <a:rPr lang="en-GB" sz="1400" dirty="0"/>
              <a:t>Ability to gain commitment from others without holding or exercising direct authority.</a:t>
            </a:r>
          </a:p>
          <a:p>
            <a:pPr>
              <a:lnSpc>
                <a:spcPct val="90000"/>
              </a:lnSpc>
              <a:spcBef>
                <a:spcPct val="20000"/>
              </a:spcBef>
              <a:buFont typeface="Arial" pitchFamily="34" charset="0"/>
            </a:pPr>
            <a:endParaRPr lang="en-GB" sz="1400" dirty="0"/>
          </a:p>
          <a:p>
            <a:pPr>
              <a:lnSpc>
                <a:spcPct val="90000"/>
              </a:lnSpc>
              <a:spcBef>
                <a:spcPct val="20000"/>
              </a:spcBef>
              <a:buFont typeface="Arial" pitchFamily="34" charset="0"/>
            </a:pPr>
            <a:r>
              <a:rPr lang="en-GB" sz="1400" u="sng" dirty="0"/>
              <a:t>What it is not:</a:t>
            </a:r>
          </a:p>
          <a:p>
            <a:pPr marL="214313" indent="-214313">
              <a:lnSpc>
                <a:spcPct val="90000"/>
              </a:lnSpc>
              <a:spcBef>
                <a:spcPct val="20000"/>
              </a:spcBef>
              <a:buFont typeface="Arial" pitchFamily="34" charset="0"/>
              <a:buChar char="•"/>
            </a:pPr>
            <a:r>
              <a:rPr lang="en-GB" sz="1400" dirty="0"/>
              <a:t>Use of information to push own agenda at the expense of others.  </a:t>
            </a:r>
          </a:p>
          <a:p>
            <a:pPr>
              <a:lnSpc>
                <a:spcPct val="90000"/>
              </a:lnSpc>
              <a:spcBef>
                <a:spcPct val="20000"/>
              </a:spcBef>
              <a:buFont typeface="Arial" pitchFamily="34" charset="0"/>
            </a:pPr>
            <a:endParaRPr lang="en-GB" sz="1400" dirty="0"/>
          </a:p>
          <a:p>
            <a:pPr>
              <a:lnSpc>
                <a:spcPct val="90000"/>
              </a:lnSpc>
              <a:spcBef>
                <a:spcPct val="20000"/>
              </a:spcBef>
              <a:buFont typeface="Arial" pitchFamily="34" charset="0"/>
            </a:pPr>
            <a:r>
              <a:rPr lang="en-GB" sz="1400" dirty="0"/>
              <a:t> </a:t>
            </a:r>
            <a:r>
              <a:rPr lang="en-GB" sz="1400" u="sng" dirty="0"/>
              <a:t>Challenges of partnerships:</a:t>
            </a:r>
          </a:p>
          <a:p>
            <a:pPr marL="214313" indent="-214313">
              <a:lnSpc>
                <a:spcPct val="90000"/>
              </a:lnSpc>
              <a:spcBef>
                <a:spcPct val="20000"/>
              </a:spcBef>
              <a:buFont typeface="Arial" pitchFamily="34" charset="0"/>
              <a:buChar char="•"/>
            </a:pPr>
            <a:r>
              <a:rPr lang="en-GB" sz="1400" dirty="0"/>
              <a:t> </a:t>
            </a:r>
            <a:r>
              <a:rPr lang="en-GB" sz="1400" b="1" dirty="0"/>
              <a:t>Culture</a:t>
            </a:r>
            <a:r>
              <a:rPr lang="en-GB" sz="1400" dirty="0"/>
              <a:t> – different values that can create tension.  Different risk thresholds / appetites etc.  Organisations held to account in difference ways.</a:t>
            </a:r>
          </a:p>
          <a:p>
            <a:pPr>
              <a:lnSpc>
                <a:spcPct val="90000"/>
              </a:lnSpc>
              <a:spcBef>
                <a:spcPct val="20000"/>
              </a:spcBef>
              <a:buFont typeface="Arial" pitchFamily="34" charset="0"/>
            </a:pPr>
            <a:endParaRPr lang="en-GB" sz="1400" dirty="0"/>
          </a:p>
          <a:p>
            <a:pPr marL="285750" indent="-285750">
              <a:lnSpc>
                <a:spcPct val="90000"/>
              </a:lnSpc>
              <a:spcBef>
                <a:spcPct val="20000"/>
              </a:spcBef>
              <a:buFont typeface="Arial" panose="020B0604020202020204" pitchFamily="34" charset="0"/>
              <a:buChar char="•"/>
            </a:pPr>
            <a:r>
              <a:rPr lang="en-GB" sz="1400" b="1" dirty="0"/>
              <a:t>Capacity</a:t>
            </a:r>
            <a:r>
              <a:rPr lang="en-GB" sz="1400" dirty="0"/>
              <a:t> – Austerity means that some partners have withdrawn to core functions.  Where we once all overlapped there becomes pockets of risk where organisations have withdrawn; </a:t>
            </a:r>
          </a:p>
          <a:p>
            <a:pPr marL="628650" lvl="1" indent="-285750">
              <a:lnSpc>
                <a:spcPct val="90000"/>
              </a:lnSpc>
              <a:spcBef>
                <a:spcPct val="20000"/>
              </a:spcBef>
              <a:buFont typeface="Wingdings" pitchFamily="2" charset="2"/>
              <a:buChar char="§"/>
            </a:pPr>
            <a:r>
              <a:rPr lang="en-GB" sz="1400" dirty="0"/>
              <a:t>shrinking together not apart?</a:t>
            </a:r>
          </a:p>
          <a:p>
            <a:pPr marL="285750" indent="-285750">
              <a:lnSpc>
                <a:spcPct val="90000"/>
              </a:lnSpc>
              <a:spcBef>
                <a:spcPct val="20000"/>
              </a:spcBef>
              <a:buFont typeface="Arial" panose="020B0604020202020204" pitchFamily="34" charset="0"/>
              <a:buChar char="•"/>
            </a:pPr>
            <a:r>
              <a:rPr lang="en-GB" sz="1400" b="1" dirty="0"/>
              <a:t>Communication</a:t>
            </a:r>
            <a:r>
              <a:rPr lang="en-GB" sz="1400" dirty="0"/>
              <a:t> – Poor governance, poor information sharing</a:t>
            </a:r>
          </a:p>
          <a:p>
            <a:pPr marL="285750" indent="-285750">
              <a:lnSpc>
                <a:spcPct val="90000"/>
              </a:lnSpc>
              <a:spcBef>
                <a:spcPct val="20000"/>
              </a:spcBef>
              <a:buFont typeface="Arial" panose="020B0604020202020204" pitchFamily="34" charset="0"/>
              <a:buChar char="•"/>
            </a:pPr>
            <a:endParaRPr lang="en-GB" sz="1400" dirty="0"/>
          </a:p>
          <a:p>
            <a:pPr marL="285750" indent="-285750">
              <a:lnSpc>
                <a:spcPct val="90000"/>
              </a:lnSpc>
              <a:spcBef>
                <a:spcPct val="20000"/>
              </a:spcBef>
              <a:buFont typeface="Arial" panose="020B0604020202020204" pitchFamily="34" charset="0"/>
              <a:buChar char="•"/>
            </a:pPr>
            <a:r>
              <a:rPr lang="en-GB" sz="1400" b="1" dirty="0"/>
              <a:t>Trust</a:t>
            </a:r>
            <a:r>
              <a:rPr lang="en-GB" sz="1400" dirty="0"/>
              <a:t> – Regular changes in portfolio leadership doesn’t allow relationships to develop with partners</a:t>
            </a:r>
          </a:p>
          <a:p>
            <a:pPr marL="285750" indent="-285750">
              <a:lnSpc>
                <a:spcPct val="90000"/>
              </a:lnSpc>
              <a:spcBef>
                <a:spcPct val="20000"/>
              </a:spcBef>
              <a:buFont typeface="Arial" panose="020B0604020202020204" pitchFamily="34" charset="0"/>
              <a:buChar char="•"/>
            </a:pPr>
            <a:endParaRPr lang="en-GB" sz="1400" dirty="0"/>
          </a:p>
          <a:p>
            <a:pPr marL="285750" indent="-285750">
              <a:lnSpc>
                <a:spcPct val="90000"/>
              </a:lnSpc>
              <a:spcBef>
                <a:spcPct val="20000"/>
              </a:spcBef>
              <a:buFont typeface="Arial" panose="020B0604020202020204" pitchFamily="34" charset="0"/>
              <a:buChar char="•"/>
            </a:pPr>
            <a:r>
              <a:rPr lang="en-GB" sz="1400" b="1" dirty="0"/>
              <a:t>Being a non devolved service in a devolved landscape – </a:t>
            </a:r>
            <a:r>
              <a:rPr lang="en-GB" sz="1400" dirty="0"/>
              <a:t>Wellbeing &amp; Future Generation Act 2015</a:t>
            </a:r>
          </a:p>
          <a:p>
            <a:pPr marL="285750" indent="-285750">
              <a:lnSpc>
                <a:spcPct val="90000"/>
              </a:lnSpc>
              <a:spcBef>
                <a:spcPct val="20000"/>
              </a:spcBef>
              <a:buFont typeface="Arial" panose="020B0604020202020204" pitchFamily="34" charset="0"/>
              <a:buChar char="•"/>
            </a:pPr>
            <a:endParaRPr lang="en-GB" sz="1400" b="1" dirty="0"/>
          </a:p>
          <a:p>
            <a:pPr marL="285750" indent="-285750">
              <a:lnSpc>
                <a:spcPct val="90000"/>
              </a:lnSpc>
              <a:spcBef>
                <a:spcPct val="20000"/>
              </a:spcBef>
              <a:buFont typeface="Arial" panose="020B0604020202020204" pitchFamily="34" charset="0"/>
              <a:buChar char="•"/>
            </a:pPr>
            <a:r>
              <a:rPr lang="en-GB" sz="1400" b="1" dirty="0"/>
              <a:t>Need commitment and both strategic and operational level </a:t>
            </a:r>
            <a:r>
              <a:rPr lang="en-GB" sz="1400" dirty="0"/>
              <a:t>– </a:t>
            </a:r>
            <a:r>
              <a:rPr lang="en-GB" sz="1400" dirty="0" err="1"/>
              <a:t>E.g</a:t>
            </a:r>
            <a:r>
              <a:rPr lang="en-GB" sz="1400" dirty="0"/>
              <a:t> MASH in Gwent</a:t>
            </a:r>
          </a:p>
        </p:txBody>
      </p:sp>
    </p:spTree>
    <p:extLst>
      <p:ext uri="{BB962C8B-B14F-4D97-AF65-F5344CB8AC3E}">
        <p14:creationId xmlns:p14="http://schemas.microsoft.com/office/powerpoint/2010/main" val="2815074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A3702-7E3B-73E1-8C4A-67E67527AEA4}"/>
              </a:ext>
            </a:extLst>
          </p:cNvPr>
          <p:cNvSpPr>
            <a:spLocks noGrp="1"/>
          </p:cNvSpPr>
          <p:nvPr>
            <p:ph type="title"/>
          </p:nvPr>
        </p:nvSpPr>
        <p:spPr>
          <a:xfrm>
            <a:off x="566057" y="0"/>
            <a:ext cx="8577943" cy="1143000"/>
          </a:xfrm>
        </p:spPr>
        <p:txBody>
          <a:bodyPr>
            <a:normAutofit/>
          </a:bodyPr>
          <a:lstStyle/>
          <a:p>
            <a:r>
              <a:rPr lang="en-US" sz="2800" dirty="0"/>
              <a:t>Police &amp; partnership working: an academic view </a:t>
            </a:r>
          </a:p>
        </p:txBody>
      </p:sp>
      <p:sp>
        <p:nvSpPr>
          <p:cNvPr id="3" name="Content Placeholder 2">
            <a:extLst>
              <a:ext uri="{FF2B5EF4-FFF2-40B4-BE49-F238E27FC236}">
                <a16:creationId xmlns:a16="http://schemas.microsoft.com/office/drawing/2014/main" id="{D4082BC7-A282-9F99-5BD9-9D57A3EDA6C8}"/>
              </a:ext>
            </a:extLst>
          </p:cNvPr>
          <p:cNvSpPr>
            <a:spLocks noGrp="1"/>
          </p:cNvSpPr>
          <p:nvPr>
            <p:ph idx="1"/>
          </p:nvPr>
        </p:nvSpPr>
        <p:spPr>
          <a:xfrm>
            <a:off x="457200" y="1023257"/>
            <a:ext cx="8229600" cy="4724399"/>
          </a:xfrm>
        </p:spPr>
        <p:txBody>
          <a:bodyPr>
            <a:normAutofit/>
          </a:bodyPr>
          <a:lstStyle/>
          <a:p>
            <a:pPr marL="0" indent="0">
              <a:buNone/>
            </a:pPr>
            <a:r>
              <a:rPr lang="en-US" sz="1800" dirty="0"/>
              <a:t>McCarthy  &amp; O’Neill (2014) findings from two independent studies in England on the efficacy of partnership working with the police. </a:t>
            </a:r>
          </a:p>
          <a:p>
            <a:pPr marL="0" indent="0">
              <a:buNone/>
            </a:pPr>
            <a:r>
              <a:rPr lang="en-US" sz="1800" u="sng" dirty="0"/>
              <a:t>Some headlines </a:t>
            </a:r>
          </a:p>
          <a:p>
            <a:r>
              <a:rPr lang="en-US" sz="1800" dirty="0"/>
              <a:t>Crime and Disorder Act institutionalized the notion of partnership working into everyday policing nomenclature. </a:t>
            </a:r>
          </a:p>
          <a:p>
            <a:r>
              <a:rPr lang="en-US" sz="1800" dirty="0"/>
              <a:t>Tackling crime &amp; root cause not merely the responsibility of Policing. </a:t>
            </a:r>
          </a:p>
          <a:p>
            <a:r>
              <a:rPr lang="en-US" sz="1800" dirty="0"/>
              <a:t>Pearson (1992) - Cultural issues – task orientation causes issues – inability to relinquish control caused barriers to partnership working – some of those old habits remain.</a:t>
            </a:r>
          </a:p>
          <a:p>
            <a:r>
              <a:rPr lang="en-US" sz="1800" dirty="0" err="1"/>
              <a:t>Neighbourhood</a:t>
            </a:r>
            <a:r>
              <a:rPr lang="en-US" sz="1800" dirty="0"/>
              <a:t> policing has paved the way for greater partnership working</a:t>
            </a:r>
          </a:p>
          <a:p>
            <a:r>
              <a:rPr lang="en-US" sz="1800" dirty="0"/>
              <a:t>Early and Intervention agenda has also forged greater partnership relationships. </a:t>
            </a:r>
          </a:p>
          <a:p>
            <a:r>
              <a:rPr lang="en-US" sz="1800" dirty="0" err="1"/>
              <a:t>Recognised</a:t>
            </a:r>
            <a:r>
              <a:rPr lang="en-US" sz="1800" dirty="0"/>
              <a:t> that pre &amp; post austerity impact may have differing impact on partnership working. </a:t>
            </a:r>
          </a:p>
          <a:p>
            <a:endParaRPr lang="en-US" sz="1800" dirty="0"/>
          </a:p>
          <a:p>
            <a:endParaRPr lang="en-US" sz="1800" dirty="0"/>
          </a:p>
        </p:txBody>
      </p:sp>
    </p:spTree>
    <p:extLst>
      <p:ext uri="{BB962C8B-B14F-4D97-AF65-F5344CB8AC3E}">
        <p14:creationId xmlns:p14="http://schemas.microsoft.com/office/powerpoint/2010/main" val="568545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4C864D-2173-DCC8-AB09-D66C3AF48114}"/>
              </a:ext>
            </a:extLst>
          </p:cNvPr>
          <p:cNvSpPr>
            <a:spLocks noGrp="1"/>
          </p:cNvSpPr>
          <p:nvPr>
            <p:ph idx="1"/>
          </p:nvPr>
        </p:nvSpPr>
        <p:spPr>
          <a:xfrm>
            <a:off x="457200" y="1186544"/>
            <a:ext cx="8229600" cy="4452256"/>
          </a:xfrm>
        </p:spPr>
        <p:txBody>
          <a:bodyPr>
            <a:normAutofit lnSpcReduction="10000"/>
          </a:bodyPr>
          <a:lstStyle/>
          <a:p>
            <a:r>
              <a:rPr lang="en-US" sz="1400" dirty="0"/>
              <a:t>Study found that at operational and strategic level partnership working was supported and indeed embraced. </a:t>
            </a:r>
          </a:p>
          <a:p>
            <a:r>
              <a:rPr lang="en-US" sz="1400" dirty="0"/>
              <a:t>Recognition of outcome improvements for communities through partnership working.</a:t>
            </a:r>
          </a:p>
          <a:p>
            <a:r>
              <a:rPr lang="en-US" sz="1400" dirty="0"/>
              <a:t>Did not find the police resistant to relinquishing control!</a:t>
            </a:r>
          </a:p>
          <a:p>
            <a:r>
              <a:rPr lang="en-US" sz="1400" dirty="0"/>
              <a:t>But police did very much dominate the partnership working in those studies.</a:t>
            </a:r>
          </a:p>
          <a:p>
            <a:r>
              <a:rPr lang="en-US" sz="1400" dirty="0"/>
              <a:t>Study found following elements as important in delivering successful partnership outcomes:</a:t>
            </a:r>
          </a:p>
          <a:p>
            <a:pPr lvl="1"/>
            <a:r>
              <a:rPr lang="en-US" sz="1400" dirty="0"/>
              <a:t>Trust – mutual trust</a:t>
            </a:r>
          </a:p>
          <a:p>
            <a:pPr lvl="1"/>
            <a:r>
              <a:rPr lang="en-US" sz="1400" dirty="0"/>
              <a:t>Style – task vs compromise</a:t>
            </a:r>
          </a:p>
          <a:p>
            <a:pPr lvl="1"/>
            <a:r>
              <a:rPr lang="en-US" sz="1400" dirty="0"/>
              <a:t>Identity – police led? </a:t>
            </a:r>
          </a:p>
          <a:p>
            <a:pPr lvl="1"/>
            <a:r>
              <a:rPr lang="en-US" sz="1400" dirty="0"/>
              <a:t>Operations – Public expectation – particularly on issues such as ASB.</a:t>
            </a:r>
          </a:p>
          <a:p>
            <a:pPr lvl="1"/>
            <a:r>
              <a:rPr lang="en-US" sz="1400" dirty="0"/>
              <a:t>Managing diversity – found that there was a gender imbalance – overrepresentation of female officers within partnership networks – brought a different set of skills into the partnership arrangements. </a:t>
            </a:r>
          </a:p>
          <a:p>
            <a:r>
              <a:rPr lang="en-US" sz="1800" dirty="0"/>
              <a:t>Practical Implications</a:t>
            </a:r>
          </a:p>
          <a:p>
            <a:pPr lvl="1"/>
            <a:r>
              <a:rPr lang="en-US" sz="1400" dirty="0"/>
              <a:t>Pragmatic joined up approach – important not to make decision outside the formal governance through ‘power groups’ </a:t>
            </a:r>
          </a:p>
          <a:p>
            <a:pPr lvl="1"/>
            <a:r>
              <a:rPr lang="en-US" sz="1400" dirty="0"/>
              <a:t>Comms – broader understanding of the merits of partnership across a broader set of officers.</a:t>
            </a:r>
          </a:p>
          <a:p>
            <a:r>
              <a:rPr lang="en-US" sz="1800" dirty="0">
                <a:solidFill>
                  <a:srgbClr val="FF0000"/>
                </a:solidFill>
              </a:rPr>
              <a:t>Thoughts?? </a:t>
            </a:r>
          </a:p>
          <a:p>
            <a:pPr lvl="1"/>
            <a:endParaRPr lang="en-US" sz="1000" dirty="0"/>
          </a:p>
        </p:txBody>
      </p:sp>
      <p:sp>
        <p:nvSpPr>
          <p:cNvPr id="4" name="Title 1">
            <a:extLst>
              <a:ext uri="{FF2B5EF4-FFF2-40B4-BE49-F238E27FC236}">
                <a16:creationId xmlns:a16="http://schemas.microsoft.com/office/drawing/2014/main" id="{AA7863F0-B7CC-DC5E-0C96-A60A4F62547F}"/>
              </a:ext>
            </a:extLst>
          </p:cNvPr>
          <p:cNvSpPr>
            <a:spLocks noGrp="1"/>
          </p:cNvSpPr>
          <p:nvPr>
            <p:ph type="title"/>
          </p:nvPr>
        </p:nvSpPr>
        <p:spPr/>
        <p:txBody>
          <a:bodyPr>
            <a:normAutofit/>
          </a:bodyPr>
          <a:lstStyle/>
          <a:p>
            <a:r>
              <a:rPr lang="en-US" sz="2800" dirty="0"/>
              <a:t>Police &amp; partnership working: an academic view </a:t>
            </a:r>
          </a:p>
        </p:txBody>
      </p:sp>
    </p:spTree>
    <p:extLst>
      <p:ext uri="{BB962C8B-B14F-4D97-AF65-F5344CB8AC3E}">
        <p14:creationId xmlns:p14="http://schemas.microsoft.com/office/powerpoint/2010/main" val="3497911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83965-E0C7-3ADC-57B5-D298319E9B6B}"/>
              </a:ext>
            </a:extLst>
          </p:cNvPr>
          <p:cNvSpPr>
            <a:spLocks noGrp="1"/>
          </p:cNvSpPr>
          <p:nvPr>
            <p:ph type="title"/>
          </p:nvPr>
        </p:nvSpPr>
        <p:spPr/>
        <p:txBody>
          <a:bodyPr/>
          <a:lstStyle/>
          <a:p>
            <a:r>
              <a:rPr lang="en-US" dirty="0"/>
              <a:t>Partnership landscape &amp; drivers</a:t>
            </a:r>
          </a:p>
        </p:txBody>
      </p:sp>
      <p:sp>
        <p:nvSpPr>
          <p:cNvPr id="4" name="TextBox 3">
            <a:extLst>
              <a:ext uri="{FF2B5EF4-FFF2-40B4-BE49-F238E27FC236}">
                <a16:creationId xmlns:a16="http://schemas.microsoft.com/office/drawing/2014/main" id="{8944FC24-4C99-3469-3AE2-C2E213D72C04}"/>
              </a:ext>
            </a:extLst>
          </p:cNvPr>
          <p:cNvSpPr txBox="1"/>
          <p:nvPr/>
        </p:nvSpPr>
        <p:spPr>
          <a:xfrm>
            <a:off x="0" y="1494064"/>
            <a:ext cx="7849961" cy="4039567"/>
          </a:xfrm>
          <a:prstGeom prst="rect">
            <a:avLst/>
          </a:prstGeom>
          <a:noFill/>
        </p:spPr>
        <p:txBody>
          <a:bodyPr wrap="square" rtlCol="0">
            <a:spAutoFit/>
          </a:bodyPr>
          <a:lstStyle/>
          <a:p>
            <a:pPr marL="557213" lvl="1" indent="-214313">
              <a:buFont typeface="Arial" panose="020B0604020202020204" pitchFamily="34" charset="0"/>
              <a:buChar char="•"/>
            </a:pPr>
            <a:r>
              <a:rPr lang="en-GB" sz="1350" b="1" dirty="0"/>
              <a:t>Financial</a:t>
            </a:r>
          </a:p>
          <a:p>
            <a:pPr marL="900113" lvl="2" indent="-214313">
              <a:buFont typeface="Arial" panose="020B0604020202020204" pitchFamily="34" charset="0"/>
              <a:buChar char="•"/>
            </a:pPr>
            <a:r>
              <a:rPr lang="en-GB" sz="1350" dirty="0"/>
              <a:t>PCC holds budget and has wider Community Safety remit</a:t>
            </a:r>
          </a:p>
          <a:p>
            <a:pPr marL="1243013" lvl="3" indent="-214313">
              <a:buFont typeface="Arial" panose="020B0604020202020204" pitchFamily="34" charset="0"/>
              <a:buChar char="•"/>
            </a:pPr>
            <a:r>
              <a:rPr lang="en-GB" sz="1350" dirty="0"/>
              <a:t>Central grant vs Local funding (precept) </a:t>
            </a:r>
          </a:p>
          <a:p>
            <a:pPr marL="1243013" lvl="3" indent="-214313">
              <a:buFont typeface="Arial" panose="020B0604020202020204" pitchFamily="34" charset="0"/>
              <a:buChar char="•"/>
            </a:pPr>
            <a:r>
              <a:rPr lang="en-GB" sz="1350" dirty="0"/>
              <a:t>Devolved funding – </a:t>
            </a:r>
            <a:r>
              <a:rPr lang="en-GB" sz="1350" dirty="0" err="1"/>
              <a:t>eg</a:t>
            </a:r>
            <a:r>
              <a:rPr lang="en-GB" sz="1350" dirty="0"/>
              <a:t> Apprenticeship Levy issues. </a:t>
            </a:r>
          </a:p>
          <a:p>
            <a:pPr marL="557213" lvl="1" indent="-214313">
              <a:buFont typeface="Arial" panose="020B0604020202020204" pitchFamily="34" charset="0"/>
              <a:buChar char="•"/>
            </a:pPr>
            <a:r>
              <a:rPr lang="en-GB" sz="1350" b="1" dirty="0"/>
              <a:t>Organisational </a:t>
            </a:r>
          </a:p>
          <a:p>
            <a:pPr marL="900113" lvl="2" indent="-214313">
              <a:buFont typeface="Arial" panose="020B0604020202020204" pitchFamily="34" charset="0"/>
              <a:buChar char="•"/>
            </a:pPr>
            <a:r>
              <a:rPr lang="en-GB" sz="1350" dirty="0"/>
              <a:t>Purpose, hierarchies, structures, regulations, processes, culture</a:t>
            </a:r>
          </a:p>
          <a:p>
            <a:pPr marL="900113" lvl="2" indent="-214313">
              <a:buFont typeface="Arial" panose="020B0604020202020204" pitchFamily="34" charset="0"/>
              <a:buChar char="•"/>
            </a:pPr>
            <a:r>
              <a:rPr lang="en-GB" sz="1350" dirty="0"/>
              <a:t>Barriers and duplications </a:t>
            </a:r>
          </a:p>
          <a:p>
            <a:pPr marL="900113" lvl="2" indent="-214313">
              <a:buFont typeface="Arial" panose="020B0604020202020204" pitchFamily="34" charset="0"/>
              <a:buChar char="•"/>
            </a:pPr>
            <a:r>
              <a:rPr lang="en-GB" sz="1350" dirty="0"/>
              <a:t>Impact of austerity </a:t>
            </a:r>
          </a:p>
          <a:p>
            <a:pPr marL="557213" lvl="1" indent="-214313">
              <a:buFont typeface="Arial" panose="020B0604020202020204" pitchFamily="34" charset="0"/>
              <a:buChar char="•"/>
            </a:pPr>
            <a:r>
              <a:rPr lang="en-GB" sz="1350" b="1" dirty="0"/>
              <a:t>Citizens</a:t>
            </a:r>
          </a:p>
          <a:p>
            <a:pPr marL="900113" lvl="2" indent="-214313">
              <a:buFont typeface="Arial" panose="020B0604020202020204" pitchFamily="34" charset="0"/>
              <a:buChar char="•"/>
            </a:pPr>
            <a:r>
              <a:rPr lang="en-GB" sz="1350" dirty="0"/>
              <a:t>Expectation &amp; needs </a:t>
            </a:r>
          </a:p>
          <a:p>
            <a:pPr marL="900113" lvl="2" indent="-214313">
              <a:buFont typeface="Arial" panose="020B0604020202020204" pitchFamily="34" charset="0"/>
              <a:buChar char="•"/>
            </a:pPr>
            <a:r>
              <a:rPr lang="en-GB" sz="1350" dirty="0"/>
              <a:t>Problems with service blur – who has responsibility and accountability for service delivery? </a:t>
            </a:r>
          </a:p>
          <a:p>
            <a:pPr marL="557213" lvl="1" indent="-214313">
              <a:buFont typeface="Arial" panose="020B0604020202020204" pitchFamily="34" charset="0"/>
              <a:buChar char="•"/>
            </a:pPr>
            <a:r>
              <a:rPr lang="en-GB" sz="1350" b="1" dirty="0"/>
              <a:t>Outcome?</a:t>
            </a:r>
          </a:p>
          <a:p>
            <a:pPr marL="900113" lvl="2" indent="-214313">
              <a:buFont typeface="Arial" panose="020B0604020202020204" pitchFamily="34" charset="0"/>
              <a:buChar char="•"/>
            </a:pPr>
            <a:r>
              <a:rPr lang="en-GB" sz="1350" dirty="0"/>
              <a:t>Enhanced service to the public</a:t>
            </a:r>
          </a:p>
          <a:p>
            <a:pPr marL="900113" lvl="2" indent="-214313">
              <a:buFont typeface="Arial" panose="020B0604020202020204" pitchFamily="34" charset="0"/>
              <a:buChar char="•"/>
            </a:pPr>
            <a:r>
              <a:rPr lang="en-GB" sz="1350" dirty="0"/>
              <a:t>Efficiency</a:t>
            </a:r>
          </a:p>
          <a:p>
            <a:pPr marL="900113" lvl="2" indent="-214313">
              <a:buFont typeface="Arial" panose="020B0604020202020204" pitchFamily="34" charset="0"/>
              <a:buChar char="•"/>
            </a:pPr>
            <a:r>
              <a:rPr lang="en-GB" sz="1350" dirty="0"/>
              <a:t>Effectiveness </a:t>
            </a:r>
          </a:p>
          <a:p>
            <a:pPr marL="900113" lvl="2" indent="-214313">
              <a:buFont typeface="Arial" panose="020B0604020202020204" pitchFamily="34" charset="0"/>
              <a:buChar char="•"/>
            </a:pPr>
            <a:r>
              <a:rPr lang="en-GB" sz="1350" dirty="0"/>
              <a:t>VFM</a:t>
            </a:r>
          </a:p>
          <a:p>
            <a:pPr marL="900113" lvl="2" indent="-214313">
              <a:buFont typeface="Arial" panose="020B0604020202020204" pitchFamily="34" charset="0"/>
              <a:buChar char="•"/>
            </a:pPr>
            <a:r>
              <a:rPr lang="en-GB" sz="1350" dirty="0"/>
              <a:t>Seeking win / win solutions – something in it for everyone. </a:t>
            </a:r>
            <a:r>
              <a:rPr lang="en-GB" sz="1350" b="1" dirty="0"/>
              <a:t>WIIFM</a:t>
            </a:r>
          </a:p>
          <a:p>
            <a:pPr marL="900113" lvl="2" indent="-214313">
              <a:buFont typeface="Arial" panose="020B0604020202020204" pitchFamily="34" charset="0"/>
              <a:buChar char="•"/>
            </a:pPr>
            <a:endParaRPr lang="en-GB" sz="1350" dirty="0"/>
          </a:p>
        </p:txBody>
      </p:sp>
      <p:pic>
        <p:nvPicPr>
          <p:cNvPr id="5" name="Picture 4">
            <a:extLst>
              <a:ext uri="{FF2B5EF4-FFF2-40B4-BE49-F238E27FC236}">
                <a16:creationId xmlns:a16="http://schemas.microsoft.com/office/drawing/2014/main" id="{B33F5C44-23BD-89E5-0F33-665086F50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6956" y="1417638"/>
            <a:ext cx="1349844" cy="1000693"/>
          </a:xfrm>
          <a:prstGeom prst="rect">
            <a:avLst/>
          </a:prstGeom>
        </p:spPr>
      </p:pic>
      <p:pic>
        <p:nvPicPr>
          <p:cNvPr id="6" name="Picture 5">
            <a:extLst>
              <a:ext uri="{FF2B5EF4-FFF2-40B4-BE49-F238E27FC236}">
                <a16:creationId xmlns:a16="http://schemas.microsoft.com/office/drawing/2014/main" id="{C93E1C98-BBC7-4322-3F95-47727F7CAC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7024" y="3833018"/>
            <a:ext cx="2050256" cy="1607344"/>
          </a:xfrm>
          <a:prstGeom prst="rect">
            <a:avLst/>
          </a:prstGeom>
        </p:spPr>
      </p:pic>
      <p:pic>
        <p:nvPicPr>
          <p:cNvPr id="7" name="Picture 6">
            <a:extLst>
              <a:ext uri="{FF2B5EF4-FFF2-40B4-BE49-F238E27FC236}">
                <a16:creationId xmlns:a16="http://schemas.microsoft.com/office/drawing/2014/main" id="{AFEC5B1E-9410-BB74-9D4A-F785B820E1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36956" y="2428219"/>
            <a:ext cx="1570697" cy="1094138"/>
          </a:xfrm>
          <a:prstGeom prst="rect">
            <a:avLst/>
          </a:prstGeom>
        </p:spPr>
      </p:pic>
    </p:spTree>
    <p:extLst>
      <p:ext uri="{BB962C8B-B14F-4D97-AF65-F5344CB8AC3E}">
        <p14:creationId xmlns:p14="http://schemas.microsoft.com/office/powerpoint/2010/main" val="1761098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r>
              <a:rPr lang="en-GB" kern="1200">
                <a:latin typeface="+mj-lt"/>
                <a:ea typeface="+mj-ea"/>
                <a:cs typeface="+mj-cs"/>
              </a:rPr>
              <a:t>Summary &amp; Conclusion </a:t>
            </a:r>
          </a:p>
        </p:txBody>
      </p:sp>
      <p:sp>
        <p:nvSpPr>
          <p:cNvPr id="3" name="TextBox 2"/>
          <p:cNvSpPr txBox="1"/>
          <p:nvPr/>
        </p:nvSpPr>
        <p:spPr>
          <a:xfrm>
            <a:off x="457200" y="1600201"/>
            <a:ext cx="8229600" cy="3917032"/>
          </a:xfrm>
          <a:prstGeom prst="rect">
            <a:avLst/>
          </a:prstGeom>
        </p:spPr>
        <p:txBody>
          <a:bodyPr vert="horz" lIns="91440" tIns="45720" rIns="91440" bIns="45720" rtlCol="0">
            <a:normAutofit/>
          </a:bodyPr>
          <a:lstStyle/>
          <a:p>
            <a:pPr marL="285750" indent="-285750">
              <a:lnSpc>
                <a:spcPct val="90000"/>
              </a:lnSpc>
              <a:spcBef>
                <a:spcPct val="20000"/>
              </a:spcBef>
              <a:buFont typeface="Arial" panose="020B0604020202020204" pitchFamily="34" charset="0"/>
              <a:buChar char="•"/>
            </a:pPr>
            <a:r>
              <a:rPr lang="en-GB" dirty="0"/>
              <a:t>Politics undoubtedly has a significant impact on Policing, but has it also politicised the police? </a:t>
            </a:r>
          </a:p>
          <a:p>
            <a:pPr marL="285750" indent="-285750">
              <a:lnSpc>
                <a:spcPct val="90000"/>
              </a:lnSpc>
              <a:spcBef>
                <a:spcPct val="20000"/>
              </a:spcBef>
              <a:buFont typeface="Arial" panose="020B0604020202020204" pitchFamily="34" charset="0"/>
              <a:buChar char="•"/>
            </a:pPr>
            <a:endParaRPr lang="en-GB" dirty="0"/>
          </a:p>
          <a:p>
            <a:pPr marL="285750" indent="-285750">
              <a:lnSpc>
                <a:spcPct val="90000"/>
              </a:lnSpc>
              <a:spcBef>
                <a:spcPct val="20000"/>
              </a:spcBef>
              <a:buFont typeface="Arial" panose="020B0604020202020204" pitchFamily="34" charset="0"/>
              <a:buChar char="•"/>
            </a:pPr>
            <a:r>
              <a:rPr lang="en-GB" dirty="0"/>
              <a:t>Police and Crime Commissioners – a broad and wide ranging role – impact of 2021 elections </a:t>
            </a:r>
          </a:p>
          <a:p>
            <a:pPr marL="285750" indent="-285750">
              <a:lnSpc>
                <a:spcPct val="90000"/>
              </a:lnSpc>
              <a:spcBef>
                <a:spcPct val="20000"/>
              </a:spcBef>
              <a:buFont typeface="Arial" panose="020B0604020202020204" pitchFamily="34" charset="0"/>
              <a:buChar char="•"/>
            </a:pPr>
            <a:endParaRPr lang="en-GB" dirty="0"/>
          </a:p>
          <a:p>
            <a:pPr marL="285750" indent="-285750">
              <a:lnSpc>
                <a:spcPct val="90000"/>
              </a:lnSpc>
              <a:spcBef>
                <a:spcPct val="20000"/>
              </a:spcBef>
              <a:buFont typeface="Arial" panose="020B0604020202020204" pitchFamily="34" charset="0"/>
              <a:buChar char="•"/>
            </a:pPr>
            <a:r>
              <a:rPr lang="en-GB" dirty="0"/>
              <a:t>Scale and extent of challenges from Technology to shifting nature of criminality and the global landscape will continue to make an impact &amp; will continue to draw political debate </a:t>
            </a:r>
          </a:p>
          <a:p>
            <a:pPr marL="285750" indent="-285750">
              <a:lnSpc>
                <a:spcPct val="90000"/>
              </a:lnSpc>
              <a:spcBef>
                <a:spcPct val="20000"/>
              </a:spcBef>
              <a:buFont typeface="Arial" panose="020B0604020202020204" pitchFamily="34" charset="0"/>
              <a:buChar char="•"/>
            </a:pPr>
            <a:endParaRPr lang="en-GB" dirty="0"/>
          </a:p>
          <a:p>
            <a:pPr marL="285750" indent="-285750">
              <a:lnSpc>
                <a:spcPct val="90000"/>
              </a:lnSpc>
              <a:spcBef>
                <a:spcPct val="20000"/>
              </a:spcBef>
              <a:buFont typeface="Arial" panose="020B0604020202020204" pitchFamily="34" charset="0"/>
              <a:buChar char="•"/>
            </a:pPr>
            <a:endParaRPr lang="en-GB" dirty="0"/>
          </a:p>
          <a:p>
            <a:pPr marL="285750" indent="-285750">
              <a:lnSpc>
                <a:spcPct val="90000"/>
              </a:lnSpc>
              <a:spcBef>
                <a:spcPct val="20000"/>
              </a:spcBef>
              <a:buFont typeface="Arial" panose="020B0604020202020204" pitchFamily="34" charset="0"/>
              <a:buChar char="•"/>
            </a:pPr>
            <a:r>
              <a:rPr lang="en-GB" dirty="0"/>
              <a:t>Politics and partnerships – as money and resources come under pressure there will be a quandary for police leadership – shrinking together or apart? </a:t>
            </a:r>
          </a:p>
          <a:p>
            <a:pPr>
              <a:lnSpc>
                <a:spcPct val="90000"/>
              </a:lnSpc>
              <a:spcBef>
                <a:spcPct val="20000"/>
              </a:spcBef>
              <a:buFont typeface="Arial" pitchFamily="34" charset="0"/>
            </a:pPr>
            <a:endParaRPr lang="en-GB" dirty="0"/>
          </a:p>
        </p:txBody>
      </p:sp>
    </p:spTree>
    <p:extLst>
      <p:ext uri="{BB962C8B-B14F-4D97-AF65-F5344CB8AC3E}">
        <p14:creationId xmlns:p14="http://schemas.microsoft.com/office/powerpoint/2010/main" val="8678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0717B-84BF-FCE2-B632-4049458D93CF}"/>
              </a:ext>
            </a:extLst>
          </p:cNvPr>
          <p:cNvSpPr>
            <a:spLocks noGrp="1"/>
          </p:cNvSpPr>
          <p:nvPr>
            <p:ph type="title"/>
          </p:nvPr>
        </p:nvSpPr>
        <p:spPr>
          <a:xfrm>
            <a:off x="457200" y="850527"/>
            <a:ext cx="8229600" cy="857250"/>
          </a:xfrm>
        </p:spPr>
        <p:txBody>
          <a:bodyPr/>
          <a:lstStyle/>
          <a:p>
            <a:r>
              <a:rPr lang="en-US" dirty="0"/>
              <a:t>Week 3 – Seminar Prep</a:t>
            </a:r>
          </a:p>
        </p:txBody>
      </p:sp>
      <p:sp>
        <p:nvSpPr>
          <p:cNvPr id="8" name="Content Placeholder 7">
            <a:extLst>
              <a:ext uri="{FF2B5EF4-FFF2-40B4-BE49-F238E27FC236}">
                <a16:creationId xmlns:a16="http://schemas.microsoft.com/office/drawing/2014/main" id="{8B44BC67-BE45-D555-5261-1B13741D361A}"/>
              </a:ext>
            </a:extLst>
          </p:cNvPr>
          <p:cNvSpPr>
            <a:spLocks noGrp="1"/>
          </p:cNvSpPr>
          <p:nvPr>
            <p:ph idx="1"/>
          </p:nvPr>
        </p:nvSpPr>
        <p:spPr>
          <a:xfrm>
            <a:off x="457200" y="1586753"/>
            <a:ext cx="8417859" cy="3587003"/>
          </a:xfrm>
        </p:spPr>
        <p:txBody>
          <a:bodyPr>
            <a:normAutofit fontScale="92500" lnSpcReduction="10000"/>
          </a:bodyPr>
          <a:lstStyle/>
          <a:p>
            <a:r>
              <a:rPr lang="en-US" sz="1500" dirty="0"/>
              <a:t>This lecture will focus on </a:t>
            </a:r>
            <a:r>
              <a:rPr lang="en-US" sz="1500" b="1" dirty="0"/>
              <a:t>Policing, Partnership and Politics</a:t>
            </a:r>
            <a:r>
              <a:rPr lang="en-US" sz="1500" dirty="0"/>
              <a:t>. This session is an opportunity to engage with the issues, policies and applied learning from each of you. </a:t>
            </a:r>
          </a:p>
          <a:p>
            <a:r>
              <a:rPr lang="en-US" sz="1500" dirty="0"/>
              <a:t>We have an incredible breadth of experience in the group and I want to draw that out so everyone benefits from the experiences around the virtual classroom. To this end the pre-seminar work will focus on the bringing those partnership collaborative experiences to the group.  All students are therefore asked to consider the following:</a:t>
            </a:r>
          </a:p>
          <a:p>
            <a:r>
              <a:rPr lang="en-US" sz="1500" b="1" dirty="0"/>
              <a:t>Think through a partnership / collaborative problem or issue you were engaged in.</a:t>
            </a:r>
          </a:p>
          <a:p>
            <a:pPr lvl="1"/>
            <a:r>
              <a:rPr lang="en-US" sz="1200" b="1" dirty="0"/>
              <a:t>What were the key drivers for this problem or issue?</a:t>
            </a:r>
          </a:p>
          <a:p>
            <a:pPr lvl="1"/>
            <a:r>
              <a:rPr lang="en-US" sz="1200" b="1" dirty="0"/>
              <a:t>What benefits did you collectively project / experience from working together?</a:t>
            </a:r>
          </a:p>
          <a:p>
            <a:pPr lvl="1"/>
            <a:r>
              <a:rPr lang="en-US" sz="1200" b="1" dirty="0"/>
              <a:t>What challenges did you experience / project? </a:t>
            </a:r>
          </a:p>
          <a:p>
            <a:pPr lvl="1"/>
            <a:r>
              <a:rPr lang="en-US" sz="1200" b="1" dirty="0"/>
              <a:t>What were the stated outcomes? Did you achieve them? </a:t>
            </a:r>
          </a:p>
          <a:p>
            <a:pPr lvl="1"/>
            <a:r>
              <a:rPr lang="en-US" sz="1200" b="1" dirty="0"/>
              <a:t>What did you learn from the experience? </a:t>
            </a:r>
          </a:p>
          <a:p>
            <a:pPr marL="42863" indent="0">
              <a:buNone/>
            </a:pPr>
            <a:r>
              <a:rPr lang="en-US" sz="1500" dirty="0"/>
              <a:t>I will provide an input for the first hour of our session and then I will ask students to engage in their experiences in the second half  - In prep I would ask everyone to think through the above questions. </a:t>
            </a:r>
          </a:p>
          <a:p>
            <a:pPr marL="42863" indent="0">
              <a:buNone/>
            </a:pPr>
            <a:endParaRPr lang="en-US" sz="1500" dirty="0"/>
          </a:p>
          <a:p>
            <a:pPr marL="42863" indent="0">
              <a:buNone/>
            </a:pPr>
            <a:r>
              <a:rPr lang="en-US" sz="1500" dirty="0"/>
              <a:t>Thanks. Jon</a:t>
            </a:r>
          </a:p>
        </p:txBody>
      </p:sp>
    </p:spTree>
    <p:extLst>
      <p:ext uri="{BB962C8B-B14F-4D97-AF65-F5344CB8AC3E}">
        <p14:creationId xmlns:p14="http://schemas.microsoft.com/office/powerpoint/2010/main" val="2037504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375D0-A6CB-8F69-75AC-F75491DE457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7D2BA22-32DA-E22B-C1BE-19C1D6BD21B7}"/>
              </a:ext>
            </a:extLst>
          </p:cNvPr>
          <p:cNvSpPr>
            <a:spLocks noGrp="1"/>
          </p:cNvSpPr>
          <p:nvPr>
            <p:ph idx="1"/>
          </p:nvPr>
        </p:nvSpPr>
        <p:spPr/>
        <p:txBody>
          <a:bodyPr>
            <a:normAutofit/>
          </a:bodyPr>
          <a:lstStyle/>
          <a:p>
            <a:pPr marL="0" indent="0">
              <a:buNone/>
            </a:pPr>
            <a:r>
              <a:rPr lang="en-GB" sz="1400" dirty="0"/>
              <a:t>Bowling, B. Reiner, R. and </a:t>
            </a:r>
            <a:r>
              <a:rPr lang="en-GB" sz="1400" dirty="0" err="1"/>
              <a:t>Sheptycki</a:t>
            </a:r>
            <a:r>
              <a:rPr lang="en-GB" sz="1400" dirty="0"/>
              <a:t>, J. (2019). </a:t>
            </a:r>
            <a:r>
              <a:rPr lang="en-GB" sz="1400" i="1" dirty="0"/>
              <a:t>The Politics of the Police</a:t>
            </a:r>
            <a:r>
              <a:rPr lang="en-GB" sz="1400" dirty="0"/>
              <a:t>. 5th </a:t>
            </a:r>
            <a:r>
              <a:rPr lang="en-GB" sz="1400" dirty="0" err="1"/>
              <a:t>edn</a:t>
            </a:r>
            <a:r>
              <a:rPr lang="en-GB" sz="1400" dirty="0"/>
              <a:t>. Oxford: Oxford University Press</a:t>
            </a:r>
            <a:r>
              <a:rPr lang="en-US" sz="1400" dirty="0"/>
              <a:t> </a:t>
            </a:r>
          </a:p>
          <a:p>
            <a:pPr marL="0" indent="0">
              <a:buNone/>
            </a:pPr>
            <a:endParaRPr lang="en-GB" sz="1400" dirty="0"/>
          </a:p>
          <a:p>
            <a:pPr marL="0" indent="0">
              <a:buNone/>
            </a:pPr>
            <a:r>
              <a:rPr lang="en-GB" sz="1400" dirty="0"/>
              <a:t>McCarthy, D. &amp; </a:t>
            </a:r>
            <a:r>
              <a:rPr lang="en-GB" sz="1400" dirty="0" err="1"/>
              <a:t>O’Neill,M</a:t>
            </a:r>
            <a:r>
              <a:rPr lang="en-GB" sz="1400" dirty="0"/>
              <a:t>., (2014) The Police and Partnership Working: Reflections on Recent Research, </a:t>
            </a:r>
            <a:r>
              <a:rPr lang="en-GB" sz="1400" i="1" dirty="0"/>
              <a:t>Policing: A Journal of Policy and Practice</a:t>
            </a:r>
            <a:r>
              <a:rPr lang="en-GB" sz="1400" dirty="0"/>
              <a:t>, Volume 8, Issue 3, September 2014, Pages 243–253, </a:t>
            </a:r>
            <a:r>
              <a:rPr lang="en-GB" sz="1400" dirty="0">
                <a:hlinkClick r:id="rId2"/>
              </a:rPr>
              <a:t>https://doi.org/10.1093/police/pau022</a:t>
            </a:r>
            <a:endParaRPr lang="en-GB" sz="1400" dirty="0"/>
          </a:p>
          <a:p>
            <a:endParaRPr lang="en-GB" sz="1400" dirty="0"/>
          </a:p>
          <a:p>
            <a:pPr marL="0" indent="0">
              <a:buNone/>
            </a:pPr>
            <a:r>
              <a:rPr lang="en-US" sz="1400" dirty="0"/>
              <a:t>Welsh Government (2022) Delivering Justice For Wales. Summary and Work </a:t>
            </a:r>
            <a:r>
              <a:rPr lang="en-US" sz="1400" dirty="0" err="1"/>
              <a:t>Programme</a:t>
            </a:r>
            <a:r>
              <a:rPr lang="en-US" sz="1400" dirty="0"/>
              <a:t>. </a:t>
            </a:r>
            <a:r>
              <a:rPr lang="en-US" sz="1400" dirty="0">
                <a:hlinkClick r:id="rId3"/>
              </a:rPr>
              <a:t>https://gov.wales/delivering-justice-for-wales Accessed 20th May 2022</a:t>
            </a:r>
            <a:r>
              <a:rPr lang="en-US" sz="1400" dirty="0"/>
              <a:t>. </a:t>
            </a:r>
          </a:p>
          <a:p>
            <a:pPr marL="0" indent="0">
              <a:buNone/>
            </a:pPr>
            <a:endParaRPr lang="en-US" sz="1400" dirty="0"/>
          </a:p>
          <a:p>
            <a:pPr marL="0" indent="0">
              <a:buNone/>
            </a:pPr>
            <a:r>
              <a:rPr lang="en-US" sz="1400" dirty="0"/>
              <a:t>Welsh Government (2015) </a:t>
            </a:r>
            <a:r>
              <a:rPr lang="en-GB" sz="1400" dirty="0"/>
              <a:t>Well-being of Future Generations (Wales) Act 2015: Essential Guide. Accessed on 20</a:t>
            </a:r>
            <a:r>
              <a:rPr lang="en-GB" sz="1400" baseline="30000" dirty="0"/>
              <a:t>th</a:t>
            </a:r>
            <a:r>
              <a:rPr lang="en-GB" sz="1400" dirty="0"/>
              <a:t> May 2022 - </a:t>
            </a:r>
            <a:r>
              <a:rPr lang="en-GB" sz="1400" dirty="0">
                <a:hlinkClick r:id="rId4"/>
              </a:rPr>
              <a:t>42329 WBFG Essentials Guide (gov.wales)</a:t>
            </a:r>
            <a:endParaRPr lang="en-US" sz="1400" dirty="0"/>
          </a:p>
        </p:txBody>
      </p:sp>
    </p:spTree>
    <p:extLst>
      <p:ext uri="{BB962C8B-B14F-4D97-AF65-F5344CB8AC3E}">
        <p14:creationId xmlns:p14="http://schemas.microsoft.com/office/powerpoint/2010/main" val="3339705313"/>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2912</TotalTime>
  <Words>2559</Words>
  <Application>Microsoft Macintosh PowerPoint</Application>
  <PresentationFormat>On-screen Show (4:3)</PresentationFormat>
  <Paragraphs>229</Paragraphs>
  <Slides>19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Myriad Pro</vt:lpstr>
      <vt:lpstr>Wingdings</vt:lpstr>
      <vt:lpstr>Theme1.thmx first page pp</vt:lpstr>
      <vt:lpstr>Policing, Politics and Partnerships</vt:lpstr>
      <vt:lpstr>Policing, politics and Partnership: where it all began! </vt:lpstr>
      <vt:lpstr>PowerPoint Presentation</vt:lpstr>
      <vt:lpstr>Politics and Policing in the UK – a brief history</vt:lpstr>
      <vt:lpstr>Police and Crime Commissioners &amp; Local Accountability </vt:lpstr>
      <vt:lpstr>Role of the Police and Crime Commissioner </vt:lpstr>
      <vt:lpstr> Police &amp; Crime Commissioner - local accountability in action </vt:lpstr>
      <vt:lpstr>Policing &amp; Devolution in Wales – The Journey so far</vt:lpstr>
      <vt:lpstr>Policing &amp; Devolution- the journey continues</vt:lpstr>
      <vt:lpstr>Policing &amp; Devolution- the journey continues</vt:lpstr>
      <vt:lpstr>PowerPoint Presentation</vt:lpstr>
      <vt:lpstr>Wellbeing and Future Generations Act 2015</vt:lpstr>
      <vt:lpstr>Partnerships &amp; Policing </vt:lpstr>
      <vt:lpstr>Police &amp; partnership working: an academic view </vt:lpstr>
      <vt:lpstr>Police &amp; partnership working: an academic view </vt:lpstr>
      <vt:lpstr>Partnership landscape &amp; drivers</vt:lpstr>
      <vt:lpstr>Summary &amp; Conclusion </vt:lpstr>
      <vt:lpstr>Week 3 – Seminar Prep</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Introduction &amp; Academic Writing Skills</dc:title>
  <dc:creator>joneds@me.com</dc:creator>
  <cp:lastModifiedBy>joneds@me.com</cp:lastModifiedBy>
  <cp:revision>12</cp:revision>
  <cp:lastPrinted>2022-05-31T12:50:55Z</cp:lastPrinted>
  <dcterms:created xsi:type="dcterms:W3CDTF">2022-05-16T10:47:32Z</dcterms:created>
  <dcterms:modified xsi:type="dcterms:W3CDTF">2022-05-31T15:42:01Z</dcterms:modified>
</cp:coreProperties>
</file>