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3.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4.xml" ContentType="application/vnd.openxmlformats-officedocument.theme+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theme/theme5.xml" ContentType="application/vnd.openxmlformats-officedocument.theme+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1" r:id="rId5"/>
    <p:sldMasterId id="2147483675" r:id="rId6"/>
    <p:sldMasterId id="2147483688" r:id="rId7"/>
    <p:sldMasterId id="2147483702" r:id="rId8"/>
    <p:sldMasterId id="2147483716" r:id="rId9"/>
  </p:sldMasterIdLst>
  <p:notesMasterIdLst>
    <p:notesMasterId r:id="rId35"/>
  </p:notesMasterIdLst>
  <p:sldIdLst>
    <p:sldId id="256" r:id="rId10"/>
    <p:sldId id="260" r:id="rId11"/>
    <p:sldId id="257" r:id="rId12"/>
    <p:sldId id="258" r:id="rId13"/>
    <p:sldId id="259" r:id="rId14"/>
    <p:sldId id="261" r:id="rId15"/>
    <p:sldId id="263" r:id="rId16"/>
    <p:sldId id="265" r:id="rId17"/>
    <p:sldId id="264" r:id="rId18"/>
    <p:sldId id="266" r:id="rId19"/>
    <p:sldId id="267" r:id="rId20"/>
    <p:sldId id="268" r:id="rId21"/>
    <p:sldId id="270" r:id="rId22"/>
    <p:sldId id="271" r:id="rId23"/>
    <p:sldId id="272" r:id="rId24"/>
    <p:sldId id="262" r:id="rId25"/>
    <p:sldId id="280" r:id="rId26"/>
    <p:sldId id="276" r:id="rId27"/>
    <p:sldId id="277" r:id="rId28"/>
    <p:sldId id="278" r:id="rId29"/>
    <p:sldId id="274" r:id="rId30"/>
    <p:sldId id="275" r:id="rId31"/>
    <p:sldId id="279" r:id="rId32"/>
    <p:sldId id="281" r:id="rId33"/>
    <p:sldId id="282"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6" autoAdjust="0"/>
    <p:restoredTop sz="94660"/>
  </p:normalViewPr>
  <p:slideViewPr>
    <p:cSldViewPr snapToGrid="0">
      <p:cViewPr varScale="1">
        <p:scale>
          <a:sx n="86" d="100"/>
          <a:sy n="86" d="100"/>
        </p:scale>
        <p:origin x="48" y="1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2.xml"/><Relationship Id="rId34" Type="http://schemas.openxmlformats.org/officeDocument/2006/relationships/slide" Target="slides/slide25.xml"/><Relationship Id="rId7" Type="http://schemas.openxmlformats.org/officeDocument/2006/relationships/slideMaster" Target="slideMasters/slideMaster4.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slide" Target="slides/slide20.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presProps" Target="presProps.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5C201B-76A4-4A6E-95BC-0D6F5B499C52}" type="datetimeFigureOut">
              <a:rPr lang="en-GB" smtClean="0"/>
              <a:t>10/10/2019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EE84C8E-3425-463F-9627-670677604CD4}" type="slidenum">
              <a:rPr lang="en-GB" smtClean="0"/>
              <a:t>‹#›</a:t>
            </a:fld>
            <a:endParaRPr lang="en-GB"/>
          </a:p>
        </p:txBody>
      </p:sp>
    </p:spTree>
    <p:extLst>
      <p:ext uri="{BB962C8B-B14F-4D97-AF65-F5344CB8AC3E}">
        <p14:creationId xmlns:p14="http://schemas.microsoft.com/office/powerpoint/2010/main" val="5380953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sz="quarter" idx="1"/>
          </p:nvPr>
        </p:nvSpPr>
        <p:spPr/>
        <p:txBody>
          <a:bodyPr/>
          <a:lstStyle/>
          <a:p>
            <a:endParaRPr lang="en-GB"/>
          </a:p>
        </p:txBody>
      </p:sp>
      <p:sp>
        <p:nvSpPr>
          <p:cNvPr id="4" name="Slide Number Placeholder 3"/>
          <p:cNvSpPr txBox="1"/>
          <p:nvPr/>
        </p:nvSpPr>
        <p:spPr>
          <a:xfrm>
            <a:off x="3884608" y="8685208"/>
            <a:ext cx="2971800" cy="457200"/>
          </a:xfrm>
          <a:prstGeom prst="rect">
            <a:avLst/>
          </a:prstGeom>
          <a:noFill/>
          <a:ln>
            <a:noFill/>
          </a:ln>
        </p:spPr>
        <p:txBody>
          <a:bodyPr vert="horz" wrap="square" lIns="91440" tIns="45720" rIns="91440" bIns="45720" anchor="b" anchorCtr="0" compatLnSpc="1"/>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B7DB106-5A79-4857-8145-B6BD6D92DB00}" type="slidenum">
              <a:t>8</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23298984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570995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810507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dirty="0">
              <a:cs typeface="Calibri"/>
            </a:endParaRPr>
          </a:p>
        </p:txBody>
      </p:sp>
    </p:spTree>
    <p:extLst>
      <p:ext uri="{BB962C8B-B14F-4D97-AF65-F5344CB8AC3E}">
        <p14:creationId xmlns:p14="http://schemas.microsoft.com/office/powerpoint/2010/main" val="32909560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5.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5.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87DD314-00A7-4190-A4FD-8463EFF2ED6A}" type="datetimeFigureOut">
              <a:rPr lang="en-GB" smtClean="0"/>
              <a:t>10/10/2019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96B730-34C5-4EE9-9810-454CCA7C83CD}" type="slidenum">
              <a:rPr lang="en-GB" smtClean="0"/>
              <a:t>‹#›</a:t>
            </a:fld>
            <a:endParaRPr lang="en-GB"/>
          </a:p>
        </p:txBody>
      </p:sp>
    </p:spTree>
    <p:extLst>
      <p:ext uri="{BB962C8B-B14F-4D97-AF65-F5344CB8AC3E}">
        <p14:creationId xmlns:p14="http://schemas.microsoft.com/office/powerpoint/2010/main" val="19162029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87DD314-00A7-4190-A4FD-8463EFF2ED6A}" type="datetimeFigureOut">
              <a:rPr lang="en-GB" smtClean="0"/>
              <a:t>10/10/2019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96B730-34C5-4EE9-9810-454CCA7C83CD}" type="slidenum">
              <a:rPr lang="en-GB" smtClean="0"/>
              <a:t>‹#›</a:t>
            </a:fld>
            <a:endParaRPr lang="en-GB"/>
          </a:p>
        </p:txBody>
      </p:sp>
    </p:spTree>
    <p:extLst>
      <p:ext uri="{BB962C8B-B14F-4D97-AF65-F5344CB8AC3E}">
        <p14:creationId xmlns:p14="http://schemas.microsoft.com/office/powerpoint/2010/main" val="2941399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87DD314-00A7-4190-A4FD-8463EFF2ED6A}" type="datetimeFigureOut">
              <a:rPr lang="en-GB" smtClean="0"/>
              <a:t>10/10/2019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96B730-34C5-4EE9-9810-454CCA7C83CD}" type="slidenum">
              <a:rPr lang="en-GB" smtClean="0"/>
              <a:t>‹#›</a:t>
            </a:fld>
            <a:endParaRPr lang="en-GB"/>
          </a:p>
        </p:txBody>
      </p:sp>
    </p:spTree>
    <p:extLst>
      <p:ext uri="{BB962C8B-B14F-4D97-AF65-F5344CB8AC3E}">
        <p14:creationId xmlns:p14="http://schemas.microsoft.com/office/powerpoint/2010/main" val="24256366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87DD314-00A7-4190-A4FD-8463EFF2ED6A}" type="datetimeFigureOut">
              <a:rPr lang="en-GB" smtClean="0"/>
              <a:t>10/10/2019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96B730-34C5-4EE9-9810-454CCA7C83CD}" type="slidenum">
              <a:rPr lang="en-GB" smtClean="0"/>
              <a:t>‹#›</a:t>
            </a:fld>
            <a:endParaRPr lang="en-GB"/>
          </a:p>
        </p:txBody>
      </p:sp>
    </p:spTree>
    <p:extLst>
      <p:ext uri="{BB962C8B-B14F-4D97-AF65-F5344CB8AC3E}">
        <p14:creationId xmlns:p14="http://schemas.microsoft.com/office/powerpoint/2010/main" val="9222119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87DD314-00A7-4190-A4FD-8463EFF2ED6A}" type="datetimeFigureOut">
              <a:rPr lang="en-GB" smtClean="0"/>
              <a:t>10/10/2019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296B730-34C5-4EE9-9810-454CCA7C83CD}" type="slidenum">
              <a:rPr lang="en-GB" smtClean="0"/>
              <a:t>‹#›</a:t>
            </a:fld>
            <a:endParaRPr lang="en-GB"/>
          </a:p>
        </p:txBody>
      </p:sp>
    </p:spTree>
    <p:extLst>
      <p:ext uri="{BB962C8B-B14F-4D97-AF65-F5344CB8AC3E}">
        <p14:creationId xmlns:p14="http://schemas.microsoft.com/office/powerpoint/2010/main" val="6356821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87DD314-00A7-4190-A4FD-8463EFF2ED6A}" type="datetimeFigureOut">
              <a:rPr lang="en-GB" smtClean="0"/>
              <a:t>10/10/2019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296B730-34C5-4EE9-9810-454CCA7C83CD}" type="slidenum">
              <a:rPr lang="en-GB" smtClean="0"/>
              <a:t>‹#›</a:t>
            </a:fld>
            <a:endParaRPr lang="en-GB"/>
          </a:p>
        </p:txBody>
      </p:sp>
    </p:spTree>
    <p:extLst>
      <p:ext uri="{BB962C8B-B14F-4D97-AF65-F5344CB8AC3E}">
        <p14:creationId xmlns:p14="http://schemas.microsoft.com/office/powerpoint/2010/main" val="36551525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87DD314-00A7-4190-A4FD-8463EFF2ED6A}" type="datetimeFigureOut">
              <a:rPr lang="en-GB" smtClean="0"/>
              <a:t>10/10/2019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296B730-34C5-4EE9-9810-454CCA7C83CD}" type="slidenum">
              <a:rPr lang="en-GB" smtClean="0"/>
              <a:t>‹#›</a:t>
            </a:fld>
            <a:endParaRPr lang="en-GB"/>
          </a:p>
        </p:txBody>
      </p:sp>
    </p:spTree>
    <p:extLst>
      <p:ext uri="{BB962C8B-B14F-4D97-AF65-F5344CB8AC3E}">
        <p14:creationId xmlns:p14="http://schemas.microsoft.com/office/powerpoint/2010/main" val="37210004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687DD314-00A7-4190-A4FD-8463EFF2ED6A}" type="datetimeFigureOut">
              <a:rPr lang="en-GB" smtClean="0"/>
              <a:t>10/10/2019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96B730-34C5-4EE9-9810-454CCA7C83CD}" type="slidenum">
              <a:rPr lang="en-GB" smtClean="0"/>
              <a:t>‹#›</a:t>
            </a:fld>
            <a:endParaRPr lang="en-GB"/>
          </a:p>
        </p:txBody>
      </p:sp>
    </p:spTree>
    <p:extLst>
      <p:ext uri="{BB962C8B-B14F-4D97-AF65-F5344CB8AC3E}">
        <p14:creationId xmlns:p14="http://schemas.microsoft.com/office/powerpoint/2010/main" val="27260654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687DD314-00A7-4190-A4FD-8463EFF2ED6A}" type="datetimeFigureOut">
              <a:rPr lang="en-GB" smtClean="0"/>
              <a:t>10/10/2019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96B730-34C5-4EE9-9810-454CCA7C83CD}" type="slidenum">
              <a:rPr lang="en-GB" smtClean="0"/>
              <a:t>‹#›</a:t>
            </a:fld>
            <a:endParaRPr lang="en-GB"/>
          </a:p>
        </p:txBody>
      </p:sp>
    </p:spTree>
    <p:extLst>
      <p:ext uri="{BB962C8B-B14F-4D97-AF65-F5344CB8AC3E}">
        <p14:creationId xmlns:p14="http://schemas.microsoft.com/office/powerpoint/2010/main" val="33078112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87DD314-00A7-4190-A4FD-8463EFF2ED6A}" type="datetimeFigureOut">
              <a:rPr lang="en-GB" smtClean="0"/>
              <a:t>10/10/2019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96B730-34C5-4EE9-9810-454CCA7C83CD}" type="slidenum">
              <a:rPr lang="en-GB" smtClean="0"/>
              <a:t>‹#›</a:t>
            </a:fld>
            <a:endParaRPr lang="en-GB"/>
          </a:p>
        </p:txBody>
      </p:sp>
    </p:spTree>
    <p:extLst>
      <p:ext uri="{BB962C8B-B14F-4D97-AF65-F5344CB8AC3E}">
        <p14:creationId xmlns:p14="http://schemas.microsoft.com/office/powerpoint/2010/main" val="26266764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87DD314-00A7-4190-A4FD-8463EFF2ED6A}" type="datetimeFigureOut">
              <a:rPr lang="en-GB" smtClean="0"/>
              <a:t>10/10/2019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96B730-34C5-4EE9-9810-454CCA7C83CD}" type="slidenum">
              <a:rPr lang="en-GB" smtClean="0"/>
              <a:t>‹#›</a:t>
            </a:fld>
            <a:endParaRPr lang="en-GB"/>
          </a:p>
        </p:txBody>
      </p:sp>
    </p:spTree>
    <p:extLst>
      <p:ext uri="{BB962C8B-B14F-4D97-AF65-F5344CB8AC3E}">
        <p14:creationId xmlns:p14="http://schemas.microsoft.com/office/powerpoint/2010/main" val="41914901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793391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905001"/>
            <a:ext cx="10058400" cy="2593975"/>
          </a:xfrm>
        </p:spPr>
        <p:txBody>
          <a:bodyPr anchor="b"/>
          <a:lstStyle>
            <a:lvl1pPr>
              <a:defRPr sz="6600">
                <a:ln>
                  <a:noFill/>
                </a:ln>
                <a:solidFill>
                  <a:schemeClr val="tx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914400" y="4572000"/>
            <a:ext cx="8615680" cy="1066800"/>
          </a:xfrm>
        </p:spPr>
        <p:txBody>
          <a:bodyPr>
            <a:normAutofit/>
          </a:bodyPr>
          <a:lstStyle>
            <a:lvl1pPr marL="0" indent="0" algn="l">
              <a:buNone/>
              <a:defRPr sz="20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Slide Number Placeholder 5"/>
          <p:cNvSpPr>
            <a:spLocks noGrp="1"/>
          </p:cNvSpPr>
          <p:nvPr>
            <p:ph type="sldNum" sz="quarter" idx="10"/>
          </p:nvPr>
        </p:nvSpPr>
        <p:spPr>
          <a:ln/>
        </p:spPr>
        <p:txBody>
          <a:bodyPr/>
          <a:lstStyle>
            <a:lvl1pPr>
              <a:defRPr/>
            </a:lvl1pPr>
          </a:lstStyle>
          <a:p>
            <a:pPr>
              <a:defRPr/>
            </a:pPr>
            <a:fld id="{86086FB8-892F-4D4B-86F8-B9EAB27C108A}" type="slidenum">
              <a:rPr lang="en-GB" altLang="en-US"/>
              <a:pPr>
                <a:defRPr/>
              </a:pPr>
              <a:t>‹#›</a:t>
            </a:fld>
            <a:endParaRPr lang="en-GB" altLang="en-US"/>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Date Placeholder 3"/>
          <p:cNvSpPr>
            <a:spLocks noGrp="1"/>
          </p:cNvSpPr>
          <p:nvPr>
            <p:ph type="dt" sz="half" idx="12"/>
          </p:nvPr>
        </p:nvSpPr>
        <p:spPr/>
        <p:txBody>
          <a:bodyPr/>
          <a:lstStyle>
            <a:lvl1pPr>
              <a:defRPr/>
            </a:lvl1pPr>
          </a:lstStyle>
          <a:p>
            <a:pPr>
              <a:defRPr/>
            </a:pPr>
            <a:fld id="{D0D56EF9-F60B-45EE-869C-69F4E49DA4DB}" type="datetime1">
              <a:rPr lang="en-GB" altLang="en-US"/>
              <a:pPr>
                <a:defRPr/>
              </a:pPr>
              <a:t>10/10/2019</a:t>
            </a:fld>
            <a:endParaRPr lang="en-GB" altLang="en-US"/>
          </a:p>
        </p:txBody>
      </p:sp>
    </p:spTree>
    <p:extLst>
      <p:ext uri="{BB962C8B-B14F-4D97-AF65-F5344CB8AC3E}">
        <p14:creationId xmlns:p14="http://schemas.microsoft.com/office/powerpoint/2010/main" val="5782811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Slide Number Placeholder 5"/>
          <p:cNvSpPr>
            <a:spLocks noGrp="1"/>
          </p:cNvSpPr>
          <p:nvPr>
            <p:ph type="sldNum" sz="quarter" idx="10"/>
          </p:nvPr>
        </p:nvSpPr>
        <p:spPr>
          <a:ln/>
        </p:spPr>
        <p:txBody>
          <a:bodyPr/>
          <a:lstStyle>
            <a:lvl1pPr>
              <a:defRPr/>
            </a:lvl1pPr>
          </a:lstStyle>
          <a:p>
            <a:pPr>
              <a:defRPr/>
            </a:pPr>
            <a:fld id="{4DF4A900-1100-40BE-9C5B-04E9D06FA959}" type="slidenum">
              <a:rPr lang="en-GB" altLang="en-US"/>
              <a:pPr>
                <a:defRPr/>
              </a:pPr>
              <a:t>‹#›</a:t>
            </a:fld>
            <a:endParaRPr lang="en-GB" altLang="en-US"/>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Date Placeholder 3"/>
          <p:cNvSpPr>
            <a:spLocks noGrp="1"/>
          </p:cNvSpPr>
          <p:nvPr>
            <p:ph type="dt" sz="half" idx="12"/>
          </p:nvPr>
        </p:nvSpPr>
        <p:spPr/>
        <p:txBody>
          <a:bodyPr/>
          <a:lstStyle>
            <a:lvl1pPr>
              <a:defRPr/>
            </a:lvl1pPr>
          </a:lstStyle>
          <a:p>
            <a:pPr>
              <a:defRPr/>
            </a:pPr>
            <a:fld id="{E3EA6D54-5E5D-465B-B4B6-A9E505F05C39}" type="datetime1">
              <a:rPr lang="en-GB" altLang="en-US"/>
              <a:pPr>
                <a:defRPr/>
              </a:pPr>
              <a:t>10/10/2019</a:t>
            </a:fld>
            <a:endParaRPr lang="en-GB" altLang="en-US"/>
          </a:p>
        </p:txBody>
      </p:sp>
    </p:spTree>
    <p:extLst>
      <p:ext uri="{BB962C8B-B14F-4D97-AF65-F5344CB8AC3E}">
        <p14:creationId xmlns:p14="http://schemas.microsoft.com/office/powerpoint/2010/main" val="13475971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5" y="5486400"/>
            <a:ext cx="10212916" cy="1168400"/>
          </a:xfrm>
        </p:spPr>
        <p:txBody>
          <a:bodyPr anchor="t"/>
          <a:lstStyle>
            <a:lvl1pPr algn="l">
              <a:defRPr sz="36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963085" y="3852863"/>
            <a:ext cx="8180916" cy="1633538"/>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Slide Number Placeholder 5"/>
          <p:cNvSpPr>
            <a:spLocks noGrp="1"/>
          </p:cNvSpPr>
          <p:nvPr>
            <p:ph type="sldNum" sz="quarter" idx="10"/>
          </p:nvPr>
        </p:nvSpPr>
        <p:spPr>
          <a:ln/>
        </p:spPr>
        <p:txBody>
          <a:bodyPr/>
          <a:lstStyle>
            <a:lvl1pPr>
              <a:defRPr/>
            </a:lvl1pPr>
          </a:lstStyle>
          <a:p>
            <a:pPr>
              <a:defRPr/>
            </a:pPr>
            <a:fld id="{11345779-4127-4F57-899D-CD14E9108839}" type="slidenum">
              <a:rPr lang="en-GB" altLang="en-US"/>
              <a:pPr>
                <a:defRPr/>
              </a:pPr>
              <a:t>‹#›</a:t>
            </a:fld>
            <a:endParaRPr lang="en-GB" altLang="en-US"/>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Date Placeholder 3"/>
          <p:cNvSpPr>
            <a:spLocks noGrp="1"/>
          </p:cNvSpPr>
          <p:nvPr>
            <p:ph type="dt" sz="half" idx="12"/>
          </p:nvPr>
        </p:nvSpPr>
        <p:spPr/>
        <p:txBody>
          <a:bodyPr/>
          <a:lstStyle>
            <a:lvl1pPr>
              <a:defRPr/>
            </a:lvl1pPr>
          </a:lstStyle>
          <a:p>
            <a:pPr>
              <a:defRPr/>
            </a:pPr>
            <a:fld id="{8465CD4B-0E25-4F7D-853A-F1009BD7B3A3}" type="datetime1">
              <a:rPr lang="en-GB" altLang="en-US"/>
              <a:pPr>
                <a:defRPr/>
              </a:pPr>
              <a:t>10/10/2019</a:t>
            </a:fld>
            <a:endParaRPr lang="en-GB" altLang="en-US"/>
          </a:p>
        </p:txBody>
      </p:sp>
    </p:spTree>
    <p:extLst>
      <p:ext uri="{BB962C8B-B14F-4D97-AF65-F5344CB8AC3E}">
        <p14:creationId xmlns:p14="http://schemas.microsoft.com/office/powerpoint/2010/main" val="29353112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09600" y="1536192"/>
            <a:ext cx="48768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892800" y="1536192"/>
            <a:ext cx="48768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Slide Number Placeholder 5"/>
          <p:cNvSpPr>
            <a:spLocks noGrp="1"/>
          </p:cNvSpPr>
          <p:nvPr>
            <p:ph type="sldNum" sz="quarter" idx="10"/>
          </p:nvPr>
        </p:nvSpPr>
        <p:spPr>
          <a:ln/>
        </p:spPr>
        <p:txBody>
          <a:bodyPr/>
          <a:lstStyle>
            <a:lvl1pPr>
              <a:defRPr/>
            </a:lvl1pPr>
          </a:lstStyle>
          <a:p>
            <a:pPr>
              <a:defRPr/>
            </a:pPr>
            <a:fld id="{ACCA4A41-9AB7-41E6-8A88-9066B3D07EAF}" type="slidenum">
              <a:rPr lang="en-GB" altLang="en-US"/>
              <a:pPr>
                <a:defRPr/>
              </a:pPr>
              <a:t>‹#›</a:t>
            </a:fld>
            <a:endParaRPr lang="en-GB" altLang="en-US"/>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Date Placeholder 3"/>
          <p:cNvSpPr>
            <a:spLocks noGrp="1"/>
          </p:cNvSpPr>
          <p:nvPr>
            <p:ph type="dt" sz="half" idx="12"/>
          </p:nvPr>
        </p:nvSpPr>
        <p:spPr/>
        <p:txBody>
          <a:bodyPr/>
          <a:lstStyle>
            <a:lvl1pPr>
              <a:defRPr/>
            </a:lvl1pPr>
          </a:lstStyle>
          <a:p>
            <a:pPr>
              <a:defRPr/>
            </a:pPr>
            <a:fld id="{92E66426-7B93-4A96-98B6-A08ADC1536F6}" type="datetime1">
              <a:rPr lang="en-GB" altLang="en-US"/>
              <a:pPr>
                <a:defRPr/>
              </a:pPr>
              <a:t>10/10/2019</a:t>
            </a:fld>
            <a:endParaRPr lang="en-GB" altLang="en-US"/>
          </a:p>
        </p:txBody>
      </p:sp>
    </p:spTree>
    <p:extLst>
      <p:ext uri="{BB962C8B-B14F-4D97-AF65-F5344CB8AC3E}">
        <p14:creationId xmlns:p14="http://schemas.microsoft.com/office/powerpoint/2010/main" val="356230570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09600" y="1535113"/>
            <a:ext cx="48768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48768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892800" y="1535113"/>
            <a:ext cx="48768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892800" y="2174875"/>
            <a:ext cx="48768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Slide Number Placeholder 5"/>
          <p:cNvSpPr>
            <a:spLocks noGrp="1"/>
          </p:cNvSpPr>
          <p:nvPr>
            <p:ph type="sldNum" sz="quarter" idx="10"/>
          </p:nvPr>
        </p:nvSpPr>
        <p:spPr>
          <a:ln/>
        </p:spPr>
        <p:txBody>
          <a:bodyPr/>
          <a:lstStyle>
            <a:lvl1pPr>
              <a:defRPr/>
            </a:lvl1pPr>
          </a:lstStyle>
          <a:p>
            <a:pPr>
              <a:defRPr/>
            </a:pPr>
            <a:fld id="{B832D109-58BC-4857-B142-7B42C706C309}" type="slidenum">
              <a:rPr lang="en-GB" altLang="en-US"/>
              <a:pPr>
                <a:defRPr/>
              </a:pPr>
              <a:t>‹#›</a:t>
            </a:fld>
            <a:endParaRPr lang="en-GB" altLang="en-US"/>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Date Placeholder 3"/>
          <p:cNvSpPr>
            <a:spLocks noGrp="1"/>
          </p:cNvSpPr>
          <p:nvPr>
            <p:ph type="dt" sz="half" idx="12"/>
          </p:nvPr>
        </p:nvSpPr>
        <p:spPr/>
        <p:txBody>
          <a:bodyPr/>
          <a:lstStyle>
            <a:lvl1pPr>
              <a:defRPr/>
            </a:lvl1pPr>
          </a:lstStyle>
          <a:p>
            <a:pPr>
              <a:defRPr/>
            </a:pPr>
            <a:fld id="{697EC257-DB1C-4441-8141-F8AE7640EF40}" type="datetime1">
              <a:rPr lang="en-GB" altLang="en-US"/>
              <a:pPr>
                <a:defRPr/>
              </a:pPr>
              <a:t>10/10/2019</a:t>
            </a:fld>
            <a:endParaRPr lang="en-GB" altLang="en-US"/>
          </a:p>
        </p:txBody>
      </p:sp>
    </p:spTree>
    <p:extLst>
      <p:ext uri="{BB962C8B-B14F-4D97-AF65-F5344CB8AC3E}">
        <p14:creationId xmlns:p14="http://schemas.microsoft.com/office/powerpoint/2010/main" val="342256176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Slide Number Placeholder 5"/>
          <p:cNvSpPr>
            <a:spLocks noGrp="1"/>
          </p:cNvSpPr>
          <p:nvPr>
            <p:ph type="sldNum" sz="quarter" idx="10"/>
          </p:nvPr>
        </p:nvSpPr>
        <p:spPr>
          <a:ln/>
        </p:spPr>
        <p:txBody>
          <a:bodyPr/>
          <a:lstStyle>
            <a:lvl1pPr>
              <a:defRPr/>
            </a:lvl1pPr>
          </a:lstStyle>
          <a:p>
            <a:pPr>
              <a:defRPr/>
            </a:pPr>
            <a:fld id="{853E520B-5358-4D08-A360-D1481A618C30}" type="slidenum">
              <a:rPr lang="en-GB" altLang="en-US"/>
              <a:pPr>
                <a:defRPr/>
              </a:pPr>
              <a:t>‹#›</a:t>
            </a:fld>
            <a:endParaRPr lang="en-GB" altLang="en-US"/>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Date Placeholder 3"/>
          <p:cNvSpPr>
            <a:spLocks noGrp="1"/>
          </p:cNvSpPr>
          <p:nvPr>
            <p:ph type="dt" sz="half" idx="12"/>
          </p:nvPr>
        </p:nvSpPr>
        <p:spPr/>
        <p:txBody>
          <a:bodyPr/>
          <a:lstStyle>
            <a:lvl1pPr>
              <a:defRPr/>
            </a:lvl1pPr>
          </a:lstStyle>
          <a:p>
            <a:pPr>
              <a:defRPr/>
            </a:pPr>
            <a:fld id="{A0F20F05-A331-477D-AEFE-CC9FCC75CA86}" type="datetime1">
              <a:rPr lang="en-GB" altLang="en-US"/>
              <a:pPr>
                <a:defRPr/>
              </a:pPr>
              <a:t>10/10/2019</a:t>
            </a:fld>
            <a:endParaRPr lang="en-GB" altLang="en-US"/>
          </a:p>
        </p:txBody>
      </p:sp>
    </p:spTree>
    <p:extLst>
      <p:ext uri="{BB962C8B-B14F-4D97-AF65-F5344CB8AC3E}">
        <p14:creationId xmlns:p14="http://schemas.microsoft.com/office/powerpoint/2010/main" val="160221393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Slide Number Placeholder 5"/>
          <p:cNvSpPr>
            <a:spLocks noGrp="1"/>
          </p:cNvSpPr>
          <p:nvPr>
            <p:ph type="sldNum" sz="quarter" idx="10"/>
          </p:nvPr>
        </p:nvSpPr>
        <p:spPr>
          <a:ln/>
        </p:spPr>
        <p:txBody>
          <a:bodyPr/>
          <a:lstStyle>
            <a:lvl1pPr>
              <a:defRPr/>
            </a:lvl1pPr>
          </a:lstStyle>
          <a:p>
            <a:pPr>
              <a:defRPr/>
            </a:pPr>
            <a:fld id="{B6C534D4-4884-40B4-A87B-E3C7800358CD}" type="slidenum">
              <a:rPr lang="en-GB" altLang="en-US"/>
              <a:pPr>
                <a:defRPr/>
              </a:pPr>
              <a:t>‹#›</a:t>
            </a:fld>
            <a:endParaRPr lang="en-GB" altLang="en-US"/>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Date Placeholder 3"/>
          <p:cNvSpPr>
            <a:spLocks noGrp="1"/>
          </p:cNvSpPr>
          <p:nvPr>
            <p:ph type="dt" sz="half" idx="12"/>
          </p:nvPr>
        </p:nvSpPr>
        <p:spPr/>
        <p:txBody>
          <a:bodyPr/>
          <a:lstStyle>
            <a:lvl1pPr>
              <a:defRPr/>
            </a:lvl1pPr>
          </a:lstStyle>
          <a:p>
            <a:pPr>
              <a:defRPr/>
            </a:pPr>
            <a:fld id="{A126D714-4110-4CCE-AFE4-F32D7DD2A161}" type="datetime1">
              <a:rPr lang="en-GB" altLang="en-US"/>
              <a:pPr>
                <a:defRPr/>
              </a:pPr>
              <a:t>10/10/2019</a:t>
            </a:fld>
            <a:endParaRPr lang="en-GB" altLang="en-US"/>
          </a:p>
        </p:txBody>
      </p:sp>
    </p:spTree>
    <p:extLst>
      <p:ext uri="{BB962C8B-B14F-4D97-AF65-F5344CB8AC3E}">
        <p14:creationId xmlns:p14="http://schemas.microsoft.com/office/powerpoint/2010/main" val="391982600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06401" y="5495544"/>
            <a:ext cx="10363200" cy="594360"/>
          </a:xfrm>
        </p:spPr>
        <p:txBody>
          <a:bodyPr anchor="b"/>
          <a:lstStyle>
            <a:lvl1pPr algn="ctr">
              <a:defRPr sz="2200" b="1"/>
            </a:lvl1pPr>
          </a:lstStyle>
          <a:p>
            <a:r>
              <a:rPr lang="en-US" smtClean="0"/>
              <a:t>Click to edit Master title style</a:t>
            </a:r>
            <a:endParaRPr lang="en-US" dirty="0"/>
          </a:p>
        </p:txBody>
      </p:sp>
      <p:sp>
        <p:nvSpPr>
          <p:cNvPr id="4" name="Text Placeholder 3"/>
          <p:cNvSpPr>
            <a:spLocks noGrp="1"/>
          </p:cNvSpPr>
          <p:nvPr>
            <p:ph type="body" sz="half" idx="2"/>
          </p:nvPr>
        </p:nvSpPr>
        <p:spPr>
          <a:xfrm>
            <a:off x="406400" y="6096000"/>
            <a:ext cx="10363201" cy="6096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Content Placeholder 8"/>
          <p:cNvSpPr>
            <a:spLocks noGrp="1"/>
          </p:cNvSpPr>
          <p:nvPr>
            <p:ph sz="quarter" idx="13"/>
          </p:nvPr>
        </p:nvSpPr>
        <p:spPr>
          <a:xfrm>
            <a:off x="406400" y="381000"/>
            <a:ext cx="10363200" cy="494284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Slide Number Placeholder 5"/>
          <p:cNvSpPr>
            <a:spLocks noGrp="1"/>
          </p:cNvSpPr>
          <p:nvPr>
            <p:ph type="sldNum" sz="quarter" idx="14"/>
          </p:nvPr>
        </p:nvSpPr>
        <p:spPr>
          <a:ln/>
        </p:spPr>
        <p:txBody>
          <a:bodyPr/>
          <a:lstStyle>
            <a:lvl1pPr>
              <a:defRPr/>
            </a:lvl1pPr>
          </a:lstStyle>
          <a:p>
            <a:pPr>
              <a:defRPr/>
            </a:pPr>
            <a:fld id="{1FE559E8-59F8-4CBE-9CDC-657D0B1E5CD0}" type="slidenum">
              <a:rPr lang="en-GB" altLang="en-US"/>
              <a:pPr>
                <a:defRPr/>
              </a:pPr>
              <a:t>‹#›</a:t>
            </a:fld>
            <a:endParaRPr lang="en-GB" altLang="en-US"/>
          </a:p>
        </p:txBody>
      </p:sp>
      <p:sp>
        <p:nvSpPr>
          <p:cNvPr id="6" name="Footer Placeholder 4"/>
          <p:cNvSpPr>
            <a:spLocks noGrp="1"/>
          </p:cNvSpPr>
          <p:nvPr>
            <p:ph type="ftr" sz="quarter" idx="15"/>
          </p:nvPr>
        </p:nvSpPr>
        <p:spPr/>
        <p:txBody>
          <a:bodyPr/>
          <a:lstStyle>
            <a:lvl1pPr>
              <a:defRPr/>
            </a:lvl1pPr>
          </a:lstStyle>
          <a:p>
            <a:pPr>
              <a:defRPr/>
            </a:pPr>
            <a:endParaRPr lang="en-GB"/>
          </a:p>
        </p:txBody>
      </p:sp>
      <p:sp>
        <p:nvSpPr>
          <p:cNvPr id="7" name="Date Placeholder 3"/>
          <p:cNvSpPr>
            <a:spLocks noGrp="1"/>
          </p:cNvSpPr>
          <p:nvPr>
            <p:ph type="dt" sz="half" idx="16"/>
          </p:nvPr>
        </p:nvSpPr>
        <p:spPr/>
        <p:txBody>
          <a:bodyPr/>
          <a:lstStyle>
            <a:lvl1pPr>
              <a:defRPr/>
            </a:lvl1pPr>
          </a:lstStyle>
          <a:p>
            <a:pPr>
              <a:defRPr/>
            </a:pPr>
            <a:fld id="{1721DF9E-80DB-42A5-92FD-2799C05A29CD}" type="datetime1">
              <a:rPr lang="en-GB" altLang="en-US"/>
              <a:pPr>
                <a:defRPr/>
              </a:pPr>
              <a:t>10/10/2019</a:t>
            </a:fld>
            <a:endParaRPr lang="en-GB" altLang="en-US"/>
          </a:p>
        </p:txBody>
      </p:sp>
    </p:spTree>
    <p:extLst>
      <p:ext uri="{BB962C8B-B14F-4D97-AF65-F5344CB8AC3E}">
        <p14:creationId xmlns:p14="http://schemas.microsoft.com/office/powerpoint/2010/main" val="334070564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02336" y="5495278"/>
            <a:ext cx="10363200" cy="594626"/>
          </a:xfrm>
        </p:spPr>
        <p:txBody>
          <a:bodyPr anchor="b"/>
          <a:lstStyle>
            <a:lvl1pPr algn="ctr">
              <a:defRPr sz="2200" b="1">
                <a:ln>
                  <a:noFill/>
                </a:ln>
                <a:solidFill>
                  <a:schemeClr val="tx2"/>
                </a:solidFill>
              </a:defRPr>
            </a:lvl1pPr>
          </a:lstStyle>
          <a:p>
            <a:r>
              <a:rPr lang="en-US" smtClean="0"/>
              <a:t>Click to edit Master title style</a:t>
            </a:r>
            <a:endParaRPr lang="en-US" dirty="0"/>
          </a:p>
        </p:txBody>
      </p:sp>
      <p:sp>
        <p:nvSpPr>
          <p:cNvPr id="3" name="Picture Placeholder 2"/>
          <p:cNvSpPr>
            <a:spLocks noGrp="1"/>
          </p:cNvSpPr>
          <p:nvPr>
            <p:ph type="pic" idx="1"/>
          </p:nvPr>
        </p:nvSpPr>
        <p:spPr>
          <a:xfrm>
            <a:off x="0" y="0"/>
            <a:ext cx="11277600" cy="54864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US" noProof="0" dirty="0"/>
          </a:p>
        </p:txBody>
      </p:sp>
      <p:sp>
        <p:nvSpPr>
          <p:cNvPr id="4" name="Text Placeholder 3"/>
          <p:cNvSpPr>
            <a:spLocks noGrp="1"/>
          </p:cNvSpPr>
          <p:nvPr>
            <p:ph type="body" sz="half" idx="2"/>
          </p:nvPr>
        </p:nvSpPr>
        <p:spPr>
          <a:xfrm>
            <a:off x="402336" y="6096000"/>
            <a:ext cx="10363200" cy="612648"/>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Slide Number Placeholder 5"/>
          <p:cNvSpPr>
            <a:spLocks noGrp="1"/>
          </p:cNvSpPr>
          <p:nvPr>
            <p:ph type="sldNum" sz="quarter" idx="10"/>
          </p:nvPr>
        </p:nvSpPr>
        <p:spPr>
          <a:ln/>
        </p:spPr>
        <p:txBody>
          <a:bodyPr/>
          <a:lstStyle>
            <a:lvl1pPr>
              <a:defRPr/>
            </a:lvl1pPr>
          </a:lstStyle>
          <a:p>
            <a:pPr>
              <a:defRPr/>
            </a:pPr>
            <a:fld id="{6B0343B4-7143-4569-B94D-62F4DD7208A4}" type="slidenum">
              <a:rPr lang="en-GB" altLang="en-US"/>
              <a:pPr>
                <a:defRPr/>
              </a:pPr>
              <a:t>‹#›</a:t>
            </a:fld>
            <a:endParaRPr lang="en-GB" altLang="en-US"/>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Date Placeholder 3"/>
          <p:cNvSpPr>
            <a:spLocks noGrp="1"/>
          </p:cNvSpPr>
          <p:nvPr>
            <p:ph type="dt" sz="half" idx="12"/>
          </p:nvPr>
        </p:nvSpPr>
        <p:spPr/>
        <p:txBody>
          <a:bodyPr/>
          <a:lstStyle>
            <a:lvl1pPr>
              <a:defRPr/>
            </a:lvl1pPr>
          </a:lstStyle>
          <a:p>
            <a:pPr>
              <a:defRPr/>
            </a:pPr>
            <a:fld id="{31DD2281-C580-4DA0-B0C3-5767ADCC65D9}" type="datetime1">
              <a:rPr lang="en-GB" altLang="en-US"/>
              <a:pPr>
                <a:defRPr/>
              </a:pPr>
              <a:t>10/10/2019</a:t>
            </a:fld>
            <a:endParaRPr lang="en-GB" altLang="en-US"/>
          </a:p>
        </p:txBody>
      </p:sp>
    </p:spTree>
    <p:extLst>
      <p:ext uri="{BB962C8B-B14F-4D97-AF65-F5344CB8AC3E}">
        <p14:creationId xmlns:p14="http://schemas.microsoft.com/office/powerpoint/2010/main" val="410286202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Slide Number Placeholder 5"/>
          <p:cNvSpPr>
            <a:spLocks noGrp="1"/>
          </p:cNvSpPr>
          <p:nvPr>
            <p:ph type="sldNum" sz="quarter" idx="10"/>
          </p:nvPr>
        </p:nvSpPr>
        <p:spPr>
          <a:ln/>
        </p:spPr>
        <p:txBody>
          <a:bodyPr/>
          <a:lstStyle>
            <a:lvl1pPr>
              <a:defRPr/>
            </a:lvl1pPr>
          </a:lstStyle>
          <a:p>
            <a:pPr>
              <a:defRPr/>
            </a:pPr>
            <a:fld id="{A2F268E9-6DAB-47FF-8FBB-46087531DA9F}" type="slidenum">
              <a:rPr lang="en-GB" altLang="en-US"/>
              <a:pPr>
                <a:defRPr/>
              </a:pPr>
              <a:t>‹#›</a:t>
            </a:fld>
            <a:endParaRPr lang="en-GB" altLang="en-US"/>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Date Placeholder 3"/>
          <p:cNvSpPr>
            <a:spLocks noGrp="1"/>
          </p:cNvSpPr>
          <p:nvPr>
            <p:ph type="dt" sz="half" idx="12"/>
          </p:nvPr>
        </p:nvSpPr>
        <p:spPr/>
        <p:txBody>
          <a:bodyPr/>
          <a:lstStyle>
            <a:lvl1pPr>
              <a:defRPr/>
            </a:lvl1pPr>
          </a:lstStyle>
          <a:p>
            <a:pPr>
              <a:defRPr/>
            </a:pPr>
            <a:fld id="{664BD94D-AF07-4FE1-B092-EE31342CA7EE}" type="datetime1">
              <a:rPr lang="en-GB" altLang="en-US"/>
              <a:pPr>
                <a:defRPr/>
              </a:pPr>
              <a:t>10/10/2019</a:t>
            </a:fld>
            <a:endParaRPr lang="en-GB" altLang="en-US"/>
          </a:p>
        </p:txBody>
      </p:sp>
    </p:spTree>
    <p:extLst>
      <p:ext uri="{BB962C8B-B14F-4D97-AF65-F5344CB8AC3E}">
        <p14:creationId xmlns:p14="http://schemas.microsoft.com/office/powerpoint/2010/main" val="51531992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336800" cy="58515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Slide Number Placeholder 5"/>
          <p:cNvSpPr>
            <a:spLocks noGrp="1"/>
          </p:cNvSpPr>
          <p:nvPr>
            <p:ph type="sldNum" sz="quarter" idx="10"/>
          </p:nvPr>
        </p:nvSpPr>
        <p:spPr>
          <a:ln/>
        </p:spPr>
        <p:txBody>
          <a:bodyPr/>
          <a:lstStyle>
            <a:lvl1pPr>
              <a:defRPr/>
            </a:lvl1pPr>
          </a:lstStyle>
          <a:p>
            <a:pPr>
              <a:defRPr/>
            </a:pPr>
            <a:fld id="{17F459D2-7AC0-4107-B2BE-92D04384CDB7}" type="slidenum">
              <a:rPr lang="en-GB" altLang="en-US"/>
              <a:pPr>
                <a:defRPr/>
              </a:pPr>
              <a:t>‹#›</a:t>
            </a:fld>
            <a:endParaRPr lang="en-GB" altLang="en-US"/>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Date Placeholder 3"/>
          <p:cNvSpPr>
            <a:spLocks noGrp="1"/>
          </p:cNvSpPr>
          <p:nvPr>
            <p:ph type="dt" sz="half" idx="12"/>
          </p:nvPr>
        </p:nvSpPr>
        <p:spPr/>
        <p:txBody>
          <a:bodyPr/>
          <a:lstStyle>
            <a:lvl1pPr>
              <a:defRPr/>
            </a:lvl1pPr>
          </a:lstStyle>
          <a:p>
            <a:pPr>
              <a:defRPr/>
            </a:pPr>
            <a:fld id="{74F3E070-D656-4B7F-8E6C-6A40EA0BD11F}" type="datetime1">
              <a:rPr lang="en-GB" altLang="en-US"/>
              <a:pPr>
                <a:defRPr/>
              </a:pPr>
              <a:t>10/10/2019</a:t>
            </a:fld>
            <a:endParaRPr lang="en-GB" altLang="en-US"/>
          </a:p>
        </p:txBody>
      </p:sp>
    </p:spTree>
    <p:extLst>
      <p:ext uri="{BB962C8B-B14F-4D97-AF65-F5344CB8AC3E}">
        <p14:creationId xmlns:p14="http://schemas.microsoft.com/office/powerpoint/2010/main" val="65392490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2" name="Picture 8"/>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1087161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2" name="Picture 8"/>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0095858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8824698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6" name="Date Placeholder 5">
            <a:extLst>
              <a:ext uri="{FF2B5EF4-FFF2-40B4-BE49-F238E27FC236}">
                <a16:creationId xmlns:a16="http://schemas.microsoft.com/office/drawing/2014/main" id="{11E10363-227B-5C46-BC1B-916C9DDF8762}"/>
              </a:ext>
            </a:extLst>
          </p:cNvPr>
          <p:cNvSpPr>
            <a:spLocks noGrp="1"/>
          </p:cNvSpPr>
          <p:nvPr>
            <p:ph type="dt" sz="half" idx="10"/>
          </p:nvPr>
        </p:nvSpPr>
        <p:spPr/>
        <p:txBody>
          <a:bodyPr/>
          <a:lstStyle/>
          <a:p>
            <a:fld id="{5C958B5D-2B71-F94E-8A2A-2F1F5E391DA3}" type="datetimeFigureOut">
              <a:rPr lang="en-US" smtClean="0"/>
              <a:t>10/10/2019</a:t>
            </a:fld>
            <a:endParaRPr lang="en-US"/>
          </a:p>
        </p:txBody>
      </p:sp>
      <p:sp>
        <p:nvSpPr>
          <p:cNvPr id="8" name="Footer Placeholder 7">
            <a:extLst>
              <a:ext uri="{FF2B5EF4-FFF2-40B4-BE49-F238E27FC236}">
                <a16:creationId xmlns:a16="http://schemas.microsoft.com/office/drawing/2014/main" id="{E0D81000-8647-4A48-921C-4541CD9CF7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197E8E9-13FE-A340-9846-19E603C1B558}"/>
              </a:ext>
            </a:extLst>
          </p:cNvPr>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50251856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10/10/2019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4798072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10/10/2019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66375494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10/10/2019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06449446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10/10/2019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84562137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10/10/2019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65694123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10/10/2019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97176313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10/10/2019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85920513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10/10/2019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70513256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10/10/2019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57057792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Slide Number Placeholder 5">
            <a:extLst>
              <a:ext uri="{FF2B5EF4-FFF2-40B4-BE49-F238E27FC236}">
                <a16:creationId xmlns:a16="http://schemas.microsoft.com/office/drawing/2014/main" id="{C03FBFB5-AE67-415B-BB32-3635CE2F8667}"/>
              </a:ext>
            </a:extLst>
          </p:cNvPr>
          <p:cNvSpPr>
            <a:spLocks noGrp="1"/>
          </p:cNvSpPr>
          <p:nvPr>
            <p:ph type="sldNum" sz="quarter" idx="10"/>
          </p:nvPr>
        </p:nvSpPr>
        <p:spPr>
          <a:ln/>
        </p:spPr>
        <p:txBody>
          <a:bodyPr/>
          <a:lstStyle>
            <a:lvl1pPr>
              <a:defRPr/>
            </a:lvl1pPr>
          </a:lstStyle>
          <a:p>
            <a:pPr>
              <a:defRPr/>
            </a:pPr>
            <a:fld id="{838822DC-D28F-4416-8117-27729742550B}" type="slidenum">
              <a:rPr lang="en-GB" altLang="en-US"/>
              <a:pPr>
                <a:defRPr/>
              </a:pPr>
              <a:t>‹#›</a:t>
            </a:fld>
            <a:endParaRPr lang="en-GB" altLang="en-US"/>
          </a:p>
        </p:txBody>
      </p:sp>
      <p:sp>
        <p:nvSpPr>
          <p:cNvPr id="5" name="Footer Placeholder 4">
            <a:extLst>
              <a:ext uri="{FF2B5EF4-FFF2-40B4-BE49-F238E27FC236}">
                <a16:creationId xmlns:a16="http://schemas.microsoft.com/office/drawing/2014/main" id="{9F1A3495-5137-4827-86D7-23580F409CB6}"/>
              </a:ext>
            </a:extLst>
          </p:cNvPr>
          <p:cNvSpPr>
            <a:spLocks noGrp="1"/>
          </p:cNvSpPr>
          <p:nvPr>
            <p:ph type="ftr" sz="quarter" idx="11"/>
          </p:nvPr>
        </p:nvSpPr>
        <p:spPr/>
        <p:txBody>
          <a:bodyPr/>
          <a:lstStyle>
            <a:lvl1pPr>
              <a:defRPr/>
            </a:lvl1pPr>
          </a:lstStyle>
          <a:p>
            <a:pPr>
              <a:defRPr/>
            </a:pPr>
            <a:endParaRPr lang="en-GB"/>
          </a:p>
        </p:txBody>
      </p:sp>
      <p:sp>
        <p:nvSpPr>
          <p:cNvPr id="6" name="Date Placeholder 3">
            <a:extLst>
              <a:ext uri="{FF2B5EF4-FFF2-40B4-BE49-F238E27FC236}">
                <a16:creationId xmlns:a16="http://schemas.microsoft.com/office/drawing/2014/main" id="{99688284-12F6-46E3-8B28-E36A71F92F5E}"/>
              </a:ext>
            </a:extLst>
          </p:cNvPr>
          <p:cNvSpPr>
            <a:spLocks noGrp="1"/>
          </p:cNvSpPr>
          <p:nvPr>
            <p:ph type="dt" sz="half" idx="12"/>
          </p:nvPr>
        </p:nvSpPr>
        <p:spPr/>
        <p:txBody>
          <a:bodyPr/>
          <a:lstStyle>
            <a:lvl1pPr>
              <a:defRPr/>
            </a:lvl1pPr>
          </a:lstStyle>
          <a:p>
            <a:pPr>
              <a:defRPr/>
            </a:pPr>
            <a:fld id="{E368088A-8C26-4C63-B711-0C1F339A6C4A}" type="datetime1">
              <a:rPr lang="en-GB" altLang="en-US"/>
              <a:pPr>
                <a:defRPr/>
              </a:pPr>
              <a:t>10/10/2019</a:t>
            </a:fld>
            <a:endParaRPr lang="en-GB" altLang="en-US"/>
          </a:p>
        </p:txBody>
      </p:sp>
    </p:spTree>
    <p:extLst>
      <p:ext uri="{BB962C8B-B14F-4D97-AF65-F5344CB8AC3E}">
        <p14:creationId xmlns:p14="http://schemas.microsoft.com/office/powerpoint/2010/main" val="330474235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E745FEC9-8563-4013-BFAA-01C62513A0DB}" type="datetimeFigureOut">
              <a:rPr lang="en-GB" smtClean="0"/>
              <a:t>10/10/2019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CB545D-68D3-498F-A347-EF3162297DE2}" type="slidenum">
              <a:rPr lang="en-GB" smtClean="0"/>
              <a:t>‹#›</a:t>
            </a:fld>
            <a:endParaRPr lang="en-GB"/>
          </a:p>
        </p:txBody>
      </p:sp>
    </p:spTree>
    <p:extLst>
      <p:ext uri="{BB962C8B-B14F-4D97-AF65-F5344CB8AC3E}">
        <p14:creationId xmlns:p14="http://schemas.microsoft.com/office/powerpoint/2010/main" val="147721295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745FEC9-8563-4013-BFAA-01C62513A0DB}" type="datetimeFigureOut">
              <a:rPr lang="en-GB" smtClean="0"/>
              <a:t>10/10/2019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CB545D-68D3-498F-A347-EF3162297DE2}" type="slidenum">
              <a:rPr lang="en-GB" smtClean="0"/>
              <a:t>‹#›</a:t>
            </a:fld>
            <a:endParaRPr lang="en-GB"/>
          </a:p>
        </p:txBody>
      </p:sp>
    </p:spTree>
    <p:extLst>
      <p:ext uri="{BB962C8B-B14F-4D97-AF65-F5344CB8AC3E}">
        <p14:creationId xmlns:p14="http://schemas.microsoft.com/office/powerpoint/2010/main" val="68904542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745FEC9-8563-4013-BFAA-01C62513A0DB}" type="datetimeFigureOut">
              <a:rPr lang="en-GB" smtClean="0"/>
              <a:t>10/10/2019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CB545D-68D3-498F-A347-EF3162297DE2}" type="slidenum">
              <a:rPr lang="en-GB" smtClean="0"/>
              <a:t>‹#›</a:t>
            </a:fld>
            <a:endParaRPr lang="en-GB"/>
          </a:p>
        </p:txBody>
      </p:sp>
    </p:spTree>
    <p:extLst>
      <p:ext uri="{BB962C8B-B14F-4D97-AF65-F5344CB8AC3E}">
        <p14:creationId xmlns:p14="http://schemas.microsoft.com/office/powerpoint/2010/main" val="253246577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745FEC9-8563-4013-BFAA-01C62513A0DB}" type="datetimeFigureOut">
              <a:rPr lang="en-GB" smtClean="0"/>
              <a:t>10/10/2019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CB545D-68D3-498F-A347-EF3162297DE2}" type="slidenum">
              <a:rPr lang="en-GB" smtClean="0"/>
              <a:t>‹#›</a:t>
            </a:fld>
            <a:endParaRPr lang="en-GB"/>
          </a:p>
        </p:txBody>
      </p:sp>
    </p:spTree>
    <p:extLst>
      <p:ext uri="{BB962C8B-B14F-4D97-AF65-F5344CB8AC3E}">
        <p14:creationId xmlns:p14="http://schemas.microsoft.com/office/powerpoint/2010/main" val="112644938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E745FEC9-8563-4013-BFAA-01C62513A0DB}" type="datetimeFigureOut">
              <a:rPr lang="en-GB" smtClean="0"/>
              <a:t>10/10/2019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4CB545D-68D3-498F-A347-EF3162297DE2}" type="slidenum">
              <a:rPr lang="en-GB" smtClean="0"/>
              <a:t>‹#›</a:t>
            </a:fld>
            <a:endParaRPr lang="en-GB"/>
          </a:p>
        </p:txBody>
      </p:sp>
    </p:spTree>
    <p:extLst>
      <p:ext uri="{BB962C8B-B14F-4D97-AF65-F5344CB8AC3E}">
        <p14:creationId xmlns:p14="http://schemas.microsoft.com/office/powerpoint/2010/main" val="263188117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745FEC9-8563-4013-BFAA-01C62513A0DB}" type="datetimeFigureOut">
              <a:rPr lang="en-GB" smtClean="0"/>
              <a:t>10/10/2019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4CB545D-68D3-498F-A347-EF3162297DE2}" type="slidenum">
              <a:rPr lang="en-GB" smtClean="0"/>
              <a:t>‹#›</a:t>
            </a:fld>
            <a:endParaRPr lang="en-GB"/>
          </a:p>
        </p:txBody>
      </p:sp>
    </p:spTree>
    <p:extLst>
      <p:ext uri="{BB962C8B-B14F-4D97-AF65-F5344CB8AC3E}">
        <p14:creationId xmlns:p14="http://schemas.microsoft.com/office/powerpoint/2010/main" val="405905576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45FEC9-8563-4013-BFAA-01C62513A0DB}" type="datetimeFigureOut">
              <a:rPr lang="en-GB" smtClean="0"/>
              <a:t>10/10/2019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4CB545D-68D3-498F-A347-EF3162297DE2}" type="slidenum">
              <a:rPr lang="en-GB" smtClean="0"/>
              <a:t>‹#›</a:t>
            </a:fld>
            <a:endParaRPr lang="en-GB"/>
          </a:p>
        </p:txBody>
      </p:sp>
    </p:spTree>
    <p:extLst>
      <p:ext uri="{BB962C8B-B14F-4D97-AF65-F5344CB8AC3E}">
        <p14:creationId xmlns:p14="http://schemas.microsoft.com/office/powerpoint/2010/main" val="46140863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745FEC9-8563-4013-BFAA-01C62513A0DB}" type="datetimeFigureOut">
              <a:rPr lang="en-GB" smtClean="0"/>
              <a:t>10/10/2019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CB545D-68D3-498F-A347-EF3162297DE2}" type="slidenum">
              <a:rPr lang="en-GB" smtClean="0"/>
              <a:t>‹#›</a:t>
            </a:fld>
            <a:endParaRPr lang="en-GB"/>
          </a:p>
        </p:txBody>
      </p:sp>
    </p:spTree>
    <p:extLst>
      <p:ext uri="{BB962C8B-B14F-4D97-AF65-F5344CB8AC3E}">
        <p14:creationId xmlns:p14="http://schemas.microsoft.com/office/powerpoint/2010/main" val="326041588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745FEC9-8563-4013-BFAA-01C62513A0DB}" type="datetimeFigureOut">
              <a:rPr lang="en-GB" smtClean="0"/>
              <a:t>10/10/2019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CB545D-68D3-498F-A347-EF3162297DE2}" type="slidenum">
              <a:rPr lang="en-GB" smtClean="0"/>
              <a:t>‹#›</a:t>
            </a:fld>
            <a:endParaRPr lang="en-GB"/>
          </a:p>
        </p:txBody>
      </p:sp>
    </p:spTree>
    <p:extLst>
      <p:ext uri="{BB962C8B-B14F-4D97-AF65-F5344CB8AC3E}">
        <p14:creationId xmlns:p14="http://schemas.microsoft.com/office/powerpoint/2010/main" val="84052825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745FEC9-8563-4013-BFAA-01C62513A0DB}" type="datetimeFigureOut">
              <a:rPr lang="en-GB" smtClean="0"/>
              <a:t>10/10/2019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CB545D-68D3-498F-A347-EF3162297DE2}" type="slidenum">
              <a:rPr lang="en-GB" smtClean="0"/>
              <a:t>‹#›</a:t>
            </a:fld>
            <a:endParaRPr lang="en-GB"/>
          </a:p>
        </p:txBody>
      </p:sp>
    </p:spTree>
    <p:extLst>
      <p:ext uri="{BB962C8B-B14F-4D97-AF65-F5344CB8AC3E}">
        <p14:creationId xmlns:p14="http://schemas.microsoft.com/office/powerpoint/2010/main" val="4254605094"/>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745FEC9-8563-4013-BFAA-01C62513A0DB}" type="datetimeFigureOut">
              <a:rPr lang="en-GB" smtClean="0"/>
              <a:t>10/10/2019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CB545D-68D3-498F-A347-EF3162297DE2}" type="slidenum">
              <a:rPr lang="en-GB" smtClean="0"/>
              <a:t>‹#›</a:t>
            </a:fld>
            <a:endParaRPr lang="en-GB"/>
          </a:p>
        </p:txBody>
      </p:sp>
    </p:spTree>
    <p:extLst>
      <p:ext uri="{BB962C8B-B14F-4D97-AF65-F5344CB8AC3E}">
        <p14:creationId xmlns:p14="http://schemas.microsoft.com/office/powerpoint/2010/main" val="204847493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05924989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672288739"/>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2363"/>
            <a:ext cx="103632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93310146"/>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93241500"/>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2" y="1709741"/>
            <a:ext cx="105156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831852" y="4589466"/>
            <a:ext cx="105156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5994929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38201"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1"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39813598"/>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9" y="365128"/>
            <a:ext cx="105156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39790"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90"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80660386"/>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0689110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23378952"/>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9" y="457200"/>
            <a:ext cx="3932238"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83188" y="987428"/>
            <a:ext cx="6172201"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39789" y="2057400"/>
            <a:ext cx="393223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28466688"/>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9" y="457200"/>
            <a:ext cx="3932238"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183188" y="987428"/>
            <a:ext cx="6172201"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839789" y="2057400"/>
            <a:ext cx="393223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7448729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00119135"/>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59124876"/>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 y="0"/>
            <a:ext cx="12192000" cy="6858000"/>
          </a:xfrm>
          <a:prstGeom prst="rect">
            <a:avLst/>
          </a:prstGeom>
        </p:spPr>
      </p:pic>
    </p:spTree>
    <p:extLst>
      <p:ext uri="{BB962C8B-B14F-4D97-AF65-F5344CB8AC3E}">
        <p14:creationId xmlns:p14="http://schemas.microsoft.com/office/powerpoint/2010/main" val="1002279085"/>
      </p:ext>
    </p:extLst>
  </p:cSld>
  <p:clrMapOvr>
    <a:masterClrMapping/>
  </p:clrMapOvr>
  <p:timing>
    <p:tnLst>
      <p:par>
        <p:cTn id="1" dur="indefinite" restart="never" nodeType="tmRoot"/>
      </p:par>
    </p:tnLst>
  </p:timing>
</p:sldLayout>
</file>

<file path=ppt/slideLayouts/slideLayout63.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 y="0"/>
            <a:ext cx="12192000" cy="6858000"/>
          </a:xfrm>
          <a:prstGeom prst="rect">
            <a:avLst/>
          </a:prstGeom>
        </p:spPr>
      </p:pic>
    </p:spTree>
    <p:extLst>
      <p:ext uri="{BB962C8B-B14F-4D97-AF65-F5344CB8AC3E}">
        <p14:creationId xmlns:p14="http://schemas.microsoft.com/office/powerpoint/2010/main" val="4176001784"/>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61BEF0D-F0BB-DE4B-95CE-6DB70DBA9567}" type="datetimeFigureOut">
              <a:rPr lang="en-US" smtClean="0"/>
              <a:pPr/>
              <a:t>10/10/2019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920350811"/>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61BEF0D-F0BB-DE4B-95CE-6DB70DBA9567}" type="datetimeFigureOut">
              <a:rPr lang="en-US" smtClean="0"/>
              <a:pPr/>
              <a:t>10/10/2019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772195526"/>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774551106"/>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61BEF0D-F0BB-DE4B-95CE-6DB70DBA9567}" type="datetimeFigureOut">
              <a:rPr lang="en-US" smtClean="0"/>
              <a:pPr/>
              <a:t>10/10/2019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62363072"/>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61BEF0D-F0BB-DE4B-95CE-6DB70DBA9567}" type="datetimeFigureOut">
              <a:rPr lang="en-US" smtClean="0"/>
              <a:pPr/>
              <a:t>10/10/2019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714829098"/>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61BEF0D-F0BB-DE4B-95CE-6DB70DBA9567}" type="datetimeFigureOut">
              <a:rPr lang="en-US" smtClean="0"/>
              <a:pPr/>
              <a:t>10/10/2019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368440938"/>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10/10/2019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244464096"/>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10/10/2019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739271210"/>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10/10/2019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41021007"/>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61BEF0D-F0BB-DE4B-95CE-6DB70DBA9567}" type="datetimeFigureOut">
              <a:rPr lang="en-US" smtClean="0"/>
              <a:pPr/>
              <a:t>10/10/2019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4266898437"/>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61BEF0D-F0BB-DE4B-95CE-6DB70DBA9567}" type="datetimeFigureOut">
              <a:rPr lang="en-US" smtClean="0"/>
              <a:pPr/>
              <a:t>10/10/2019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702137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image" Target="../media/image3.jpeg"/><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3.xml"/><Relationship Id="rId13" Type="http://schemas.openxmlformats.org/officeDocument/2006/relationships/theme" Target="../theme/theme3.xml"/><Relationship Id="rId3" Type="http://schemas.openxmlformats.org/officeDocument/2006/relationships/slideLayout" Target="../slideLayouts/slideLayout28.xml"/><Relationship Id="rId7" Type="http://schemas.openxmlformats.org/officeDocument/2006/relationships/slideLayout" Target="../slideLayouts/slideLayout32.xml"/><Relationship Id="rId12" Type="http://schemas.openxmlformats.org/officeDocument/2006/relationships/slideLayout" Target="../slideLayouts/slideLayout37.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slideLayout" Target="../slideLayouts/slideLayout31.xml"/><Relationship Id="rId11" Type="http://schemas.openxmlformats.org/officeDocument/2006/relationships/slideLayout" Target="../slideLayouts/slideLayout36.xml"/><Relationship Id="rId5" Type="http://schemas.openxmlformats.org/officeDocument/2006/relationships/slideLayout" Target="../slideLayouts/slideLayout30.xml"/><Relationship Id="rId10" Type="http://schemas.openxmlformats.org/officeDocument/2006/relationships/slideLayout" Target="../slideLayouts/slideLayout35.xml"/><Relationship Id="rId4" Type="http://schemas.openxmlformats.org/officeDocument/2006/relationships/slideLayout" Target="../slideLayouts/slideLayout29.xml"/><Relationship Id="rId9" Type="http://schemas.openxmlformats.org/officeDocument/2006/relationships/slideLayout" Target="../slideLayouts/slideLayout34.xml"/><Relationship Id="rId14" Type="http://schemas.openxmlformats.org/officeDocument/2006/relationships/image" Target="../media/image5.jp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5.xml"/><Relationship Id="rId13" Type="http://schemas.openxmlformats.org/officeDocument/2006/relationships/slideLayout" Target="../slideLayouts/slideLayout50.xml"/><Relationship Id="rId3" Type="http://schemas.openxmlformats.org/officeDocument/2006/relationships/slideLayout" Target="../slideLayouts/slideLayout40.xml"/><Relationship Id="rId7" Type="http://schemas.openxmlformats.org/officeDocument/2006/relationships/slideLayout" Target="../slideLayouts/slideLayout44.xml"/><Relationship Id="rId12" Type="http://schemas.openxmlformats.org/officeDocument/2006/relationships/slideLayout" Target="../slideLayouts/slideLayout49.xml"/><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slideLayout" Target="../slideLayouts/slideLayout43.xml"/><Relationship Id="rId11" Type="http://schemas.openxmlformats.org/officeDocument/2006/relationships/slideLayout" Target="../slideLayouts/slideLayout48.xml"/><Relationship Id="rId5" Type="http://schemas.openxmlformats.org/officeDocument/2006/relationships/slideLayout" Target="../slideLayouts/slideLayout42.xml"/><Relationship Id="rId10" Type="http://schemas.openxmlformats.org/officeDocument/2006/relationships/slideLayout" Target="../slideLayouts/slideLayout47.xml"/><Relationship Id="rId4" Type="http://schemas.openxmlformats.org/officeDocument/2006/relationships/slideLayout" Target="../slideLayouts/slideLayout41.xml"/><Relationship Id="rId9" Type="http://schemas.openxmlformats.org/officeDocument/2006/relationships/slideLayout" Target="../slideLayouts/slideLayout46.xml"/><Relationship Id="rId1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8.xml"/><Relationship Id="rId13" Type="http://schemas.openxmlformats.org/officeDocument/2006/relationships/slideLayout" Target="../slideLayouts/slideLayout63.xml"/><Relationship Id="rId3" Type="http://schemas.openxmlformats.org/officeDocument/2006/relationships/slideLayout" Target="../slideLayouts/slideLayout53.xml"/><Relationship Id="rId7" Type="http://schemas.openxmlformats.org/officeDocument/2006/relationships/slideLayout" Target="../slideLayouts/slideLayout57.xml"/><Relationship Id="rId12" Type="http://schemas.openxmlformats.org/officeDocument/2006/relationships/slideLayout" Target="../slideLayouts/slideLayout62.xml"/><Relationship Id="rId2" Type="http://schemas.openxmlformats.org/officeDocument/2006/relationships/slideLayout" Target="../slideLayouts/slideLayout52.xml"/><Relationship Id="rId1" Type="http://schemas.openxmlformats.org/officeDocument/2006/relationships/slideLayout" Target="../slideLayouts/slideLayout51.xml"/><Relationship Id="rId6" Type="http://schemas.openxmlformats.org/officeDocument/2006/relationships/slideLayout" Target="../slideLayouts/slideLayout56.xml"/><Relationship Id="rId11" Type="http://schemas.openxmlformats.org/officeDocument/2006/relationships/slideLayout" Target="../slideLayouts/slideLayout61.xml"/><Relationship Id="rId5" Type="http://schemas.openxmlformats.org/officeDocument/2006/relationships/slideLayout" Target="../slideLayouts/slideLayout55.xml"/><Relationship Id="rId10" Type="http://schemas.openxmlformats.org/officeDocument/2006/relationships/slideLayout" Target="../slideLayouts/slideLayout60.xml"/><Relationship Id="rId4" Type="http://schemas.openxmlformats.org/officeDocument/2006/relationships/slideLayout" Target="../slideLayouts/slideLayout54.xml"/><Relationship Id="rId9" Type="http://schemas.openxmlformats.org/officeDocument/2006/relationships/slideLayout" Target="../slideLayouts/slideLayout59.xml"/><Relationship Id="rId1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71.xml"/><Relationship Id="rId3" Type="http://schemas.openxmlformats.org/officeDocument/2006/relationships/slideLayout" Target="../slideLayouts/slideLayout66.xml"/><Relationship Id="rId7" Type="http://schemas.openxmlformats.org/officeDocument/2006/relationships/slideLayout" Target="../slideLayouts/slideLayout70.xml"/><Relationship Id="rId12" Type="http://schemas.openxmlformats.org/officeDocument/2006/relationships/theme" Target="../theme/theme6.xml"/><Relationship Id="rId2" Type="http://schemas.openxmlformats.org/officeDocument/2006/relationships/slideLayout" Target="../slideLayouts/slideLayout65.xml"/><Relationship Id="rId1" Type="http://schemas.openxmlformats.org/officeDocument/2006/relationships/slideLayout" Target="../slideLayouts/slideLayout64.xml"/><Relationship Id="rId6" Type="http://schemas.openxmlformats.org/officeDocument/2006/relationships/slideLayout" Target="../slideLayouts/slideLayout69.xml"/><Relationship Id="rId11" Type="http://schemas.openxmlformats.org/officeDocument/2006/relationships/slideLayout" Target="../slideLayouts/slideLayout74.xml"/><Relationship Id="rId5" Type="http://schemas.openxmlformats.org/officeDocument/2006/relationships/slideLayout" Target="../slideLayouts/slideLayout68.xml"/><Relationship Id="rId10" Type="http://schemas.openxmlformats.org/officeDocument/2006/relationships/slideLayout" Target="../slideLayouts/slideLayout73.xml"/><Relationship Id="rId4" Type="http://schemas.openxmlformats.org/officeDocument/2006/relationships/slideLayout" Target="../slideLayouts/slideLayout67.xml"/><Relationship Id="rId9" Type="http://schemas.openxmlformats.org/officeDocument/2006/relationships/slideLayout" Target="../slideLayouts/slideLayout7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87DD314-00A7-4190-A4FD-8463EFF2ED6A}" type="datetimeFigureOut">
              <a:rPr lang="en-GB" smtClean="0"/>
              <a:t>10/10/2019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296B730-34C5-4EE9-9810-454CCA7C83CD}" type="slidenum">
              <a:rPr lang="en-GB" smtClean="0"/>
              <a:t>‹#›</a:t>
            </a:fld>
            <a:endParaRPr lang="en-GB"/>
          </a:p>
        </p:txBody>
      </p:sp>
    </p:spTree>
    <p:extLst>
      <p:ext uri="{BB962C8B-B14F-4D97-AF65-F5344CB8AC3E}">
        <p14:creationId xmlns:p14="http://schemas.microsoft.com/office/powerpoint/2010/main" val="26241797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5"/>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160000" cy="114300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1027" name="Text Placeholder 2"/>
          <p:cNvSpPr>
            <a:spLocks noGrp="1"/>
          </p:cNvSpPr>
          <p:nvPr>
            <p:ph type="body" idx="1"/>
          </p:nvPr>
        </p:nvSpPr>
        <p:spPr bwMode="auto">
          <a:xfrm>
            <a:off x="609600" y="1600200"/>
            <a:ext cx="10160000" cy="480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7" name="Rectangle 6"/>
          <p:cNvSpPr/>
          <p:nvPr/>
        </p:nvSpPr>
        <p:spPr>
          <a:xfrm>
            <a:off x="11277600" y="0"/>
            <a:ext cx="9144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sz="1800"/>
          </a:p>
        </p:txBody>
      </p:sp>
      <p:sp>
        <p:nvSpPr>
          <p:cNvPr id="8" name="Rectangle 7"/>
          <p:cNvSpPr/>
          <p:nvPr/>
        </p:nvSpPr>
        <p:spPr>
          <a:xfrm>
            <a:off x="11277600" y="5486400"/>
            <a:ext cx="914400" cy="685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sz="1800"/>
          </a:p>
        </p:txBody>
      </p:sp>
      <p:sp>
        <p:nvSpPr>
          <p:cNvPr id="6" name="Slide Number Placeholder 5"/>
          <p:cNvSpPr>
            <a:spLocks noGrp="1"/>
          </p:cNvSpPr>
          <p:nvPr>
            <p:ph type="sldNum" sz="quarter" idx="4"/>
          </p:nvPr>
        </p:nvSpPr>
        <p:spPr>
          <a:xfrm>
            <a:off x="11374967" y="5648326"/>
            <a:ext cx="732367" cy="396875"/>
          </a:xfrm>
          <a:prstGeom prst="bracketPair">
            <a:avLst>
              <a:gd name="adj" fmla="val 17949"/>
            </a:avLst>
          </a:prstGeom>
          <a:ln w="19050">
            <a:solidFill>
              <a:srgbClr val="FFFFFF"/>
            </a:solidFill>
          </a:ln>
        </p:spPr>
        <p:txBody>
          <a:bodyPr vert="horz" wrap="square" lIns="0" tIns="0" rIns="0" bIns="0" numCol="1" anchor="ctr" anchorCtr="0" compatLnSpc="1">
            <a:prstTxWarp prst="textNoShape">
              <a:avLst/>
            </a:prstTxWarp>
          </a:bodyPr>
          <a:lstStyle>
            <a:lvl1pPr algn="ctr" eaLnBrk="1" hangingPunct="1">
              <a:defRPr>
                <a:solidFill>
                  <a:srgbClr val="FFFFFF"/>
                </a:solidFill>
                <a:latin typeface="Arial" panose="020B0604020202020204" pitchFamily="34" charset="0"/>
                <a:ea typeface="ＭＳ Ｐゴシック" panose="020B0600070205080204" pitchFamily="34" charset="-128"/>
              </a:defRPr>
            </a:lvl1pPr>
          </a:lstStyle>
          <a:p>
            <a:pPr>
              <a:defRPr/>
            </a:pPr>
            <a:fld id="{372F2FE8-0856-4B49-A6DD-27A0FD859625}" type="slidenum">
              <a:rPr lang="en-GB" altLang="en-US"/>
              <a:pPr>
                <a:defRPr/>
              </a:pPr>
              <a:t>‹#›</a:t>
            </a:fld>
            <a:endParaRPr lang="en-GB" altLang="en-US"/>
          </a:p>
        </p:txBody>
      </p:sp>
      <p:sp>
        <p:nvSpPr>
          <p:cNvPr id="5" name="Footer Placeholder 4"/>
          <p:cNvSpPr>
            <a:spLocks noGrp="1"/>
          </p:cNvSpPr>
          <p:nvPr>
            <p:ph type="ftr" sz="quarter" idx="3"/>
          </p:nvPr>
        </p:nvSpPr>
        <p:spPr>
          <a:xfrm rot="16200000">
            <a:off x="10511103" y="3988066"/>
            <a:ext cx="2366963" cy="486833"/>
          </a:xfrm>
          <a:prstGeom prst="rect">
            <a:avLst/>
          </a:prstGeom>
        </p:spPr>
        <p:txBody>
          <a:bodyPr vert="horz" lIns="91440" tIns="45720" rIns="91440" bIns="45720" rtlCol="0" anchor="ctr"/>
          <a:lstStyle>
            <a:lvl1pPr algn="r" eaLnBrk="1" hangingPunct="1">
              <a:defRPr sz="1200">
                <a:solidFill>
                  <a:schemeClr val="bg2"/>
                </a:solidFill>
                <a:latin typeface="Arial" charset="0"/>
                <a:ea typeface="+mn-ea"/>
                <a:cs typeface="Arial" charset="0"/>
              </a:defRPr>
            </a:lvl1pPr>
          </a:lstStyle>
          <a:p>
            <a:pPr>
              <a:defRPr/>
            </a:pPr>
            <a:endParaRPr lang="en-GB"/>
          </a:p>
        </p:txBody>
      </p:sp>
      <p:sp>
        <p:nvSpPr>
          <p:cNvPr id="4" name="Date Placeholder 3"/>
          <p:cNvSpPr>
            <a:spLocks noGrp="1"/>
          </p:cNvSpPr>
          <p:nvPr>
            <p:ph type="dt" sz="half" idx="2"/>
          </p:nvPr>
        </p:nvSpPr>
        <p:spPr>
          <a:xfrm rot="16200000">
            <a:off x="10475384" y="1585384"/>
            <a:ext cx="2438400" cy="486833"/>
          </a:xfrm>
          <a:prstGeom prst="rect">
            <a:avLst/>
          </a:prstGeom>
        </p:spPr>
        <p:txBody>
          <a:bodyPr vert="horz" wrap="square" lIns="91440" tIns="45720" rIns="91440" bIns="45720" numCol="1" anchor="ctr" anchorCtr="0" compatLnSpc="1">
            <a:prstTxWarp prst="textNoShape">
              <a:avLst/>
            </a:prstTxWarp>
          </a:bodyPr>
          <a:lstStyle>
            <a:lvl1pPr eaLnBrk="1" hangingPunct="1">
              <a:defRPr sz="1200">
                <a:solidFill>
                  <a:schemeClr val="bg2"/>
                </a:solidFill>
                <a:latin typeface="Arial" panose="020B0604020202020204" pitchFamily="34" charset="0"/>
                <a:ea typeface="ＭＳ Ｐゴシック" panose="020B0600070205080204" pitchFamily="34" charset="-128"/>
              </a:defRPr>
            </a:lvl1pPr>
          </a:lstStyle>
          <a:p>
            <a:pPr>
              <a:defRPr/>
            </a:pPr>
            <a:fld id="{F3F7B32B-6C62-48C3-9AA5-0807F9A5B5FD}" type="datetime1">
              <a:rPr lang="en-GB" altLang="en-US"/>
              <a:pPr>
                <a:defRPr/>
              </a:pPr>
              <a:t>10/10/2019</a:t>
            </a:fld>
            <a:endParaRPr lang="en-GB" altLang="en-US"/>
          </a:p>
        </p:txBody>
      </p:sp>
    </p:spTree>
    <p:extLst>
      <p:ext uri="{BB962C8B-B14F-4D97-AF65-F5344CB8AC3E}">
        <p14:creationId xmlns:p14="http://schemas.microsoft.com/office/powerpoint/2010/main" val="3620368079"/>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Lst>
  <p:txStyles>
    <p:titleStyle>
      <a:lvl1pPr algn="l" rtl="0" eaLnBrk="0" fontAlgn="base" hangingPunct="0">
        <a:spcBef>
          <a:spcPct val="0"/>
        </a:spcBef>
        <a:spcAft>
          <a:spcPct val="0"/>
        </a:spcAft>
        <a:defRPr sz="4600" kern="1200" spc="-100">
          <a:solidFill>
            <a:schemeClr val="tx2"/>
          </a:solidFill>
          <a:latin typeface="+mj-lt"/>
          <a:ea typeface="ＭＳ Ｐゴシック" charset="0"/>
          <a:cs typeface="ＭＳ Ｐゴシック" charset="-128"/>
        </a:defRPr>
      </a:lvl1pPr>
      <a:lvl2pPr algn="l" rtl="0" eaLnBrk="0" fontAlgn="base" hangingPunct="0">
        <a:spcBef>
          <a:spcPct val="0"/>
        </a:spcBef>
        <a:spcAft>
          <a:spcPct val="0"/>
        </a:spcAft>
        <a:defRPr sz="4600">
          <a:solidFill>
            <a:schemeClr val="tx2"/>
          </a:solidFill>
          <a:latin typeface="Cambria" pitchFamily="18" charset="0"/>
          <a:ea typeface="ＭＳ Ｐゴシック" charset="0"/>
          <a:cs typeface="ＭＳ Ｐゴシック" charset="-128"/>
        </a:defRPr>
      </a:lvl2pPr>
      <a:lvl3pPr algn="l" rtl="0" eaLnBrk="0" fontAlgn="base" hangingPunct="0">
        <a:spcBef>
          <a:spcPct val="0"/>
        </a:spcBef>
        <a:spcAft>
          <a:spcPct val="0"/>
        </a:spcAft>
        <a:defRPr sz="4600">
          <a:solidFill>
            <a:schemeClr val="tx2"/>
          </a:solidFill>
          <a:latin typeface="Cambria" pitchFamily="18" charset="0"/>
          <a:ea typeface="ＭＳ Ｐゴシック" charset="0"/>
          <a:cs typeface="ＭＳ Ｐゴシック" charset="-128"/>
        </a:defRPr>
      </a:lvl3pPr>
      <a:lvl4pPr algn="l" rtl="0" eaLnBrk="0" fontAlgn="base" hangingPunct="0">
        <a:spcBef>
          <a:spcPct val="0"/>
        </a:spcBef>
        <a:spcAft>
          <a:spcPct val="0"/>
        </a:spcAft>
        <a:defRPr sz="4600">
          <a:solidFill>
            <a:schemeClr val="tx2"/>
          </a:solidFill>
          <a:latin typeface="Cambria" pitchFamily="18" charset="0"/>
          <a:ea typeface="ＭＳ Ｐゴシック" charset="0"/>
          <a:cs typeface="ＭＳ Ｐゴシック" charset="-128"/>
        </a:defRPr>
      </a:lvl4pPr>
      <a:lvl5pPr algn="l" rtl="0" eaLnBrk="0" fontAlgn="base" hangingPunct="0">
        <a:spcBef>
          <a:spcPct val="0"/>
        </a:spcBef>
        <a:spcAft>
          <a:spcPct val="0"/>
        </a:spcAft>
        <a:defRPr sz="4600">
          <a:solidFill>
            <a:schemeClr val="tx2"/>
          </a:solidFill>
          <a:latin typeface="Cambria" pitchFamily="18" charset="0"/>
          <a:ea typeface="ＭＳ Ｐゴシック" charset="0"/>
          <a:cs typeface="ＭＳ Ｐゴシック" charset="-128"/>
        </a:defRPr>
      </a:lvl5pPr>
      <a:lvl6pPr marL="457200" algn="l" rtl="0" fontAlgn="base">
        <a:spcBef>
          <a:spcPct val="0"/>
        </a:spcBef>
        <a:spcAft>
          <a:spcPct val="0"/>
        </a:spcAft>
        <a:defRPr sz="4600">
          <a:solidFill>
            <a:schemeClr val="tx2"/>
          </a:solidFill>
          <a:latin typeface="Cambria" pitchFamily="18" charset="0"/>
        </a:defRPr>
      </a:lvl6pPr>
      <a:lvl7pPr marL="914400" algn="l" rtl="0" fontAlgn="base">
        <a:spcBef>
          <a:spcPct val="0"/>
        </a:spcBef>
        <a:spcAft>
          <a:spcPct val="0"/>
        </a:spcAft>
        <a:defRPr sz="4600">
          <a:solidFill>
            <a:schemeClr val="tx2"/>
          </a:solidFill>
          <a:latin typeface="Cambria" pitchFamily="18" charset="0"/>
        </a:defRPr>
      </a:lvl7pPr>
      <a:lvl8pPr marL="1371600" algn="l" rtl="0" fontAlgn="base">
        <a:spcBef>
          <a:spcPct val="0"/>
        </a:spcBef>
        <a:spcAft>
          <a:spcPct val="0"/>
        </a:spcAft>
        <a:defRPr sz="4600">
          <a:solidFill>
            <a:schemeClr val="tx2"/>
          </a:solidFill>
          <a:latin typeface="Cambria" pitchFamily="18" charset="0"/>
        </a:defRPr>
      </a:lvl8pPr>
      <a:lvl9pPr marL="1828800" algn="l" rtl="0" fontAlgn="base">
        <a:spcBef>
          <a:spcPct val="0"/>
        </a:spcBef>
        <a:spcAft>
          <a:spcPct val="0"/>
        </a:spcAft>
        <a:defRPr sz="4600">
          <a:solidFill>
            <a:schemeClr val="tx2"/>
          </a:solidFill>
          <a:latin typeface="Cambria" pitchFamily="18" charset="0"/>
        </a:defRPr>
      </a:lvl9pPr>
    </p:titleStyle>
    <p:bodyStyle>
      <a:lvl1pPr marL="342900" indent="-228600" algn="l" rtl="0" eaLnBrk="0" fontAlgn="base" hangingPunct="0">
        <a:spcBef>
          <a:spcPct val="20000"/>
        </a:spcBef>
        <a:spcAft>
          <a:spcPct val="0"/>
        </a:spcAft>
        <a:buClr>
          <a:schemeClr val="accent1"/>
        </a:buClr>
        <a:buFont typeface="Arial" panose="020B0604020202020204" pitchFamily="34" charset="0"/>
        <a:buChar char="•"/>
        <a:defRPr sz="2200" kern="1200">
          <a:solidFill>
            <a:schemeClr val="tx1"/>
          </a:solidFill>
          <a:latin typeface="+mn-lt"/>
          <a:ea typeface="ＭＳ Ｐゴシック" charset="0"/>
          <a:cs typeface="ＭＳ Ｐゴシック" charset="-128"/>
        </a:defRPr>
      </a:lvl1pPr>
      <a:lvl2pPr marL="639763" indent="-228600" algn="l" rtl="0" eaLnBrk="0" fontAlgn="base" hangingPunct="0">
        <a:spcBef>
          <a:spcPct val="20000"/>
        </a:spcBef>
        <a:spcAft>
          <a:spcPct val="0"/>
        </a:spcAft>
        <a:buClr>
          <a:schemeClr val="accent2"/>
        </a:buClr>
        <a:buFont typeface="Arial" panose="020B0604020202020204" pitchFamily="34" charset="0"/>
        <a:buChar char="•"/>
        <a:defRPr sz="2000" kern="1200">
          <a:solidFill>
            <a:schemeClr val="tx1"/>
          </a:solidFill>
          <a:latin typeface="+mn-lt"/>
          <a:ea typeface="ＭＳ Ｐゴシック" charset="0"/>
          <a:cs typeface="+mn-cs"/>
        </a:defRPr>
      </a:lvl2pPr>
      <a:lvl3pPr marL="1004888" indent="-228600" algn="l" rtl="0" eaLnBrk="0" fontAlgn="base" hangingPunct="0">
        <a:spcBef>
          <a:spcPct val="20000"/>
        </a:spcBef>
        <a:spcAft>
          <a:spcPct val="0"/>
        </a:spcAft>
        <a:buClr>
          <a:srgbClr val="9BBB59"/>
        </a:buClr>
        <a:buFont typeface="Arial" panose="020B0604020202020204" pitchFamily="34" charset="0"/>
        <a:buChar char="•"/>
        <a:defRPr kern="1200">
          <a:solidFill>
            <a:schemeClr val="tx1"/>
          </a:solidFill>
          <a:latin typeface="+mn-lt"/>
          <a:ea typeface="ＭＳ Ｐゴシック" charset="0"/>
          <a:cs typeface="+mn-cs"/>
        </a:defRPr>
      </a:lvl3pPr>
      <a:lvl4pPr marL="1279525" indent="-228600" algn="l" rtl="0" eaLnBrk="0" fontAlgn="base" hangingPunct="0">
        <a:spcBef>
          <a:spcPct val="20000"/>
        </a:spcBef>
        <a:spcAft>
          <a:spcPct val="0"/>
        </a:spcAft>
        <a:buClr>
          <a:srgbClr val="8064A2"/>
        </a:buClr>
        <a:buFont typeface="Arial" panose="020B0604020202020204" pitchFamily="34" charset="0"/>
        <a:buChar char="•"/>
        <a:defRPr sz="1600" kern="1200">
          <a:solidFill>
            <a:schemeClr val="tx1"/>
          </a:solidFill>
          <a:latin typeface="+mn-lt"/>
          <a:ea typeface="ＭＳ Ｐゴシック" charset="0"/>
          <a:cs typeface="+mn-cs"/>
        </a:defRPr>
      </a:lvl4pPr>
      <a:lvl5pPr marL="1554163" indent="-228600" algn="l" rtl="0" eaLnBrk="0" fontAlgn="base" hangingPunct="0">
        <a:spcBef>
          <a:spcPct val="20000"/>
        </a:spcBef>
        <a:spcAft>
          <a:spcPct val="0"/>
        </a:spcAft>
        <a:buClr>
          <a:srgbClr val="4BACC6"/>
        </a:buClr>
        <a:buFont typeface="Arial" panose="020B0604020202020204" pitchFamily="34" charset="0"/>
        <a:buChar char="•"/>
        <a:defRPr sz="1400" kern="1200">
          <a:solidFill>
            <a:schemeClr val="tx1"/>
          </a:solidFill>
          <a:latin typeface="+mn-lt"/>
          <a:ea typeface="ＭＳ Ｐゴシック" charset="0"/>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baseline="0">
          <a:solidFill>
            <a:schemeClr val="tx1"/>
          </a:solidFill>
          <a:latin typeface="+mn-lt"/>
          <a:ea typeface="+mn-ea"/>
          <a:cs typeface="+mn-cs"/>
        </a:defRPr>
      </a:lvl6pPr>
      <a:lvl7pPr marL="1920240" indent="-182880" algn="l" defTabSz="914400" rtl="0" eaLnBrk="1" latinLnBrk="0" hangingPunct="1">
        <a:spcBef>
          <a:spcPct val="20000"/>
        </a:spcBef>
        <a:buClr>
          <a:schemeClr val="accent2"/>
        </a:buClr>
        <a:buFont typeface="Arial" pitchFamily="34" charset="0"/>
        <a:buChar char="•"/>
        <a:defRPr sz="1400" kern="1200">
          <a:solidFill>
            <a:schemeClr val="tx1"/>
          </a:solidFill>
          <a:latin typeface="+mn-lt"/>
          <a:ea typeface="+mn-ea"/>
          <a:cs typeface="+mn-cs"/>
        </a:defRPr>
      </a:lvl7pPr>
      <a:lvl8pPr marL="2103120" indent="-182880" algn="l" defTabSz="914400" rtl="0" eaLnBrk="1" latinLnBrk="0" hangingPunct="1">
        <a:spcBef>
          <a:spcPct val="20000"/>
        </a:spcBef>
        <a:buClr>
          <a:schemeClr val="accent3"/>
        </a:buClr>
        <a:buFont typeface="Arial" pitchFamily="34" charset="0"/>
        <a:buChar char="•"/>
        <a:defRPr sz="1400" kern="1200">
          <a:solidFill>
            <a:schemeClr val="tx1"/>
          </a:solidFill>
          <a:latin typeface="+mn-lt"/>
          <a:ea typeface="+mn-ea"/>
          <a:cs typeface="+mn-cs"/>
        </a:defRPr>
      </a:lvl8pPr>
      <a:lvl9pPr marL="2286000" indent="-182880" algn="l" defTabSz="914400" rtl="0" eaLnBrk="1" latinLnBrk="0" hangingPunct="1">
        <a:spcBef>
          <a:spcPct val="20000"/>
        </a:spcBef>
        <a:buClr>
          <a:schemeClr val="accent4"/>
        </a:buClr>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47851"/>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10/10/2019</a:t>
            </a:fld>
            <a:endParaRPr lang="en-US"/>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spTree>
    <p:extLst>
      <p:ext uri="{BB962C8B-B14F-4D97-AF65-F5344CB8AC3E}">
        <p14:creationId xmlns:p14="http://schemas.microsoft.com/office/powerpoint/2010/main" val="3806899415"/>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87"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745FEC9-8563-4013-BFAA-01C62513A0DB}" type="datetimeFigureOut">
              <a:rPr lang="en-GB" smtClean="0"/>
              <a:t>10/10/2019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4CB545D-68D3-498F-A347-EF3162297DE2}" type="slidenum">
              <a:rPr lang="en-GB" smtClean="0"/>
              <a:t>‹#›</a:t>
            </a:fld>
            <a:endParaRPr lang="en-GB"/>
          </a:p>
        </p:txBody>
      </p:sp>
    </p:spTree>
    <p:extLst>
      <p:ext uri="{BB962C8B-B14F-4D97-AF65-F5344CB8AC3E}">
        <p14:creationId xmlns:p14="http://schemas.microsoft.com/office/powerpoint/2010/main" val="1147433679"/>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 id="2147483697" r:id="rId9"/>
    <p:sldLayoutId id="2147483698" r:id="rId10"/>
    <p:sldLayoutId id="2147483699" r:id="rId11"/>
    <p:sldLayoutId id="2147483700" r:id="rId12"/>
    <p:sldLayoutId id="2147483701"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1" y="365128"/>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38201"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38201" y="6356353"/>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dirty="0"/>
          </a:p>
        </p:txBody>
      </p:sp>
      <p:sp>
        <p:nvSpPr>
          <p:cNvPr id="5" name="Footer Placeholder 4"/>
          <p:cNvSpPr>
            <a:spLocks noGrp="1"/>
          </p:cNvSpPr>
          <p:nvPr>
            <p:ph type="ftr" sz="quarter" idx="3"/>
          </p:nvPr>
        </p:nvSpPr>
        <p:spPr>
          <a:xfrm>
            <a:off x="4038601" y="6356353"/>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1" y="6356353"/>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1950607"/>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 id="2147483714" r:id="rId12"/>
    <p:sldLayoutId id="2147483715" r:id="rId13"/>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1BEF0D-F0BB-DE4B-95CE-6DB70DBA9567}" type="datetimeFigureOut">
              <a:rPr lang="en-US" smtClean="0"/>
              <a:pPr/>
              <a:t>10/10/2019</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57F1E4F-1CFF-5643-939E-217C01CDF565}" type="slidenum">
              <a:rPr lang="en-US" smtClean="0"/>
              <a:pPr/>
              <a:t>‹#›</a:t>
            </a:fld>
            <a:endParaRPr lang="en-US"/>
          </a:p>
        </p:txBody>
      </p:sp>
    </p:spTree>
    <p:extLst>
      <p:ext uri="{BB962C8B-B14F-4D97-AF65-F5344CB8AC3E}">
        <p14:creationId xmlns:p14="http://schemas.microsoft.com/office/powerpoint/2010/main" val="3629375245"/>
      </p:ext>
    </p:extLst>
  </p:cSld>
  <p:clrMap bg1="lt1" tx1="dk1" bg2="lt2" tx2="dk2" accent1="accent1" accent2="accent2" accent3="accent3" accent4="accent4" accent5="accent5" accent6="accent6" hlink="hlink" folHlink="folHlink"/>
  <p:sldLayoutIdLst>
    <p:sldLayoutId id="2147483717" r:id="rId1"/>
    <p:sldLayoutId id="2147483718" r:id="rId2"/>
    <p:sldLayoutId id="2147483719" r:id="rId3"/>
    <p:sldLayoutId id="2147483720" r:id="rId4"/>
    <p:sldLayoutId id="2147483721" r:id="rId5"/>
    <p:sldLayoutId id="2147483722" r:id="rId6"/>
    <p:sldLayoutId id="2147483723" r:id="rId7"/>
    <p:sldLayoutId id="2147483724" r:id="rId8"/>
    <p:sldLayoutId id="2147483725" r:id="rId9"/>
    <p:sldLayoutId id="2147483726" r:id="rId10"/>
    <p:sldLayoutId id="214748372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geirfaiaith.wjec.co.uk/language/cy/" TargetMode="External"/><Relationship Id="rId2" Type="http://schemas.openxmlformats.org/officeDocument/2006/relationships/hyperlink" Target="http://www.amathsdictionaryforkids.com/dictionary.html" TargetMode="External"/><Relationship Id="rId1" Type="http://schemas.openxmlformats.org/officeDocument/2006/relationships/slideLayout" Target="../slideLayouts/slideLayout4.xml"/><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2" Type="http://schemas.openxmlformats.org/officeDocument/2006/relationships/hyperlink" Target="http://bit.ly/2M4Fi1l" TargetMode="Externa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hyperlink" Target="http://musicmathsmagic.com/page4/files/EffectiveTeachersofNumeracy.pdf"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hyperlink" Target="http://www.maths-ed.org.uk/skima/Rowland%20Palermo%20paper.pdf" TargetMode="External"/><Relationship Id="rId2" Type="http://schemas.openxmlformats.org/officeDocument/2006/relationships/hyperlink" Target="http://www.knowledgequartet.org/" TargetMode="Externa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VGkjjVfnGYI" TargetMode="External"/><Relationship Id="rId2" Type="http://schemas.openxmlformats.org/officeDocument/2006/relationships/hyperlink" Target="https://www.youtube.com/watch?v=YPWmOVt8vgw" TargetMode="Externa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hyperlink" Target="http://learning.gov.wales/docs/learningwales/publications/130415-lnf-guidance-cy.pdf" TargetMode="Externa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hyperlink" Target="https://hwb.gov.wales/curriculum-for-wales-2008/national-literacy-and-numeracy-framework/national-literacy-and-numeracy-framework-to-support-schools-in-introducing-the-national-literacy-and-numeracy-framework/" TargetMode="External"/><Relationship Id="rId2" Type="http://schemas.openxmlformats.org/officeDocument/2006/relationships/notesSlide" Target="../notesSlides/notesSlide2.xml"/><Relationship Id="rId1" Type="http://schemas.openxmlformats.org/officeDocument/2006/relationships/slideLayout" Target="../slideLayouts/slideLayout37.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hyperlink" Target="https://padlet.com/yrathrofa/CM19" TargetMode="External"/><Relationship Id="rId2" Type="http://schemas.openxmlformats.org/officeDocument/2006/relationships/hyperlink" Target="http://www.haveyougotmathseyes.com/" TargetMode="External"/><Relationship Id="rId1" Type="http://schemas.openxmlformats.org/officeDocument/2006/relationships/slideLayout" Target="../slideLayouts/slideLayout4.xml"/><Relationship Id="rId4" Type="http://schemas.openxmlformats.org/officeDocument/2006/relationships/image" Target="../media/image15.png"/></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notesSlide" Target="../notesSlides/notesSlide3.xml"/><Relationship Id="rId1" Type="http://schemas.openxmlformats.org/officeDocument/2006/relationships/slideLayout" Target="../slideLayouts/slideLayout32.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4.xml"/><Relationship Id="rId1" Type="http://schemas.openxmlformats.org/officeDocument/2006/relationships/slideLayout" Target="../slideLayouts/slideLayout56.xml"/><Relationship Id="rId5" Type="http://schemas.openxmlformats.org/officeDocument/2006/relationships/image" Target="../media/image23.png"/><Relationship Id="rId4" Type="http://schemas.openxmlformats.org/officeDocument/2006/relationships/image" Target="../media/image22.png"/></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69.xml"/><Relationship Id="rId4" Type="http://schemas.openxmlformats.org/officeDocument/2006/relationships/image" Target="../media/image23.png"/></Relationships>
</file>

<file path=ppt/slides/_rels/slide2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4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0.xml"/></Relationships>
</file>

<file path=ppt/slides/_rels/slide23.xml.rels><?xml version="1.0" encoding="UTF-8" standalone="yes"?>
<Relationships xmlns="http://schemas.openxmlformats.org/package/2006/relationships"><Relationship Id="rId3" Type="http://schemas.openxmlformats.org/officeDocument/2006/relationships/image" Target="../media/image25.gif"/><Relationship Id="rId2" Type="http://schemas.openxmlformats.org/officeDocument/2006/relationships/hyperlink" Target="http://www.teacherled.com/iresources/hundredsquareadvanced/" TargetMode="External"/><Relationship Id="rId1" Type="http://schemas.openxmlformats.org/officeDocument/2006/relationships/slideLayout" Target="../slideLayouts/slideLayout50.xml"/></Relationships>
</file>

<file path=ppt/slides/_rels/slide2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50.xml"/></Relationships>
</file>

<file path=ppt/slides/_rels/slide2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hyperlink" Target="https://www.youtube.com/watch?v=ytVneQUA5-c" TargetMode="External"/><Relationship Id="rId1" Type="http://schemas.openxmlformats.org/officeDocument/2006/relationships/slideLayout" Target="../slideLayouts/slideLayout5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Mathematics and Numeracy</a:t>
            </a:r>
            <a:endParaRPr lang="en-GB" dirty="0"/>
          </a:p>
        </p:txBody>
      </p:sp>
      <p:sp>
        <p:nvSpPr>
          <p:cNvPr id="3" name="Subtitle 2"/>
          <p:cNvSpPr>
            <a:spLocks noGrp="1"/>
          </p:cNvSpPr>
          <p:nvPr>
            <p:ph type="subTitle" idx="1"/>
          </p:nvPr>
        </p:nvSpPr>
        <p:spPr/>
        <p:txBody>
          <a:bodyPr/>
          <a:lstStyle/>
          <a:p>
            <a:r>
              <a:rPr lang="en-GB" dirty="0"/>
              <a:t>M</a:t>
            </a:r>
            <a:r>
              <a:rPr lang="en-GB" dirty="0" smtClean="0"/>
              <a:t>athematics and numeracy for primary teaching</a:t>
            </a:r>
          </a:p>
          <a:p>
            <a:r>
              <a:rPr lang="en-GB" dirty="0" smtClean="0"/>
              <a:t>BA1 </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62051" y="563186"/>
            <a:ext cx="7517080" cy="1315489"/>
          </a:xfrm>
          <a:prstGeom prst="rect">
            <a:avLst/>
          </a:prstGeom>
        </p:spPr>
      </p:pic>
      <p:pic>
        <p:nvPicPr>
          <p:cNvPr id="5" name="Picture 4"/>
          <p:cNvPicPr>
            <a:picLocks noChangeAspect="1"/>
          </p:cNvPicPr>
          <p:nvPr/>
        </p:nvPicPr>
        <p:blipFill>
          <a:blip r:embed="rId3"/>
          <a:stretch>
            <a:fillRect/>
          </a:stretch>
        </p:blipFill>
        <p:spPr>
          <a:xfrm>
            <a:off x="4335347" y="4543134"/>
            <a:ext cx="3521306" cy="2104449"/>
          </a:xfrm>
          <a:prstGeom prst="rect">
            <a:avLst/>
          </a:prstGeom>
        </p:spPr>
      </p:pic>
    </p:spTree>
    <p:extLst>
      <p:ext uri="{BB962C8B-B14F-4D97-AF65-F5344CB8AC3E}">
        <p14:creationId xmlns:p14="http://schemas.microsoft.com/office/powerpoint/2010/main" val="41842507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 in numbers…</a:t>
            </a:r>
            <a:endParaRPr lang="en-GB" dirty="0"/>
          </a:p>
        </p:txBody>
      </p:sp>
      <p:sp>
        <p:nvSpPr>
          <p:cNvPr id="3" name="Content Placeholder 2"/>
          <p:cNvSpPr>
            <a:spLocks noGrp="1"/>
          </p:cNvSpPr>
          <p:nvPr>
            <p:ph idx="1"/>
          </p:nvPr>
        </p:nvSpPr>
        <p:spPr/>
        <p:txBody>
          <a:bodyPr>
            <a:normAutofit/>
          </a:bodyPr>
          <a:lstStyle/>
          <a:p>
            <a:pPr marL="0" indent="0">
              <a:buNone/>
            </a:pPr>
            <a:endParaRPr lang="en-GB" dirty="0"/>
          </a:p>
          <a:p>
            <a:pPr marL="0" indent="0">
              <a:buNone/>
            </a:pPr>
            <a:endParaRPr lang="en-GB" dirty="0" smtClean="0"/>
          </a:p>
          <a:p>
            <a:pPr marL="0" indent="0">
              <a:buNone/>
            </a:pPr>
            <a:endParaRPr lang="en-GB" dirty="0"/>
          </a:p>
          <a:p>
            <a:pPr marL="0" indent="0">
              <a:buNone/>
            </a:pPr>
            <a:r>
              <a:rPr lang="en-GB" sz="4800" b="1" dirty="0" smtClean="0">
                <a:ln w="22225">
                  <a:solidFill>
                    <a:schemeClr val="accent2"/>
                  </a:solidFill>
                  <a:prstDash val="solid"/>
                </a:ln>
                <a:solidFill>
                  <a:schemeClr val="accent2">
                    <a:lumMod val="40000"/>
                    <a:lumOff val="60000"/>
                  </a:schemeClr>
                </a:solidFill>
              </a:rPr>
              <a:t>             15 </a:t>
            </a:r>
          </a:p>
          <a:p>
            <a:pPr marL="0" indent="0">
              <a:buNone/>
            </a:pPr>
            <a:endParaRPr lang="en-GB" dirty="0" smtClean="0"/>
          </a:p>
          <a:p>
            <a:pPr marL="0" indent="0">
              <a:buNone/>
            </a:pPr>
            <a:endParaRPr lang="en-GB" dirty="0"/>
          </a:p>
          <a:p>
            <a:pPr marL="0" indent="0">
              <a:buNone/>
            </a:pPr>
            <a:endParaRPr lang="en-GB" dirty="0"/>
          </a:p>
        </p:txBody>
      </p:sp>
      <p:sp>
        <p:nvSpPr>
          <p:cNvPr id="4" name="Rectangle 3"/>
          <p:cNvSpPr/>
          <p:nvPr/>
        </p:nvSpPr>
        <p:spPr>
          <a:xfrm>
            <a:off x="838200" y="1825625"/>
            <a:ext cx="2124299" cy="923330"/>
          </a:xfrm>
          <a:prstGeom prst="rect">
            <a:avLst/>
          </a:prstGeom>
          <a:noFill/>
        </p:spPr>
        <p:txBody>
          <a:bodyPr wrap="none" lIns="91440" tIns="45720" rIns="91440" bIns="45720">
            <a:spAutoFit/>
          </a:bodyPr>
          <a:lstStyle/>
          <a:p>
            <a:pPr algn="ctr"/>
            <a:r>
              <a:rPr lang="en-US" sz="5400" b="1" cap="none" spc="0" dirty="0" smtClean="0">
                <a:ln w="22225">
                  <a:solidFill>
                    <a:schemeClr val="accent2"/>
                  </a:solidFill>
                  <a:prstDash val="solid"/>
                </a:ln>
                <a:solidFill>
                  <a:schemeClr val="accent2">
                    <a:lumMod val="40000"/>
                    <a:lumOff val="60000"/>
                  </a:schemeClr>
                </a:solidFill>
                <a:effectLst/>
              </a:rPr>
              <a:t>154.94</a:t>
            </a:r>
            <a:endParaRPr lang="en-US" sz="5400" b="1" cap="none" spc="0" dirty="0">
              <a:ln w="22225">
                <a:solidFill>
                  <a:schemeClr val="accent2"/>
                </a:solidFill>
                <a:prstDash val="solid"/>
              </a:ln>
              <a:solidFill>
                <a:schemeClr val="accent2">
                  <a:lumMod val="40000"/>
                  <a:lumOff val="60000"/>
                </a:schemeClr>
              </a:solidFill>
              <a:effectLst/>
            </a:endParaRPr>
          </a:p>
        </p:txBody>
      </p:sp>
      <p:sp>
        <p:nvSpPr>
          <p:cNvPr id="5" name="Rectangle 4"/>
          <p:cNvSpPr/>
          <p:nvPr/>
        </p:nvSpPr>
        <p:spPr>
          <a:xfrm>
            <a:off x="6354542" y="2371487"/>
            <a:ext cx="535724" cy="923330"/>
          </a:xfrm>
          <a:prstGeom prst="rect">
            <a:avLst/>
          </a:prstGeom>
          <a:noFill/>
        </p:spPr>
        <p:txBody>
          <a:bodyPr wrap="none" lIns="91440" tIns="45720" rIns="91440" bIns="45720">
            <a:spAutoFit/>
          </a:bodyPr>
          <a:lstStyle/>
          <a:p>
            <a:pPr algn="ctr"/>
            <a:r>
              <a:rPr lang="en-US" sz="5400" b="1" cap="none" spc="0" dirty="0" smtClean="0">
                <a:ln w="22225">
                  <a:solidFill>
                    <a:schemeClr val="accent2"/>
                  </a:solidFill>
                  <a:prstDash val="solid"/>
                </a:ln>
                <a:solidFill>
                  <a:schemeClr val="accent2">
                    <a:lumMod val="40000"/>
                    <a:lumOff val="60000"/>
                  </a:schemeClr>
                </a:solidFill>
                <a:effectLst/>
              </a:rPr>
              <a:t>2</a:t>
            </a:r>
            <a:endParaRPr lang="en-US" sz="5400" b="1" cap="none" spc="0" dirty="0">
              <a:ln w="22225">
                <a:solidFill>
                  <a:schemeClr val="accent2"/>
                </a:solidFill>
                <a:prstDash val="solid"/>
              </a:ln>
              <a:solidFill>
                <a:schemeClr val="accent2">
                  <a:lumMod val="40000"/>
                  <a:lumOff val="60000"/>
                </a:schemeClr>
              </a:solidFill>
              <a:effectLst/>
            </a:endParaRPr>
          </a:p>
        </p:txBody>
      </p:sp>
      <p:sp>
        <p:nvSpPr>
          <p:cNvPr id="7" name="Rectangle 6"/>
          <p:cNvSpPr/>
          <p:nvPr/>
        </p:nvSpPr>
        <p:spPr>
          <a:xfrm>
            <a:off x="3890427" y="4391582"/>
            <a:ext cx="1773242" cy="923330"/>
          </a:xfrm>
          <a:prstGeom prst="rect">
            <a:avLst/>
          </a:prstGeom>
          <a:noFill/>
        </p:spPr>
        <p:txBody>
          <a:bodyPr wrap="none" lIns="91440" tIns="45720" rIns="91440" bIns="45720">
            <a:spAutoFit/>
          </a:bodyPr>
          <a:lstStyle/>
          <a:p>
            <a:pPr algn="ctr"/>
            <a:r>
              <a:rPr lang="en-US" sz="5400" b="1" cap="none" spc="0" dirty="0" smtClean="0">
                <a:ln w="22225">
                  <a:solidFill>
                    <a:schemeClr val="accent2"/>
                  </a:solidFill>
                  <a:prstDash val="solid"/>
                </a:ln>
                <a:solidFill>
                  <a:schemeClr val="accent2">
                    <a:lumMod val="40000"/>
                    <a:lumOff val="60000"/>
                  </a:schemeClr>
                </a:solidFill>
                <a:effectLst/>
              </a:rPr>
              <a:t>55.13</a:t>
            </a:r>
            <a:endParaRPr lang="en-US" sz="5400" b="1" cap="none" spc="0" dirty="0">
              <a:ln w="22225">
                <a:solidFill>
                  <a:schemeClr val="accent2"/>
                </a:solidFill>
                <a:prstDash val="solid"/>
              </a:ln>
              <a:solidFill>
                <a:schemeClr val="accent2">
                  <a:lumMod val="40000"/>
                  <a:lumOff val="60000"/>
                </a:schemeClr>
              </a:solidFill>
              <a:effectLst/>
            </a:endParaRPr>
          </a:p>
        </p:txBody>
      </p:sp>
      <p:sp>
        <p:nvSpPr>
          <p:cNvPr id="8" name="Rectangle 7"/>
          <p:cNvSpPr/>
          <p:nvPr/>
        </p:nvSpPr>
        <p:spPr>
          <a:xfrm>
            <a:off x="8504836" y="4164368"/>
            <a:ext cx="535724" cy="923330"/>
          </a:xfrm>
          <a:prstGeom prst="rect">
            <a:avLst/>
          </a:prstGeom>
          <a:noFill/>
        </p:spPr>
        <p:txBody>
          <a:bodyPr wrap="none" lIns="91440" tIns="45720" rIns="91440" bIns="45720">
            <a:spAutoFit/>
          </a:bodyPr>
          <a:lstStyle/>
          <a:p>
            <a:pPr algn="ctr"/>
            <a:r>
              <a:rPr lang="en-US" sz="5400" b="1" cap="none" spc="0" dirty="0" smtClean="0">
                <a:ln w="22225">
                  <a:solidFill>
                    <a:schemeClr val="accent2"/>
                  </a:solidFill>
                  <a:prstDash val="solid"/>
                </a:ln>
                <a:solidFill>
                  <a:schemeClr val="accent2">
                    <a:lumMod val="40000"/>
                    <a:lumOff val="60000"/>
                  </a:schemeClr>
                </a:solidFill>
                <a:effectLst/>
              </a:rPr>
              <a:t>3</a:t>
            </a:r>
            <a:endParaRPr lang="en-US" sz="5400" b="1" cap="none" spc="0" dirty="0">
              <a:ln w="22225">
                <a:solidFill>
                  <a:schemeClr val="accent2"/>
                </a:solidFill>
                <a:prstDash val="solid"/>
              </a:ln>
              <a:solidFill>
                <a:schemeClr val="accent2">
                  <a:lumMod val="40000"/>
                  <a:lumOff val="60000"/>
                </a:schemeClr>
              </a:solidFill>
              <a:effectLst/>
            </a:endParaRPr>
          </a:p>
        </p:txBody>
      </p:sp>
      <p:sp>
        <p:nvSpPr>
          <p:cNvPr id="9" name="Rectangle 8"/>
          <p:cNvSpPr/>
          <p:nvPr/>
        </p:nvSpPr>
        <p:spPr>
          <a:xfrm>
            <a:off x="8865055" y="1160703"/>
            <a:ext cx="535724" cy="923330"/>
          </a:xfrm>
          <a:prstGeom prst="rect">
            <a:avLst/>
          </a:prstGeom>
          <a:noFill/>
        </p:spPr>
        <p:txBody>
          <a:bodyPr wrap="none" lIns="91440" tIns="45720" rIns="91440" bIns="45720">
            <a:spAutoFit/>
          </a:bodyPr>
          <a:lstStyle/>
          <a:p>
            <a:pPr algn="ctr"/>
            <a:r>
              <a:rPr lang="en-US" sz="5400" b="1" cap="none" spc="0" dirty="0" smtClean="0">
                <a:ln w="22225">
                  <a:solidFill>
                    <a:schemeClr val="accent2"/>
                  </a:solidFill>
                  <a:prstDash val="solid"/>
                </a:ln>
                <a:solidFill>
                  <a:schemeClr val="accent2">
                    <a:lumMod val="40000"/>
                    <a:lumOff val="60000"/>
                  </a:schemeClr>
                </a:solidFill>
                <a:effectLst/>
              </a:rPr>
              <a:t>1</a:t>
            </a:r>
            <a:endParaRPr lang="en-US" sz="5400" b="1" cap="none" spc="0" dirty="0">
              <a:ln w="22225">
                <a:solidFill>
                  <a:schemeClr val="accent2"/>
                </a:solidFill>
                <a:prstDash val="solid"/>
              </a:ln>
              <a:solidFill>
                <a:schemeClr val="accent2">
                  <a:lumMod val="40000"/>
                  <a:lumOff val="60000"/>
                </a:schemeClr>
              </a:solidFill>
              <a:effectLst/>
            </a:endParaRPr>
          </a:p>
        </p:txBody>
      </p:sp>
    </p:spTree>
    <p:extLst>
      <p:ext uri="{BB962C8B-B14F-4D97-AF65-F5344CB8AC3E}">
        <p14:creationId xmlns:p14="http://schemas.microsoft.com/office/powerpoint/2010/main" val="16206990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87878" y="359583"/>
            <a:ext cx="10515600" cy="1325563"/>
          </a:xfrm>
        </p:spPr>
        <p:txBody>
          <a:bodyPr/>
          <a:lstStyle/>
          <a:p>
            <a:r>
              <a:rPr lang="en-GB" dirty="0" smtClean="0"/>
              <a:t>Objective of sessions</a:t>
            </a:r>
            <a:endParaRPr lang="en-GB" dirty="0"/>
          </a:p>
        </p:txBody>
      </p:sp>
      <p:sp>
        <p:nvSpPr>
          <p:cNvPr id="6" name="Content Placeholder 5"/>
          <p:cNvSpPr>
            <a:spLocks noGrp="1"/>
          </p:cNvSpPr>
          <p:nvPr>
            <p:ph sz="half" idx="2"/>
          </p:nvPr>
        </p:nvSpPr>
        <p:spPr>
          <a:xfrm>
            <a:off x="537556" y="1825625"/>
            <a:ext cx="10816244" cy="4351338"/>
          </a:xfrm>
        </p:spPr>
        <p:txBody>
          <a:bodyPr/>
          <a:lstStyle/>
          <a:p>
            <a:r>
              <a:rPr lang="en-GB" dirty="0" smtClean="0"/>
              <a:t>To reflect on and explore knowledge for teaching mathematics and numeracy</a:t>
            </a:r>
          </a:p>
          <a:p>
            <a:pPr marL="0" indent="0">
              <a:buNone/>
            </a:pPr>
            <a:endParaRPr lang="en-GB" dirty="0"/>
          </a:p>
          <a:p>
            <a:pPr marL="0" indent="0">
              <a:buNone/>
            </a:pPr>
            <a:endParaRPr lang="en-GB" dirty="0"/>
          </a:p>
          <a:p>
            <a:pPr marL="0" indent="0">
              <a:buNone/>
            </a:pPr>
            <a:endParaRPr lang="en-GB" dirty="0" smtClean="0"/>
          </a:p>
          <a:p>
            <a:pPr marL="0" indent="0">
              <a:buNone/>
            </a:pPr>
            <a:endParaRPr lang="en-GB" dirty="0"/>
          </a:p>
        </p:txBody>
      </p:sp>
    </p:spTree>
    <p:extLst>
      <p:ext uri="{BB962C8B-B14F-4D97-AF65-F5344CB8AC3E}">
        <p14:creationId xmlns:p14="http://schemas.microsoft.com/office/powerpoint/2010/main" val="15860035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val Callout 4"/>
          <p:cNvSpPr/>
          <p:nvPr/>
        </p:nvSpPr>
        <p:spPr>
          <a:xfrm>
            <a:off x="5464233" y="703810"/>
            <a:ext cx="5325686" cy="5181600"/>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6605847" y="1368830"/>
            <a:ext cx="3042458" cy="3970318"/>
          </a:xfrm>
          <a:prstGeom prst="rect">
            <a:avLst/>
          </a:prstGeom>
          <a:noFill/>
        </p:spPr>
        <p:txBody>
          <a:bodyPr wrap="square" rtlCol="0">
            <a:spAutoFit/>
          </a:bodyPr>
          <a:lstStyle/>
          <a:p>
            <a:r>
              <a:rPr lang="en-GB" dirty="0" smtClean="0">
                <a:solidFill>
                  <a:schemeClr val="bg1"/>
                </a:solidFill>
              </a:rPr>
              <a:t>Think back to your own experiences of learning mathematics in the primary school…</a:t>
            </a:r>
          </a:p>
          <a:p>
            <a:endParaRPr lang="en-GB" dirty="0">
              <a:solidFill>
                <a:schemeClr val="bg1"/>
              </a:solidFill>
            </a:endParaRPr>
          </a:p>
          <a:p>
            <a:r>
              <a:rPr lang="en-GB" dirty="0" smtClean="0">
                <a:solidFill>
                  <a:schemeClr val="bg1"/>
                </a:solidFill>
              </a:rPr>
              <a:t>What do you remember about learning mathematics in primary school?</a:t>
            </a:r>
          </a:p>
          <a:p>
            <a:r>
              <a:rPr lang="en-GB" dirty="0" smtClean="0">
                <a:solidFill>
                  <a:schemeClr val="bg1"/>
                </a:solidFill>
              </a:rPr>
              <a:t>What did you feel about mathematics? </a:t>
            </a:r>
          </a:p>
          <a:p>
            <a:r>
              <a:rPr lang="en-GB" dirty="0" smtClean="0">
                <a:solidFill>
                  <a:schemeClr val="bg1"/>
                </a:solidFill>
              </a:rPr>
              <a:t>Did your feelings change as you got older? </a:t>
            </a:r>
          </a:p>
          <a:p>
            <a:endParaRPr lang="en-GB" dirty="0" smtClean="0"/>
          </a:p>
          <a:p>
            <a:endParaRPr lang="en-GB" dirty="0"/>
          </a:p>
        </p:txBody>
      </p:sp>
      <p:pic>
        <p:nvPicPr>
          <p:cNvPr id="7" name="Picture 6"/>
          <p:cNvPicPr>
            <a:picLocks noChangeAspect="1"/>
          </p:cNvPicPr>
          <p:nvPr/>
        </p:nvPicPr>
        <p:blipFill>
          <a:blip r:embed="rId2"/>
          <a:stretch>
            <a:fillRect/>
          </a:stretch>
        </p:blipFill>
        <p:spPr>
          <a:xfrm>
            <a:off x="1427711" y="3532821"/>
            <a:ext cx="2983576" cy="2113367"/>
          </a:xfrm>
          <a:prstGeom prst="rect">
            <a:avLst/>
          </a:prstGeom>
        </p:spPr>
      </p:pic>
    </p:spTree>
    <p:extLst>
      <p:ext uri="{BB962C8B-B14F-4D97-AF65-F5344CB8AC3E}">
        <p14:creationId xmlns:p14="http://schemas.microsoft.com/office/powerpoint/2010/main" val="30443544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Vocabulary in mathematics</a:t>
            </a:r>
            <a:endParaRPr lang="en-GB" dirty="0"/>
          </a:p>
        </p:txBody>
      </p:sp>
      <p:sp>
        <p:nvSpPr>
          <p:cNvPr id="4" name="Content Placeholder 3"/>
          <p:cNvSpPr>
            <a:spLocks noGrp="1"/>
          </p:cNvSpPr>
          <p:nvPr>
            <p:ph sz="half" idx="2"/>
          </p:nvPr>
        </p:nvSpPr>
        <p:spPr>
          <a:xfrm>
            <a:off x="838200" y="1825625"/>
            <a:ext cx="10515600" cy="4351338"/>
          </a:xfrm>
        </p:spPr>
        <p:txBody>
          <a:bodyPr>
            <a:normAutofit lnSpcReduction="10000"/>
          </a:bodyPr>
          <a:lstStyle/>
          <a:p>
            <a:pPr marL="0" indent="0">
              <a:buNone/>
            </a:pPr>
            <a:r>
              <a:rPr lang="en-GB" dirty="0" smtClean="0"/>
              <a:t>Look at the vocabulary list for Year 6</a:t>
            </a:r>
          </a:p>
          <a:p>
            <a:pPr marL="0" indent="0">
              <a:buNone/>
            </a:pPr>
            <a:endParaRPr lang="en-GB" dirty="0"/>
          </a:p>
          <a:p>
            <a:pPr marL="0" indent="0">
              <a:buNone/>
            </a:pPr>
            <a:r>
              <a:rPr lang="en-GB" dirty="0" smtClean="0"/>
              <a:t>Are there any words/ideas you don’t understand?  Make a list…</a:t>
            </a:r>
          </a:p>
          <a:p>
            <a:pPr marL="0" indent="0">
              <a:buNone/>
            </a:pPr>
            <a:endParaRPr lang="en-GB" dirty="0"/>
          </a:p>
          <a:p>
            <a:pPr marL="0" indent="0">
              <a:buNone/>
            </a:pPr>
            <a:r>
              <a:rPr lang="en-GB" dirty="0" smtClean="0"/>
              <a:t>If you are not sure, look the words up here: </a:t>
            </a:r>
          </a:p>
          <a:p>
            <a:pPr marL="0" indent="0">
              <a:buNone/>
            </a:pPr>
            <a:r>
              <a:rPr lang="en-GB" dirty="0" smtClean="0">
                <a:hlinkClick r:id="rId2"/>
              </a:rPr>
              <a:t>http://www.amathsdictionaryforkids.com/dictionary.html</a:t>
            </a:r>
            <a:endParaRPr lang="en-GB" dirty="0" smtClean="0"/>
          </a:p>
          <a:p>
            <a:pPr marL="0" indent="0">
              <a:buNone/>
            </a:pPr>
            <a:endParaRPr lang="en-GB" dirty="0" smtClean="0"/>
          </a:p>
          <a:p>
            <a:pPr marL="0" indent="0">
              <a:buNone/>
            </a:pPr>
            <a:r>
              <a:rPr lang="en-GB" dirty="0" smtClean="0"/>
              <a:t>Or here for Welsh and English: </a:t>
            </a:r>
            <a:r>
              <a:rPr lang="en-GB" dirty="0" smtClean="0">
                <a:hlinkClick r:id="rId3"/>
              </a:rPr>
              <a:t>http://geirfaiaith.wjec.co.uk/language/cy/</a:t>
            </a:r>
            <a:endParaRPr lang="en-GB" dirty="0" smtClean="0"/>
          </a:p>
          <a:p>
            <a:pPr marL="0" indent="0">
              <a:buNone/>
            </a:pPr>
            <a:endParaRPr lang="en-GB" dirty="0"/>
          </a:p>
          <a:p>
            <a:pPr marL="0" indent="0">
              <a:buNone/>
            </a:pPr>
            <a:endParaRPr lang="en-GB" dirty="0"/>
          </a:p>
        </p:txBody>
      </p:sp>
      <p:pic>
        <p:nvPicPr>
          <p:cNvPr id="5" name="Picture 4"/>
          <p:cNvPicPr>
            <a:picLocks noChangeAspect="1"/>
          </p:cNvPicPr>
          <p:nvPr/>
        </p:nvPicPr>
        <p:blipFill>
          <a:blip r:embed="rId4"/>
          <a:stretch>
            <a:fillRect/>
          </a:stretch>
        </p:blipFill>
        <p:spPr>
          <a:xfrm>
            <a:off x="8240337" y="4852381"/>
            <a:ext cx="3314700" cy="1276350"/>
          </a:xfrm>
          <a:prstGeom prst="rect">
            <a:avLst/>
          </a:prstGeom>
        </p:spPr>
      </p:pic>
    </p:spTree>
    <p:extLst>
      <p:ext uri="{BB962C8B-B14F-4D97-AF65-F5344CB8AC3E}">
        <p14:creationId xmlns:p14="http://schemas.microsoft.com/office/powerpoint/2010/main" val="6561117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399" y="99118"/>
            <a:ext cx="10849495" cy="2815879"/>
          </a:xfrm>
        </p:spPr>
        <p:txBody>
          <a:bodyPr>
            <a:normAutofit fontScale="90000"/>
          </a:bodyPr>
          <a:lstStyle/>
          <a:p>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smtClean="0"/>
              <a:t>Rate your confidence in mathematics…</a:t>
            </a:r>
            <a:br>
              <a:rPr lang="en-GB" dirty="0" smtClean="0"/>
            </a:br>
            <a:r>
              <a:rPr lang="en-GB" dirty="0"/>
              <a:t/>
            </a:r>
            <a:br>
              <a:rPr lang="en-GB" dirty="0"/>
            </a:br>
            <a:r>
              <a:rPr lang="en-GB" dirty="0" smtClean="0"/>
              <a:t/>
            </a:r>
            <a:br>
              <a:rPr lang="en-GB" dirty="0" smtClean="0"/>
            </a:br>
            <a:r>
              <a:rPr lang="en-GB" dirty="0" smtClean="0">
                <a:hlinkClick r:id="rId2"/>
              </a:rPr>
              <a:t>http://bit.ly/2M4Fi1l</a:t>
            </a:r>
            <a:r>
              <a:rPr lang="en-GB" dirty="0" smtClean="0"/>
              <a:t/>
            </a:r>
            <a:br>
              <a:rPr lang="en-GB" dirty="0" smtClean="0"/>
            </a:br>
            <a:endParaRPr lang="en-GB" dirty="0"/>
          </a:p>
        </p:txBody>
      </p:sp>
    </p:spTree>
    <p:extLst>
      <p:ext uri="{BB962C8B-B14F-4D97-AF65-F5344CB8AC3E}">
        <p14:creationId xmlns:p14="http://schemas.microsoft.com/office/powerpoint/2010/main" val="17611658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loud Callout 1"/>
          <p:cNvSpPr/>
          <p:nvPr/>
        </p:nvSpPr>
        <p:spPr>
          <a:xfrm>
            <a:off x="230521" y="228599"/>
            <a:ext cx="11864148" cy="5288537"/>
          </a:xfrm>
          <a:prstGeom prst="cloudCallout">
            <a:avLst>
              <a:gd name="adj1" fmla="val -43739"/>
              <a:gd name="adj2" fmla="val 4865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1636699" y="1014826"/>
            <a:ext cx="10112188" cy="4093428"/>
          </a:xfrm>
          <a:prstGeom prst="rect">
            <a:avLst/>
          </a:prstGeom>
          <a:noFill/>
        </p:spPr>
        <p:txBody>
          <a:bodyPr wrap="square" rtlCol="0">
            <a:spAutoFit/>
          </a:bodyPr>
          <a:lstStyle/>
          <a:p>
            <a:r>
              <a:rPr lang="en-GB" sz="2600" dirty="0" smtClean="0">
                <a:solidFill>
                  <a:schemeClr val="bg1"/>
                </a:solidFill>
              </a:rPr>
              <a:t>Beth </a:t>
            </a:r>
            <a:r>
              <a:rPr lang="en-GB" sz="2600" dirty="0" err="1" smtClean="0">
                <a:solidFill>
                  <a:schemeClr val="bg1"/>
                </a:solidFill>
              </a:rPr>
              <a:t>yw</a:t>
            </a:r>
            <a:r>
              <a:rPr lang="en-GB" sz="2600" dirty="0" smtClean="0">
                <a:solidFill>
                  <a:schemeClr val="bg1"/>
                </a:solidFill>
              </a:rPr>
              <a:t> </a:t>
            </a:r>
            <a:r>
              <a:rPr lang="en-GB" sz="2600" dirty="0" err="1" smtClean="0">
                <a:solidFill>
                  <a:schemeClr val="bg1"/>
                </a:solidFill>
              </a:rPr>
              <a:t>eich</a:t>
            </a:r>
            <a:r>
              <a:rPr lang="en-GB" sz="2600" dirty="0" smtClean="0">
                <a:solidFill>
                  <a:schemeClr val="bg1"/>
                </a:solidFill>
              </a:rPr>
              <a:t> </a:t>
            </a:r>
            <a:r>
              <a:rPr lang="en-GB" sz="2600" dirty="0" err="1" smtClean="0">
                <a:solidFill>
                  <a:schemeClr val="bg1"/>
                </a:solidFill>
              </a:rPr>
              <a:t>credoau</a:t>
            </a:r>
            <a:r>
              <a:rPr lang="en-GB" sz="2600" dirty="0" smtClean="0">
                <a:solidFill>
                  <a:schemeClr val="bg1"/>
                </a:solidFill>
              </a:rPr>
              <a:t> am </a:t>
            </a:r>
            <a:r>
              <a:rPr lang="en-GB" sz="2600" dirty="0" err="1" smtClean="0">
                <a:solidFill>
                  <a:schemeClr val="bg1"/>
                </a:solidFill>
              </a:rPr>
              <a:t>ddysgu</a:t>
            </a:r>
            <a:r>
              <a:rPr lang="en-GB" sz="2600" dirty="0" smtClean="0">
                <a:solidFill>
                  <a:schemeClr val="bg1"/>
                </a:solidFill>
              </a:rPr>
              <a:t> </a:t>
            </a:r>
            <a:r>
              <a:rPr lang="en-GB" sz="2600" dirty="0" err="1" smtClean="0">
                <a:solidFill>
                  <a:schemeClr val="bg1"/>
                </a:solidFill>
              </a:rPr>
              <a:t>mathemateg</a:t>
            </a:r>
            <a:r>
              <a:rPr lang="en-GB" sz="2600" dirty="0" smtClean="0">
                <a:solidFill>
                  <a:schemeClr val="bg1"/>
                </a:solidFill>
              </a:rPr>
              <a:t> a </a:t>
            </a:r>
            <a:r>
              <a:rPr lang="en-GB" sz="2600" dirty="0" err="1" smtClean="0">
                <a:solidFill>
                  <a:schemeClr val="bg1"/>
                </a:solidFill>
              </a:rPr>
              <a:t>rhifedd</a:t>
            </a:r>
            <a:r>
              <a:rPr lang="en-GB" sz="2600" dirty="0" smtClean="0">
                <a:solidFill>
                  <a:schemeClr val="bg1"/>
                </a:solidFill>
              </a:rPr>
              <a:t>? </a:t>
            </a:r>
          </a:p>
          <a:p>
            <a:r>
              <a:rPr lang="en-GB" sz="2600" b="1" dirty="0" smtClean="0">
                <a:solidFill>
                  <a:schemeClr val="bg1"/>
                </a:solidFill>
              </a:rPr>
              <a:t>What are your beliefs about mathematics and numeracy learning?</a:t>
            </a:r>
          </a:p>
          <a:p>
            <a:endParaRPr lang="en-GB" sz="2600" dirty="0">
              <a:solidFill>
                <a:schemeClr val="bg1"/>
              </a:solidFill>
            </a:endParaRPr>
          </a:p>
          <a:p>
            <a:r>
              <a:rPr lang="en-GB" sz="2600" dirty="0" smtClean="0">
                <a:solidFill>
                  <a:schemeClr val="bg1"/>
                </a:solidFill>
              </a:rPr>
              <a:t>Am bob </a:t>
            </a:r>
            <a:r>
              <a:rPr lang="en-GB" sz="2600" dirty="0" err="1" smtClean="0">
                <a:solidFill>
                  <a:schemeClr val="bg1"/>
                </a:solidFill>
              </a:rPr>
              <a:t>rhes</a:t>
            </a:r>
            <a:r>
              <a:rPr lang="en-GB" sz="2600" dirty="0" smtClean="0">
                <a:solidFill>
                  <a:schemeClr val="bg1"/>
                </a:solidFill>
              </a:rPr>
              <a:t> </a:t>
            </a:r>
            <a:r>
              <a:rPr lang="en-GB" sz="2600" dirty="0" err="1" smtClean="0">
                <a:solidFill>
                  <a:schemeClr val="bg1"/>
                </a:solidFill>
              </a:rPr>
              <a:t>yn</a:t>
            </a:r>
            <a:r>
              <a:rPr lang="en-GB" sz="2600" dirty="0" smtClean="0">
                <a:solidFill>
                  <a:schemeClr val="bg1"/>
                </a:solidFill>
              </a:rPr>
              <a:t> y </a:t>
            </a:r>
            <a:r>
              <a:rPr lang="en-GB" sz="2600" dirty="0" err="1" smtClean="0">
                <a:solidFill>
                  <a:schemeClr val="bg1"/>
                </a:solidFill>
              </a:rPr>
              <a:t>tabl</a:t>
            </a:r>
            <a:r>
              <a:rPr lang="en-GB" sz="2600" dirty="0" smtClean="0">
                <a:solidFill>
                  <a:schemeClr val="bg1"/>
                </a:solidFill>
              </a:rPr>
              <a:t>, </a:t>
            </a:r>
            <a:r>
              <a:rPr lang="en-GB" sz="2600" dirty="0" err="1" smtClean="0">
                <a:solidFill>
                  <a:schemeClr val="bg1"/>
                </a:solidFill>
              </a:rPr>
              <a:t>amlygwch</a:t>
            </a:r>
            <a:r>
              <a:rPr lang="en-GB" sz="2600" dirty="0" smtClean="0">
                <a:solidFill>
                  <a:schemeClr val="bg1"/>
                </a:solidFill>
              </a:rPr>
              <a:t> </a:t>
            </a:r>
            <a:r>
              <a:rPr lang="en-GB" sz="2600" dirty="0" err="1" smtClean="0">
                <a:solidFill>
                  <a:schemeClr val="bg1"/>
                </a:solidFill>
              </a:rPr>
              <a:t>neu</a:t>
            </a:r>
            <a:r>
              <a:rPr lang="en-GB" sz="2600" dirty="0" smtClean="0">
                <a:solidFill>
                  <a:schemeClr val="bg1"/>
                </a:solidFill>
              </a:rPr>
              <a:t> </a:t>
            </a:r>
            <a:r>
              <a:rPr lang="en-GB" sz="2600" dirty="0" err="1" smtClean="0">
                <a:solidFill>
                  <a:schemeClr val="bg1"/>
                </a:solidFill>
              </a:rPr>
              <a:t>rhowch</a:t>
            </a:r>
            <a:r>
              <a:rPr lang="en-GB" sz="2600" dirty="0" smtClean="0">
                <a:solidFill>
                  <a:schemeClr val="bg1"/>
                </a:solidFill>
              </a:rPr>
              <a:t> </a:t>
            </a:r>
            <a:r>
              <a:rPr lang="en-GB" sz="2600" dirty="0" err="1" smtClean="0">
                <a:solidFill>
                  <a:schemeClr val="bg1"/>
                </a:solidFill>
              </a:rPr>
              <a:t>gylch</a:t>
            </a:r>
            <a:r>
              <a:rPr lang="en-GB" sz="2600" dirty="0" smtClean="0">
                <a:solidFill>
                  <a:schemeClr val="bg1"/>
                </a:solidFill>
              </a:rPr>
              <a:t> am un </a:t>
            </a:r>
            <a:r>
              <a:rPr lang="en-GB" sz="2600" dirty="0" err="1" smtClean="0">
                <a:solidFill>
                  <a:schemeClr val="bg1"/>
                </a:solidFill>
              </a:rPr>
              <a:t>datganiad</a:t>
            </a:r>
            <a:r>
              <a:rPr lang="en-GB" sz="2600" dirty="0" smtClean="0">
                <a:solidFill>
                  <a:schemeClr val="bg1"/>
                </a:solidFill>
              </a:rPr>
              <a:t> </a:t>
            </a:r>
            <a:r>
              <a:rPr lang="en-GB" sz="2600" dirty="0" err="1" smtClean="0">
                <a:solidFill>
                  <a:schemeClr val="bg1"/>
                </a:solidFill>
              </a:rPr>
              <a:t>sy’n</a:t>
            </a:r>
            <a:r>
              <a:rPr lang="en-GB" sz="2600" dirty="0" smtClean="0">
                <a:solidFill>
                  <a:schemeClr val="bg1"/>
                </a:solidFill>
              </a:rPr>
              <a:t> </a:t>
            </a:r>
            <a:r>
              <a:rPr lang="en-GB" sz="2600" dirty="0" err="1" smtClean="0">
                <a:solidFill>
                  <a:schemeClr val="bg1"/>
                </a:solidFill>
              </a:rPr>
              <a:t>cyfateb</a:t>
            </a:r>
            <a:r>
              <a:rPr lang="en-GB" sz="2600" dirty="0" smtClean="0">
                <a:solidFill>
                  <a:schemeClr val="bg1"/>
                </a:solidFill>
              </a:rPr>
              <a:t> </a:t>
            </a:r>
            <a:r>
              <a:rPr lang="en-GB" sz="2600" dirty="0" err="1" smtClean="0">
                <a:solidFill>
                  <a:schemeClr val="bg1"/>
                </a:solidFill>
              </a:rPr>
              <a:t>orau</a:t>
            </a:r>
            <a:r>
              <a:rPr lang="en-GB" sz="2600" dirty="0" smtClean="0">
                <a:solidFill>
                  <a:schemeClr val="bg1"/>
                </a:solidFill>
              </a:rPr>
              <a:t> </a:t>
            </a:r>
            <a:r>
              <a:rPr lang="en-GB" sz="2600" dirty="0" err="1" smtClean="0">
                <a:solidFill>
                  <a:schemeClr val="bg1"/>
                </a:solidFill>
              </a:rPr>
              <a:t>i’ch</a:t>
            </a:r>
            <a:r>
              <a:rPr lang="en-GB" sz="2600" dirty="0" smtClean="0">
                <a:solidFill>
                  <a:schemeClr val="bg1"/>
                </a:solidFill>
              </a:rPr>
              <a:t> barn</a:t>
            </a:r>
          </a:p>
          <a:p>
            <a:r>
              <a:rPr lang="en-GB" sz="2600" b="1" dirty="0" smtClean="0">
                <a:solidFill>
                  <a:schemeClr val="bg1"/>
                </a:solidFill>
              </a:rPr>
              <a:t>For each row of the table, highlight/circle one statement that best fits for view</a:t>
            </a:r>
            <a:endParaRPr lang="en-GB" sz="2600" b="1" dirty="0" smtClean="0"/>
          </a:p>
          <a:p>
            <a:endParaRPr lang="en-GB" sz="2600" dirty="0"/>
          </a:p>
          <a:p>
            <a:r>
              <a:rPr lang="en-GB" sz="2600" dirty="0" smtClean="0">
                <a:solidFill>
                  <a:schemeClr val="bg1"/>
                </a:solidFill>
              </a:rPr>
              <a:t>In which column are most of your views? </a:t>
            </a:r>
          </a:p>
          <a:p>
            <a:r>
              <a:rPr lang="en-GB" sz="2600" b="1" dirty="0" err="1" smtClean="0">
                <a:solidFill>
                  <a:schemeClr val="bg1"/>
                </a:solidFill>
              </a:rPr>
              <a:t>Ym</a:t>
            </a:r>
            <a:r>
              <a:rPr lang="en-GB" sz="2600" b="1" dirty="0" smtClean="0">
                <a:solidFill>
                  <a:schemeClr val="bg1"/>
                </a:solidFill>
              </a:rPr>
              <a:t> </a:t>
            </a:r>
            <a:r>
              <a:rPr lang="en-GB" sz="2600" b="1" dirty="0" err="1" smtClean="0">
                <a:solidFill>
                  <a:schemeClr val="bg1"/>
                </a:solidFill>
              </a:rPr>
              <a:t>mha</a:t>
            </a:r>
            <a:r>
              <a:rPr lang="en-GB" sz="2600" b="1" dirty="0" smtClean="0">
                <a:solidFill>
                  <a:schemeClr val="bg1"/>
                </a:solidFill>
              </a:rPr>
              <a:t> </a:t>
            </a:r>
            <a:r>
              <a:rPr lang="en-GB" sz="2600" b="1" dirty="0" err="1" smtClean="0">
                <a:solidFill>
                  <a:schemeClr val="bg1"/>
                </a:solidFill>
              </a:rPr>
              <a:t>golofn</a:t>
            </a:r>
            <a:r>
              <a:rPr lang="en-GB" sz="2600" b="1" dirty="0" smtClean="0">
                <a:solidFill>
                  <a:schemeClr val="bg1"/>
                </a:solidFill>
              </a:rPr>
              <a:t> </a:t>
            </a:r>
            <a:r>
              <a:rPr lang="en-GB" sz="2600" b="1" dirty="0" err="1" smtClean="0">
                <a:solidFill>
                  <a:schemeClr val="bg1"/>
                </a:solidFill>
              </a:rPr>
              <a:t>mae</a:t>
            </a:r>
            <a:r>
              <a:rPr lang="en-GB" sz="2600" b="1" dirty="0" smtClean="0">
                <a:solidFill>
                  <a:schemeClr val="bg1"/>
                </a:solidFill>
              </a:rPr>
              <a:t> </a:t>
            </a:r>
            <a:r>
              <a:rPr lang="en-GB" sz="2600" b="1" dirty="0" err="1" smtClean="0">
                <a:solidFill>
                  <a:schemeClr val="bg1"/>
                </a:solidFill>
              </a:rPr>
              <a:t>eich</a:t>
            </a:r>
            <a:r>
              <a:rPr lang="en-GB" sz="2600" b="1" dirty="0" smtClean="0">
                <a:solidFill>
                  <a:schemeClr val="bg1"/>
                </a:solidFill>
              </a:rPr>
              <a:t> barn </a:t>
            </a:r>
            <a:r>
              <a:rPr lang="en-GB" sz="2600" b="1" dirty="0" err="1" smtClean="0">
                <a:solidFill>
                  <a:schemeClr val="bg1"/>
                </a:solidFill>
              </a:rPr>
              <a:t>gan</a:t>
            </a:r>
            <a:r>
              <a:rPr lang="en-GB" sz="2600" b="1" dirty="0" smtClean="0">
                <a:solidFill>
                  <a:schemeClr val="bg1"/>
                </a:solidFill>
              </a:rPr>
              <a:t> </a:t>
            </a:r>
            <a:r>
              <a:rPr lang="en-GB" sz="2600" b="1" dirty="0" err="1" smtClean="0">
                <a:solidFill>
                  <a:schemeClr val="bg1"/>
                </a:solidFill>
              </a:rPr>
              <a:t>amlaf</a:t>
            </a:r>
            <a:r>
              <a:rPr lang="en-GB" sz="2600" b="1" dirty="0" smtClean="0">
                <a:solidFill>
                  <a:schemeClr val="bg1"/>
                </a:solidFill>
              </a:rPr>
              <a:t>?  </a:t>
            </a:r>
            <a:endParaRPr lang="en-US" sz="2600" b="1" dirty="0">
              <a:solidFill>
                <a:schemeClr val="bg1"/>
              </a:solidFill>
            </a:endParaRPr>
          </a:p>
        </p:txBody>
      </p:sp>
    </p:spTree>
    <p:extLst>
      <p:ext uri="{BB962C8B-B14F-4D97-AF65-F5344CB8AC3E}">
        <p14:creationId xmlns:p14="http://schemas.microsoft.com/office/powerpoint/2010/main" val="11330672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a:xfrm>
            <a:off x="1039168" y="1533819"/>
            <a:ext cx="8183880" cy="1051560"/>
          </a:xfrm>
        </p:spPr>
        <p:txBody>
          <a:bodyPr>
            <a:normAutofit fontScale="90000"/>
          </a:bodyPr>
          <a:lstStyle/>
          <a:p>
            <a:pPr lvl="0"/>
            <a:r>
              <a:rPr lang="en-GB" sz="2400" dirty="0">
                <a:latin typeface="Comic Sans MS" pitchFamily="66"/>
              </a:rPr>
              <a:t>Askew, M., Brown, M., Rhodes, V., </a:t>
            </a:r>
            <a:r>
              <a:rPr lang="en-GB" sz="2400" dirty="0" err="1">
                <a:latin typeface="Comic Sans MS" pitchFamily="66"/>
              </a:rPr>
              <a:t>Wiliam</a:t>
            </a:r>
            <a:r>
              <a:rPr lang="en-GB" sz="2400" dirty="0">
                <a:latin typeface="Comic Sans MS" pitchFamily="66"/>
              </a:rPr>
              <a:t>, </a:t>
            </a:r>
            <a:r>
              <a:rPr lang="en-GB" sz="2400" dirty="0" smtClean="0">
                <a:latin typeface="Comic Sans MS" pitchFamily="66"/>
              </a:rPr>
              <a:t>D. </a:t>
            </a:r>
            <a:r>
              <a:rPr lang="en-GB" sz="2400" dirty="0">
                <a:latin typeface="Comic Sans MS" pitchFamily="66"/>
              </a:rPr>
              <a:t>and </a:t>
            </a:r>
            <a:r>
              <a:rPr lang="en-GB" sz="2400" dirty="0" smtClean="0">
                <a:latin typeface="Comic Sans MS" pitchFamily="66"/>
              </a:rPr>
              <a:t>Johnson, </a:t>
            </a:r>
            <a:r>
              <a:rPr lang="en-GB" sz="2400" dirty="0">
                <a:latin typeface="Comic Sans MS" pitchFamily="66"/>
              </a:rPr>
              <a:t>D.(1997) </a:t>
            </a:r>
            <a:r>
              <a:rPr lang="en-GB" sz="2400" i="1" dirty="0">
                <a:latin typeface="Comic Sans MS" pitchFamily="66"/>
              </a:rPr>
              <a:t>Effective Teachers of Numeracy </a:t>
            </a:r>
            <a:r>
              <a:rPr lang="en-GB" sz="2400" i="1" dirty="0">
                <a:latin typeface="Comic Sans MS" pitchFamily="66"/>
                <a:hlinkClick r:id="rId3"/>
              </a:rPr>
              <a:t>http://</a:t>
            </a:r>
            <a:r>
              <a:rPr lang="en-GB" sz="2400" i="1" dirty="0" smtClean="0">
                <a:latin typeface="Comic Sans MS" pitchFamily="66"/>
                <a:hlinkClick r:id="rId3"/>
              </a:rPr>
              <a:t>musicmathsmagic.com/page4/files/EffectiveTeachersofNumeracy.pdf</a:t>
            </a:r>
            <a:r>
              <a:rPr lang="en-GB" sz="2400" i="1" dirty="0" smtClean="0">
                <a:latin typeface="Comic Sans MS" pitchFamily="66"/>
              </a:rPr>
              <a:t/>
            </a:r>
            <a:br>
              <a:rPr lang="en-GB" sz="2400" i="1" dirty="0" smtClean="0">
                <a:latin typeface="Comic Sans MS" pitchFamily="66"/>
              </a:rPr>
            </a:br>
            <a:endParaRPr lang="en-GB" sz="2400" dirty="0">
              <a:latin typeface="Comic Sans MS" pitchFamily="66"/>
            </a:endParaRPr>
          </a:p>
        </p:txBody>
      </p:sp>
      <p:sp>
        <p:nvSpPr>
          <p:cNvPr id="3" name="Content Placeholder 2"/>
          <p:cNvSpPr txBox="1">
            <a:spLocks noGrp="1"/>
          </p:cNvSpPr>
          <p:nvPr>
            <p:ph idx="1"/>
          </p:nvPr>
        </p:nvSpPr>
        <p:spPr>
          <a:xfrm>
            <a:off x="6464856" y="2765287"/>
            <a:ext cx="5727144" cy="4019715"/>
          </a:xfrm>
        </p:spPr>
        <p:txBody>
          <a:bodyPr>
            <a:normAutofit lnSpcReduction="10000"/>
          </a:bodyPr>
          <a:lstStyle/>
          <a:p>
            <a:pPr lvl="0"/>
            <a:r>
              <a:rPr lang="en-GB" sz="2400" dirty="0">
                <a:latin typeface="Comic Sans MS" pitchFamily="66"/>
              </a:rPr>
              <a:t>Measured pupil outcomes in numeracy</a:t>
            </a:r>
          </a:p>
          <a:p>
            <a:pPr lvl="0"/>
            <a:r>
              <a:rPr lang="en-GB" sz="2400" dirty="0">
                <a:latin typeface="Comic Sans MS" pitchFamily="66"/>
              </a:rPr>
              <a:t>Found that effective numeracy teaching linked with teachers’ conceptual understanding (but not qualification)</a:t>
            </a:r>
          </a:p>
          <a:p>
            <a:pPr lvl="0"/>
            <a:r>
              <a:rPr lang="en-GB" sz="2400" dirty="0">
                <a:latin typeface="Comic Sans MS" pitchFamily="66"/>
              </a:rPr>
              <a:t>Found that teachers’ beliefs about numeracy affected their teaching </a:t>
            </a:r>
          </a:p>
          <a:p>
            <a:pPr lvl="0"/>
            <a:r>
              <a:rPr lang="en-GB" sz="2400" dirty="0">
                <a:latin typeface="Comic Sans MS" pitchFamily="66"/>
              </a:rPr>
              <a:t>Teachers with predominantly connectionist views had the most successful pupils, followed closely by discovery teachers</a:t>
            </a:r>
          </a:p>
        </p:txBody>
      </p:sp>
      <p:pic>
        <p:nvPicPr>
          <p:cNvPr id="4" name="Picture 2"/>
          <p:cNvPicPr>
            <a:picLocks noChangeAspect="1"/>
          </p:cNvPicPr>
          <p:nvPr/>
        </p:nvPicPr>
        <p:blipFill>
          <a:blip r:embed="rId4"/>
          <a:srcRect/>
          <a:stretch>
            <a:fillRect/>
          </a:stretch>
        </p:blipFill>
        <p:spPr>
          <a:xfrm>
            <a:off x="9679234" y="157201"/>
            <a:ext cx="2285133" cy="1598001"/>
          </a:xfrm>
          <a:prstGeom prst="rect">
            <a:avLst/>
          </a:prstGeom>
          <a:noFill/>
          <a:ln w="9528">
            <a:solidFill>
              <a:srgbClr val="D9D9D9"/>
            </a:solidFill>
            <a:prstDash val="solid"/>
            <a:miter/>
          </a:ln>
        </p:spPr>
      </p:pic>
      <p:sp>
        <p:nvSpPr>
          <p:cNvPr id="5" name="Title 2"/>
          <p:cNvSpPr txBox="1">
            <a:spLocks/>
          </p:cNvSpPr>
          <p:nvPr/>
        </p:nvSpPr>
        <p:spPr>
          <a:xfrm>
            <a:off x="1981200" y="157201"/>
            <a:ext cx="8229600" cy="557694"/>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smtClean="0">
                <a:solidFill>
                  <a:schemeClr val="accent1">
                    <a:lumMod val="75000"/>
                  </a:schemeClr>
                </a:solidFill>
              </a:rPr>
              <a:t>Ymchwil</a:t>
            </a:r>
            <a:r>
              <a:rPr lang="en-GB" sz="17600" dirty="0" smtClean="0">
                <a:solidFill>
                  <a:schemeClr val="accent1">
                    <a:lumMod val="75000"/>
                  </a:schemeClr>
                </a:solidFill>
              </a:rPr>
              <a:t> - Research</a:t>
            </a:r>
            <a:endParaRPr lang="en-GB" sz="17600" dirty="0">
              <a:solidFill>
                <a:schemeClr val="accent1">
                  <a:lumMod val="75000"/>
                </a:schemeClr>
              </a:solidFill>
            </a:endParaRPr>
          </a:p>
        </p:txBody>
      </p:sp>
      <p:sp>
        <p:nvSpPr>
          <p:cNvPr id="6" name="Content Placeholder 2"/>
          <p:cNvSpPr txBox="1">
            <a:spLocks/>
          </p:cNvSpPr>
          <p:nvPr/>
        </p:nvSpPr>
        <p:spPr>
          <a:xfrm>
            <a:off x="167767" y="2765287"/>
            <a:ext cx="5887251" cy="401971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r>
              <a:rPr lang="en-GB" sz="2400" dirty="0" err="1" smtClean="0">
                <a:latin typeface="Comic Sans MS" pitchFamily="66"/>
              </a:rPr>
              <a:t>Mesur</a:t>
            </a:r>
            <a:r>
              <a:rPr lang="en-GB" sz="2400" dirty="0" smtClean="0">
                <a:latin typeface="Comic Sans MS" pitchFamily="66"/>
              </a:rPr>
              <a:t> </a:t>
            </a:r>
            <a:r>
              <a:rPr lang="en-GB" sz="2400" dirty="0" err="1" smtClean="0">
                <a:latin typeface="Comic Sans MS" pitchFamily="66"/>
              </a:rPr>
              <a:t>canlyniadau</a:t>
            </a:r>
            <a:r>
              <a:rPr lang="en-GB" sz="2400" dirty="0" smtClean="0">
                <a:latin typeface="Comic Sans MS" pitchFamily="66"/>
              </a:rPr>
              <a:t> </a:t>
            </a:r>
            <a:r>
              <a:rPr lang="en-GB" sz="2400" dirty="0" err="1" smtClean="0">
                <a:latin typeface="Comic Sans MS" pitchFamily="66"/>
              </a:rPr>
              <a:t>disgyblion</a:t>
            </a:r>
            <a:r>
              <a:rPr lang="en-GB" sz="2400" dirty="0" smtClean="0">
                <a:latin typeface="Comic Sans MS" pitchFamily="66"/>
              </a:rPr>
              <a:t> </a:t>
            </a:r>
            <a:r>
              <a:rPr lang="en-GB" sz="2400" dirty="0" err="1" smtClean="0">
                <a:latin typeface="Comic Sans MS" pitchFamily="66"/>
              </a:rPr>
              <a:t>mewn</a:t>
            </a:r>
            <a:r>
              <a:rPr lang="en-GB" sz="2400" dirty="0" smtClean="0">
                <a:latin typeface="Comic Sans MS" pitchFamily="66"/>
              </a:rPr>
              <a:t> </a:t>
            </a:r>
            <a:r>
              <a:rPr lang="en-GB" sz="2400" dirty="0" err="1" smtClean="0">
                <a:latin typeface="Comic Sans MS" pitchFamily="66"/>
              </a:rPr>
              <a:t>rhifedd</a:t>
            </a:r>
            <a:endParaRPr lang="en-GB" sz="2400" dirty="0" smtClean="0">
              <a:latin typeface="Comic Sans MS" pitchFamily="66"/>
            </a:endParaRPr>
          </a:p>
          <a:p>
            <a:r>
              <a:rPr lang="en-GB" sz="2400" dirty="0" err="1" smtClean="0">
                <a:latin typeface="Comic Sans MS" pitchFamily="66"/>
              </a:rPr>
              <a:t>Darganfod</a:t>
            </a:r>
            <a:r>
              <a:rPr lang="en-GB" sz="2400" dirty="0" smtClean="0">
                <a:latin typeface="Comic Sans MS" pitchFamily="66"/>
              </a:rPr>
              <a:t> bod </a:t>
            </a:r>
            <a:r>
              <a:rPr lang="en-GB" sz="2400" dirty="0" err="1" smtClean="0">
                <a:latin typeface="Comic Sans MS" pitchFamily="66"/>
              </a:rPr>
              <a:t>rhifedd</a:t>
            </a:r>
            <a:r>
              <a:rPr lang="en-GB" sz="2400" dirty="0" smtClean="0">
                <a:latin typeface="Comic Sans MS" pitchFamily="66"/>
              </a:rPr>
              <a:t> </a:t>
            </a:r>
            <a:r>
              <a:rPr lang="en-GB" sz="2400" dirty="0" err="1" smtClean="0">
                <a:latin typeface="Comic Sans MS" pitchFamily="66"/>
              </a:rPr>
              <a:t>effeithiol</a:t>
            </a:r>
            <a:r>
              <a:rPr lang="en-GB" sz="2400" dirty="0" smtClean="0">
                <a:latin typeface="Comic Sans MS" pitchFamily="66"/>
              </a:rPr>
              <a:t> </a:t>
            </a:r>
            <a:r>
              <a:rPr lang="en-GB" sz="2400" dirty="0" err="1" smtClean="0">
                <a:latin typeface="Comic Sans MS" pitchFamily="66"/>
              </a:rPr>
              <a:t>yn</a:t>
            </a:r>
            <a:r>
              <a:rPr lang="en-GB" sz="2400" dirty="0" smtClean="0">
                <a:latin typeface="Comic Sans MS" pitchFamily="66"/>
              </a:rPr>
              <a:t> </a:t>
            </a:r>
            <a:r>
              <a:rPr lang="en-GB" sz="2400" dirty="0" err="1" smtClean="0">
                <a:latin typeface="Comic Sans MS" pitchFamily="66"/>
              </a:rPr>
              <a:t>cysylltu</a:t>
            </a:r>
            <a:r>
              <a:rPr lang="en-GB" sz="2400" dirty="0" smtClean="0">
                <a:latin typeface="Comic Sans MS" pitchFamily="66"/>
              </a:rPr>
              <a:t> </a:t>
            </a:r>
            <a:r>
              <a:rPr lang="en-GB" sz="2400" dirty="0" err="1" smtClean="0">
                <a:latin typeface="Comic Sans MS" pitchFamily="66"/>
              </a:rPr>
              <a:t>gyda</a:t>
            </a:r>
            <a:r>
              <a:rPr lang="en-GB" sz="2400" dirty="0" smtClean="0">
                <a:latin typeface="Comic Sans MS" pitchFamily="66"/>
              </a:rPr>
              <a:t> </a:t>
            </a:r>
            <a:r>
              <a:rPr lang="en-GB" sz="2400" dirty="0" err="1" smtClean="0">
                <a:latin typeface="Comic Sans MS" pitchFamily="66"/>
              </a:rPr>
              <a:t>dealltwriaeth</a:t>
            </a:r>
            <a:r>
              <a:rPr lang="en-GB" sz="2400" dirty="0" smtClean="0">
                <a:latin typeface="Comic Sans MS" pitchFamily="66"/>
              </a:rPr>
              <a:t> </a:t>
            </a:r>
            <a:r>
              <a:rPr lang="en-GB" sz="2400" dirty="0" err="1" smtClean="0">
                <a:latin typeface="Comic Sans MS" pitchFamily="66"/>
              </a:rPr>
              <a:t>gysyniadol</a:t>
            </a:r>
            <a:r>
              <a:rPr lang="en-GB" sz="2400" dirty="0" smtClean="0">
                <a:latin typeface="Comic Sans MS" pitchFamily="66"/>
              </a:rPr>
              <a:t> </a:t>
            </a:r>
            <a:r>
              <a:rPr lang="en-GB" sz="2400" dirty="0" err="1" smtClean="0">
                <a:latin typeface="Comic Sans MS" pitchFamily="66"/>
              </a:rPr>
              <a:t>athrawon</a:t>
            </a:r>
            <a:r>
              <a:rPr lang="en-GB" sz="2400" dirty="0" smtClean="0">
                <a:latin typeface="Comic Sans MS" pitchFamily="66"/>
              </a:rPr>
              <a:t> (</a:t>
            </a:r>
            <a:r>
              <a:rPr lang="en-GB" sz="2400" dirty="0" err="1" smtClean="0">
                <a:latin typeface="Comic Sans MS" pitchFamily="66"/>
              </a:rPr>
              <a:t>ond</a:t>
            </a:r>
            <a:r>
              <a:rPr lang="en-GB" sz="2400" dirty="0" smtClean="0">
                <a:latin typeface="Comic Sans MS" pitchFamily="66"/>
              </a:rPr>
              <a:t> </a:t>
            </a:r>
            <a:r>
              <a:rPr lang="en-GB" sz="2400" dirty="0" err="1" smtClean="0">
                <a:latin typeface="Comic Sans MS" pitchFamily="66"/>
              </a:rPr>
              <a:t>nid</a:t>
            </a:r>
            <a:r>
              <a:rPr lang="en-GB" sz="2400" dirty="0" smtClean="0">
                <a:latin typeface="Comic Sans MS" pitchFamily="66"/>
              </a:rPr>
              <a:t> </a:t>
            </a:r>
            <a:r>
              <a:rPr lang="en-GB" sz="2400" dirty="0" err="1" smtClean="0">
                <a:latin typeface="Comic Sans MS" pitchFamily="66"/>
              </a:rPr>
              <a:t>eu</a:t>
            </a:r>
            <a:r>
              <a:rPr lang="en-GB" sz="2400" dirty="0" smtClean="0">
                <a:latin typeface="Comic Sans MS" pitchFamily="66"/>
              </a:rPr>
              <a:t> </a:t>
            </a:r>
            <a:r>
              <a:rPr lang="en-GB" sz="2400" dirty="0" err="1" smtClean="0">
                <a:latin typeface="Comic Sans MS" pitchFamily="66"/>
              </a:rPr>
              <a:t>cymwysterau</a:t>
            </a:r>
            <a:r>
              <a:rPr lang="en-GB" sz="2400" dirty="0" smtClean="0">
                <a:latin typeface="Comic Sans MS" pitchFamily="66"/>
              </a:rPr>
              <a:t>)</a:t>
            </a:r>
          </a:p>
          <a:p>
            <a:r>
              <a:rPr lang="en-GB" sz="2400" dirty="0" err="1" smtClean="0">
                <a:latin typeface="Comic Sans MS" pitchFamily="66"/>
              </a:rPr>
              <a:t>Darganfod</a:t>
            </a:r>
            <a:r>
              <a:rPr lang="en-GB" sz="2400" dirty="0" smtClean="0">
                <a:latin typeface="Comic Sans MS" pitchFamily="66"/>
              </a:rPr>
              <a:t> bod </a:t>
            </a:r>
            <a:r>
              <a:rPr lang="en-GB" sz="2400" dirty="0" err="1" smtClean="0">
                <a:latin typeface="Comic Sans MS" pitchFamily="66"/>
              </a:rPr>
              <a:t>credoau</a:t>
            </a:r>
            <a:r>
              <a:rPr lang="en-GB" sz="2400" dirty="0" smtClean="0">
                <a:latin typeface="Comic Sans MS" pitchFamily="66"/>
              </a:rPr>
              <a:t> </a:t>
            </a:r>
            <a:r>
              <a:rPr lang="en-GB" sz="2400" dirty="0" err="1" smtClean="0">
                <a:latin typeface="Comic Sans MS" pitchFamily="66"/>
              </a:rPr>
              <a:t>athrawon</a:t>
            </a:r>
            <a:r>
              <a:rPr lang="en-GB" sz="2400" dirty="0" smtClean="0">
                <a:latin typeface="Comic Sans MS" pitchFamily="66"/>
              </a:rPr>
              <a:t> </a:t>
            </a:r>
            <a:r>
              <a:rPr lang="en-GB" sz="2400" dirty="0" err="1" smtClean="0">
                <a:latin typeface="Comic Sans MS" pitchFamily="66"/>
              </a:rPr>
              <a:t>yn</a:t>
            </a:r>
            <a:r>
              <a:rPr lang="en-GB" sz="2400" dirty="0" smtClean="0">
                <a:latin typeface="Comic Sans MS" pitchFamily="66"/>
              </a:rPr>
              <a:t> </a:t>
            </a:r>
            <a:r>
              <a:rPr lang="en-GB" sz="2400" dirty="0" err="1" smtClean="0">
                <a:latin typeface="Comic Sans MS" pitchFamily="66"/>
              </a:rPr>
              <a:t>effeithio</a:t>
            </a:r>
            <a:r>
              <a:rPr lang="en-GB" sz="2400" dirty="0" smtClean="0">
                <a:latin typeface="Comic Sans MS" pitchFamily="66"/>
              </a:rPr>
              <a:t> </a:t>
            </a:r>
            <a:r>
              <a:rPr lang="en-GB" sz="2400" dirty="0" err="1" smtClean="0">
                <a:latin typeface="Comic Sans MS" pitchFamily="66"/>
              </a:rPr>
              <a:t>ar</a:t>
            </a:r>
            <a:r>
              <a:rPr lang="en-GB" sz="2400" dirty="0" smtClean="0">
                <a:latin typeface="Comic Sans MS" pitchFamily="66"/>
              </a:rPr>
              <a:t> </a:t>
            </a:r>
            <a:r>
              <a:rPr lang="en-GB" sz="2400" dirty="0" err="1" smtClean="0">
                <a:latin typeface="Comic Sans MS" pitchFamily="66"/>
              </a:rPr>
              <a:t>yr</a:t>
            </a:r>
            <a:r>
              <a:rPr lang="en-GB" sz="2400" dirty="0" smtClean="0">
                <a:latin typeface="Comic Sans MS" pitchFamily="66"/>
              </a:rPr>
              <a:t> </a:t>
            </a:r>
            <a:r>
              <a:rPr lang="en-GB" sz="2400" dirty="0" err="1" smtClean="0">
                <a:latin typeface="Comic Sans MS" pitchFamily="66"/>
              </a:rPr>
              <a:t>addysgu</a:t>
            </a:r>
            <a:r>
              <a:rPr lang="en-GB" sz="2400" dirty="0" smtClean="0">
                <a:latin typeface="Comic Sans MS" pitchFamily="66"/>
              </a:rPr>
              <a:t> </a:t>
            </a:r>
          </a:p>
          <a:p>
            <a:r>
              <a:rPr lang="en-GB" sz="2400" dirty="0" err="1" smtClean="0">
                <a:latin typeface="Comic Sans MS" pitchFamily="66"/>
              </a:rPr>
              <a:t>Athrawon</a:t>
            </a:r>
            <a:r>
              <a:rPr lang="en-GB" sz="2400" dirty="0" smtClean="0">
                <a:latin typeface="Comic Sans MS" pitchFamily="66"/>
              </a:rPr>
              <a:t> </a:t>
            </a:r>
            <a:r>
              <a:rPr lang="en-GB" sz="2400" dirty="0" err="1" smtClean="0">
                <a:latin typeface="Comic Sans MS" pitchFamily="66"/>
              </a:rPr>
              <a:t>gyda</a:t>
            </a:r>
            <a:r>
              <a:rPr lang="en-GB" sz="2400" dirty="0" smtClean="0">
                <a:latin typeface="Comic Sans MS" pitchFamily="66"/>
              </a:rPr>
              <a:t> </a:t>
            </a:r>
            <a:r>
              <a:rPr lang="en-GB" sz="2400" dirty="0" err="1" smtClean="0">
                <a:latin typeface="Comic Sans MS" pitchFamily="66"/>
              </a:rPr>
              <a:t>tueddiadau</a:t>
            </a:r>
            <a:r>
              <a:rPr lang="en-GB" sz="2400" dirty="0" smtClean="0">
                <a:latin typeface="Comic Sans MS" pitchFamily="66"/>
              </a:rPr>
              <a:t> </a:t>
            </a:r>
            <a:r>
              <a:rPr lang="en-GB" sz="2400" dirty="0" err="1" smtClean="0">
                <a:latin typeface="Comic Sans MS" pitchFamily="66"/>
              </a:rPr>
              <a:t>cysylltiol</a:t>
            </a:r>
            <a:r>
              <a:rPr lang="en-GB" sz="2400" dirty="0" smtClean="0">
                <a:latin typeface="Comic Sans MS" pitchFamily="66"/>
              </a:rPr>
              <a:t> (connectionist) </a:t>
            </a:r>
            <a:r>
              <a:rPr lang="en-GB" sz="2400" dirty="0" err="1" smtClean="0">
                <a:latin typeface="Comic Sans MS" pitchFamily="66"/>
              </a:rPr>
              <a:t>yn</a:t>
            </a:r>
            <a:r>
              <a:rPr lang="en-GB" sz="2400" dirty="0" smtClean="0">
                <a:latin typeface="Comic Sans MS" pitchFamily="66"/>
              </a:rPr>
              <a:t> </a:t>
            </a:r>
            <a:r>
              <a:rPr lang="en-GB" sz="2400" dirty="0" err="1" smtClean="0">
                <a:latin typeface="Comic Sans MS" pitchFamily="66"/>
              </a:rPr>
              <a:t>bennaf</a:t>
            </a:r>
            <a:r>
              <a:rPr lang="en-GB" sz="2400" dirty="0" smtClean="0">
                <a:latin typeface="Comic Sans MS" pitchFamily="66"/>
              </a:rPr>
              <a:t> </a:t>
            </a:r>
            <a:r>
              <a:rPr lang="en-GB" sz="2400" dirty="0" err="1" smtClean="0">
                <a:latin typeface="Comic Sans MS" pitchFamily="66"/>
              </a:rPr>
              <a:t>oedd</a:t>
            </a:r>
            <a:r>
              <a:rPr lang="en-GB" sz="2400" dirty="0" smtClean="0">
                <a:latin typeface="Comic Sans MS" pitchFamily="66"/>
              </a:rPr>
              <a:t> </a:t>
            </a:r>
            <a:r>
              <a:rPr lang="en-GB" sz="2400" dirty="0" err="1" smtClean="0">
                <a:latin typeface="Comic Sans MS" pitchFamily="66"/>
              </a:rPr>
              <a:t>â’r</a:t>
            </a:r>
            <a:r>
              <a:rPr lang="en-GB" sz="2400" dirty="0" smtClean="0">
                <a:latin typeface="Comic Sans MS" pitchFamily="66"/>
              </a:rPr>
              <a:t> </a:t>
            </a:r>
            <a:r>
              <a:rPr lang="en-GB" sz="2400" dirty="0" err="1" smtClean="0">
                <a:latin typeface="Comic Sans MS" pitchFamily="66"/>
              </a:rPr>
              <a:t>disgyblion</a:t>
            </a:r>
            <a:r>
              <a:rPr lang="en-GB" sz="2400" dirty="0" smtClean="0">
                <a:latin typeface="Comic Sans MS" pitchFamily="66"/>
              </a:rPr>
              <a:t> </a:t>
            </a:r>
            <a:r>
              <a:rPr lang="en-GB" sz="2400" dirty="0" err="1" smtClean="0">
                <a:latin typeface="Comic Sans MS" pitchFamily="66"/>
              </a:rPr>
              <a:t>mwyaf</a:t>
            </a:r>
            <a:r>
              <a:rPr lang="en-GB" sz="2400" dirty="0" smtClean="0">
                <a:latin typeface="Comic Sans MS" pitchFamily="66"/>
              </a:rPr>
              <a:t> </a:t>
            </a:r>
            <a:r>
              <a:rPr lang="en-GB" sz="2400" dirty="0" err="1" smtClean="0">
                <a:latin typeface="Comic Sans MS" pitchFamily="66"/>
              </a:rPr>
              <a:t>llwyddiannus</a:t>
            </a:r>
            <a:endParaRPr lang="en-GB" sz="2400" dirty="0">
              <a:latin typeface="Comic Sans MS" pitchFamily="66"/>
            </a:endParaRPr>
          </a:p>
        </p:txBody>
      </p:sp>
    </p:spTree>
    <p:extLst>
      <p:ext uri="{BB962C8B-B14F-4D97-AF65-F5344CB8AC3E}">
        <p14:creationId xmlns:p14="http://schemas.microsoft.com/office/powerpoint/2010/main" val="277705349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6">
                                            <p:txEl>
                                              <p:pRg st="0" end="0"/>
                                            </p:txEl>
                                          </p:spTgt>
                                        </p:tgtEl>
                                        <p:attrNameLst>
                                          <p:attrName>style.visibility</p:attrName>
                                        </p:attrNameLst>
                                      </p:cBhvr>
                                      <p:to>
                                        <p:strVal val="visible"/>
                                      </p:to>
                                    </p:set>
                                    <p:animEffect transition="in" filter="fade">
                                      <p:cBhvr>
                                        <p:cTn id="35" dur="1000"/>
                                        <p:tgtEl>
                                          <p:spTgt spid="6">
                                            <p:txEl>
                                              <p:pRg st="0" end="0"/>
                                            </p:txEl>
                                          </p:spTgt>
                                        </p:tgtEl>
                                      </p:cBhvr>
                                    </p:animEffect>
                                    <p:anim calcmode="lin" valueType="num">
                                      <p:cBhvr>
                                        <p:cTn id="36"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37"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6">
                                            <p:txEl>
                                              <p:pRg st="1" end="1"/>
                                            </p:txEl>
                                          </p:spTgt>
                                        </p:tgtEl>
                                        <p:attrNameLst>
                                          <p:attrName>style.visibility</p:attrName>
                                        </p:attrNameLst>
                                      </p:cBhvr>
                                      <p:to>
                                        <p:strVal val="visible"/>
                                      </p:to>
                                    </p:set>
                                    <p:animEffect transition="in" filter="fade">
                                      <p:cBhvr>
                                        <p:cTn id="42" dur="1000"/>
                                        <p:tgtEl>
                                          <p:spTgt spid="6">
                                            <p:txEl>
                                              <p:pRg st="1" end="1"/>
                                            </p:txEl>
                                          </p:spTgt>
                                        </p:tgtEl>
                                      </p:cBhvr>
                                    </p:animEffect>
                                    <p:anim calcmode="lin" valueType="num">
                                      <p:cBhvr>
                                        <p:cTn id="43"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44"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6">
                                            <p:txEl>
                                              <p:pRg st="2" end="2"/>
                                            </p:txEl>
                                          </p:spTgt>
                                        </p:tgtEl>
                                        <p:attrNameLst>
                                          <p:attrName>style.visibility</p:attrName>
                                        </p:attrNameLst>
                                      </p:cBhvr>
                                      <p:to>
                                        <p:strVal val="visible"/>
                                      </p:to>
                                    </p:set>
                                    <p:animEffect transition="in" filter="fade">
                                      <p:cBhvr>
                                        <p:cTn id="49" dur="1000"/>
                                        <p:tgtEl>
                                          <p:spTgt spid="6">
                                            <p:txEl>
                                              <p:pRg st="2" end="2"/>
                                            </p:txEl>
                                          </p:spTgt>
                                        </p:tgtEl>
                                      </p:cBhvr>
                                    </p:animEffect>
                                    <p:anim calcmode="lin" valueType="num">
                                      <p:cBhvr>
                                        <p:cTn id="50"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51"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6">
                                            <p:txEl>
                                              <p:pRg st="3" end="3"/>
                                            </p:txEl>
                                          </p:spTgt>
                                        </p:tgtEl>
                                        <p:attrNameLst>
                                          <p:attrName>style.visibility</p:attrName>
                                        </p:attrNameLst>
                                      </p:cBhvr>
                                      <p:to>
                                        <p:strVal val="visible"/>
                                      </p:to>
                                    </p:set>
                                    <p:animEffect transition="in" filter="fade">
                                      <p:cBhvr>
                                        <p:cTn id="56" dur="1000"/>
                                        <p:tgtEl>
                                          <p:spTgt spid="6">
                                            <p:txEl>
                                              <p:pRg st="3" end="3"/>
                                            </p:txEl>
                                          </p:spTgt>
                                        </p:tgtEl>
                                      </p:cBhvr>
                                    </p:animEffect>
                                    <p:anim calcmode="lin" valueType="num">
                                      <p:cBhvr>
                                        <p:cTn id="57"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58"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65125"/>
            <a:ext cx="12117721" cy="1325563"/>
          </a:xfrm>
        </p:spPr>
        <p:txBody>
          <a:bodyPr/>
          <a:lstStyle/>
          <a:p>
            <a:r>
              <a:rPr lang="en-GB" dirty="0" smtClean="0"/>
              <a:t>Y </a:t>
            </a:r>
            <a:r>
              <a:rPr lang="en-GB" dirty="0" err="1" smtClean="0"/>
              <a:t>Pedwarawd</a:t>
            </a:r>
            <a:r>
              <a:rPr lang="en-GB" dirty="0" smtClean="0"/>
              <a:t> </a:t>
            </a:r>
            <a:r>
              <a:rPr lang="en-GB" dirty="0" err="1" smtClean="0"/>
              <a:t>Gwybodaeth</a:t>
            </a:r>
            <a:r>
              <a:rPr lang="en-GB" dirty="0" smtClean="0"/>
              <a:t> - The </a:t>
            </a:r>
            <a:r>
              <a:rPr lang="en-GB" dirty="0"/>
              <a:t>Knowledge </a:t>
            </a:r>
            <a:r>
              <a:rPr lang="en-GB" dirty="0" smtClean="0"/>
              <a:t>Quartet</a:t>
            </a:r>
            <a:endParaRPr lang="en-US" dirty="0"/>
          </a:p>
        </p:txBody>
      </p:sp>
      <p:sp>
        <p:nvSpPr>
          <p:cNvPr id="3" name="Content Placeholder 2"/>
          <p:cNvSpPr>
            <a:spLocks noGrp="1"/>
          </p:cNvSpPr>
          <p:nvPr>
            <p:ph idx="1"/>
          </p:nvPr>
        </p:nvSpPr>
        <p:spPr>
          <a:xfrm>
            <a:off x="838200" y="2067005"/>
            <a:ext cx="10515600" cy="4506967"/>
          </a:xfrm>
        </p:spPr>
        <p:txBody>
          <a:bodyPr/>
          <a:lstStyle/>
          <a:p>
            <a:pPr marL="0" indent="0">
              <a:buNone/>
            </a:pPr>
            <a:r>
              <a:rPr lang="en-GB" dirty="0" smtClean="0"/>
              <a:t>Model o </a:t>
            </a:r>
            <a:r>
              <a:rPr lang="en-GB" dirty="0" err="1" smtClean="0"/>
              <a:t>sut</a:t>
            </a:r>
            <a:r>
              <a:rPr lang="en-GB" dirty="0" smtClean="0"/>
              <a:t> </a:t>
            </a:r>
            <a:r>
              <a:rPr lang="en-GB" dirty="0" err="1" smtClean="0"/>
              <a:t>mae</a:t>
            </a:r>
            <a:r>
              <a:rPr lang="en-GB" dirty="0" smtClean="0"/>
              <a:t> </a:t>
            </a:r>
            <a:r>
              <a:rPr lang="en-GB" dirty="0" err="1" smtClean="0"/>
              <a:t>athrawon</a:t>
            </a:r>
            <a:r>
              <a:rPr lang="en-GB" dirty="0" smtClean="0"/>
              <a:t> </a:t>
            </a:r>
            <a:r>
              <a:rPr lang="en-GB" dirty="0" err="1" smtClean="0"/>
              <a:t>yn</a:t>
            </a:r>
            <a:r>
              <a:rPr lang="en-GB" dirty="0" smtClean="0"/>
              <a:t> </a:t>
            </a:r>
            <a:r>
              <a:rPr lang="en-GB" dirty="0" err="1" smtClean="0"/>
              <a:t>defnyddio</a:t>
            </a:r>
            <a:r>
              <a:rPr lang="en-GB" dirty="0" smtClean="0"/>
              <a:t> </a:t>
            </a:r>
            <a:r>
              <a:rPr lang="en-GB" dirty="0" err="1" smtClean="0"/>
              <a:t>eu</a:t>
            </a:r>
            <a:r>
              <a:rPr lang="en-GB" dirty="0" smtClean="0"/>
              <a:t> </a:t>
            </a:r>
            <a:r>
              <a:rPr lang="en-GB" dirty="0" err="1" smtClean="0"/>
              <a:t>gwybodaeth</a:t>
            </a:r>
            <a:r>
              <a:rPr lang="en-GB" dirty="0" smtClean="0"/>
              <a:t> </a:t>
            </a:r>
            <a:r>
              <a:rPr lang="en-GB" dirty="0" err="1" smtClean="0"/>
              <a:t>fathemategol</a:t>
            </a:r>
            <a:r>
              <a:rPr lang="en-GB" dirty="0" smtClean="0"/>
              <a:t> </a:t>
            </a:r>
            <a:r>
              <a:rPr lang="en-GB" dirty="0" err="1" smtClean="0"/>
              <a:t>yn</a:t>
            </a:r>
            <a:r>
              <a:rPr lang="en-GB" dirty="0" smtClean="0"/>
              <a:t> </a:t>
            </a:r>
            <a:r>
              <a:rPr lang="en-GB" dirty="0" err="1" smtClean="0"/>
              <a:t>yr</a:t>
            </a:r>
            <a:r>
              <a:rPr lang="en-GB" dirty="0" smtClean="0"/>
              <a:t> </a:t>
            </a:r>
            <a:r>
              <a:rPr lang="en-GB" dirty="0" err="1" smtClean="0"/>
              <a:t>ystafell</a:t>
            </a:r>
            <a:r>
              <a:rPr lang="en-GB" dirty="0" smtClean="0"/>
              <a:t> </a:t>
            </a:r>
            <a:r>
              <a:rPr lang="en-GB" dirty="0" err="1" smtClean="0"/>
              <a:t>ddosbarth</a:t>
            </a:r>
            <a:r>
              <a:rPr lang="en-GB" dirty="0" smtClean="0"/>
              <a:t>.</a:t>
            </a:r>
          </a:p>
          <a:p>
            <a:pPr marL="0" indent="0">
              <a:buNone/>
            </a:pPr>
            <a:endParaRPr lang="en-GB" dirty="0"/>
          </a:p>
          <a:p>
            <a:pPr marL="0" indent="0">
              <a:buNone/>
            </a:pPr>
            <a:r>
              <a:rPr lang="en-GB" b="1" dirty="0" smtClean="0"/>
              <a:t>A model for how teachers use their mathematics knowledge in the classroom</a:t>
            </a:r>
          </a:p>
          <a:p>
            <a:pPr marL="0" indent="0">
              <a:buNone/>
            </a:pPr>
            <a:r>
              <a:rPr lang="en-US" dirty="0">
                <a:hlinkClick r:id="rId2"/>
              </a:rPr>
              <a:t>http://www.knowledgequartet.org</a:t>
            </a:r>
            <a:r>
              <a:rPr lang="en-US" dirty="0" smtClean="0">
                <a:hlinkClick r:id="rId2"/>
              </a:rPr>
              <a:t>/</a:t>
            </a:r>
            <a:endParaRPr lang="en-US" dirty="0" smtClean="0"/>
          </a:p>
          <a:p>
            <a:pPr marL="0" indent="0">
              <a:buNone/>
            </a:pPr>
            <a:endParaRPr lang="en-US" dirty="0"/>
          </a:p>
        </p:txBody>
      </p:sp>
      <p:sp>
        <p:nvSpPr>
          <p:cNvPr id="4" name="Rectangle 3"/>
          <p:cNvSpPr/>
          <p:nvPr/>
        </p:nvSpPr>
        <p:spPr>
          <a:xfrm>
            <a:off x="699887" y="6211669"/>
            <a:ext cx="10223500" cy="646331"/>
          </a:xfrm>
          <a:prstGeom prst="rect">
            <a:avLst/>
          </a:prstGeom>
        </p:spPr>
        <p:txBody>
          <a:bodyPr wrap="square">
            <a:spAutoFit/>
          </a:bodyPr>
          <a:lstStyle/>
          <a:p>
            <a:r>
              <a:rPr lang="en-US" dirty="0">
                <a:hlinkClick r:id="rId3"/>
              </a:rPr>
              <a:t>http://</a:t>
            </a:r>
            <a:r>
              <a:rPr lang="en-US" dirty="0" smtClean="0">
                <a:hlinkClick r:id="rId3"/>
              </a:rPr>
              <a:t>www.maths-ed.org.uk/skima/Rowland%20Palermo%20paper.pdf</a:t>
            </a:r>
            <a:endParaRPr lang="en-US" dirty="0" smtClean="0"/>
          </a:p>
          <a:p>
            <a:endParaRPr lang="en-US" dirty="0"/>
          </a:p>
        </p:txBody>
      </p:sp>
      <p:pic>
        <p:nvPicPr>
          <p:cNvPr id="6" name="Picture 5"/>
          <p:cNvPicPr>
            <a:picLocks noChangeAspect="1"/>
          </p:cNvPicPr>
          <p:nvPr/>
        </p:nvPicPr>
        <p:blipFill>
          <a:blip r:embed="rId4"/>
          <a:stretch>
            <a:fillRect/>
          </a:stretch>
        </p:blipFill>
        <p:spPr>
          <a:xfrm>
            <a:off x="8526450" y="4335244"/>
            <a:ext cx="3257550" cy="1876425"/>
          </a:xfrm>
          <a:prstGeom prst="rect">
            <a:avLst/>
          </a:prstGeom>
        </p:spPr>
      </p:pic>
    </p:spTree>
    <p:extLst>
      <p:ext uri="{BB962C8B-B14F-4D97-AF65-F5344CB8AC3E}">
        <p14:creationId xmlns:p14="http://schemas.microsoft.com/office/powerpoint/2010/main" val="3059721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3607557" y="5045896"/>
            <a:ext cx="4654142" cy="1073331"/>
          </a:xfrm>
          <a:prstGeom prst="rect">
            <a:avLst/>
          </a:prstGeom>
        </p:spPr>
        <p:txBody>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r>
              <a:rPr lang="en-GB" sz="1600" dirty="0" smtClean="0">
                <a:hlinkClick r:id="rId2"/>
              </a:rPr>
              <a:t>https://www.youtube.com/watch?v=YPWmOVt8vgw</a:t>
            </a:r>
            <a:endParaRPr lang="en-GB" sz="1600" dirty="0" smtClean="0"/>
          </a:p>
          <a:p>
            <a:pPr marL="0" indent="0">
              <a:buFont typeface="Arial"/>
              <a:buNone/>
            </a:pPr>
            <a:r>
              <a:rPr lang="en-GB" sz="1600" dirty="0" smtClean="0">
                <a:hlinkClick r:id="rId3"/>
              </a:rPr>
              <a:t>https://www.youtube.com/watch?v=VGkjjVfnGYI</a:t>
            </a:r>
            <a:endParaRPr lang="en-GB" sz="1600" dirty="0" smtClean="0"/>
          </a:p>
          <a:p>
            <a:pPr marL="0" indent="0">
              <a:buFont typeface="Arial"/>
              <a:buNone/>
            </a:pPr>
            <a:endParaRPr lang="en-GB" dirty="0" smtClean="0"/>
          </a:p>
          <a:p>
            <a:pPr marL="0" indent="0">
              <a:buFont typeface="Arial"/>
              <a:buNone/>
            </a:pPr>
            <a:endParaRPr lang="en-GB" dirty="0"/>
          </a:p>
        </p:txBody>
      </p:sp>
      <p:sp>
        <p:nvSpPr>
          <p:cNvPr id="3" name="Title 2"/>
          <p:cNvSpPr txBox="1">
            <a:spLocks/>
          </p:cNvSpPr>
          <p:nvPr/>
        </p:nvSpPr>
        <p:spPr>
          <a:xfrm>
            <a:off x="1061325" y="366686"/>
            <a:ext cx="9746606" cy="899528"/>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smtClean="0">
                <a:solidFill>
                  <a:schemeClr val="accent1">
                    <a:lumMod val="75000"/>
                  </a:schemeClr>
                </a:solidFill>
              </a:rPr>
              <a:t>Gwylio</a:t>
            </a:r>
            <a:r>
              <a:rPr lang="en-GB" sz="17600" dirty="0" smtClean="0">
                <a:solidFill>
                  <a:schemeClr val="accent1">
                    <a:lumMod val="75000"/>
                  </a:schemeClr>
                </a:solidFill>
              </a:rPr>
              <a:t> ac </a:t>
            </a:r>
            <a:r>
              <a:rPr lang="en-GB" sz="17600" dirty="0" err="1" smtClean="0">
                <a:solidFill>
                  <a:schemeClr val="accent1">
                    <a:lumMod val="75000"/>
                  </a:schemeClr>
                </a:solidFill>
              </a:rPr>
              <a:t>Adfyfyrio</a:t>
            </a:r>
            <a:r>
              <a:rPr lang="en-GB" sz="17600" dirty="0" smtClean="0">
                <a:solidFill>
                  <a:schemeClr val="accent1">
                    <a:lumMod val="75000"/>
                  </a:schemeClr>
                </a:solidFill>
              </a:rPr>
              <a:t> – Watch and Reflect</a:t>
            </a:r>
            <a:endParaRPr lang="en-GB" sz="17600" dirty="0">
              <a:solidFill>
                <a:schemeClr val="accent1">
                  <a:lumMod val="75000"/>
                </a:schemeClr>
              </a:solidFill>
            </a:endParaRPr>
          </a:p>
          <a:p>
            <a:r>
              <a:rPr lang="en-GB" sz="5300" dirty="0">
                <a:solidFill>
                  <a:schemeClr val="accent1">
                    <a:lumMod val="75000"/>
                  </a:schemeClr>
                </a:solidFill>
              </a:rPr>
              <a:t/>
            </a:r>
            <a:br>
              <a:rPr lang="en-GB" sz="5300" dirty="0">
                <a:solidFill>
                  <a:schemeClr val="accent1">
                    <a:lumMod val="75000"/>
                  </a:schemeClr>
                </a:solidFill>
              </a:rPr>
            </a:br>
            <a:endParaRPr lang="en-GB" sz="5300" dirty="0"/>
          </a:p>
        </p:txBody>
      </p:sp>
      <p:sp>
        <p:nvSpPr>
          <p:cNvPr id="4" name="TextBox 3"/>
          <p:cNvSpPr txBox="1"/>
          <p:nvPr/>
        </p:nvSpPr>
        <p:spPr>
          <a:xfrm>
            <a:off x="272868" y="933060"/>
            <a:ext cx="5446882" cy="4401205"/>
          </a:xfrm>
          <a:prstGeom prst="rect">
            <a:avLst/>
          </a:prstGeom>
          <a:noFill/>
        </p:spPr>
        <p:txBody>
          <a:bodyPr wrap="square" rtlCol="0">
            <a:spAutoFit/>
          </a:bodyPr>
          <a:lstStyle/>
          <a:p>
            <a:pPr marL="457200" indent="-457200">
              <a:buFont typeface="Arial" panose="020B0604020202020204" pitchFamily="34" charset="0"/>
              <a:buChar char="•"/>
            </a:pPr>
            <a:r>
              <a:rPr lang="en-GB" sz="2800" dirty="0" err="1" smtClean="0"/>
              <a:t>Sut</a:t>
            </a:r>
            <a:r>
              <a:rPr lang="en-GB" sz="2800" dirty="0" smtClean="0"/>
              <a:t> </a:t>
            </a:r>
            <a:r>
              <a:rPr lang="en-GB" sz="2800" dirty="0" err="1" smtClean="0"/>
              <a:t>mae’r</a:t>
            </a:r>
            <a:r>
              <a:rPr lang="en-GB" sz="2800" dirty="0" smtClean="0"/>
              <a:t> </a:t>
            </a:r>
            <a:r>
              <a:rPr lang="en-GB" sz="2800" dirty="0" err="1" smtClean="0"/>
              <a:t>athrawes</a:t>
            </a:r>
            <a:r>
              <a:rPr lang="en-GB" sz="2800" dirty="0" smtClean="0"/>
              <a:t> </a:t>
            </a:r>
            <a:r>
              <a:rPr lang="en-GB" sz="2800" dirty="0" err="1" smtClean="0"/>
              <a:t>yn</a:t>
            </a:r>
            <a:r>
              <a:rPr lang="en-GB" sz="2800" dirty="0" smtClean="0"/>
              <a:t> </a:t>
            </a:r>
            <a:r>
              <a:rPr lang="en-GB" sz="2800" dirty="0" err="1" smtClean="0"/>
              <a:t>trawsnewid</a:t>
            </a:r>
            <a:r>
              <a:rPr lang="en-GB" sz="2800" dirty="0" smtClean="0"/>
              <a:t> </a:t>
            </a:r>
            <a:r>
              <a:rPr lang="en-GB" sz="2800" dirty="0" err="1" smtClean="0"/>
              <a:t>ei</a:t>
            </a:r>
            <a:r>
              <a:rPr lang="en-GB" sz="2800" dirty="0" smtClean="0"/>
              <a:t> </a:t>
            </a:r>
            <a:r>
              <a:rPr lang="en-GB" sz="2800" dirty="0" err="1" smtClean="0"/>
              <a:t>dealltwriaeth</a:t>
            </a:r>
            <a:r>
              <a:rPr lang="en-GB" sz="2800" dirty="0" smtClean="0"/>
              <a:t> hi </a:t>
            </a:r>
            <a:r>
              <a:rPr lang="en-GB" sz="2800" dirty="0" err="1" smtClean="0"/>
              <a:t>i</a:t>
            </a:r>
            <a:r>
              <a:rPr lang="en-GB" sz="2800" dirty="0" smtClean="0"/>
              <a:t> </a:t>
            </a:r>
            <a:r>
              <a:rPr lang="en-GB" sz="2800" dirty="0" err="1" smtClean="0"/>
              <a:t>ffurf</a:t>
            </a:r>
            <a:r>
              <a:rPr lang="en-GB" sz="2800" dirty="0" smtClean="0"/>
              <a:t> </a:t>
            </a:r>
            <a:r>
              <a:rPr lang="en-GB" sz="2800" dirty="0" err="1" smtClean="0"/>
              <a:t>mae’r</a:t>
            </a:r>
            <a:r>
              <a:rPr lang="en-GB" sz="2800" dirty="0" smtClean="0"/>
              <a:t> plant </a:t>
            </a:r>
            <a:r>
              <a:rPr lang="en-GB" sz="2800" dirty="0" err="1" smtClean="0"/>
              <a:t>yn</a:t>
            </a:r>
            <a:r>
              <a:rPr lang="en-GB" sz="2800" dirty="0" smtClean="0"/>
              <a:t> </a:t>
            </a:r>
            <a:r>
              <a:rPr lang="en-GB" sz="2800" dirty="0" err="1" smtClean="0"/>
              <a:t>ei</a:t>
            </a:r>
            <a:r>
              <a:rPr lang="en-GB" sz="2800" dirty="0" smtClean="0"/>
              <a:t> </a:t>
            </a:r>
            <a:r>
              <a:rPr lang="en-GB" sz="2800" dirty="0" err="1" smtClean="0"/>
              <a:t>ddeall</a:t>
            </a:r>
            <a:r>
              <a:rPr lang="en-GB" sz="2800" dirty="0" smtClean="0"/>
              <a:t>? </a:t>
            </a:r>
            <a:endParaRPr lang="en-GB" sz="2800" dirty="0"/>
          </a:p>
          <a:p>
            <a:pPr marL="457200" indent="-457200">
              <a:buFont typeface="Arial" panose="020B0604020202020204" pitchFamily="34" charset="0"/>
              <a:buChar char="•"/>
            </a:pPr>
            <a:r>
              <a:rPr lang="en-GB" sz="2800" dirty="0" err="1" smtClean="0"/>
              <a:t>Sut</a:t>
            </a:r>
            <a:r>
              <a:rPr lang="en-GB" sz="2800" dirty="0" smtClean="0"/>
              <a:t> </a:t>
            </a:r>
            <a:r>
              <a:rPr lang="en-GB" sz="2800" dirty="0" err="1" smtClean="0"/>
              <a:t>mae’r</a:t>
            </a:r>
            <a:r>
              <a:rPr lang="en-GB" sz="2800" dirty="0" smtClean="0"/>
              <a:t> </a:t>
            </a:r>
            <a:r>
              <a:rPr lang="en-GB" sz="2800" dirty="0" err="1" smtClean="0"/>
              <a:t>athrawes</a:t>
            </a:r>
            <a:r>
              <a:rPr lang="en-GB" sz="2800" dirty="0" smtClean="0"/>
              <a:t> </a:t>
            </a:r>
            <a:r>
              <a:rPr lang="en-GB" sz="2800" dirty="0" err="1" smtClean="0"/>
              <a:t>yn</a:t>
            </a:r>
            <a:r>
              <a:rPr lang="en-GB" sz="2800" dirty="0" smtClean="0"/>
              <a:t> </a:t>
            </a:r>
            <a:r>
              <a:rPr lang="en-GB" sz="2800" dirty="0" err="1" smtClean="0"/>
              <a:t>adeiladau</a:t>
            </a:r>
            <a:r>
              <a:rPr lang="en-GB" sz="2800" dirty="0" smtClean="0"/>
              <a:t> </a:t>
            </a:r>
            <a:r>
              <a:rPr lang="en-GB" sz="2800" dirty="0" err="1" smtClean="0"/>
              <a:t>ar</a:t>
            </a:r>
            <a:r>
              <a:rPr lang="en-GB" sz="2800" dirty="0" smtClean="0"/>
              <a:t> </a:t>
            </a:r>
            <a:r>
              <a:rPr lang="en-GB" sz="2800" dirty="0" err="1" smtClean="0"/>
              <a:t>wybodaeth</a:t>
            </a:r>
            <a:r>
              <a:rPr lang="en-GB" sz="2800" dirty="0" smtClean="0"/>
              <a:t> </a:t>
            </a:r>
            <a:r>
              <a:rPr lang="en-GB" sz="2800" dirty="0" err="1" smtClean="0"/>
              <a:t>flaenorol</a:t>
            </a:r>
            <a:r>
              <a:rPr lang="en-GB" sz="2800" dirty="0" smtClean="0"/>
              <a:t> a </a:t>
            </a:r>
            <a:r>
              <a:rPr lang="en-GB" sz="2800" dirty="0" err="1" smtClean="0"/>
              <a:t>gwneud</a:t>
            </a:r>
            <a:r>
              <a:rPr lang="en-GB" sz="2800" dirty="0" smtClean="0"/>
              <a:t> </a:t>
            </a:r>
            <a:r>
              <a:rPr lang="en-GB" sz="2800" dirty="0" err="1" smtClean="0"/>
              <a:t>cysylltiadau</a:t>
            </a:r>
            <a:r>
              <a:rPr lang="en-GB" sz="2800" dirty="0" smtClean="0"/>
              <a:t>?</a:t>
            </a:r>
          </a:p>
          <a:p>
            <a:pPr marL="457200" indent="-457200">
              <a:buFont typeface="Arial" panose="020B0604020202020204" pitchFamily="34" charset="0"/>
              <a:buChar char="•"/>
            </a:pPr>
            <a:r>
              <a:rPr lang="en-GB" sz="2800" dirty="0" smtClean="0"/>
              <a:t>Beth </a:t>
            </a:r>
            <a:r>
              <a:rPr lang="en-GB" sz="2800" dirty="0" err="1" smtClean="0"/>
              <a:t>yw’ch</a:t>
            </a:r>
            <a:r>
              <a:rPr lang="en-GB" sz="2800" dirty="0" smtClean="0"/>
              <a:t> </a:t>
            </a:r>
            <a:r>
              <a:rPr lang="en-GB" sz="2800" dirty="0" err="1" smtClean="0"/>
              <a:t>sylwadau</a:t>
            </a:r>
            <a:r>
              <a:rPr lang="en-GB" sz="2800" dirty="0" smtClean="0"/>
              <a:t> am </a:t>
            </a:r>
            <a:r>
              <a:rPr lang="en-GB" sz="2800" dirty="0" err="1" smtClean="0"/>
              <a:t>gredoau’r</a:t>
            </a:r>
            <a:r>
              <a:rPr lang="en-GB" sz="2800" dirty="0" smtClean="0"/>
              <a:t> </a:t>
            </a:r>
            <a:r>
              <a:rPr lang="en-GB" sz="2800" dirty="0" err="1" smtClean="0"/>
              <a:t>athrawes</a:t>
            </a:r>
            <a:r>
              <a:rPr lang="en-GB" sz="2800" dirty="0" smtClean="0"/>
              <a:t> am y </a:t>
            </a:r>
            <a:r>
              <a:rPr lang="en-GB" sz="2800" dirty="0" err="1" smtClean="0"/>
              <a:t>modd</a:t>
            </a:r>
            <a:r>
              <a:rPr lang="en-GB" sz="2800" dirty="0" smtClean="0"/>
              <a:t> </a:t>
            </a:r>
            <a:r>
              <a:rPr lang="en-GB" sz="2800" dirty="0" err="1" smtClean="0"/>
              <a:t>mae</a:t>
            </a:r>
            <a:r>
              <a:rPr lang="en-GB" sz="2800" dirty="0" smtClean="0"/>
              <a:t> plant </a:t>
            </a:r>
            <a:r>
              <a:rPr lang="en-GB" sz="2800" dirty="0" err="1" smtClean="0"/>
              <a:t>yn</a:t>
            </a:r>
            <a:r>
              <a:rPr lang="en-GB" sz="2800" dirty="0" smtClean="0"/>
              <a:t> </a:t>
            </a:r>
            <a:r>
              <a:rPr lang="en-GB" sz="2800" dirty="0" err="1" smtClean="0"/>
              <a:t>dysgu</a:t>
            </a:r>
            <a:r>
              <a:rPr lang="en-GB" sz="2800" dirty="0" smtClean="0"/>
              <a:t> </a:t>
            </a:r>
            <a:r>
              <a:rPr lang="en-GB" sz="2800" dirty="0" err="1" smtClean="0"/>
              <a:t>mathemateg</a:t>
            </a:r>
            <a:r>
              <a:rPr lang="en-GB" sz="2800" dirty="0" smtClean="0"/>
              <a:t>?</a:t>
            </a:r>
            <a:endParaRPr lang="en-GB" sz="2800" dirty="0"/>
          </a:p>
        </p:txBody>
      </p:sp>
      <p:sp>
        <p:nvSpPr>
          <p:cNvPr id="5" name="TextBox 4"/>
          <p:cNvSpPr txBox="1"/>
          <p:nvPr/>
        </p:nvSpPr>
        <p:spPr>
          <a:xfrm>
            <a:off x="6360160" y="1059404"/>
            <a:ext cx="5457371" cy="3970318"/>
          </a:xfrm>
          <a:prstGeom prst="rect">
            <a:avLst/>
          </a:prstGeom>
          <a:noFill/>
        </p:spPr>
        <p:txBody>
          <a:bodyPr wrap="square" rtlCol="0">
            <a:spAutoFit/>
          </a:bodyPr>
          <a:lstStyle/>
          <a:p>
            <a:pPr marL="457200" indent="-457200">
              <a:buFont typeface="Arial" panose="020B0604020202020204" pitchFamily="34" charset="0"/>
              <a:buChar char="•"/>
            </a:pPr>
            <a:r>
              <a:rPr lang="en-GB" sz="2800" dirty="0"/>
              <a:t>Reflect on </a:t>
            </a:r>
            <a:r>
              <a:rPr lang="en-GB" sz="2800" dirty="0" smtClean="0"/>
              <a:t>how the teacher transforms her understanding in a meaningful way to her pupils?</a:t>
            </a:r>
          </a:p>
          <a:p>
            <a:pPr marL="457200" indent="-457200">
              <a:buFont typeface="Arial" panose="020B0604020202020204" pitchFamily="34" charset="0"/>
              <a:buChar char="•"/>
            </a:pPr>
            <a:r>
              <a:rPr lang="en-GB" sz="2800" dirty="0" smtClean="0"/>
              <a:t>How does the teacher build on prior knowledge and make connections?</a:t>
            </a:r>
            <a:endParaRPr lang="en-GB" sz="2800" dirty="0"/>
          </a:p>
          <a:p>
            <a:pPr marL="457200" indent="-457200">
              <a:buFont typeface="Arial" panose="020B0604020202020204" pitchFamily="34" charset="0"/>
              <a:buChar char="•"/>
            </a:pPr>
            <a:r>
              <a:rPr lang="en-GB" sz="2800" dirty="0"/>
              <a:t>What would you say are the teacher’s beliefs about how children learn mathematics? </a:t>
            </a:r>
          </a:p>
        </p:txBody>
      </p:sp>
    </p:spTree>
    <p:extLst>
      <p:ext uri="{BB962C8B-B14F-4D97-AF65-F5344CB8AC3E}">
        <p14:creationId xmlns:p14="http://schemas.microsoft.com/office/powerpoint/2010/main" val="19971420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0436" y="1306072"/>
            <a:ext cx="6136982" cy="4278094"/>
          </a:xfrm>
          <a:prstGeom prst="rect">
            <a:avLst/>
          </a:prstGeom>
          <a:noFill/>
        </p:spPr>
        <p:txBody>
          <a:bodyPr wrap="square" rtlCol="0">
            <a:spAutoFit/>
          </a:bodyPr>
          <a:lstStyle/>
          <a:p>
            <a:r>
              <a:rPr lang="en-GB" sz="3600" u="sng" dirty="0" err="1" smtClean="0"/>
              <a:t>Dwy</a:t>
            </a:r>
            <a:r>
              <a:rPr lang="en-GB" sz="3600" u="sng" dirty="0" smtClean="0"/>
              <a:t> ran:</a:t>
            </a:r>
          </a:p>
          <a:p>
            <a:endParaRPr lang="en-GB" sz="1000" dirty="0"/>
          </a:p>
          <a:p>
            <a:r>
              <a:rPr lang="en-GB" sz="3600" dirty="0" err="1" smtClean="0"/>
              <a:t>Gweithdrefnol</a:t>
            </a:r>
            <a:r>
              <a:rPr lang="en-GB" sz="3600" dirty="0" smtClean="0"/>
              <a:t> (</a:t>
            </a:r>
            <a:r>
              <a:rPr lang="en-GB" sz="3600" dirty="0" err="1" smtClean="0"/>
              <a:t>yn</a:t>
            </a:r>
            <a:r>
              <a:rPr lang="en-GB" sz="3600" dirty="0" smtClean="0"/>
              <a:t> </a:t>
            </a:r>
            <a:r>
              <a:rPr lang="en-GB" sz="3600" dirty="0" err="1" smtClean="0"/>
              <a:t>debyg</a:t>
            </a:r>
            <a:r>
              <a:rPr lang="en-GB" sz="3600" dirty="0" smtClean="0"/>
              <a:t> </a:t>
            </a:r>
            <a:r>
              <a:rPr lang="en-GB" sz="3600" dirty="0" err="1" smtClean="0"/>
              <a:t>i’r</a:t>
            </a:r>
            <a:r>
              <a:rPr lang="en-GB" sz="3600" dirty="0" smtClean="0"/>
              <a:t> </a:t>
            </a:r>
            <a:r>
              <a:rPr lang="en-GB" sz="3600" dirty="0" err="1" smtClean="0"/>
              <a:t>prawf</a:t>
            </a:r>
            <a:r>
              <a:rPr lang="en-GB" sz="3600" dirty="0" smtClean="0"/>
              <a:t> </a:t>
            </a:r>
            <a:r>
              <a:rPr lang="en-GB" sz="3600" dirty="0" err="1" smtClean="0"/>
              <a:t>yn</a:t>
            </a:r>
            <a:r>
              <a:rPr lang="en-GB" sz="3600" dirty="0" smtClean="0"/>
              <a:t> y </a:t>
            </a:r>
            <a:r>
              <a:rPr lang="en-GB" sz="3600" dirty="0" err="1" smtClean="0"/>
              <a:t>cyfweliad</a:t>
            </a:r>
            <a:r>
              <a:rPr lang="en-GB" sz="3600" dirty="0" smtClean="0"/>
              <a:t>)</a:t>
            </a:r>
          </a:p>
          <a:p>
            <a:endParaRPr lang="en-GB" sz="1000" dirty="0"/>
          </a:p>
          <a:p>
            <a:r>
              <a:rPr lang="en-GB" sz="3600" dirty="0" err="1" smtClean="0"/>
              <a:t>Gwybdoaeth</a:t>
            </a:r>
            <a:r>
              <a:rPr lang="en-GB" sz="3600" dirty="0" smtClean="0"/>
              <a:t> a </a:t>
            </a:r>
            <a:r>
              <a:rPr lang="en-GB" sz="3600" dirty="0" err="1" smtClean="0"/>
              <a:t>Dealltwriaeth</a:t>
            </a:r>
            <a:r>
              <a:rPr lang="en-GB" sz="3600" dirty="0" smtClean="0"/>
              <a:t> (</a:t>
            </a:r>
            <a:r>
              <a:rPr lang="en-GB" sz="3600" dirty="0" err="1" smtClean="0"/>
              <a:t>pethau</a:t>
            </a:r>
            <a:r>
              <a:rPr lang="en-GB" sz="3600" dirty="0" smtClean="0"/>
              <a:t> </a:t>
            </a:r>
            <a:r>
              <a:rPr lang="en-GB" sz="3600" dirty="0" err="1" smtClean="0"/>
              <a:t>sydd</a:t>
            </a:r>
            <a:r>
              <a:rPr lang="en-GB" sz="3600" dirty="0" smtClean="0"/>
              <a:t> </a:t>
            </a:r>
            <a:r>
              <a:rPr lang="en-GB" sz="3600" dirty="0" err="1" smtClean="0"/>
              <a:t>angen</a:t>
            </a:r>
            <a:r>
              <a:rPr lang="en-GB" sz="3600" dirty="0" smtClean="0"/>
              <a:t> </a:t>
            </a:r>
            <a:r>
              <a:rPr lang="en-GB" sz="3600" dirty="0" err="1" smtClean="0"/>
              <a:t>i</a:t>
            </a:r>
            <a:r>
              <a:rPr lang="en-GB" sz="3600" dirty="0" smtClean="0"/>
              <a:t> chi </a:t>
            </a:r>
            <a:r>
              <a:rPr lang="en-GB" sz="3600" dirty="0" err="1" smtClean="0"/>
              <a:t>eu</a:t>
            </a:r>
            <a:r>
              <a:rPr lang="en-GB" sz="3600" dirty="0" smtClean="0"/>
              <a:t> </a:t>
            </a:r>
            <a:r>
              <a:rPr lang="en-GB" sz="3600" dirty="0" err="1" smtClean="0"/>
              <a:t>gwybod</a:t>
            </a:r>
            <a:r>
              <a:rPr lang="en-GB" sz="3600" dirty="0" smtClean="0"/>
              <a:t> </a:t>
            </a:r>
            <a:r>
              <a:rPr lang="en-GB" sz="3600" dirty="0" err="1" smtClean="0"/>
              <a:t>sydd</a:t>
            </a:r>
            <a:r>
              <a:rPr lang="en-GB" sz="3600" dirty="0" smtClean="0"/>
              <a:t> </a:t>
            </a:r>
            <a:r>
              <a:rPr lang="en-GB" sz="3600" dirty="0" err="1" smtClean="0"/>
              <a:t>yn</a:t>
            </a:r>
            <a:r>
              <a:rPr lang="en-GB" sz="3600" dirty="0" smtClean="0"/>
              <a:t> y </a:t>
            </a:r>
            <a:r>
              <a:rPr lang="en-GB" sz="3600" dirty="0" err="1" smtClean="0"/>
              <a:t>cwricwlwm</a:t>
            </a:r>
            <a:r>
              <a:rPr lang="en-GB" sz="3600" dirty="0" smtClean="0"/>
              <a:t> </a:t>
            </a:r>
            <a:r>
              <a:rPr lang="en-GB" sz="3600" dirty="0" err="1" smtClean="0"/>
              <a:t>mathemateg</a:t>
            </a:r>
            <a:r>
              <a:rPr lang="en-GB" sz="3600" dirty="0" smtClean="0"/>
              <a:t>)</a:t>
            </a:r>
            <a:endParaRPr lang="en-US" sz="3600" dirty="0"/>
          </a:p>
        </p:txBody>
      </p:sp>
      <p:sp>
        <p:nvSpPr>
          <p:cNvPr id="3" name="TextBox 2"/>
          <p:cNvSpPr txBox="1"/>
          <p:nvPr/>
        </p:nvSpPr>
        <p:spPr>
          <a:xfrm>
            <a:off x="774914" y="71352"/>
            <a:ext cx="10337800" cy="707886"/>
          </a:xfrm>
          <a:prstGeom prst="rect">
            <a:avLst/>
          </a:prstGeom>
          <a:noFill/>
        </p:spPr>
        <p:txBody>
          <a:bodyPr wrap="square" rtlCol="0">
            <a:spAutoFit/>
          </a:bodyPr>
          <a:lstStyle/>
          <a:p>
            <a:pPr algn="ctr"/>
            <a:r>
              <a:rPr lang="en-GB" sz="4000" dirty="0" err="1" smtClean="0"/>
              <a:t>Awdit</a:t>
            </a:r>
            <a:r>
              <a:rPr lang="en-GB" sz="4000" dirty="0" smtClean="0"/>
              <a:t> </a:t>
            </a:r>
            <a:r>
              <a:rPr lang="en-GB" sz="4000" dirty="0" err="1" smtClean="0"/>
              <a:t>Mathemateg</a:t>
            </a:r>
            <a:r>
              <a:rPr lang="en-GB" sz="4000" dirty="0" smtClean="0"/>
              <a:t> - Mathematics Audit </a:t>
            </a:r>
            <a:endParaRPr lang="en-US" sz="4000" dirty="0"/>
          </a:p>
        </p:txBody>
      </p:sp>
      <p:sp>
        <p:nvSpPr>
          <p:cNvPr id="4" name="TextBox 3"/>
          <p:cNvSpPr txBox="1"/>
          <p:nvPr/>
        </p:nvSpPr>
        <p:spPr>
          <a:xfrm>
            <a:off x="6207418" y="1190811"/>
            <a:ext cx="6136982" cy="4278094"/>
          </a:xfrm>
          <a:prstGeom prst="rect">
            <a:avLst/>
          </a:prstGeom>
          <a:noFill/>
        </p:spPr>
        <p:txBody>
          <a:bodyPr wrap="square" rtlCol="0">
            <a:spAutoFit/>
          </a:bodyPr>
          <a:lstStyle/>
          <a:p>
            <a:r>
              <a:rPr lang="en-GB" sz="3600" u="sng" dirty="0" smtClean="0"/>
              <a:t>Two parts:</a:t>
            </a:r>
          </a:p>
          <a:p>
            <a:endParaRPr lang="en-GB" sz="1000" dirty="0"/>
          </a:p>
          <a:p>
            <a:r>
              <a:rPr lang="en-GB" sz="3600" dirty="0" smtClean="0"/>
              <a:t>Functional (a bit like the interview test)</a:t>
            </a:r>
          </a:p>
          <a:p>
            <a:endParaRPr lang="en-GB" sz="1000" dirty="0"/>
          </a:p>
          <a:p>
            <a:r>
              <a:rPr lang="en-GB" sz="3600" dirty="0" smtClean="0"/>
              <a:t>Subject Knowledge and Understanding (things you need to know that are in the primary mathematics curriculum) </a:t>
            </a:r>
            <a:endParaRPr lang="en-US" sz="3600" dirty="0"/>
          </a:p>
        </p:txBody>
      </p:sp>
    </p:spTree>
    <p:extLst>
      <p:ext uri="{BB962C8B-B14F-4D97-AF65-F5344CB8AC3E}">
        <p14:creationId xmlns:p14="http://schemas.microsoft.com/office/powerpoint/2010/main" val="17231036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38097" y="367660"/>
            <a:ext cx="5601661" cy="2308324"/>
          </a:xfrm>
          <a:prstGeom prst="rect">
            <a:avLst/>
          </a:prstGeom>
          <a:noFill/>
        </p:spPr>
        <p:txBody>
          <a:bodyPr wrap="square" rtlCol="0">
            <a:spAutoFit/>
          </a:bodyPr>
          <a:lstStyle/>
          <a:p>
            <a:r>
              <a:rPr lang="en-GB" sz="4800" dirty="0" err="1" smtClean="0"/>
              <a:t>Llyfrau</a:t>
            </a:r>
            <a:r>
              <a:rPr lang="en-GB" sz="4800" dirty="0" smtClean="0"/>
              <a:t> </a:t>
            </a:r>
            <a:r>
              <a:rPr lang="en-GB" sz="4800" dirty="0" err="1" smtClean="0"/>
              <a:t>defnyddiol</a:t>
            </a:r>
            <a:r>
              <a:rPr lang="en-GB" sz="4800" dirty="0" smtClean="0"/>
              <a:t> </a:t>
            </a:r>
            <a:r>
              <a:rPr lang="en-GB" sz="4800" dirty="0" err="1" smtClean="0"/>
              <a:t>i</a:t>
            </a:r>
            <a:r>
              <a:rPr lang="en-GB" sz="4800" dirty="0" smtClean="0"/>
              <a:t> </a:t>
            </a:r>
            <a:r>
              <a:rPr lang="en-GB" sz="4800" dirty="0" err="1" smtClean="0"/>
              <a:t>gefnogi</a:t>
            </a:r>
            <a:r>
              <a:rPr lang="en-GB" sz="4800" dirty="0" smtClean="0"/>
              <a:t> </a:t>
            </a:r>
            <a:r>
              <a:rPr lang="en-GB" sz="4800" dirty="0" err="1" smtClean="0"/>
              <a:t>gwybodaeth</a:t>
            </a:r>
            <a:r>
              <a:rPr lang="en-GB" sz="4800" dirty="0" smtClean="0"/>
              <a:t> </a:t>
            </a:r>
            <a:r>
              <a:rPr lang="en-GB" sz="4800" dirty="0" err="1" smtClean="0"/>
              <a:t>ar</a:t>
            </a:r>
            <a:r>
              <a:rPr lang="en-GB" sz="4800" dirty="0" smtClean="0"/>
              <a:t> </a:t>
            </a:r>
            <a:r>
              <a:rPr lang="en-GB" sz="4800" dirty="0" err="1" smtClean="0"/>
              <a:t>gyfer</a:t>
            </a:r>
            <a:r>
              <a:rPr lang="en-GB" sz="4800" dirty="0" smtClean="0"/>
              <a:t> </a:t>
            </a:r>
            <a:r>
              <a:rPr lang="en-GB" sz="4800" dirty="0" err="1" smtClean="0"/>
              <a:t>addysgu</a:t>
            </a:r>
            <a:endParaRPr lang="en-US" sz="4800" dirty="0"/>
          </a:p>
        </p:txBody>
      </p:sp>
      <p:pic>
        <p:nvPicPr>
          <p:cNvPr id="3" name="Picture 2"/>
          <p:cNvPicPr>
            <a:picLocks noChangeAspect="1"/>
          </p:cNvPicPr>
          <p:nvPr/>
        </p:nvPicPr>
        <p:blipFill>
          <a:blip r:embed="rId2"/>
          <a:stretch>
            <a:fillRect/>
          </a:stretch>
        </p:blipFill>
        <p:spPr>
          <a:xfrm>
            <a:off x="3339286" y="2675984"/>
            <a:ext cx="2045302" cy="2546020"/>
          </a:xfrm>
          <a:prstGeom prst="rect">
            <a:avLst/>
          </a:prstGeom>
        </p:spPr>
      </p:pic>
      <p:pic>
        <p:nvPicPr>
          <p:cNvPr id="4" name="Picture 3"/>
          <p:cNvPicPr>
            <a:picLocks noChangeAspect="1"/>
          </p:cNvPicPr>
          <p:nvPr/>
        </p:nvPicPr>
        <p:blipFill>
          <a:blip r:embed="rId3"/>
          <a:stretch>
            <a:fillRect/>
          </a:stretch>
        </p:blipFill>
        <p:spPr>
          <a:xfrm>
            <a:off x="6608268" y="2605670"/>
            <a:ext cx="2154692" cy="2686648"/>
          </a:xfrm>
          <a:prstGeom prst="rect">
            <a:avLst/>
          </a:prstGeom>
        </p:spPr>
      </p:pic>
      <p:sp>
        <p:nvSpPr>
          <p:cNvPr id="5" name="TextBox 4"/>
          <p:cNvSpPr txBox="1"/>
          <p:nvPr/>
        </p:nvSpPr>
        <p:spPr>
          <a:xfrm>
            <a:off x="6608268" y="367660"/>
            <a:ext cx="5892373" cy="2308324"/>
          </a:xfrm>
          <a:prstGeom prst="rect">
            <a:avLst/>
          </a:prstGeom>
          <a:noFill/>
        </p:spPr>
        <p:txBody>
          <a:bodyPr wrap="square" rtlCol="0">
            <a:spAutoFit/>
          </a:bodyPr>
          <a:lstStyle/>
          <a:p>
            <a:r>
              <a:rPr lang="en-GB" sz="4800" dirty="0" smtClean="0"/>
              <a:t>Useful books to support knowledge for teaching</a:t>
            </a:r>
            <a:endParaRPr lang="en-US" sz="4800" dirty="0"/>
          </a:p>
        </p:txBody>
      </p:sp>
    </p:spTree>
    <p:extLst>
      <p:ext uri="{BB962C8B-B14F-4D97-AF65-F5344CB8AC3E}">
        <p14:creationId xmlns:p14="http://schemas.microsoft.com/office/powerpoint/2010/main" val="27484525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15889"/>
            <a:ext cx="7620000" cy="720725"/>
          </a:xfrm>
        </p:spPr>
        <p:txBody>
          <a:bodyPr/>
          <a:lstStyle/>
          <a:p>
            <a:pPr>
              <a:defRPr/>
            </a:pPr>
            <a:r>
              <a:rPr lang="en-GB" dirty="0" err="1" smtClean="0"/>
              <a:t>Rhifedd</a:t>
            </a:r>
            <a:r>
              <a:rPr lang="en-GB" dirty="0" smtClean="0"/>
              <a:t> </a:t>
            </a:r>
            <a:r>
              <a:rPr lang="en-GB" dirty="0" err="1" smtClean="0"/>
              <a:t>neu</a:t>
            </a:r>
            <a:r>
              <a:rPr lang="en-GB" dirty="0" smtClean="0"/>
              <a:t> </a:t>
            </a:r>
            <a:r>
              <a:rPr lang="en-GB" dirty="0" err="1"/>
              <a:t>F</a:t>
            </a:r>
            <a:r>
              <a:rPr lang="en-GB" dirty="0" err="1" smtClean="0"/>
              <a:t>athemateg</a:t>
            </a:r>
            <a:r>
              <a:rPr lang="en-GB" dirty="0" smtClean="0"/>
              <a:t>?</a:t>
            </a:r>
            <a:endParaRPr lang="en-GB" dirty="0"/>
          </a:p>
        </p:txBody>
      </p:sp>
      <p:sp>
        <p:nvSpPr>
          <p:cNvPr id="3" name="Content Placeholder 2"/>
          <p:cNvSpPr>
            <a:spLocks noGrp="1"/>
          </p:cNvSpPr>
          <p:nvPr>
            <p:ph idx="1"/>
          </p:nvPr>
        </p:nvSpPr>
        <p:spPr>
          <a:xfrm>
            <a:off x="1722439" y="1125539"/>
            <a:ext cx="8137525" cy="5221287"/>
          </a:xfrm>
        </p:spPr>
        <p:txBody>
          <a:bodyPr/>
          <a:lstStyle/>
          <a:p>
            <a:pPr marL="114300" indent="0">
              <a:buNone/>
            </a:pPr>
            <a:r>
              <a:rPr lang="en-GB" altLang="en-US" sz="2600">
                <a:ea typeface="ＭＳ Ｐゴシック" panose="020B0600070205080204" pitchFamily="34" charset="-128"/>
              </a:rPr>
              <a:t>Mae rhifedd yn cyfeirio at </a:t>
            </a:r>
            <a:r>
              <a:rPr lang="mr-IN" altLang="en-US" sz="2600">
                <a:ea typeface="ＭＳ Ｐゴシック" panose="020B0600070205080204" pitchFamily="34" charset="-128"/>
              </a:rPr>
              <a:t>…</a:t>
            </a:r>
            <a:r>
              <a:rPr lang="cy-GB" altLang="en-US" sz="2600">
                <a:ea typeface="ＭＳ Ｐゴシック" panose="020B0600070205080204" pitchFamily="34" charset="-128"/>
              </a:rPr>
              <a:t>....................</a:t>
            </a:r>
            <a:r>
              <a:rPr lang="en-GB" altLang="en-US" sz="2600">
                <a:ea typeface="ＭＳ Ｐゴシック" panose="020B0600070205080204" pitchFamily="34" charset="-128"/>
              </a:rPr>
              <a:t> mewn gweithgareddau bob dydd yn yr ysgol, yn y cartref, yn y gwaith ac yn y gymuned. Mae mwy i rifedd na dim ond addysgu</a:t>
            </a:r>
            <a:r>
              <a:rPr lang="mr-IN" altLang="en-US" sz="2600">
                <a:ea typeface="ＭＳ Ｐゴシック" panose="020B0600070205080204" pitchFamily="34" charset="-128"/>
              </a:rPr>
              <a:t>…</a:t>
            </a:r>
            <a:r>
              <a:rPr lang="cy-GB" altLang="en-US" sz="2600">
                <a:ea typeface="ＭＳ Ｐゴシック" panose="020B0600070205080204" pitchFamily="34" charset="-128"/>
              </a:rPr>
              <a:t>.................</a:t>
            </a:r>
            <a:r>
              <a:rPr lang="en-GB" altLang="en-US" sz="2600">
                <a:ea typeface="ＭＳ Ｐゴシック" panose="020B0600070205080204" pitchFamily="34" charset="-128"/>
              </a:rPr>
              <a:t>. Fodd bynnag, mae’n hollbwysig bod y </a:t>
            </a:r>
            <a:r>
              <a:rPr lang="mr-IN" altLang="en-US" sz="2600">
                <a:ea typeface="ＭＳ Ｐゴシック" panose="020B0600070205080204" pitchFamily="34" charset="-128"/>
              </a:rPr>
              <a:t>…</a:t>
            </a:r>
            <a:r>
              <a:rPr lang="cy-GB" altLang="en-US" sz="2600">
                <a:ea typeface="ＭＳ Ｐゴシック" panose="020B0600070205080204" pitchFamily="34" charset="-128"/>
              </a:rPr>
              <a:t>.............................</a:t>
            </a:r>
            <a:r>
              <a:rPr lang="en-GB" altLang="en-US" sz="2600">
                <a:ea typeface="ＭＳ Ｐゴシック" panose="020B0600070205080204" pitchFamily="34" charset="-128"/>
              </a:rPr>
              <a:t>yn cael eu haddysgu i safon sy’n caniatáu i ddysgwyr fod yn rhifog. </a:t>
            </a:r>
          </a:p>
          <a:p>
            <a:pPr marL="114300" indent="0">
              <a:buNone/>
            </a:pPr>
            <a:endParaRPr lang="en-GB" altLang="en-US" sz="2600">
              <a:ea typeface="ＭＳ Ｐゴシック" panose="020B0600070205080204" pitchFamily="34" charset="-128"/>
            </a:endParaRPr>
          </a:p>
          <a:p>
            <a:pPr marL="114300" indent="0">
              <a:buNone/>
            </a:pPr>
            <a:r>
              <a:rPr lang="en-GB" altLang="en-US" sz="2600">
                <a:ea typeface="ＭＳ Ｐゴシック" panose="020B0600070205080204" pitchFamily="34" charset="-128"/>
              </a:rPr>
              <a:t>Mae rhifedd yn disgrifio’r gyfres o </a:t>
            </a:r>
            <a:r>
              <a:rPr lang="mr-IN" altLang="en-US" sz="2600">
                <a:ea typeface="ＭＳ Ｐゴシック" panose="020B0600070205080204" pitchFamily="34" charset="-128"/>
              </a:rPr>
              <a:t>…</a:t>
            </a:r>
            <a:r>
              <a:rPr lang="cy-GB" altLang="en-US" sz="2600">
                <a:ea typeface="ＭＳ Ｐゴシック" panose="020B0600070205080204" pitchFamily="34" charset="-128"/>
              </a:rPr>
              <a:t>............. </a:t>
            </a:r>
            <a:r>
              <a:rPr lang="en-GB" altLang="en-US" sz="2600">
                <a:ea typeface="ＭＳ Ｐゴシック" panose="020B0600070205080204" pitchFamily="34" charset="-128"/>
              </a:rPr>
              <a:t>y mae eu hangen i fynd i’r afael â </a:t>
            </a:r>
            <a:r>
              <a:rPr lang="mr-IN" altLang="en-US" sz="2600">
                <a:ea typeface="ＭＳ Ｐゴシック" panose="020B0600070205080204" pitchFamily="34" charset="-128"/>
              </a:rPr>
              <a:t>…</a:t>
            </a:r>
            <a:r>
              <a:rPr lang="cy-GB" altLang="en-US" sz="2600">
                <a:ea typeface="ＭＳ Ｐゴシック" panose="020B0600070205080204" pitchFamily="34" charset="-128"/>
              </a:rPr>
              <a:t>............................</a:t>
            </a:r>
            <a:r>
              <a:rPr lang="en-GB" altLang="en-US" sz="2600">
                <a:ea typeface="ＭＳ Ｐゴシック" panose="020B0600070205080204" pitchFamily="34" charset="-128"/>
              </a:rPr>
              <a:t>mewn amryw o sefyllfaoedd drwy gymhwyso </a:t>
            </a:r>
            <a:r>
              <a:rPr lang="mr-IN" altLang="en-US" sz="2600">
                <a:ea typeface="ＭＳ Ｐゴシック" panose="020B0600070205080204" pitchFamily="34" charset="-128"/>
              </a:rPr>
              <a:t>…</a:t>
            </a:r>
            <a:r>
              <a:rPr lang="cy-GB" altLang="en-US" sz="2600">
                <a:ea typeface="ＭＳ Ｐゴシック" panose="020B0600070205080204" pitchFamily="34" charset="-128"/>
              </a:rPr>
              <a:t>........................</a:t>
            </a:r>
            <a:r>
              <a:rPr lang="en-GB" altLang="en-US" sz="2600">
                <a:ea typeface="ＭＳ Ｐゴシック" panose="020B0600070205080204" pitchFamily="34" charset="-128"/>
              </a:rPr>
              <a:t> er mwyn cynllunio sut i ddatrys y broblem, ac yna cwblhau’r gweithdrefnau mathemateg i gael hyd i’r ateb. </a:t>
            </a:r>
            <a:r>
              <a:rPr lang="en-GB" altLang="en-US" smtClean="0">
                <a:ea typeface="ＭＳ Ｐゴシック" panose="020B0600070205080204" pitchFamily="34" charset="-128"/>
              </a:rPr>
              <a:t>(parhau…)</a:t>
            </a:r>
          </a:p>
        </p:txBody>
      </p:sp>
    </p:spTree>
    <p:extLst>
      <p:ext uri="{BB962C8B-B14F-4D97-AF65-F5344CB8AC3E}">
        <p14:creationId xmlns:p14="http://schemas.microsoft.com/office/powerpoint/2010/main" val="79292484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08188" y="369888"/>
            <a:ext cx="7620000" cy="1143000"/>
          </a:xfrm>
        </p:spPr>
        <p:txBody>
          <a:bodyPr/>
          <a:lstStyle/>
          <a:p>
            <a:pPr>
              <a:defRPr/>
            </a:pPr>
            <a:r>
              <a:rPr lang="en-GB" dirty="0" err="1" smtClean="0"/>
              <a:t>Rhifedd</a:t>
            </a:r>
            <a:r>
              <a:rPr lang="en-GB" dirty="0" smtClean="0"/>
              <a:t> </a:t>
            </a:r>
            <a:r>
              <a:rPr lang="en-GB" dirty="0" err="1" smtClean="0"/>
              <a:t>neu</a:t>
            </a:r>
            <a:r>
              <a:rPr lang="en-GB" dirty="0" smtClean="0"/>
              <a:t> </a:t>
            </a:r>
            <a:r>
              <a:rPr lang="en-GB" dirty="0" err="1"/>
              <a:t>F</a:t>
            </a:r>
            <a:r>
              <a:rPr lang="en-GB" dirty="0" err="1" smtClean="0"/>
              <a:t>athemateg</a:t>
            </a:r>
            <a:r>
              <a:rPr lang="en-GB" dirty="0" smtClean="0"/>
              <a:t>?</a:t>
            </a:r>
            <a:endParaRPr lang="en-GB" dirty="0"/>
          </a:p>
        </p:txBody>
      </p:sp>
      <p:sp>
        <p:nvSpPr>
          <p:cNvPr id="3" name="Content Placeholder 2"/>
          <p:cNvSpPr>
            <a:spLocks noGrp="1"/>
          </p:cNvSpPr>
          <p:nvPr>
            <p:ph idx="1"/>
          </p:nvPr>
        </p:nvSpPr>
        <p:spPr>
          <a:xfrm>
            <a:off x="1749426" y="2073276"/>
            <a:ext cx="8137525" cy="2746375"/>
          </a:xfrm>
        </p:spPr>
        <p:txBody>
          <a:bodyPr/>
          <a:lstStyle/>
          <a:p>
            <a:pPr marL="114300" indent="0">
              <a:buNone/>
            </a:pPr>
            <a:r>
              <a:rPr lang="en-GB" altLang="en-US" sz="2600" dirty="0">
                <a:ea typeface="ＭＳ Ｐゴシック" panose="020B0600070205080204" pitchFamily="34" charset="-128"/>
              </a:rPr>
              <a:t>Mae </a:t>
            </a:r>
            <a:r>
              <a:rPr lang="en-GB" altLang="en-US" sz="2600" dirty="0" err="1">
                <a:ea typeface="ＭＳ Ｐゴシック" panose="020B0600070205080204" pitchFamily="34" charset="-128"/>
              </a:rPr>
              <a:t>rhifedd</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yn</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wahanol</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i’r</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pwnc</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mathemateg</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oherwydd</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mae’n</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golygu</a:t>
            </a:r>
            <a:r>
              <a:rPr lang="en-GB" altLang="en-US" sz="2600" dirty="0">
                <a:ea typeface="ＭＳ Ｐゴシック" panose="020B0600070205080204" pitchFamily="34" charset="-128"/>
              </a:rPr>
              <a:t> </a:t>
            </a:r>
            <a:r>
              <a:rPr lang="mr-IN" altLang="en-US" sz="2600" dirty="0">
                <a:ea typeface="ＭＳ Ｐゴシック" panose="020B0600070205080204" pitchFamily="34" charset="-128"/>
              </a:rPr>
              <a:t>…</a:t>
            </a:r>
            <a:r>
              <a:rPr lang="cy-GB" altLang="en-US" sz="2600" dirty="0">
                <a:ea typeface="ＭＳ Ｐゴシック" panose="020B0600070205080204" pitchFamily="34" charset="-128"/>
              </a:rPr>
              <a:t>.................. </a:t>
            </a:r>
            <a:r>
              <a:rPr lang="en-GB" altLang="en-US" sz="2600" dirty="0">
                <a:ea typeface="ＭＳ Ｐゴシック" panose="020B0600070205080204" pitchFamily="34" charset="-128"/>
              </a:rPr>
              <a:t>a </a:t>
            </a:r>
            <a:r>
              <a:rPr lang="en-GB" altLang="en-US" sz="2600" dirty="0" err="1">
                <a:ea typeface="ＭＳ Ｐゴシック" panose="020B0600070205080204" pitchFamily="34" charset="-128"/>
              </a:rPr>
              <a:t>ddysgwyd</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mewn</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mathemateg</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mewn</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ffordd</a:t>
            </a:r>
            <a:r>
              <a:rPr lang="en-GB" altLang="en-US" sz="2600" dirty="0">
                <a:ea typeface="ＭＳ Ｐゴシック" panose="020B0600070205080204" pitchFamily="34" charset="-128"/>
              </a:rPr>
              <a:t> </a:t>
            </a:r>
            <a:r>
              <a:rPr lang="mr-IN" altLang="en-US" sz="2600" dirty="0">
                <a:ea typeface="ＭＳ Ｐゴシック" panose="020B0600070205080204" pitchFamily="34" charset="-128"/>
              </a:rPr>
              <a:t>…</a:t>
            </a:r>
            <a:r>
              <a:rPr lang="cy-GB" altLang="en-US" sz="2600" dirty="0" smtClean="0">
                <a:ea typeface="ＭＳ Ｐゴシック" panose="020B0600070205080204" pitchFamily="34" charset="-128"/>
              </a:rPr>
              <a:t>..........................</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byd</a:t>
            </a:r>
            <a:r>
              <a:rPr lang="en-GB" altLang="en-US" sz="2600" dirty="0">
                <a:ea typeface="ＭＳ Ｐゴシック" panose="020B0600070205080204" pitchFamily="34" charset="-128"/>
              </a:rPr>
              <a:t> go </a:t>
            </a:r>
            <a:r>
              <a:rPr lang="en-GB" altLang="en-US" sz="2600" dirty="0" err="1">
                <a:ea typeface="ＭＳ Ｐゴシック" panose="020B0600070205080204" pitchFamily="34" charset="-128"/>
              </a:rPr>
              <a:t>iawn</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nid</a:t>
            </a:r>
            <a:r>
              <a:rPr lang="en-GB" altLang="en-US" sz="2600" dirty="0">
                <a:ea typeface="ＭＳ Ｐゴシック" panose="020B0600070205080204" pitchFamily="34" charset="-128"/>
              </a:rPr>
              <a:t> dim </a:t>
            </a:r>
            <a:r>
              <a:rPr lang="en-GB" altLang="en-US" sz="2600" dirty="0" err="1">
                <a:ea typeface="ＭＳ Ｐゴシック" panose="020B0600070205080204" pitchFamily="34" charset="-128"/>
              </a:rPr>
              <a:t>ond</a:t>
            </a:r>
            <a:r>
              <a:rPr lang="en-GB" altLang="en-US" sz="2600" dirty="0">
                <a:ea typeface="ＭＳ Ｐゴシック" panose="020B0600070205080204" pitchFamily="34" charset="-128"/>
              </a:rPr>
              <a:t> y </a:t>
            </a:r>
            <a:r>
              <a:rPr lang="en-GB" altLang="en-US" sz="2600" dirty="0" err="1">
                <a:ea typeface="ＭＳ Ｐゴシック" panose="020B0600070205080204" pitchFamily="34" charset="-128"/>
              </a:rPr>
              <a:t>sgiliau</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eu</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hunain</a:t>
            </a:r>
            <a:r>
              <a:rPr lang="en-GB" altLang="en-US" sz="2600" dirty="0">
                <a:ea typeface="ＭＳ Ｐゴシック" panose="020B0600070205080204" pitchFamily="34" charset="-128"/>
              </a:rPr>
              <a:t>. </a:t>
            </a:r>
          </a:p>
        </p:txBody>
      </p:sp>
      <p:sp>
        <p:nvSpPr>
          <p:cNvPr id="5" name="TextBox 4"/>
          <p:cNvSpPr txBox="1">
            <a:spLocks noChangeArrowheads="1"/>
          </p:cNvSpPr>
          <p:nvPr/>
        </p:nvSpPr>
        <p:spPr bwMode="auto">
          <a:xfrm>
            <a:off x="1922464" y="4640263"/>
            <a:ext cx="7705725" cy="1477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0" fontAlgn="base" hangingPunct="0">
              <a:spcBef>
                <a:spcPct val="0"/>
              </a:spcBef>
              <a:spcAft>
                <a:spcPct val="0"/>
              </a:spcAft>
            </a:pPr>
            <a:r>
              <a:rPr lang="en-GB" altLang="en-US">
                <a:solidFill>
                  <a:prstClr val="black"/>
                </a:solidFill>
              </a:rPr>
              <a:t>t.20 (Ll.C., 2013) Fframwaith Llythrennedd a Rhifedd Cenedlaethol</a:t>
            </a:r>
          </a:p>
          <a:p>
            <a:pPr eaLnBrk="0" fontAlgn="base" hangingPunct="0">
              <a:spcBef>
                <a:spcPct val="0"/>
              </a:spcBef>
              <a:spcAft>
                <a:spcPct val="0"/>
              </a:spcAft>
            </a:pPr>
            <a:r>
              <a:rPr lang="en-GB" altLang="en-US">
                <a:solidFill>
                  <a:prstClr val="black"/>
                </a:solidFill>
              </a:rPr>
              <a:t>Dogfen ar gael o:</a:t>
            </a:r>
          </a:p>
          <a:p>
            <a:pPr eaLnBrk="0" fontAlgn="base" hangingPunct="0">
              <a:spcBef>
                <a:spcPct val="0"/>
              </a:spcBef>
              <a:spcAft>
                <a:spcPct val="0"/>
              </a:spcAft>
            </a:pPr>
            <a:r>
              <a:rPr lang="en-GB" altLang="en-US">
                <a:solidFill>
                  <a:prstClr val="black"/>
                </a:solidFill>
                <a:hlinkClick r:id="rId2"/>
              </a:rPr>
              <a:t>http://learning.gov.wales/docs/learningwales/publications/130415-lnf-guidance-cy.pdf</a:t>
            </a:r>
            <a:endParaRPr lang="en-GB" altLang="en-US">
              <a:solidFill>
                <a:prstClr val="black"/>
              </a:solidFill>
            </a:endParaRPr>
          </a:p>
          <a:p>
            <a:pPr eaLnBrk="0" fontAlgn="base" hangingPunct="0">
              <a:spcBef>
                <a:spcPct val="0"/>
              </a:spcBef>
              <a:spcAft>
                <a:spcPct val="0"/>
              </a:spcAft>
            </a:pPr>
            <a:endParaRPr lang="en-GB" altLang="en-US">
              <a:solidFill>
                <a:prstClr val="black"/>
              </a:solidFill>
            </a:endParaRPr>
          </a:p>
        </p:txBody>
      </p:sp>
      <p:sp>
        <p:nvSpPr>
          <p:cNvPr id="4" name="Rectangle 3"/>
          <p:cNvSpPr/>
          <p:nvPr/>
        </p:nvSpPr>
        <p:spPr>
          <a:xfrm>
            <a:off x="5974813" y="3244334"/>
            <a:ext cx="242374" cy="369332"/>
          </a:xfrm>
          <a:prstGeom prst="rect">
            <a:avLst/>
          </a:prstGeom>
        </p:spPr>
        <p:txBody>
          <a:bodyPr wrap="none">
            <a:spAutoFit/>
          </a:bodyPr>
          <a:lstStyle/>
          <a:p>
            <a:r>
              <a:rPr lang="en-GB" dirty="0">
                <a:solidFill>
                  <a:srgbClr val="000000"/>
                </a:solidFill>
                <a:latin typeface="Times New Roman" panose="02020603050405020304" pitchFamily="18" charset="0"/>
              </a:rPr>
              <a:t> </a:t>
            </a:r>
            <a:endParaRPr lang="en-GB" dirty="0"/>
          </a:p>
        </p:txBody>
      </p:sp>
      <p:sp>
        <p:nvSpPr>
          <p:cNvPr id="6" name="Rectangle 5"/>
          <p:cNvSpPr/>
          <p:nvPr/>
        </p:nvSpPr>
        <p:spPr>
          <a:xfrm>
            <a:off x="5974813" y="3244334"/>
            <a:ext cx="242374" cy="369332"/>
          </a:xfrm>
          <a:prstGeom prst="rect">
            <a:avLst/>
          </a:prstGeom>
        </p:spPr>
        <p:txBody>
          <a:bodyPr wrap="none">
            <a:spAutoFit/>
          </a:bodyPr>
          <a:lstStyle/>
          <a:p>
            <a:r>
              <a:rPr lang="en-GB" dirty="0">
                <a:solidFill>
                  <a:srgbClr val="000000"/>
                </a:solidFill>
                <a:latin typeface="Times New Roman" panose="02020603050405020304" pitchFamily="18" charset="0"/>
              </a:rPr>
              <a:t> </a:t>
            </a:r>
            <a:endParaRPr lang="en-GB" dirty="0"/>
          </a:p>
        </p:txBody>
      </p:sp>
    </p:spTree>
    <p:extLst>
      <p:ext uri="{BB962C8B-B14F-4D97-AF65-F5344CB8AC3E}">
        <p14:creationId xmlns:p14="http://schemas.microsoft.com/office/powerpoint/2010/main" val="257194733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64066-6F8F-49E3-8B5F-E810EF0381A1}"/>
              </a:ext>
            </a:extLst>
          </p:cNvPr>
          <p:cNvSpPr>
            <a:spLocks noGrp="1"/>
          </p:cNvSpPr>
          <p:nvPr>
            <p:ph type="title"/>
          </p:nvPr>
        </p:nvSpPr>
        <p:spPr>
          <a:xfrm>
            <a:off x="1981200" y="115888"/>
            <a:ext cx="7620000" cy="1143000"/>
          </a:xfrm>
        </p:spPr>
        <p:txBody>
          <a:bodyPr/>
          <a:lstStyle/>
          <a:p>
            <a:pPr>
              <a:defRPr/>
            </a:pPr>
            <a:r>
              <a:rPr lang="en-GB" dirty="0"/>
              <a:t>What is Numeracy?</a:t>
            </a:r>
          </a:p>
        </p:txBody>
      </p:sp>
      <p:sp>
        <p:nvSpPr>
          <p:cNvPr id="3" name="Content Placeholder 2">
            <a:extLst>
              <a:ext uri="{FF2B5EF4-FFF2-40B4-BE49-F238E27FC236}">
                <a16:creationId xmlns:a16="http://schemas.microsoft.com/office/drawing/2014/main" id="{897DB57B-72B6-47F8-BB70-5A949218C226}"/>
              </a:ext>
            </a:extLst>
          </p:cNvPr>
          <p:cNvSpPr>
            <a:spLocks noGrp="1"/>
          </p:cNvSpPr>
          <p:nvPr>
            <p:ph idx="1"/>
          </p:nvPr>
        </p:nvSpPr>
        <p:spPr>
          <a:xfrm>
            <a:off x="703811" y="1258888"/>
            <a:ext cx="8876752" cy="4800600"/>
          </a:xfrm>
        </p:spPr>
        <p:txBody>
          <a:bodyPr/>
          <a:lstStyle/>
          <a:p>
            <a:pPr marL="114300" indent="0">
              <a:buNone/>
            </a:pPr>
            <a:r>
              <a:rPr lang="en-GB" altLang="en-US" sz="2000" dirty="0">
                <a:ea typeface="ＭＳ Ｐゴシック" panose="020B0600070205080204" pitchFamily="34" charset="-128"/>
              </a:rPr>
              <a:t>Numeracy refers to the …………………….in daily activities at school, at home, at work, and in the community. There is more to numeracy than teaching …………………... However, it is imperative that the ……………………….are taught to a standard that allows learners to be numerate. </a:t>
            </a:r>
          </a:p>
          <a:p>
            <a:pPr marL="114300" indent="0">
              <a:buNone/>
            </a:pPr>
            <a:r>
              <a:rPr lang="en-GB" altLang="en-US" sz="2000" dirty="0">
                <a:ea typeface="ＭＳ Ｐゴシック" panose="020B0600070205080204" pitchFamily="34" charset="-128"/>
              </a:rPr>
              <a:t>Numeracy describes the set of ………….needed to tackle …………………..in a variety of situations by applying numerical …………………in order to plan how to solve the problem, and then carrying out the …………………..  to find the solution. Numeracy is different to the mathematics subject in that it is the ……………………………learned in mathematics in a    …………………………….. real-world way, and not purely about the skills themselves. </a:t>
            </a:r>
          </a:p>
        </p:txBody>
      </p:sp>
      <p:sp>
        <p:nvSpPr>
          <p:cNvPr id="4" name="TextBox 3">
            <a:extLst>
              <a:ext uri="{FF2B5EF4-FFF2-40B4-BE49-F238E27FC236}">
                <a16:creationId xmlns:a16="http://schemas.microsoft.com/office/drawing/2014/main" id="{8E359FCA-3EBB-4ADA-BC34-9ECFF1778CE2}"/>
              </a:ext>
            </a:extLst>
          </p:cNvPr>
          <p:cNvSpPr txBox="1">
            <a:spLocks noChangeArrowheads="1"/>
          </p:cNvSpPr>
          <p:nvPr/>
        </p:nvSpPr>
        <p:spPr bwMode="auto">
          <a:xfrm>
            <a:off x="908859" y="4799014"/>
            <a:ext cx="8778068"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t">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r>
              <a:rPr lang="en-GB" altLang="en-US" sz="1200" dirty="0">
                <a:solidFill>
                  <a:prstClr val="black"/>
                </a:solidFill>
              </a:rPr>
              <a:t>(WG, 2013, p.20) National Literacy and Numeracy Framework </a:t>
            </a:r>
          </a:p>
          <a:p>
            <a:r>
              <a:rPr lang="en-GB" altLang="en-US" sz="1200" dirty="0">
                <a:solidFill>
                  <a:prstClr val="black"/>
                </a:solidFill>
                <a:latin typeface="Arial"/>
                <a:ea typeface="ＭＳ Ｐゴシック"/>
                <a:cs typeface="Arial"/>
              </a:rPr>
              <a:t>Document available at: </a:t>
            </a:r>
            <a:r>
              <a:rPr lang="en-GB" sz="1200" dirty="0">
                <a:solidFill>
                  <a:prstClr val="black"/>
                </a:solidFill>
                <a:latin typeface="Arial"/>
                <a:ea typeface="ＭＳ Ｐゴシック"/>
                <a:cs typeface="Arial"/>
                <a:hlinkClick r:id="rId3"/>
              </a:rPr>
              <a:t>https://hwb.gov.wales/curriculum-for-wales-2008/national-literacy-and-numeracy-framework/national-literacy-and-numeracy-framework-to-support-schools-in-introducing-the-national-literacy-and-numeracy-framework/</a:t>
            </a:r>
            <a:r>
              <a:rPr lang="en-GB" sz="1200" dirty="0">
                <a:solidFill>
                  <a:prstClr val="black"/>
                </a:solidFill>
                <a:latin typeface="Arial"/>
                <a:ea typeface="ＭＳ Ｐゴシック"/>
                <a:cs typeface="Arial"/>
              </a:rPr>
              <a:t>  </a:t>
            </a:r>
            <a:endParaRPr lang="en-GB" altLang="en-US" sz="1200" dirty="0">
              <a:solidFill>
                <a:prstClr val="black"/>
              </a:solidFill>
              <a:latin typeface="Arial"/>
              <a:cs typeface="Arial"/>
            </a:endParaRPr>
          </a:p>
        </p:txBody>
      </p:sp>
    </p:spTree>
    <p:extLst>
      <p:ext uri="{BB962C8B-B14F-4D97-AF65-F5344CB8AC3E}">
        <p14:creationId xmlns:p14="http://schemas.microsoft.com/office/powerpoint/2010/main" val="354579140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Maths Trail…</a:t>
            </a:r>
            <a:endParaRPr lang="en-GB" dirty="0"/>
          </a:p>
        </p:txBody>
      </p:sp>
      <p:sp>
        <p:nvSpPr>
          <p:cNvPr id="4" name="Content Placeholder 3"/>
          <p:cNvSpPr>
            <a:spLocks noGrp="1"/>
          </p:cNvSpPr>
          <p:nvPr>
            <p:ph sz="half" idx="2"/>
          </p:nvPr>
        </p:nvSpPr>
        <p:spPr/>
        <p:txBody>
          <a:bodyPr/>
          <a:lstStyle/>
          <a:p>
            <a:pPr marL="0" indent="0">
              <a:buNone/>
            </a:pPr>
            <a:r>
              <a:rPr lang="en-GB" dirty="0" smtClean="0"/>
              <a:t>During your break, follow the QR codes.</a:t>
            </a:r>
            <a:endParaRPr lang="en-GB" dirty="0"/>
          </a:p>
        </p:txBody>
      </p:sp>
      <p:pic>
        <p:nvPicPr>
          <p:cNvPr id="5" name="Picture 4"/>
          <p:cNvPicPr>
            <a:picLocks noChangeAspect="1"/>
          </p:cNvPicPr>
          <p:nvPr/>
        </p:nvPicPr>
        <p:blipFill>
          <a:blip r:embed="rId2"/>
          <a:stretch>
            <a:fillRect/>
          </a:stretch>
        </p:blipFill>
        <p:spPr>
          <a:xfrm>
            <a:off x="4388774" y="2972232"/>
            <a:ext cx="2871008" cy="2777231"/>
          </a:xfrm>
          <a:prstGeom prst="rect">
            <a:avLst/>
          </a:prstGeom>
        </p:spPr>
      </p:pic>
    </p:spTree>
    <p:extLst>
      <p:ext uri="{BB962C8B-B14F-4D97-AF65-F5344CB8AC3E}">
        <p14:creationId xmlns:p14="http://schemas.microsoft.com/office/powerpoint/2010/main" val="31249446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Maths eyes…</a:t>
            </a:r>
            <a:endParaRPr lang="en-GB" dirty="0"/>
          </a:p>
        </p:txBody>
      </p:sp>
      <p:sp>
        <p:nvSpPr>
          <p:cNvPr id="3" name="Content Placeholder 2"/>
          <p:cNvSpPr>
            <a:spLocks noGrp="1"/>
          </p:cNvSpPr>
          <p:nvPr>
            <p:ph sz="half" idx="1"/>
          </p:nvPr>
        </p:nvSpPr>
        <p:spPr/>
        <p:txBody>
          <a:bodyPr/>
          <a:lstStyle/>
          <a:p>
            <a:endParaRPr lang="en-GB"/>
          </a:p>
        </p:txBody>
      </p:sp>
      <p:sp>
        <p:nvSpPr>
          <p:cNvPr id="4" name="Content Placeholder 3"/>
          <p:cNvSpPr>
            <a:spLocks noGrp="1"/>
          </p:cNvSpPr>
          <p:nvPr>
            <p:ph sz="half" idx="2"/>
          </p:nvPr>
        </p:nvSpPr>
        <p:spPr/>
        <p:txBody>
          <a:bodyPr/>
          <a:lstStyle/>
          <a:p>
            <a:pPr marL="0" indent="0">
              <a:buNone/>
            </a:pPr>
            <a:r>
              <a:rPr lang="en-GB" dirty="0">
                <a:hlinkClick r:id="rId2"/>
              </a:rPr>
              <a:t>http://www.haveyougotmathseyes.com</a:t>
            </a:r>
            <a:r>
              <a:rPr lang="en-GB" dirty="0" smtClean="0">
                <a:hlinkClick r:id="rId2"/>
              </a:rPr>
              <a:t>/</a:t>
            </a:r>
            <a:endParaRPr lang="en-GB" dirty="0" smtClean="0"/>
          </a:p>
          <a:p>
            <a:pPr marL="0" indent="0">
              <a:buNone/>
            </a:pPr>
            <a:endParaRPr lang="en-GB" dirty="0"/>
          </a:p>
          <a:p>
            <a:pPr marL="0" indent="0">
              <a:buNone/>
            </a:pPr>
            <a:r>
              <a:rPr lang="en-GB" dirty="0">
                <a:hlinkClick r:id="rId3"/>
              </a:rPr>
              <a:t>https://</a:t>
            </a:r>
            <a:r>
              <a:rPr lang="en-GB" dirty="0" smtClean="0">
                <a:hlinkClick r:id="rId3"/>
              </a:rPr>
              <a:t>padlet.com/yrathrofa/CM19</a:t>
            </a:r>
            <a:endParaRPr lang="en-GB" dirty="0" smtClean="0"/>
          </a:p>
          <a:p>
            <a:pPr marL="0" indent="0">
              <a:buNone/>
            </a:pPr>
            <a:endParaRPr lang="en-GB" dirty="0"/>
          </a:p>
          <a:p>
            <a:pPr marL="0" indent="0">
              <a:buNone/>
            </a:pPr>
            <a:r>
              <a:rPr lang="en-GB" dirty="0" smtClean="0"/>
              <a:t>What numeracy could be in the square mile? </a:t>
            </a:r>
          </a:p>
          <a:p>
            <a:pPr marL="0" indent="0">
              <a:buNone/>
            </a:pPr>
            <a:endParaRPr lang="en-GB" dirty="0"/>
          </a:p>
        </p:txBody>
      </p:sp>
      <p:pic>
        <p:nvPicPr>
          <p:cNvPr id="5" name="Picture 4"/>
          <p:cNvPicPr>
            <a:picLocks noChangeAspect="1"/>
          </p:cNvPicPr>
          <p:nvPr/>
        </p:nvPicPr>
        <p:blipFill>
          <a:blip r:embed="rId4"/>
          <a:stretch>
            <a:fillRect/>
          </a:stretch>
        </p:blipFill>
        <p:spPr>
          <a:xfrm>
            <a:off x="4900612" y="230188"/>
            <a:ext cx="2238375" cy="1257300"/>
          </a:xfrm>
          <a:prstGeom prst="rect">
            <a:avLst/>
          </a:prstGeom>
        </p:spPr>
      </p:pic>
    </p:spTree>
    <p:extLst>
      <p:ext uri="{BB962C8B-B14F-4D97-AF65-F5344CB8AC3E}">
        <p14:creationId xmlns:p14="http://schemas.microsoft.com/office/powerpoint/2010/main" val="9277802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extBox 3"/>
          <p:cNvSpPr txBox="1">
            <a:spLocks noChangeArrowheads="1"/>
          </p:cNvSpPr>
          <p:nvPr/>
        </p:nvSpPr>
        <p:spPr bwMode="auto">
          <a:xfrm>
            <a:off x="4367823" y="1792908"/>
            <a:ext cx="4032250" cy="1323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GB" altLang="en-US" sz="8000" dirty="0">
                <a:solidFill>
                  <a:prstClr val="black"/>
                </a:solidFill>
              </a:rPr>
              <a:t>5 x 2</a:t>
            </a:r>
          </a:p>
        </p:txBody>
      </p:sp>
      <p:grpSp>
        <p:nvGrpSpPr>
          <p:cNvPr id="7" name="Group 6"/>
          <p:cNvGrpSpPr>
            <a:grpSpLocks/>
          </p:cNvGrpSpPr>
          <p:nvPr/>
        </p:nvGrpSpPr>
        <p:grpSpPr bwMode="auto">
          <a:xfrm>
            <a:off x="2060575" y="298067"/>
            <a:ext cx="2520950" cy="1230313"/>
            <a:chOff x="611560" y="692696"/>
            <a:chExt cx="2520280" cy="1229601"/>
          </a:xfrm>
        </p:grpSpPr>
        <p:pic>
          <p:nvPicPr>
            <p:cNvPr id="24599" name="Picture 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11560" y="692696"/>
              <a:ext cx="1167228" cy="1172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600" name="Picture 5"/>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907704" y="692696"/>
              <a:ext cx="1224136" cy="12296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10" name="Group 9"/>
          <p:cNvGrpSpPr>
            <a:grpSpLocks/>
          </p:cNvGrpSpPr>
          <p:nvPr/>
        </p:nvGrpSpPr>
        <p:grpSpPr bwMode="auto">
          <a:xfrm>
            <a:off x="7104064" y="414339"/>
            <a:ext cx="2600325" cy="1730375"/>
            <a:chOff x="5580112" y="413705"/>
            <a:chExt cx="2600596" cy="1730419"/>
          </a:xfrm>
        </p:grpSpPr>
        <p:pic>
          <p:nvPicPr>
            <p:cNvPr id="24597" name="Picture 7"/>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580112" y="413705"/>
              <a:ext cx="1296144" cy="17304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98" name="Picture 8"/>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933164" y="413705"/>
              <a:ext cx="1247544" cy="16655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pic>
        <p:nvPicPr>
          <p:cNvPr id="22" name="Picture 21"/>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4459946" y="4011668"/>
            <a:ext cx="3768725" cy="1457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5" name="Group 24"/>
          <p:cNvGrpSpPr>
            <a:grpSpLocks/>
          </p:cNvGrpSpPr>
          <p:nvPr/>
        </p:nvGrpSpPr>
        <p:grpSpPr bwMode="auto">
          <a:xfrm>
            <a:off x="1914784" y="2617678"/>
            <a:ext cx="2252662" cy="1612900"/>
            <a:chOff x="1191639" y="4779469"/>
            <a:chExt cx="2252570" cy="1613205"/>
          </a:xfrm>
        </p:grpSpPr>
        <p:pic>
          <p:nvPicPr>
            <p:cNvPr id="24586" name="Picture 22"/>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1191639" y="4779469"/>
              <a:ext cx="1064306" cy="15993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87" name="Picture 23"/>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2370695" y="4779469"/>
              <a:ext cx="1073514" cy="1613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4" name="Group 3"/>
          <p:cNvGrpSpPr/>
          <p:nvPr/>
        </p:nvGrpSpPr>
        <p:grpSpPr>
          <a:xfrm>
            <a:off x="7476692" y="2632774"/>
            <a:ext cx="2620010" cy="1201016"/>
            <a:chOff x="5952692" y="2632774"/>
            <a:chExt cx="2620010" cy="1201016"/>
          </a:xfrm>
        </p:grpSpPr>
        <p:pic>
          <p:nvPicPr>
            <p:cNvPr id="2" name="Picture 1"/>
            <p:cNvPicPr>
              <a:picLocks noChangeAspect="1"/>
            </p:cNvPicPr>
            <p:nvPr/>
          </p:nvPicPr>
          <p:blipFill>
            <a:blip r:embed="rId7"/>
            <a:stretch>
              <a:fillRect/>
            </a:stretch>
          </p:blipFill>
          <p:spPr>
            <a:xfrm>
              <a:off x="5952692" y="2632774"/>
              <a:ext cx="1201016" cy="1201016"/>
            </a:xfrm>
            <a:prstGeom prst="rect">
              <a:avLst/>
            </a:prstGeom>
          </p:spPr>
        </p:pic>
        <p:pic>
          <p:nvPicPr>
            <p:cNvPr id="3" name="Picture 2"/>
            <p:cNvPicPr>
              <a:picLocks noChangeAspect="1"/>
            </p:cNvPicPr>
            <p:nvPr/>
          </p:nvPicPr>
          <p:blipFill>
            <a:blip r:embed="rId7"/>
            <a:stretch>
              <a:fillRect/>
            </a:stretch>
          </p:blipFill>
          <p:spPr>
            <a:xfrm>
              <a:off x="7371686" y="2632774"/>
              <a:ext cx="1201016" cy="1201016"/>
            </a:xfrm>
            <a:prstGeom prst="rect">
              <a:avLst/>
            </a:prstGeom>
          </p:spPr>
        </p:pic>
      </p:grpSp>
      <p:sp>
        <p:nvSpPr>
          <p:cNvPr id="5" name="Rectangle 4"/>
          <p:cNvSpPr/>
          <p:nvPr/>
        </p:nvSpPr>
        <p:spPr>
          <a:xfrm>
            <a:off x="5852605" y="5994446"/>
            <a:ext cx="3798925" cy="369332"/>
          </a:xfrm>
          <a:prstGeom prst="rect">
            <a:avLst/>
          </a:prstGeom>
        </p:spPr>
        <p:txBody>
          <a:bodyPr wrap="none">
            <a:spAutoFit/>
          </a:bodyPr>
          <a:lstStyle/>
          <a:p>
            <a:r>
              <a:rPr lang="en-GB" dirty="0">
                <a:solidFill>
                  <a:schemeClr val="accent1"/>
                </a:solidFill>
              </a:rPr>
              <a:t>https://mathsbot.com/#Manipulatives</a:t>
            </a:r>
          </a:p>
        </p:txBody>
      </p:sp>
    </p:spTree>
    <p:extLst>
      <p:ext uri="{BB962C8B-B14F-4D97-AF65-F5344CB8AC3E}">
        <p14:creationId xmlns:p14="http://schemas.microsoft.com/office/powerpoint/2010/main" val="357217826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2"/>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94747" y="901877"/>
            <a:ext cx="6105153" cy="1067990"/>
          </a:xfrm>
        </p:spPr>
        <p:txBody>
          <a:bodyPr/>
          <a:lstStyle/>
          <a:p>
            <a:r>
              <a:rPr lang="cy-GB" dirty="0"/>
              <a:t>Yr Arae</a:t>
            </a:r>
          </a:p>
        </p:txBody>
      </p:sp>
      <p:sp>
        <p:nvSpPr>
          <p:cNvPr id="3" name="TextBox 2"/>
          <p:cNvSpPr txBox="1"/>
          <p:nvPr/>
        </p:nvSpPr>
        <p:spPr>
          <a:xfrm>
            <a:off x="4894102" y="2080311"/>
            <a:ext cx="5064733" cy="290849"/>
          </a:xfrm>
          <a:prstGeom prst="rect">
            <a:avLst/>
          </a:prstGeom>
          <a:noFill/>
        </p:spPr>
        <p:txBody>
          <a:bodyPr wrap="square" rtlCol="0">
            <a:spAutoFit/>
          </a:bodyPr>
          <a:lstStyle/>
          <a:p>
            <a:pPr defTabSz="383906"/>
            <a:endParaRPr lang="en-GB" sz="1290" dirty="0">
              <a:solidFill>
                <a:prstClr val="black"/>
              </a:solidFill>
              <a:latin typeface="Calibri" panose="020F0502020204030204"/>
            </a:endParaRPr>
          </a:p>
        </p:txBody>
      </p:sp>
      <p:sp>
        <p:nvSpPr>
          <p:cNvPr id="19" name="TextBox 18"/>
          <p:cNvSpPr txBox="1"/>
          <p:nvPr/>
        </p:nvSpPr>
        <p:spPr>
          <a:xfrm>
            <a:off x="1494766" y="2434111"/>
            <a:ext cx="4430270" cy="1989775"/>
          </a:xfrm>
          <a:prstGeom prst="rect">
            <a:avLst/>
          </a:prstGeom>
          <a:noFill/>
        </p:spPr>
        <p:txBody>
          <a:bodyPr wrap="square" rtlCol="0">
            <a:spAutoFit/>
          </a:bodyPr>
          <a:lstStyle/>
          <a:p>
            <a:pPr algn="ctr" defTabSz="383906"/>
            <a:r>
              <a:rPr lang="cy-GB" sz="1950" dirty="0">
                <a:solidFill>
                  <a:prstClr val="black"/>
                </a:solidFill>
                <a:latin typeface="Calibri" panose="020F0502020204030204"/>
              </a:rPr>
              <a:t>Yn yr arae hon gwelir gwahanol ffeithiau adio, tynnu, lluosi a rhannu</a:t>
            </a:r>
          </a:p>
          <a:p>
            <a:pPr algn="ctr" defTabSz="383906"/>
            <a:endParaRPr lang="cy-GB" sz="1950" dirty="0">
              <a:solidFill>
                <a:prstClr val="black"/>
              </a:solidFill>
              <a:latin typeface="Calibri" panose="020F0502020204030204"/>
            </a:endParaRPr>
          </a:p>
          <a:p>
            <a:pPr algn="ctr" defTabSz="383906"/>
            <a:r>
              <a:rPr lang="cy-GB" sz="1950" dirty="0">
                <a:solidFill>
                  <a:prstClr val="black"/>
                </a:solidFill>
                <a:latin typeface="Calibri" panose="020F0502020204030204"/>
              </a:rPr>
              <a:t>Ysgrifennwch y ffeithiau adio, tynnu, lluosi a rhannu cysylltiedig ar gyfer yr arae hon.</a:t>
            </a:r>
          </a:p>
          <a:p>
            <a:pPr defTabSz="383906"/>
            <a:endParaRPr lang="en-GB" sz="1290" dirty="0">
              <a:solidFill>
                <a:prstClr val="black"/>
              </a:solidFill>
              <a:latin typeface="Calibri" panose="020F0502020204030204"/>
            </a:endParaRPr>
          </a:p>
          <a:p>
            <a:pPr defTabSz="383906"/>
            <a:endParaRPr lang="en-GB" sz="1290" dirty="0">
              <a:solidFill>
                <a:prstClr val="black"/>
              </a:solidFill>
              <a:latin typeface="Calibri" panose="020F0502020204030204"/>
            </a:endParaRPr>
          </a:p>
        </p:txBody>
      </p:sp>
      <p:grpSp>
        <p:nvGrpSpPr>
          <p:cNvPr id="4" name="Group 30"/>
          <p:cNvGrpSpPr/>
          <p:nvPr/>
        </p:nvGrpSpPr>
        <p:grpSpPr>
          <a:xfrm>
            <a:off x="6288900" y="2437305"/>
            <a:ext cx="2394591" cy="2569126"/>
            <a:chOff x="6412544" y="1801599"/>
            <a:chExt cx="3929585" cy="4216002"/>
          </a:xfrm>
        </p:grpSpPr>
        <p:grpSp>
          <p:nvGrpSpPr>
            <p:cNvPr id="5" name="Group 28"/>
            <p:cNvGrpSpPr/>
            <p:nvPr/>
          </p:nvGrpSpPr>
          <p:grpSpPr>
            <a:xfrm>
              <a:off x="6412544" y="1801599"/>
              <a:ext cx="3929585" cy="4216002"/>
              <a:chOff x="6412544" y="1270398"/>
              <a:chExt cx="3929585" cy="4216002"/>
            </a:xfrm>
          </p:grpSpPr>
          <p:sp>
            <p:nvSpPr>
              <p:cNvPr id="16" name="Oval 15"/>
              <p:cNvSpPr/>
              <p:nvPr/>
            </p:nvSpPr>
            <p:spPr>
              <a:xfrm>
                <a:off x="6412544" y="4627085"/>
                <a:ext cx="1024569" cy="85931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383906"/>
                <a:endParaRPr lang="en-GB" sz="1290">
                  <a:solidFill>
                    <a:prstClr val="white"/>
                  </a:solidFill>
                  <a:latin typeface="Calibri" panose="020F0502020204030204"/>
                </a:endParaRPr>
              </a:p>
            </p:txBody>
          </p:sp>
          <p:pic>
            <p:nvPicPr>
              <p:cNvPr id="8197"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258941" y="3480524"/>
                <a:ext cx="1042988" cy="877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202" name="Picture 10"/>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916125" y="4608513"/>
                <a:ext cx="1049338" cy="877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203" name="Picture 11"/>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258941" y="4608512"/>
                <a:ext cx="1049338" cy="877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3"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934544" y="3480525"/>
                <a:ext cx="1042988" cy="877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4" name="Picture 6"/>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412544" y="3528985"/>
                <a:ext cx="1042988" cy="877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5" name="Oval 44"/>
              <p:cNvSpPr/>
              <p:nvPr/>
            </p:nvSpPr>
            <p:spPr>
              <a:xfrm>
                <a:off x="7843666" y="2336204"/>
                <a:ext cx="1024569" cy="85931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383906"/>
                <a:endParaRPr lang="en-GB" sz="1290">
                  <a:solidFill>
                    <a:prstClr val="white"/>
                  </a:solidFill>
                  <a:latin typeface="Calibri" panose="020F0502020204030204"/>
                </a:endParaRPr>
              </a:p>
            </p:txBody>
          </p:sp>
          <p:pic>
            <p:nvPicPr>
              <p:cNvPr id="46" name="Picture 9"/>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276781" y="2307242"/>
                <a:ext cx="1042988" cy="877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8"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878265" y="1274093"/>
                <a:ext cx="1042988" cy="877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9" name="Picture 7"/>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430963" y="2374449"/>
                <a:ext cx="1042988" cy="877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0" name="Picture 8"/>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299141" y="1270398"/>
                <a:ext cx="1042988" cy="877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30" name="Oval 29"/>
            <p:cNvSpPr/>
            <p:nvPr/>
          </p:nvSpPr>
          <p:spPr>
            <a:xfrm>
              <a:off x="6430963" y="1825531"/>
              <a:ext cx="1105741" cy="93032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383906"/>
              <a:endParaRPr lang="en-GB" sz="1290">
                <a:solidFill>
                  <a:prstClr val="white"/>
                </a:solidFill>
                <a:latin typeface="Calibri" panose="020F0502020204030204"/>
              </a:endParaRPr>
            </a:p>
          </p:txBody>
        </p:sp>
      </p:grpSp>
      <p:pic>
        <p:nvPicPr>
          <p:cNvPr id="6" name="Picture 5"/>
          <p:cNvPicPr>
            <a:picLocks noChangeAspect="1"/>
          </p:cNvPicPr>
          <p:nvPr/>
        </p:nvPicPr>
        <p:blipFill>
          <a:blip r:embed="rId5"/>
          <a:stretch>
            <a:fillRect/>
          </a:stretch>
        </p:blipFill>
        <p:spPr>
          <a:xfrm>
            <a:off x="1554699" y="5532398"/>
            <a:ext cx="7730398" cy="682811"/>
          </a:xfrm>
          <a:prstGeom prst="rect">
            <a:avLst/>
          </a:prstGeom>
        </p:spPr>
      </p:pic>
    </p:spTree>
    <p:extLst>
      <p:ext uri="{BB962C8B-B14F-4D97-AF65-F5344CB8AC3E}">
        <p14:creationId xmlns:p14="http://schemas.microsoft.com/office/powerpoint/2010/main" val="4707921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94159" y="0"/>
            <a:ext cx="10018713" cy="1752599"/>
          </a:xfrm>
        </p:spPr>
        <p:txBody>
          <a:bodyPr/>
          <a:lstStyle/>
          <a:p>
            <a:r>
              <a:rPr lang="en-GB"/>
              <a:t>The Array</a:t>
            </a:r>
          </a:p>
        </p:txBody>
      </p:sp>
      <p:sp>
        <p:nvSpPr>
          <p:cNvPr id="3" name="TextBox 2"/>
          <p:cNvSpPr txBox="1"/>
          <p:nvPr/>
        </p:nvSpPr>
        <p:spPr>
          <a:xfrm>
            <a:off x="4123650" y="1215762"/>
            <a:ext cx="8311357" cy="5387676"/>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 name="TextBox 18"/>
          <p:cNvSpPr txBox="1"/>
          <p:nvPr/>
        </p:nvSpPr>
        <p:spPr>
          <a:xfrm>
            <a:off x="1245178" y="1536645"/>
            <a:ext cx="4562638" cy="5570756"/>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This array shows different addition, subtraction, multiplication and division facts </a:t>
            </a: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Write connected addition, subtraction, multiplication and division facts for this array.</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nvGrpSpPr>
          <p:cNvPr id="31" name="Group 30"/>
          <p:cNvGrpSpPr/>
          <p:nvPr/>
        </p:nvGrpSpPr>
        <p:grpSpPr>
          <a:xfrm>
            <a:off x="6412544" y="1801599"/>
            <a:ext cx="3929585" cy="4216002"/>
            <a:chOff x="6412544" y="1801599"/>
            <a:chExt cx="3929585" cy="4216002"/>
          </a:xfrm>
        </p:grpSpPr>
        <p:grpSp>
          <p:nvGrpSpPr>
            <p:cNvPr id="29" name="Group 28"/>
            <p:cNvGrpSpPr/>
            <p:nvPr/>
          </p:nvGrpSpPr>
          <p:grpSpPr>
            <a:xfrm>
              <a:off x="6412544" y="1801599"/>
              <a:ext cx="3929585" cy="4216002"/>
              <a:chOff x="6412544" y="1270398"/>
              <a:chExt cx="3929585" cy="4216002"/>
            </a:xfrm>
          </p:grpSpPr>
          <p:sp>
            <p:nvSpPr>
              <p:cNvPr id="16" name="Oval 15"/>
              <p:cNvSpPr/>
              <p:nvPr/>
            </p:nvSpPr>
            <p:spPr>
              <a:xfrm>
                <a:off x="6412544" y="4627085"/>
                <a:ext cx="1024569" cy="85931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197"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58941" y="3480524"/>
                <a:ext cx="1042988" cy="877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202" name="Picture 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16125" y="4608513"/>
                <a:ext cx="1049338" cy="877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203" name="Picture 1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58941" y="4608512"/>
                <a:ext cx="1049338" cy="877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3"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34544" y="3480525"/>
                <a:ext cx="1042988" cy="877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4" name="Picture 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12544" y="3528985"/>
                <a:ext cx="1042988" cy="877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5" name="Oval 44"/>
              <p:cNvSpPr/>
              <p:nvPr/>
            </p:nvSpPr>
            <p:spPr>
              <a:xfrm>
                <a:off x="7843666" y="2336204"/>
                <a:ext cx="1024569" cy="85931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6" name="Picture 9"/>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76781" y="2307242"/>
                <a:ext cx="1042988" cy="877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8"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78265" y="1274093"/>
                <a:ext cx="1042988" cy="877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9"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30963" y="2374449"/>
                <a:ext cx="1042988" cy="877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0" name="Picture 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99141" y="1270398"/>
                <a:ext cx="1042988" cy="877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30" name="Oval 29"/>
            <p:cNvSpPr/>
            <p:nvPr/>
          </p:nvSpPr>
          <p:spPr>
            <a:xfrm>
              <a:off x="6430963" y="1825531"/>
              <a:ext cx="1105741" cy="93032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pic>
        <p:nvPicPr>
          <p:cNvPr id="4" name="Picture 3"/>
          <p:cNvPicPr>
            <a:picLocks noChangeAspect="1"/>
          </p:cNvPicPr>
          <p:nvPr/>
        </p:nvPicPr>
        <p:blipFill>
          <a:blip r:embed="rId4"/>
          <a:stretch>
            <a:fillRect/>
          </a:stretch>
        </p:blipFill>
        <p:spPr>
          <a:xfrm>
            <a:off x="1449404" y="6133312"/>
            <a:ext cx="7730398" cy="682811"/>
          </a:xfrm>
          <a:prstGeom prst="rect">
            <a:avLst/>
          </a:prstGeom>
        </p:spPr>
      </p:pic>
    </p:spTree>
    <p:extLst>
      <p:ext uri="{BB962C8B-B14F-4D97-AF65-F5344CB8AC3E}">
        <p14:creationId xmlns:p14="http://schemas.microsoft.com/office/powerpoint/2010/main" val="26673813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494017" y="426558"/>
            <a:ext cx="8317248" cy="5926282"/>
          </a:xfrm>
          <a:prstGeom prst="rect">
            <a:avLst/>
          </a:prstGeom>
          <a:noFill/>
          <a:ln>
            <a:noFill/>
          </a:ln>
        </p:spPr>
      </p:pic>
    </p:spTree>
    <p:extLst>
      <p:ext uri="{BB962C8B-B14F-4D97-AF65-F5344CB8AC3E}">
        <p14:creationId xmlns:p14="http://schemas.microsoft.com/office/powerpoint/2010/main" val="41471585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loud Callout 4"/>
          <p:cNvSpPr/>
          <p:nvPr/>
        </p:nvSpPr>
        <p:spPr>
          <a:xfrm>
            <a:off x="336817" y="391887"/>
            <a:ext cx="5464628" cy="4956200"/>
          </a:xfrm>
          <a:prstGeom prst="cloudCallout">
            <a:avLst>
              <a:gd name="adj1" fmla="val -47128"/>
              <a:gd name="adj2" fmla="val 47926"/>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Cloud Callout 3"/>
          <p:cNvSpPr/>
          <p:nvPr/>
        </p:nvSpPr>
        <p:spPr>
          <a:xfrm>
            <a:off x="6331644" y="391887"/>
            <a:ext cx="5255879" cy="4956200"/>
          </a:xfrm>
          <a:prstGeom prst="cloudCallout">
            <a:avLst>
              <a:gd name="adj1" fmla="val -52266"/>
              <a:gd name="adj2" fmla="val 49322"/>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Rectangle 1"/>
          <p:cNvSpPr/>
          <p:nvPr/>
        </p:nvSpPr>
        <p:spPr>
          <a:xfrm>
            <a:off x="1050152" y="1322181"/>
            <a:ext cx="3967523" cy="3046988"/>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err="1">
                <a:ln>
                  <a:noFill/>
                </a:ln>
                <a:solidFill>
                  <a:prstClr val="black"/>
                </a:solidFill>
                <a:effectLst/>
                <a:uLnTx/>
                <a:uFillTx/>
                <a:latin typeface="Calibri" panose="020F0502020204030204"/>
                <a:ea typeface="+mn-ea"/>
                <a:cs typeface="+mn-cs"/>
              </a:rPr>
              <a:t>Gwiriwch</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400" b="0" i="0" u="none" strike="noStrike" kern="1200" cap="none" spc="0" normalizeH="0" baseline="0" noProof="0" dirty="0" err="1">
                <a:ln>
                  <a:noFill/>
                </a:ln>
                <a:solidFill>
                  <a:prstClr val="black"/>
                </a:solidFill>
                <a:effectLst/>
                <a:uLnTx/>
                <a:uFillTx/>
                <a:latin typeface="Calibri" panose="020F0502020204030204"/>
                <a:ea typeface="+mn-ea"/>
                <a:cs typeface="+mn-cs"/>
              </a:rPr>
              <a:t>eich</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400" b="0" i="0" u="none" strike="noStrike" kern="1200" cap="none" spc="0" normalizeH="0" baseline="0" noProof="0" dirty="0" err="1">
                <a:ln>
                  <a:noFill/>
                </a:ln>
                <a:solidFill>
                  <a:prstClr val="black"/>
                </a:solidFill>
                <a:effectLst/>
                <a:uLnTx/>
                <a:uFillTx/>
                <a:latin typeface="Calibri" panose="020F0502020204030204"/>
                <a:ea typeface="+mn-ea"/>
                <a:cs typeface="+mn-cs"/>
              </a:rPr>
              <a:t>atebion</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Pa </a:t>
            </a:r>
            <a:r>
              <a:rPr kumimoji="0" lang="en-GB" sz="2400" b="0" i="0" u="none" strike="noStrike" kern="1200" cap="none" spc="0" normalizeH="0" baseline="0" noProof="0" dirty="0" err="1">
                <a:ln>
                  <a:noFill/>
                </a:ln>
                <a:solidFill>
                  <a:prstClr val="black"/>
                </a:solidFill>
                <a:effectLst/>
                <a:uLnTx/>
                <a:uFillTx/>
                <a:latin typeface="Calibri" panose="020F0502020204030204"/>
                <a:ea typeface="+mn-ea"/>
                <a:cs typeface="+mn-cs"/>
              </a:rPr>
              <a:t>strategaethau</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400" b="0" i="0" u="none" strike="noStrike" kern="1200" cap="none" spc="0" normalizeH="0" baseline="0" noProof="0" dirty="0" err="1">
                <a:ln>
                  <a:noFill/>
                </a:ln>
                <a:solidFill>
                  <a:prstClr val="black"/>
                </a:solidFill>
                <a:effectLst/>
                <a:uLnTx/>
                <a:uFillTx/>
                <a:latin typeface="Calibri" panose="020F0502020204030204"/>
                <a:ea typeface="+mn-ea"/>
                <a:cs typeface="+mn-cs"/>
              </a:rPr>
              <a:t>wnaethoch</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chi </a:t>
            </a:r>
            <a:r>
              <a:rPr kumimoji="0" lang="en-GB" sz="2400" b="0" i="0" u="none" strike="noStrike" kern="1200" cap="none" spc="0" normalizeH="0" baseline="0" noProof="0" dirty="0" err="1">
                <a:ln>
                  <a:noFill/>
                </a:ln>
                <a:solidFill>
                  <a:prstClr val="black"/>
                </a:solidFill>
                <a:effectLst/>
                <a:uLnTx/>
                <a:uFillTx/>
                <a:latin typeface="Calibri" panose="020F0502020204030204"/>
                <a:ea typeface="+mn-ea"/>
                <a:cs typeface="+mn-cs"/>
              </a:rPr>
              <a:t>eu</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400" b="0" i="0" u="none" strike="noStrike" kern="1200" cap="none" spc="0" normalizeH="0" baseline="0" noProof="0" dirty="0" err="1">
                <a:ln>
                  <a:noFill/>
                </a:ln>
                <a:solidFill>
                  <a:prstClr val="black"/>
                </a:solidFill>
                <a:effectLst/>
                <a:uLnTx/>
                <a:uFillTx/>
                <a:latin typeface="Calibri" panose="020F0502020204030204"/>
                <a:ea typeface="+mn-ea"/>
                <a:cs typeface="+mn-cs"/>
              </a:rPr>
              <a:t>defnyddio</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err="1">
                <a:ln>
                  <a:noFill/>
                </a:ln>
                <a:solidFill>
                  <a:prstClr val="black"/>
                </a:solidFill>
                <a:effectLst/>
                <a:uLnTx/>
                <a:uFillTx/>
                <a:latin typeface="Calibri" panose="020F0502020204030204"/>
                <a:ea typeface="+mn-ea"/>
                <a:cs typeface="+mn-cs"/>
              </a:rPr>
              <a:t>Edrychwch</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400" b="0" i="0" u="none" strike="noStrike" kern="1200" cap="none" spc="0" normalizeH="0" baseline="0" noProof="0" dirty="0" err="1">
                <a:ln>
                  <a:noFill/>
                </a:ln>
                <a:solidFill>
                  <a:prstClr val="black"/>
                </a:solidFill>
                <a:effectLst/>
                <a:uLnTx/>
                <a:uFillTx/>
                <a:latin typeface="Calibri" panose="020F0502020204030204"/>
                <a:ea typeface="+mn-ea"/>
                <a:cs typeface="+mn-cs"/>
              </a:rPr>
              <a:t>ar</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400" b="0" i="0" u="none" strike="noStrike" kern="1200" cap="none" spc="0" normalizeH="0" baseline="0" noProof="0" dirty="0" err="1">
                <a:ln>
                  <a:noFill/>
                </a:ln>
                <a:solidFill>
                  <a:prstClr val="black"/>
                </a:solidFill>
                <a:effectLst/>
                <a:uLnTx/>
                <a:uFillTx/>
                <a:latin typeface="Calibri" panose="020F0502020204030204"/>
                <a:ea typeface="+mn-ea"/>
                <a:cs typeface="+mn-cs"/>
              </a:rPr>
              <a:t>wahanol</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400" b="0" i="0" u="none" strike="noStrike" kern="1200" cap="none" spc="0" normalizeH="0" baseline="0" noProof="0" dirty="0" err="1">
                <a:ln>
                  <a:noFill/>
                </a:ln>
                <a:solidFill>
                  <a:prstClr val="black"/>
                </a:solidFill>
                <a:effectLst/>
                <a:uLnTx/>
                <a:uFillTx/>
                <a:latin typeface="Calibri" panose="020F0502020204030204"/>
                <a:ea typeface="+mn-ea"/>
                <a:cs typeface="+mn-cs"/>
              </a:rPr>
              <a:t>resi</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 </a:t>
            </a:r>
            <a:r>
              <a:rPr kumimoji="0" lang="en-GB" sz="2400" b="0" i="0" u="none" strike="noStrike" kern="1200" cap="none" spc="0" normalizeH="0" baseline="0" noProof="0" dirty="0" err="1">
                <a:ln>
                  <a:noFill/>
                </a:ln>
                <a:solidFill>
                  <a:prstClr val="black"/>
                </a:solidFill>
                <a:effectLst/>
                <a:uLnTx/>
                <a:uFillTx/>
                <a:latin typeface="Calibri" panose="020F0502020204030204"/>
                <a:ea typeface="+mn-ea"/>
                <a:cs typeface="+mn-cs"/>
              </a:rPr>
              <a:t>cholofnau</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Pa </a:t>
            </a:r>
            <a:r>
              <a:rPr kumimoji="0" lang="en-GB" sz="2400" b="0" i="0" u="none" strike="noStrike" kern="1200" cap="none" spc="0" normalizeH="0" baseline="0" noProof="0" dirty="0" err="1">
                <a:ln>
                  <a:noFill/>
                </a:ln>
                <a:solidFill>
                  <a:prstClr val="black"/>
                </a:solidFill>
                <a:effectLst/>
                <a:uLnTx/>
                <a:uFillTx/>
                <a:latin typeface="Calibri" panose="020F0502020204030204"/>
                <a:ea typeface="+mn-ea"/>
                <a:cs typeface="+mn-cs"/>
              </a:rPr>
              <a:t>batrymau</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400" b="0" i="0" u="none" strike="noStrike" kern="1200" cap="none" spc="0" normalizeH="0" baseline="0" noProof="0" dirty="0" err="1">
                <a:ln>
                  <a:noFill/>
                </a:ln>
                <a:solidFill>
                  <a:prstClr val="black"/>
                </a:solidFill>
                <a:effectLst/>
                <a:uLnTx/>
                <a:uFillTx/>
                <a:latin typeface="Calibri" panose="020F0502020204030204"/>
                <a:ea typeface="+mn-ea"/>
                <a:cs typeface="+mn-cs"/>
              </a:rPr>
              <a:t>sy’n</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400" b="0" i="0" u="none" strike="noStrike" kern="1200" cap="none" spc="0" normalizeH="0" baseline="0" noProof="0" dirty="0" err="1">
                <a:ln>
                  <a:noFill/>
                </a:ln>
                <a:solidFill>
                  <a:prstClr val="black"/>
                </a:solidFill>
                <a:effectLst/>
                <a:uLnTx/>
                <a:uFillTx/>
                <a:latin typeface="Calibri" panose="020F0502020204030204"/>
                <a:ea typeface="+mn-ea"/>
                <a:cs typeface="+mn-cs"/>
              </a:rPr>
              <a:t>ymddangos</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t>
            </a:r>
          </a:p>
        </p:txBody>
      </p:sp>
      <p:sp>
        <p:nvSpPr>
          <p:cNvPr id="3" name="TextBox 2"/>
          <p:cNvSpPr txBox="1"/>
          <p:nvPr/>
        </p:nvSpPr>
        <p:spPr>
          <a:xfrm>
            <a:off x="6905114" y="1322181"/>
            <a:ext cx="4108938" cy="267765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Check your answers.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What strategies did you use?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Look at different rows and </a:t>
            </a:r>
            <a:r>
              <a:rPr kumimoji="0" lang="en-GB" sz="2400" b="0" i="0" u="none" strike="noStrike" kern="1200" cap="none" spc="0" normalizeH="0" baseline="0" noProof="0" dirty="0" smtClean="0">
                <a:ln>
                  <a:noFill/>
                </a:ln>
                <a:solidFill>
                  <a:prstClr val="black"/>
                </a:solidFill>
                <a:effectLst/>
                <a:uLnTx/>
                <a:uFillTx/>
                <a:latin typeface="Calibri" panose="020F0502020204030204"/>
                <a:ea typeface="+mn-ea"/>
                <a:cs typeface="+mn-cs"/>
              </a:rPr>
              <a:t>          columns</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What patterns do you notice?</a:t>
            </a:r>
          </a:p>
        </p:txBody>
      </p:sp>
    </p:spTree>
    <p:extLst>
      <p:ext uri="{BB962C8B-B14F-4D97-AF65-F5344CB8AC3E}">
        <p14:creationId xmlns:p14="http://schemas.microsoft.com/office/powerpoint/2010/main" val="11902494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64276" y="761646"/>
            <a:ext cx="7874924" cy="369332"/>
          </a:xfrm>
          <a:prstGeom prst="rect">
            <a:avLst/>
          </a:prstGeom>
        </p:spPr>
        <p:txBody>
          <a:bodyPr wrap="square">
            <a:spAutoFit/>
          </a:bodyPr>
          <a:lstStyle/>
          <a:p>
            <a:r>
              <a:rPr lang="en-GB" dirty="0">
                <a:hlinkClick r:id="rId2"/>
              </a:rPr>
              <a:t>http://www.teacherled.com/iresources/hundredsquareadvanced/</a:t>
            </a:r>
            <a:endParaRPr lang="en-GB" dirty="0"/>
          </a:p>
        </p:txBody>
      </p:sp>
      <p:sp>
        <p:nvSpPr>
          <p:cNvPr id="3" name="Oval Callout 2"/>
          <p:cNvSpPr/>
          <p:nvPr/>
        </p:nvSpPr>
        <p:spPr>
          <a:xfrm>
            <a:off x="6151418" y="1474124"/>
            <a:ext cx="3823855" cy="2765367"/>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p:cNvSpPr txBox="1"/>
          <p:nvPr/>
        </p:nvSpPr>
        <p:spPr>
          <a:xfrm>
            <a:off x="6810895" y="2039389"/>
            <a:ext cx="2538152" cy="646331"/>
          </a:xfrm>
          <a:prstGeom prst="rect">
            <a:avLst/>
          </a:prstGeom>
          <a:noFill/>
        </p:spPr>
        <p:txBody>
          <a:bodyPr wrap="square" rtlCol="0">
            <a:spAutoFit/>
          </a:bodyPr>
          <a:lstStyle/>
          <a:p>
            <a:r>
              <a:rPr lang="en-GB" dirty="0" smtClean="0">
                <a:solidFill>
                  <a:schemeClr val="bg1"/>
                </a:solidFill>
              </a:rPr>
              <a:t>What patterns are there in multiplication tables? </a:t>
            </a:r>
            <a:endParaRPr lang="en-GB" dirty="0">
              <a:solidFill>
                <a:schemeClr val="bg1"/>
              </a:solidFill>
            </a:endParaRPr>
          </a:p>
        </p:txBody>
      </p:sp>
      <p:pic>
        <p:nvPicPr>
          <p:cNvPr id="1026" name="Picture 2" descr="https://www.teachingideas.co.uk/sites/default/files/digrtpat.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00810" y="3579816"/>
            <a:ext cx="1894696" cy="18446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466107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828838" y="105075"/>
            <a:ext cx="5434014" cy="5424995"/>
          </a:xfrm>
          <a:prstGeom prst="rect">
            <a:avLst/>
          </a:prstGeom>
        </p:spPr>
      </p:pic>
      <p:sp>
        <p:nvSpPr>
          <p:cNvPr id="3" name="Oval Callout 2"/>
          <p:cNvSpPr/>
          <p:nvPr/>
        </p:nvSpPr>
        <p:spPr>
          <a:xfrm>
            <a:off x="8711738" y="914400"/>
            <a:ext cx="3025833" cy="2693324"/>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p:cNvSpPr txBox="1"/>
          <p:nvPr/>
        </p:nvSpPr>
        <p:spPr>
          <a:xfrm>
            <a:off x="9271462" y="1474124"/>
            <a:ext cx="1812174" cy="1477328"/>
          </a:xfrm>
          <a:prstGeom prst="rect">
            <a:avLst/>
          </a:prstGeom>
          <a:noFill/>
        </p:spPr>
        <p:txBody>
          <a:bodyPr wrap="square" rtlCol="0">
            <a:spAutoFit/>
          </a:bodyPr>
          <a:lstStyle/>
          <a:p>
            <a:r>
              <a:rPr lang="en-GB" dirty="0" smtClean="0">
                <a:solidFill>
                  <a:schemeClr val="bg1"/>
                </a:solidFill>
              </a:rPr>
              <a:t>What do you notice?</a:t>
            </a:r>
          </a:p>
          <a:p>
            <a:endParaRPr lang="en-GB" dirty="0">
              <a:solidFill>
                <a:schemeClr val="bg1"/>
              </a:solidFill>
            </a:endParaRPr>
          </a:p>
          <a:p>
            <a:r>
              <a:rPr lang="en-GB" dirty="0" smtClean="0">
                <a:solidFill>
                  <a:schemeClr val="bg1"/>
                </a:solidFill>
              </a:rPr>
              <a:t>What do you wonder? </a:t>
            </a:r>
            <a:endParaRPr lang="en-GB" dirty="0">
              <a:solidFill>
                <a:schemeClr val="bg1"/>
              </a:solidFill>
            </a:endParaRPr>
          </a:p>
        </p:txBody>
      </p:sp>
    </p:spTree>
    <p:extLst>
      <p:ext uri="{BB962C8B-B14F-4D97-AF65-F5344CB8AC3E}">
        <p14:creationId xmlns:p14="http://schemas.microsoft.com/office/powerpoint/2010/main" val="11628174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257053" y="1005440"/>
            <a:ext cx="4923014" cy="646331"/>
          </a:xfrm>
          <a:prstGeom prst="rect">
            <a:avLst/>
          </a:prstGeom>
        </p:spPr>
        <p:txBody>
          <a:bodyPr wrap="none">
            <a:spAutoFit/>
          </a:bodyPr>
          <a:lstStyle/>
          <a:p>
            <a:r>
              <a:rPr lang="en-GB" dirty="0">
                <a:hlinkClick r:id="rId2"/>
              </a:rPr>
              <a:t>https://</a:t>
            </a:r>
            <a:r>
              <a:rPr lang="en-GB" dirty="0" smtClean="0">
                <a:hlinkClick r:id="rId2"/>
              </a:rPr>
              <a:t>www.youtube.com/watch?v=ytVneQUA5-c</a:t>
            </a:r>
            <a:endParaRPr lang="en-GB" dirty="0" smtClean="0"/>
          </a:p>
          <a:p>
            <a:endParaRPr lang="en-GB" dirty="0"/>
          </a:p>
        </p:txBody>
      </p:sp>
      <p:pic>
        <p:nvPicPr>
          <p:cNvPr id="3" name="Picture 2"/>
          <p:cNvPicPr>
            <a:picLocks noChangeAspect="1"/>
          </p:cNvPicPr>
          <p:nvPr/>
        </p:nvPicPr>
        <p:blipFill>
          <a:blip r:embed="rId3"/>
          <a:stretch>
            <a:fillRect/>
          </a:stretch>
        </p:blipFill>
        <p:spPr>
          <a:xfrm>
            <a:off x="3036916" y="2170661"/>
            <a:ext cx="4903157" cy="2368088"/>
          </a:xfrm>
          <a:prstGeom prst="rect">
            <a:avLst/>
          </a:prstGeom>
        </p:spPr>
      </p:pic>
    </p:spTree>
    <p:extLst>
      <p:ext uri="{BB962C8B-B14F-4D97-AF65-F5344CB8AC3E}">
        <p14:creationId xmlns:p14="http://schemas.microsoft.com/office/powerpoint/2010/main" val="3025779795"/>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2.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Adjacency">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djacency">
      <a:fillStyleLst>
        <a:solidFill>
          <a:schemeClr val="phClr"/>
        </a:solidFill>
        <a:solidFill>
          <a:schemeClr val="phClr">
            <a:tint val="55000"/>
          </a:schemeClr>
        </a:solidFill>
        <a:solidFill>
          <a:schemeClr val="phClr"/>
        </a:soli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50800" dist="25400" algn="bl" rotWithShape="0">
              <a:srgbClr val="000000">
                <a:alpha val="60000"/>
              </a:srgbClr>
            </a:outerShdw>
          </a:effectLst>
        </a:effectStyle>
        <a:effectStyle>
          <a:effectLst/>
          <a:scene3d>
            <a:camera prst="orthographicFront">
              <a:rot lat="0" lon="0" rev="0"/>
            </a:camera>
            <a:lightRig rig="brightRoom" dir="tl">
              <a:rot lat="0" lon="0" rev="1800000"/>
            </a:lightRig>
          </a:scene3d>
          <a:sp3d contourW="10160" prstMaterial="dkEdge">
            <a:bevelT w="38100" h="50800" prst="angle"/>
            <a:contourClr>
              <a:schemeClr val="phClr">
                <a:shade val="40000"/>
                <a:satMod val="150000"/>
              </a:schemeClr>
            </a:contourClr>
          </a:sp3d>
        </a:effectStyle>
      </a:effectStyleLst>
      <a:bgFillStyleLst>
        <a:solidFill>
          <a:schemeClr val="phClr"/>
        </a:solidFill>
        <a:gradFill rotWithShape="1">
          <a:gsLst>
            <a:gs pos="0">
              <a:schemeClr val="phClr">
                <a:tint val="90000"/>
              </a:schemeClr>
            </a:gs>
            <a:gs pos="75000">
              <a:schemeClr val="phClr">
                <a:shade val="100000"/>
                <a:satMod val="115000"/>
              </a:schemeClr>
            </a:gs>
            <a:gs pos="100000">
              <a:schemeClr val="phClr">
                <a:shade val="70000"/>
                <a:satMod val="130000"/>
              </a:schemeClr>
            </a:gs>
          </a:gsLst>
          <a:path path="circle">
            <a:fillToRect l="20000" t="50000" r="100000" b="50000"/>
          </a:path>
        </a:gradFill>
        <a:blipFill rotWithShape="1">
          <a:blip xmlns:r="http://schemas.openxmlformats.org/officeDocument/2006/relationships" r:embed="rId1">
            <a:duotone>
              <a:schemeClr val="phClr">
                <a:tint val="97000"/>
              </a:schemeClr>
              <a:schemeClr val="phClr">
                <a:shade val="96000"/>
              </a:schemeClr>
            </a:duotone>
          </a:blip>
          <a:tile tx="0" ty="0" sx="32000" sy="32000" flip="none" algn="tl"/>
        </a:blipFill>
      </a:bgFillStyleLst>
    </a:fmtScheme>
  </a:themeElements>
  <a:objectDefaults/>
  <a:extraClrSchemeLst/>
</a:theme>
</file>

<file path=ppt/theme/theme3.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3_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4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Owner xmlns="19514574-b5d9-49eb-9678-28308461b4ba">
      <UserInfo>
        <DisplayName/>
        <AccountId xsi:nil="true"/>
        <AccountType/>
      </UserInfo>
    </Owner>
    <CultureName xmlns="19514574-b5d9-49eb-9678-28308461b4ba" xsi:nil="true"/>
    <Students xmlns="19514574-b5d9-49eb-9678-28308461b4ba">
      <UserInfo>
        <DisplayName/>
        <AccountId xsi:nil="true"/>
        <AccountType/>
      </UserInfo>
    </Students>
    <Student_Groups xmlns="19514574-b5d9-49eb-9678-28308461b4ba">
      <UserInfo>
        <DisplayName/>
        <AccountId xsi:nil="true"/>
        <AccountType/>
      </UserInfo>
    </Student_Groups>
    <Invited_Students xmlns="19514574-b5d9-49eb-9678-28308461b4ba" xsi:nil="true"/>
    <DefaultSectionNames xmlns="19514574-b5d9-49eb-9678-28308461b4ba" xsi:nil="true"/>
    <Has_Teacher_Only_SectionGroup xmlns="19514574-b5d9-49eb-9678-28308461b4ba" xsi:nil="true"/>
    <Self_Registration_Enabled xmlns="19514574-b5d9-49eb-9678-28308461b4ba" xsi:nil="true"/>
    <FolderType xmlns="19514574-b5d9-49eb-9678-28308461b4ba" xsi:nil="true"/>
    <Teachers xmlns="19514574-b5d9-49eb-9678-28308461b4ba">
      <UserInfo>
        <DisplayName/>
        <AccountId xsi:nil="true"/>
        <AccountType/>
      </UserInfo>
    </Teachers>
    <AppVersion xmlns="19514574-b5d9-49eb-9678-28308461b4ba" xsi:nil="true"/>
    <NotebookType xmlns="19514574-b5d9-49eb-9678-28308461b4ba" xsi:nil="true"/>
    <Invited_Teachers xmlns="19514574-b5d9-49eb-9678-28308461b4ba"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C06615145061D4EACEAB05172B34509" ma:contentTypeVersion="21" ma:contentTypeDescription="Create a new document." ma:contentTypeScope="" ma:versionID="f7503c1f194ed13e5e35437cfe0ceff0">
  <xsd:schema xmlns:xsd="http://www.w3.org/2001/XMLSchema" xmlns:xs="http://www.w3.org/2001/XMLSchema" xmlns:p="http://schemas.microsoft.com/office/2006/metadata/properties" xmlns:ns3="4f627824-a7cf-4e54-9661-934e5f85792b" xmlns:ns4="19514574-b5d9-49eb-9678-28308461b4ba" targetNamespace="http://schemas.microsoft.com/office/2006/metadata/properties" ma:root="true" ma:fieldsID="f3b1d70b72433e7b5b4ac69833389fe0" ns3:_="" ns4:_="">
    <xsd:import namespace="4f627824-a7cf-4e54-9661-934e5f85792b"/>
    <xsd:import namespace="19514574-b5d9-49eb-9678-28308461b4ba"/>
    <xsd:element name="properties">
      <xsd:complexType>
        <xsd:sequence>
          <xsd:element name="documentManagement">
            <xsd:complexType>
              <xsd:all>
                <xsd:element ref="ns3:SharedWithUsers" minOccurs="0"/>
                <xsd:element ref="ns3:SharedWithDetails" minOccurs="0"/>
                <xsd:element ref="ns3:SharingHintHash" minOccurs="0"/>
                <xsd:element ref="ns4:NotebookType" minOccurs="0"/>
                <xsd:element ref="ns4:FolderType" minOccurs="0"/>
                <xsd:element ref="ns4:Owner" minOccurs="0"/>
                <xsd:element ref="ns4:DefaultSectionNames" minOccurs="0"/>
                <xsd:element ref="ns4:CultureName" minOccurs="0"/>
                <xsd:element ref="ns4:AppVersion" minOccurs="0"/>
                <xsd:element ref="ns4:Teachers" minOccurs="0"/>
                <xsd:element ref="ns4:Students" minOccurs="0"/>
                <xsd:element ref="ns4:Student_Groups" minOccurs="0"/>
                <xsd:element ref="ns4:Invited_Teachers" minOccurs="0"/>
                <xsd:element ref="ns4:Invited_Students" minOccurs="0"/>
                <xsd:element ref="ns4:Self_Registration_Enabled" minOccurs="0"/>
                <xsd:element ref="ns4:Has_Teacher_Only_SectionGroup" minOccurs="0"/>
                <xsd:element ref="ns4:MediaServiceMetadata" minOccurs="0"/>
                <xsd:element ref="ns4:MediaServiceFastMetadata" minOccurs="0"/>
                <xsd:element ref="ns4:MediaServiceAutoTags" minOccurs="0"/>
                <xsd:element ref="ns4:MediaServiceOCR" minOccurs="0"/>
                <xsd:element ref="ns4: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627824-a7cf-4e54-9661-934e5f85792b"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9514574-b5d9-49eb-9678-28308461b4ba" elementFormDefault="qualified">
    <xsd:import namespace="http://schemas.microsoft.com/office/2006/documentManagement/types"/>
    <xsd:import namespace="http://schemas.microsoft.com/office/infopath/2007/PartnerControls"/>
    <xsd:element name="NotebookType" ma:index="11" nillable="true" ma:displayName="Notebook Type" ma:internalName="NotebookType">
      <xsd:simpleType>
        <xsd:restriction base="dms:Text"/>
      </xsd:simpleType>
    </xsd:element>
    <xsd:element name="FolderType" ma:index="12" nillable="true" ma:displayName="Folder Type" ma:internalName="FolderType">
      <xsd:simpleType>
        <xsd:restriction base="dms:Text"/>
      </xsd:simpleType>
    </xsd:element>
    <xsd:element name="Owner" ma:index="13"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efaultSectionNames" ma:index="14" nillable="true" ma:displayName="Default Section Names" ma:internalName="DefaultSectionNames">
      <xsd:simpleType>
        <xsd:restriction base="dms:Note">
          <xsd:maxLength value="255"/>
        </xsd:restriction>
      </xsd:simpleType>
    </xsd:element>
    <xsd:element name="CultureName" ma:index="15" nillable="true" ma:displayName="Culture Name" ma:internalName="CultureName">
      <xsd:simpleType>
        <xsd:restriction base="dms:Text"/>
      </xsd:simpleType>
    </xsd:element>
    <xsd:element name="AppVersion" ma:index="16" nillable="true" ma:displayName="App Version" ma:internalName="AppVersion">
      <xsd:simpleType>
        <xsd:restriction base="dms:Text"/>
      </xsd:simpleType>
    </xsd:element>
    <xsd:element name="Teachers" ma:index="17"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18"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19"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Invited_Teachers" ma:index="20" nillable="true" ma:displayName="Invited Teachers" ma:internalName="Invited_Teachers">
      <xsd:simpleType>
        <xsd:restriction base="dms:Note">
          <xsd:maxLength value="255"/>
        </xsd:restriction>
      </xsd:simpleType>
    </xsd:element>
    <xsd:element name="Invited_Students" ma:index="21" nillable="true" ma:displayName="Invited Students" ma:internalName="Invited_Students">
      <xsd:simpleType>
        <xsd:restriction base="dms:Note">
          <xsd:maxLength value="255"/>
        </xsd:restriction>
      </xsd:simpleType>
    </xsd:element>
    <xsd:element name="Self_Registration_Enabled" ma:index="22" nillable="true" ma:displayName="Self_Registration_Enabled" ma:internalName="Self_Registration_Enabled">
      <xsd:simpleType>
        <xsd:restriction base="dms:Boolean"/>
      </xsd:simpleType>
    </xsd:element>
    <xsd:element name="Has_Teacher_Only_SectionGroup" ma:index="23" nillable="true" ma:displayName="Has Teacher Only SectionGroup" ma:internalName="Has_Teacher_Only_SectionGroup">
      <xsd:simpleType>
        <xsd:restriction base="dms:Boolean"/>
      </xsd:simpleType>
    </xsd:element>
    <xsd:element name="MediaServiceMetadata" ma:index="24" nillable="true" ma:displayName="MediaServiceMetadata" ma:description="" ma:hidden="true" ma:internalName="MediaServiceMetadata" ma:readOnly="true">
      <xsd:simpleType>
        <xsd:restriction base="dms:Note"/>
      </xsd:simpleType>
    </xsd:element>
    <xsd:element name="MediaServiceFastMetadata" ma:index="25" nillable="true" ma:displayName="MediaServiceFastMetadata" ma:description="" ma:hidden="true" ma:internalName="MediaServiceFastMetadata" ma:readOnly="true">
      <xsd:simpleType>
        <xsd:restriction base="dms:Note"/>
      </xsd:simpleType>
    </xsd:element>
    <xsd:element name="MediaServiceAutoTags" ma:index="26" nillable="true" ma:displayName="MediaServiceAutoTags" ma:internalName="MediaServiceAutoTags" ma:readOnly="true">
      <xsd:simpleType>
        <xsd:restriction base="dms:Text"/>
      </xsd:simpleType>
    </xsd:element>
    <xsd:element name="MediaServiceOCR" ma:index="27" nillable="true" ma:displayName="MediaServiceOCR" ma:internalName="MediaServiceOCR" ma:readOnly="true">
      <xsd:simpleType>
        <xsd:restriction base="dms:Note">
          <xsd:maxLength value="255"/>
        </xsd:restriction>
      </xsd:simpleType>
    </xsd:element>
    <xsd:element name="MediaServiceDateTaken" ma:index="28" nillable="true" ma:displayName="MediaServiceDateTaken" ma:hidden="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515DD4F-7866-4001-817A-886FECFE3BF0}">
  <ds:schemaRefs>
    <ds:schemaRef ds:uri="http://schemas.microsoft.com/office/2006/documentManagement/types"/>
    <ds:schemaRef ds:uri="19514574-b5d9-49eb-9678-28308461b4ba"/>
    <ds:schemaRef ds:uri="http://schemas.openxmlformats.org/package/2006/metadata/core-properties"/>
    <ds:schemaRef ds:uri="http://purl.org/dc/elements/1.1/"/>
    <ds:schemaRef ds:uri="4f627824-a7cf-4e54-9661-934e5f85792b"/>
    <ds:schemaRef ds:uri="http://schemas.microsoft.com/office/infopath/2007/PartnerControls"/>
    <ds:schemaRef ds:uri="http://purl.org/dc/terms/"/>
    <ds:schemaRef ds:uri="http://schemas.microsoft.com/office/2006/metadata/properties"/>
    <ds:schemaRef ds:uri="http://www.w3.org/XML/1998/namespace"/>
    <ds:schemaRef ds:uri="http://purl.org/dc/dcmitype/"/>
  </ds:schemaRefs>
</ds:datastoreItem>
</file>

<file path=customXml/itemProps2.xml><?xml version="1.0" encoding="utf-8"?>
<ds:datastoreItem xmlns:ds="http://schemas.openxmlformats.org/officeDocument/2006/customXml" ds:itemID="{CEF1FF37-70AF-424A-BF1F-2A435CED1B6C}">
  <ds:schemaRefs>
    <ds:schemaRef ds:uri="http://schemas.microsoft.com/sharepoint/v3/contenttype/forms"/>
  </ds:schemaRefs>
</ds:datastoreItem>
</file>

<file path=customXml/itemProps3.xml><?xml version="1.0" encoding="utf-8"?>
<ds:datastoreItem xmlns:ds="http://schemas.openxmlformats.org/officeDocument/2006/customXml" ds:itemID="{C6009556-74CA-4BE2-80FF-2E806E1AAC4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f627824-a7cf-4e54-9661-934e5f85792b"/>
    <ds:schemaRef ds:uri="19514574-b5d9-49eb-9678-28308461b4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213</TotalTime>
  <Words>1029</Words>
  <Application>Microsoft Office PowerPoint</Application>
  <PresentationFormat>Widescreen</PresentationFormat>
  <Paragraphs>135</Paragraphs>
  <Slides>25</Slides>
  <Notes>4</Notes>
  <HiddenSlides>0</HiddenSlides>
  <MMClips>0</MMClips>
  <ScaleCrop>false</ScaleCrop>
  <HeadingPairs>
    <vt:vector size="6" baseType="variant">
      <vt:variant>
        <vt:lpstr>Fonts Used</vt:lpstr>
      </vt:variant>
      <vt:variant>
        <vt:i4>7</vt:i4>
      </vt:variant>
      <vt:variant>
        <vt:lpstr>Theme</vt:lpstr>
      </vt:variant>
      <vt:variant>
        <vt:i4>6</vt:i4>
      </vt:variant>
      <vt:variant>
        <vt:lpstr>Slide Titles</vt:lpstr>
      </vt:variant>
      <vt:variant>
        <vt:i4>25</vt:i4>
      </vt:variant>
    </vt:vector>
  </HeadingPairs>
  <TitlesOfParts>
    <vt:vector size="38" baseType="lpstr">
      <vt:lpstr>ＭＳ Ｐゴシック</vt:lpstr>
      <vt:lpstr>Arial</vt:lpstr>
      <vt:lpstr>Calibri</vt:lpstr>
      <vt:lpstr>Calibri Light</vt:lpstr>
      <vt:lpstr>Cambria</vt:lpstr>
      <vt:lpstr>Comic Sans MS</vt:lpstr>
      <vt:lpstr>Times New Roman</vt:lpstr>
      <vt:lpstr>Office Theme</vt:lpstr>
      <vt:lpstr>Adjacency</vt:lpstr>
      <vt:lpstr>1_Office Theme</vt:lpstr>
      <vt:lpstr>2_Office Theme</vt:lpstr>
      <vt:lpstr>3_Office Theme</vt:lpstr>
      <vt:lpstr>4_Office Theme</vt:lpstr>
      <vt:lpstr>Mathematics and Numeracy</vt:lpstr>
      <vt:lpstr>Me in numbers…</vt:lpstr>
      <vt:lpstr>Objective of sessions</vt:lpstr>
      <vt:lpstr>PowerPoint Presentation</vt:lpstr>
      <vt:lpstr>Vocabulary in mathematics</vt:lpstr>
      <vt:lpstr>     Rate your confidence in mathematics…   http://bit.ly/2M4Fi1l </vt:lpstr>
      <vt:lpstr>PowerPoint Presentation</vt:lpstr>
      <vt:lpstr>Askew, M., Brown, M., Rhodes, V., Wiliam, D. and Johnson, D.(1997) Effective Teachers of Numeracy http://musicmathsmagic.com/page4/files/EffectiveTeachersofNumeracy.pdf </vt:lpstr>
      <vt:lpstr>Y Pedwarawd Gwybodaeth - The Knowledge Quartet</vt:lpstr>
      <vt:lpstr>PowerPoint Presentation</vt:lpstr>
      <vt:lpstr>PowerPoint Presentation</vt:lpstr>
      <vt:lpstr>PowerPoint Presentation</vt:lpstr>
      <vt:lpstr>Rhifedd neu Fathemateg?</vt:lpstr>
      <vt:lpstr>Rhifedd neu Fathemateg?</vt:lpstr>
      <vt:lpstr>What is Numeracy?</vt:lpstr>
      <vt:lpstr>Maths Trail…</vt:lpstr>
      <vt:lpstr>Maths eyes…</vt:lpstr>
      <vt:lpstr>PowerPoint Presentation</vt:lpstr>
      <vt:lpstr>Yr Arae</vt:lpstr>
      <vt:lpstr>The Array</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Mathematics and Numeracy</dc:title>
  <dc:creator>Rachel Wallis</dc:creator>
  <cp:lastModifiedBy>Rachel Wallis</cp:lastModifiedBy>
  <cp:revision>12</cp:revision>
  <dcterms:created xsi:type="dcterms:W3CDTF">2019-10-10T13:08:48Z</dcterms:created>
  <dcterms:modified xsi:type="dcterms:W3CDTF">2019-10-10T17:58:06Z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0x010100AC06615145061D4EACEAB05172B34509</vt:lpwstr>
  </property>
</Properties>
</file>