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1/15/2018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5" Type="http://schemas.openxmlformats.org/officeDocument/2006/relationships/image" Target="../media/image7.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8.xml"/><Relationship Id="rId5" Type="http://schemas.openxmlformats.org/officeDocument/2006/relationships/image" Target="../media/image8.jp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britishmuseum.org/research/collection_online/collection_object_details.aspx?objectId=274418&amp;partId=1" TargetMode="External"/><Relationship Id="rId2" Type="http://schemas.openxmlformats.org/officeDocument/2006/relationships/hyperlink" Target="http://amarnaproject.com/pages/amarna_the_place/north_palace/index.shtml" TargetMode="External"/><Relationship Id="rId1" Type="http://schemas.openxmlformats.org/officeDocument/2006/relationships/slideLayout" Target="../slideLayouts/slideLayout2.xml"/><Relationship Id="rId6" Type="http://schemas.openxmlformats.org/officeDocument/2006/relationships/hyperlink" Target="http://petriecat.museums.ucl.ac.uk/detail.aspx?parentpriref" TargetMode="External"/><Relationship Id="rId5" Type="http://schemas.openxmlformats.org/officeDocument/2006/relationships/hyperlink" Target="http://www.smb-digital.de/eMuseumPlus?service=direct/1/ResultLightboxView/result.t1.collection_lightbox.$TspTitleImageLink.link&amp;sp=10&amp;sp=Scollection&amp;sp=SfieldValue&amp;sp=0&amp;sp=1&amp;sp=3&amp;sp=Slightbox_3x4&amp;sp=36&amp;sp=Sdetail&amp;sp=0&amp;sp=F&amp;sp=T&amp;sp=37" TargetMode="External"/><Relationship Id="rId4" Type="http://schemas.openxmlformats.org/officeDocument/2006/relationships/hyperlink" Target="http://www.globalegyptianmuseum.org/detail.aspx?id=147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89898-69E4-4AB1-A264-AB673A64E66B}"/>
              </a:ext>
            </a:extLst>
          </p:cNvPr>
          <p:cNvSpPr>
            <a:spLocks noGrp="1"/>
          </p:cNvSpPr>
          <p:nvPr>
            <p:ph type="ctrTitle"/>
          </p:nvPr>
        </p:nvSpPr>
        <p:spPr/>
        <p:txBody>
          <a:bodyPr/>
          <a:lstStyle/>
          <a:p>
            <a:r>
              <a:rPr lang="en-GB" sz="4000" dirty="0"/>
              <a:t>Praise the Aten- How Revolutionary was the Amarna Period?</a:t>
            </a:r>
          </a:p>
        </p:txBody>
      </p:sp>
      <p:sp>
        <p:nvSpPr>
          <p:cNvPr id="3" name="Subtitle 2">
            <a:extLst>
              <a:ext uri="{FF2B5EF4-FFF2-40B4-BE49-F238E27FC236}">
                <a16:creationId xmlns:a16="http://schemas.microsoft.com/office/drawing/2014/main" id="{8FE03F2D-41E5-4EE8-8AD0-F5A1E8011315}"/>
              </a:ext>
            </a:extLst>
          </p:cNvPr>
          <p:cNvSpPr>
            <a:spLocks noGrp="1"/>
          </p:cNvSpPr>
          <p:nvPr>
            <p:ph type="subTitle" idx="1"/>
          </p:nvPr>
        </p:nvSpPr>
        <p:spPr/>
        <p:txBody>
          <a:bodyPr>
            <a:normAutofit lnSpcReduction="10000"/>
          </a:bodyPr>
          <a:lstStyle/>
          <a:p>
            <a:r>
              <a:rPr lang="en-GB" b="1" dirty="0"/>
              <a:t>AHSK2002</a:t>
            </a:r>
          </a:p>
          <a:p>
            <a:r>
              <a:rPr lang="en-GB" b="1" dirty="0"/>
              <a:t>Lauren Bird- Hall</a:t>
            </a:r>
          </a:p>
          <a:p>
            <a:r>
              <a:rPr lang="en-GB" b="1"/>
              <a:t>1500137</a:t>
            </a:r>
            <a:endParaRPr lang="en-GB" b="1" dirty="0"/>
          </a:p>
        </p:txBody>
      </p:sp>
    </p:spTree>
    <p:extLst>
      <p:ext uri="{BB962C8B-B14F-4D97-AF65-F5344CB8AC3E}">
        <p14:creationId xmlns:p14="http://schemas.microsoft.com/office/powerpoint/2010/main" val="2026298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23C673-246E-4D45-965D-47BE1F6F782D}"/>
              </a:ext>
            </a:extLst>
          </p:cNvPr>
          <p:cNvSpPr>
            <a:spLocks noGrp="1"/>
          </p:cNvSpPr>
          <p:nvPr>
            <p:ph type="title"/>
          </p:nvPr>
        </p:nvSpPr>
        <p:spPr/>
        <p:txBody>
          <a:bodyPr/>
          <a:lstStyle/>
          <a:p>
            <a:r>
              <a:rPr lang="en-GB" dirty="0"/>
              <a:t>Proposed Contents</a:t>
            </a:r>
          </a:p>
        </p:txBody>
      </p:sp>
      <p:sp>
        <p:nvSpPr>
          <p:cNvPr id="5" name="Content Placeholder 4">
            <a:extLst>
              <a:ext uri="{FF2B5EF4-FFF2-40B4-BE49-F238E27FC236}">
                <a16:creationId xmlns:a16="http://schemas.microsoft.com/office/drawing/2014/main" id="{2F79A28B-EC40-4CA8-8544-4589219F4541}"/>
              </a:ext>
            </a:extLst>
          </p:cNvPr>
          <p:cNvSpPr>
            <a:spLocks noGrp="1"/>
          </p:cNvSpPr>
          <p:nvPr>
            <p:ph idx="1"/>
          </p:nvPr>
        </p:nvSpPr>
        <p:spPr/>
        <p:txBody>
          <a:bodyPr/>
          <a:lstStyle/>
          <a:p>
            <a:r>
              <a:rPr lang="en-GB" b="1" dirty="0"/>
              <a:t>INTRODUCTION</a:t>
            </a:r>
            <a:r>
              <a:rPr lang="en-GB" b="1" dirty="0">
                <a:solidFill>
                  <a:srgbClr val="FF0000"/>
                </a:solidFill>
              </a:rPr>
              <a:t>- 1000 words</a:t>
            </a:r>
          </a:p>
          <a:p>
            <a:r>
              <a:rPr lang="en-GB" b="1" dirty="0">
                <a:solidFill>
                  <a:schemeClr val="tx1"/>
                </a:solidFill>
              </a:rPr>
              <a:t>RELIGION</a:t>
            </a:r>
            <a:r>
              <a:rPr lang="en-GB" b="1" dirty="0">
                <a:solidFill>
                  <a:srgbClr val="FF0000"/>
                </a:solidFill>
              </a:rPr>
              <a:t>- 2000 words</a:t>
            </a:r>
            <a:endParaRPr lang="en-GB" b="1" dirty="0">
              <a:solidFill>
                <a:schemeClr val="tx1"/>
              </a:solidFill>
            </a:endParaRPr>
          </a:p>
          <a:p>
            <a:r>
              <a:rPr lang="en-GB" b="1" dirty="0">
                <a:solidFill>
                  <a:schemeClr val="tx1"/>
                </a:solidFill>
              </a:rPr>
              <a:t>ART</a:t>
            </a:r>
            <a:r>
              <a:rPr lang="en-GB" b="1" dirty="0">
                <a:solidFill>
                  <a:srgbClr val="FF0000"/>
                </a:solidFill>
              </a:rPr>
              <a:t>- 2000 words</a:t>
            </a:r>
            <a:endParaRPr lang="en-GB" b="1" dirty="0">
              <a:solidFill>
                <a:schemeClr val="tx1"/>
              </a:solidFill>
            </a:endParaRPr>
          </a:p>
          <a:p>
            <a:r>
              <a:rPr lang="en-GB" b="1" dirty="0">
                <a:solidFill>
                  <a:schemeClr val="tx1"/>
                </a:solidFill>
              </a:rPr>
              <a:t>DIPLOMACY AND FOREIGN POLICY</a:t>
            </a:r>
            <a:r>
              <a:rPr lang="en-GB" b="1" dirty="0">
                <a:solidFill>
                  <a:srgbClr val="FF0000"/>
                </a:solidFill>
              </a:rPr>
              <a:t>- 2000 words</a:t>
            </a:r>
            <a:endParaRPr lang="en-GB" b="1" dirty="0">
              <a:solidFill>
                <a:schemeClr val="tx1"/>
              </a:solidFill>
            </a:endParaRPr>
          </a:p>
          <a:p>
            <a:r>
              <a:rPr lang="en-GB" b="1" dirty="0">
                <a:solidFill>
                  <a:schemeClr val="tx1"/>
                </a:solidFill>
              </a:rPr>
              <a:t>FEMALE POWER</a:t>
            </a:r>
            <a:r>
              <a:rPr lang="en-GB" b="1" dirty="0">
                <a:solidFill>
                  <a:srgbClr val="FF0000"/>
                </a:solidFill>
              </a:rPr>
              <a:t>- 2000 words</a:t>
            </a:r>
            <a:endParaRPr lang="en-GB" b="1" dirty="0">
              <a:solidFill>
                <a:schemeClr val="tx1"/>
              </a:solidFill>
            </a:endParaRPr>
          </a:p>
          <a:p>
            <a:r>
              <a:rPr lang="en-GB" b="1" dirty="0">
                <a:solidFill>
                  <a:schemeClr val="tx1"/>
                </a:solidFill>
              </a:rPr>
              <a:t>CONCLUSION</a:t>
            </a:r>
            <a:r>
              <a:rPr lang="en-GB" b="1" dirty="0">
                <a:solidFill>
                  <a:srgbClr val="FF0000"/>
                </a:solidFill>
              </a:rPr>
              <a:t>- 1000 words</a:t>
            </a:r>
            <a:endParaRPr lang="en-GB" dirty="0">
              <a:solidFill>
                <a:schemeClr val="tx1"/>
              </a:solidFill>
            </a:endParaRPr>
          </a:p>
          <a:p>
            <a:endParaRPr lang="en-GB" b="1" dirty="0">
              <a:solidFill>
                <a:schemeClr val="tx1"/>
              </a:solidFill>
            </a:endParaRPr>
          </a:p>
        </p:txBody>
      </p:sp>
    </p:spTree>
    <p:extLst>
      <p:ext uri="{BB962C8B-B14F-4D97-AF65-F5344CB8AC3E}">
        <p14:creationId xmlns:p14="http://schemas.microsoft.com/office/powerpoint/2010/main" val="683199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FB5D1BB-0703-437B-BD1E-1D07F8A2730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886586B-3F0F-4593-B272-AE75AD0F0929}"/>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020DEB59-BF94-41B5-8F16-8B10442EE098}"/>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A3BEF6F-FC03-43B1-8D1B-8DA3A360DBF0}"/>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49BA32-A501-4C79-9A72-92587AB9EEFE}"/>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8" name="Straight Connector 17">
            <a:extLst>
              <a:ext uri="{FF2B5EF4-FFF2-40B4-BE49-F238E27FC236}">
                <a16:creationId xmlns:a16="http://schemas.microsoft.com/office/drawing/2014/main" id="{883F92AF-2403-4558-B1D7-72130A1E4BC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572F6A24-139E-4EB5-86D2-431F42EF85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3963AE85-BE5D-4975-BACF-DDDCC9C2ACD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3" name="Picture 22">
              <a:extLst>
                <a:ext uri="{FF2B5EF4-FFF2-40B4-BE49-F238E27FC236}">
                  <a16:creationId xmlns:a16="http://schemas.microsoft.com/office/drawing/2014/main" id="{1E7751F0-16BF-4A9D-B778-5D46B92B4470}"/>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1D755924-121A-47AA-8613-995D4108BCDB}"/>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B4D2AFDA-19BE-4455-830E-1541E5D7BAE6}"/>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0FB15EBF-E414-4E00-87E7-700A78A60F6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8" name="Straight Connector 27">
            <a:extLst>
              <a:ext uri="{FF2B5EF4-FFF2-40B4-BE49-F238E27FC236}">
                <a16:creationId xmlns:a16="http://schemas.microsoft.com/office/drawing/2014/main" id="{36BE37AC-AD36-4C42-9B8C-C5500F4E7C6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Rectangle 29">
            <a:extLst>
              <a:ext uri="{FF2B5EF4-FFF2-40B4-BE49-F238E27FC236}">
                <a16:creationId xmlns:a16="http://schemas.microsoft.com/office/drawing/2014/main" id="{C9DA5B05-DD14-4860-AC45-02A8D2EE1AA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Placeholder 6" descr="A sculpture of a person&#10;&#10;Description generated with high confidence">
            <a:extLst>
              <a:ext uri="{FF2B5EF4-FFF2-40B4-BE49-F238E27FC236}">
                <a16:creationId xmlns:a16="http://schemas.microsoft.com/office/drawing/2014/main" id="{CEB1F8BF-5CA1-468E-ABB0-4E15F764CEA1}"/>
              </a:ext>
            </a:extLst>
          </p:cNvPr>
          <p:cNvPicPr>
            <a:picLocks noGrp="1" noChangeAspect="1"/>
          </p:cNvPicPr>
          <p:nvPr>
            <p:ph type="pic" idx="1"/>
          </p:nvPr>
        </p:nvPicPr>
        <p:blipFill rotWithShape="1">
          <a:blip r:embed="rId5"/>
          <a:srcRect t="465"/>
          <a:stretch/>
        </p:blipFill>
        <p:spPr>
          <a:xfrm>
            <a:off x="1369516" y="1250696"/>
            <a:ext cx="3876801" cy="3858780"/>
          </a:xfrm>
          <a:prstGeom prst="rect">
            <a:avLst/>
          </a:prstGeom>
        </p:spPr>
      </p:pic>
      <p:sp>
        <p:nvSpPr>
          <p:cNvPr id="2" name="Title 1">
            <a:extLst>
              <a:ext uri="{FF2B5EF4-FFF2-40B4-BE49-F238E27FC236}">
                <a16:creationId xmlns:a16="http://schemas.microsoft.com/office/drawing/2014/main" id="{84A1394A-3351-4123-A62D-5C6BCB8FB59C}"/>
              </a:ext>
            </a:extLst>
          </p:cNvPr>
          <p:cNvSpPr>
            <a:spLocks noGrp="1"/>
          </p:cNvSpPr>
          <p:nvPr>
            <p:ph type="title"/>
          </p:nvPr>
        </p:nvSpPr>
        <p:spPr>
          <a:xfrm>
            <a:off x="6094412" y="982132"/>
            <a:ext cx="4802185" cy="1303867"/>
          </a:xfrm>
        </p:spPr>
        <p:txBody>
          <a:bodyPr vert="horz" lIns="91440" tIns="45720" rIns="91440" bIns="45720" rtlCol="0" anchor="ctr">
            <a:normAutofit/>
          </a:bodyPr>
          <a:lstStyle/>
          <a:p>
            <a:r>
              <a:rPr lang="en-US" sz="4400" dirty="0"/>
              <a:t>Main Argument</a:t>
            </a:r>
          </a:p>
        </p:txBody>
      </p:sp>
      <p:sp>
        <p:nvSpPr>
          <p:cNvPr id="3" name="Content Placeholder 2">
            <a:extLst>
              <a:ext uri="{FF2B5EF4-FFF2-40B4-BE49-F238E27FC236}">
                <a16:creationId xmlns:a16="http://schemas.microsoft.com/office/drawing/2014/main" id="{13D9D7A3-37BE-45B8-8F8F-C394A4E4C546}"/>
              </a:ext>
            </a:extLst>
          </p:cNvPr>
          <p:cNvSpPr>
            <a:spLocks noGrp="1"/>
          </p:cNvSpPr>
          <p:nvPr>
            <p:ph type="body" sz="half" idx="2"/>
          </p:nvPr>
        </p:nvSpPr>
        <p:spPr>
          <a:xfrm>
            <a:off x="6094412" y="2556932"/>
            <a:ext cx="4802184" cy="3318936"/>
          </a:xfrm>
        </p:spPr>
        <p:txBody>
          <a:bodyPr vert="horz" lIns="91440" tIns="45720" rIns="91440" bIns="45720" rtlCol="0" anchor="t">
            <a:noAutofit/>
          </a:bodyPr>
          <a:lstStyle/>
          <a:p>
            <a:pPr marL="0" indent="0" algn="l"/>
            <a:r>
              <a:rPr lang="en-US" sz="2800" dirty="0"/>
              <a:t>Whilst the Amarna period was revolutionary in its circumstance, and in Akhenaten’s ideas, it is questionable due to its short effect on Egypt and its attempted destruction from the archaeological record.  </a:t>
            </a:r>
          </a:p>
        </p:txBody>
      </p:sp>
      <p:sp>
        <p:nvSpPr>
          <p:cNvPr id="4" name="TextBox 3">
            <a:extLst>
              <a:ext uri="{FF2B5EF4-FFF2-40B4-BE49-F238E27FC236}">
                <a16:creationId xmlns:a16="http://schemas.microsoft.com/office/drawing/2014/main" id="{47F363C9-6AD7-47DC-A4AC-A0C40156B624}"/>
              </a:ext>
            </a:extLst>
          </p:cNvPr>
          <p:cNvSpPr txBox="1"/>
          <p:nvPr/>
        </p:nvSpPr>
        <p:spPr>
          <a:xfrm>
            <a:off x="1369516" y="5247372"/>
            <a:ext cx="3947202" cy="276999"/>
          </a:xfrm>
          <a:prstGeom prst="rect">
            <a:avLst/>
          </a:prstGeom>
          <a:noFill/>
        </p:spPr>
        <p:txBody>
          <a:bodyPr wrap="square" rtlCol="0">
            <a:spAutoFit/>
          </a:bodyPr>
          <a:lstStyle/>
          <a:p>
            <a:r>
              <a:rPr lang="en-GB" sz="1200" dirty="0"/>
              <a:t>Statue of Akhenaten, after Global Egyptian Museum, n.d.</a:t>
            </a:r>
          </a:p>
        </p:txBody>
      </p:sp>
    </p:spTree>
    <p:extLst>
      <p:ext uri="{BB962C8B-B14F-4D97-AF65-F5344CB8AC3E}">
        <p14:creationId xmlns:p14="http://schemas.microsoft.com/office/powerpoint/2010/main" val="413511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FB5D1BB-0703-437B-BD1E-1D07F8A2730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886586B-3F0F-4593-B272-AE75AD0F0929}"/>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020DEB59-BF94-41B5-8F16-8B10442EE098}"/>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A3BEF6F-FC03-43B1-8D1B-8DA3A360DBF0}"/>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49BA32-A501-4C79-9A72-92587AB9EEFE}"/>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8" name="Straight Connector 17">
            <a:extLst>
              <a:ext uri="{FF2B5EF4-FFF2-40B4-BE49-F238E27FC236}">
                <a16:creationId xmlns:a16="http://schemas.microsoft.com/office/drawing/2014/main" id="{883F92AF-2403-4558-B1D7-72130A1E4BC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572F6A24-139E-4EB5-86D2-431F42EF85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3963AE85-BE5D-4975-BACF-DDDCC9C2ACD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3" name="Picture 22">
              <a:extLst>
                <a:ext uri="{FF2B5EF4-FFF2-40B4-BE49-F238E27FC236}">
                  <a16:creationId xmlns:a16="http://schemas.microsoft.com/office/drawing/2014/main" id="{1E7751F0-16BF-4A9D-B778-5D46B92B4470}"/>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1D755924-121A-47AA-8613-995D4108BCDB}"/>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B4D2AFDA-19BE-4455-830E-1541E5D7BAE6}"/>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0FB15EBF-E414-4E00-87E7-700A78A60F6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8" name="Straight Connector 27">
            <a:extLst>
              <a:ext uri="{FF2B5EF4-FFF2-40B4-BE49-F238E27FC236}">
                <a16:creationId xmlns:a16="http://schemas.microsoft.com/office/drawing/2014/main" id="{36BE37AC-AD36-4C42-9B8C-C5500F4E7C6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Rectangle 29">
            <a:extLst>
              <a:ext uri="{FF2B5EF4-FFF2-40B4-BE49-F238E27FC236}">
                <a16:creationId xmlns:a16="http://schemas.microsoft.com/office/drawing/2014/main" id="{C9DA5B05-DD14-4860-AC45-02A8D2EE1AA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descr="A picture containing indoor, cake&#10;&#10;Description generated with very high confidence">
            <a:extLst>
              <a:ext uri="{FF2B5EF4-FFF2-40B4-BE49-F238E27FC236}">
                <a16:creationId xmlns:a16="http://schemas.microsoft.com/office/drawing/2014/main" id="{6CCB7BAF-875C-4F5D-99AD-9AF0995FB6CB}"/>
              </a:ext>
            </a:extLst>
          </p:cNvPr>
          <p:cNvPicPr>
            <a:picLocks noGrp="1" noChangeAspect="1"/>
          </p:cNvPicPr>
          <p:nvPr>
            <p:ph idx="1"/>
          </p:nvPr>
        </p:nvPicPr>
        <p:blipFill rotWithShape="1">
          <a:blip r:embed="rId5"/>
          <a:srcRect l="1886" r="13467" b="11708"/>
          <a:stretch/>
        </p:blipFill>
        <p:spPr>
          <a:xfrm>
            <a:off x="1412683" y="1410208"/>
            <a:ext cx="3876801" cy="3406888"/>
          </a:xfrm>
          <a:prstGeom prst="rect">
            <a:avLst/>
          </a:prstGeom>
        </p:spPr>
      </p:pic>
      <p:sp>
        <p:nvSpPr>
          <p:cNvPr id="2" name="Title 1">
            <a:extLst>
              <a:ext uri="{FF2B5EF4-FFF2-40B4-BE49-F238E27FC236}">
                <a16:creationId xmlns:a16="http://schemas.microsoft.com/office/drawing/2014/main" id="{A66AF942-57FD-4880-BDF1-BCAA7C736A0E}"/>
              </a:ext>
            </a:extLst>
          </p:cNvPr>
          <p:cNvSpPr>
            <a:spLocks noGrp="1"/>
          </p:cNvSpPr>
          <p:nvPr>
            <p:ph type="title"/>
          </p:nvPr>
        </p:nvSpPr>
        <p:spPr>
          <a:xfrm>
            <a:off x="6094412" y="982132"/>
            <a:ext cx="4802185" cy="1303867"/>
          </a:xfrm>
        </p:spPr>
        <p:txBody>
          <a:bodyPr vert="horz" lIns="91440" tIns="45720" rIns="91440" bIns="45720" rtlCol="0" anchor="ctr">
            <a:normAutofit/>
          </a:bodyPr>
          <a:lstStyle/>
          <a:p>
            <a:r>
              <a:rPr lang="en-US" sz="4400" dirty="0"/>
              <a:t>Religion</a:t>
            </a:r>
          </a:p>
        </p:txBody>
      </p:sp>
      <p:sp>
        <p:nvSpPr>
          <p:cNvPr id="5" name="Text Placeholder 4">
            <a:extLst>
              <a:ext uri="{FF2B5EF4-FFF2-40B4-BE49-F238E27FC236}">
                <a16:creationId xmlns:a16="http://schemas.microsoft.com/office/drawing/2014/main" id="{8BDF7667-F867-4C3E-941C-8E0B53386694}"/>
              </a:ext>
            </a:extLst>
          </p:cNvPr>
          <p:cNvSpPr>
            <a:spLocks noGrp="1"/>
          </p:cNvSpPr>
          <p:nvPr>
            <p:ph type="body" sz="half" idx="2"/>
          </p:nvPr>
        </p:nvSpPr>
        <p:spPr>
          <a:xfrm>
            <a:off x="6094412" y="2556932"/>
            <a:ext cx="4802184" cy="3318936"/>
          </a:xfrm>
        </p:spPr>
        <p:txBody>
          <a:bodyPr vert="horz" lIns="91440" tIns="45720" rIns="91440" bIns="45720" rtlCol="0" anchor="t">
            <a:normAutofit/>
          </a:bodyPr>
          <a:lstStyle/>
          <a:p>
            <a:pPr algn="l">
              <a:buFont typeface="Arial"/>
              <a:buChar char="•"/>
            </a:pPr>
            <a:r>
              <a:rPr lang="en-US" sz="2800" dirty="0"/>
              <a:t>Aten as main god</a:t>
            </a:r>
          </a:p>
          <a:p>
            <a:pPr algn="l">
              <a:buFont typeface="Arial"/>
              <a:buChar char="•"/>
            </a:pPr>
            <a:r>
              <a:rPr lang="en-US" sz="2800" dirty="0"/>
              <a:t>Akhenaten served as the link between the people and the Aten</a:t>
            </a:r>
          </a:p>
          <a:p>
            <a:pPr algn="l">
              <a:buFont typeface="Arial"/>
              <a:buChar char="•"/>
            </a:pPr>
            <a:r>
              <a:rPr lang="en-US" sz="2800" dirty="0"/>
              <a:t>Rejection of other gods</a:t>
            </a:r>
          </a:p>
        </p:txBody>
      </p:sp>
      <p:sp>
        <p:nvSpPr>
          <p:cNvPr id="3" name="TextBox 2">
            <a:extLst>
              <a:ext uri="{FF2B5EF4-FFF2-40B4-BE49-F238E27FC236}">
                <a16:creationId xmlns:a16="http://schemas.microsoft.com/office/drawing/2014/main" id="{08B5EEE7-4707-476B-A8CF-4825BD80C724}"/>
              </a:ext>
            </a:extLst>
          </p:cNvPr>
          <p:cNvSpPr txBox="1"/>
          <p:nvPr/>
        </p:nvSpPr>
        <p:spPr>
          <a:xfrm>
            <a:off x="1412683" y="4911365"/>
            <a:ext cx="3876801" cy="461665"/>
          </a:xfrm>
          <a:prstGeom prst="rect">
            <a:avLst/>
          </a:prstGeom>
          <a:noFill/>
        </p:spPr>
        <p:txBody>
          <a:bodyPr wrap="square" rtlCol="0">
            <a:spAutoFit/>
          </a:bodyPr>
          <a:lstStyle/>
          <a:p>
            <a:r>
              <a:rPr lang="en-GB" sz="1200" dirty="0"/>
              <a:t>Depiction of the Aten, after UCL Petrie Museum Catalogue, n.d.</a:t>
            </a:r>
          </a:p>
        </p:txBody>
      </p:sp>
    </p:spTree>
    <p:extLst>
      <p:ext uri="{BB962C8B-B14F-4D97-AF65-F5344CB8AC3E}">
        <p14:creationId xmlns:p14="http://schemas.microsoft.com/office/powerpoint/2010/main" val="2622915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72F6A24-139E-4EB5-86D2-431F42EF85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3963AE85-BE5D-4975-BACF-DDDCC9C2ACD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1E7751F0-16BF-4A9D-B778-5D46B92B4470}"/>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1D755924-121A-47AA-8613-995D4108BCDB}"/>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B4D2AFDA-19BE-4455-830E-1541E5D7BAE6}"/>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0FB15EBF-E414-4E00-87E7-700A78A60F6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1" name="Straight Connector 20">
            <a:extLst>
              <a:ext uri="{FF2B5EF4-FFF2-40B4-BE49-F238E27FC236}">
                <a16:creationId xmlns:a16="http://schemas.microsoft.com/office/drawing/2014/main" id="{36BE37AC-AD36-4C42-9B8C-C5500F4E7C6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23" name="Rectangle 22">
            <a:extLst>
              <a:ext uri="{FF2B5EF4-FFF2-40B4-BE49-F238E27FC236}">
                <a16:creationId xmlns:a16="http://schemas.microsoft.com/office/drawing/2014/main" id="{C9DA5B05-DD14-4860-AC45-02A8D2EE1AA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4" descr="A person looking at the camera&#10;&#10;Description generated with high confidence">
            <a:extLst>
              <a:ext uri="{FF2B5EF4-FFF2-40B4-BE49-F238E27FC236}">
                <a16:creationId xmlns:a16="http://schemas.microsoft.com/office/drawing/2014/main" id="{410C5C9B-1452-4223-BDD5-BEE6ABC44990}"/>
              </a:ext>
            </a:extLst>
          </p:cNvPr>
          <p:cNvPicPr>
            <a:picLocks noChangeAspect="1"/>
          </p:cNvPicPr>
          <p:nvPr/>
        </p:nvPicPr>
        <p:blipFill rotWithShape="1">
          <a:blip r:embed="rId5"/>
          <a:srcRect t="17405" r="-3" b="16402"/>
          <a:stretch/>
        </p:blipFill>
        <p:spPr>
          <a:xfrm>
            <a:off x="1412683" y="1410208"/>
            <a:ext cx="3876801" cy="3651986"/>
          </a:xfrm>
          <a:prstGeom prst="rect">
            <a:avLst/>
          </a:prstGeom>
        </p:spPr>
      </p:pic>
      <p:sp>
        <p:nvSpPr>
          <p:cNvPr id="2" name="Title 1">
            <a:extLst>
              <a:ext uri="{FF2B5EF4-FFF2-40B4-BE49-F238E27FC236}">
                <a16:creationId xmlns:a16="http://schemas.microsoft.com/office/drawing/2014/main" id="{ACF1477A-919E-4ECB-A4DE-5AD5D627276D}"/>
              </a:ext>
            </a:extLst>
          </p:cNvPr>
          <p:cNvSpPr>
            <a:spLocks noGrp="1"/>
          </p:cNvSpPr>
          <p:nvPr>
            <p:ph type="title"/>
          </p:nvPr>
        </p:nvSpPr>
        <p:spPr>
          <a:xfrm>
            <a:off x="6094412" y="982132"/>
            <a:ext cx="4802185" cy="1303867"/>
          </a:xfrm>
        </p:spPr>
        <p:txBody>
          <a:bodyPr>
            <a:normAutofit/>
          </a:bodyPr>
          <a:lstStyle/>
          <a:p>
            <a:r>
              <a:rPr lang="en-GB" dirty="0"/>
              <a:t>Art</a:t>
            </a:r>
          </a:p>
        </p:txBody>
      </p:sp>
      <p:sp>
        <p:nvSpPr>
          <p:cNvPr id="10" name="Content Placeholder 9"/>
          <p:cNvSpPr>
            <a:spLocks noGrp="1"/>
          </p:cNvSpPr>
          <p:nvPr>
            <p:ph idx="1"/>
          </p:nvPr>
        </p:nvSpPr>
        <p:spPr>
          <a:xfrm>
            <a:off x="6094412" y="2556932"/>
            <a:ext cx="4802184" cy="3318936"/>
          </a:xfrm>
        </p:spPr>
        <p:txBody>
          <a:bodyPr>
            <a:normAutofit/>
          </a:bodyPr>
          <a:lstStyle/>
          <a:p>
            <a:r>
              <a:rPr lang="en-US" dirty="0"/>
              <a:t>Change of style: elongated heads and limbs, deformed features, Nefertiti and Akhenaten sometimes androgynous. </a:t>
            </a:r>
          </a:p>
          <a:p>
            <a:r>
              <a:rPr lang="en-US" dirty="0"/>
              <a:t>Statues mostly destroyed </a:t>
            </a:r>
          </a:p>
          <a:p>
            <a:r>
              <a:rPr lang="en-US" dirty="0"/>
              <a:t>Rare scenes: intimacy, mourning</a:t>
            </a:r>
          </a:p>
          <a:p>
            <a:endParaRPr lang="en-US" dirty="0"/>
          </a:p>
        </p:txBody>
      </p:sp>
      <p:sp>
        <p:nvSpPr>
          <p:cNvPr id="3" name="TextBox 2">
            <a:extLst>
              <a:ext uri="{FF2B5EF4-FFF2-40B4-BE49-F238E27FC236}">
                <a16:creationId xmlns:a16="http://schemas.microsoft.com/office/drawing/2014/main" id="{9F48C94C-3F8E-4363-82CF-8762B10F410B}"/>
              </a:ext>
            </a:extLst>
          </p:cNvPr>
          <p:cNvSpPr txBox="1"/>
          <p:nvPr/>
        </p:nvSpPr>
        <p:spPr>
          <a:xfrm>
            <a:off x="1412683" y="5137608"/>
            <a:ext cx="3876801" cy="461665"/>
          </a:xfrm>
          <a:prstGeom prst="rect">
            <a:avLst/>
          </a:prstGeom>
          <a:noFill/>
        </p:spPr>
        <p:txBody>
          <a:bodyPr wrap="square" rtlCol="0">
            <a:spAutoFit/>
          </a:bodyPr>
          <a:lstStyle/>
          <a:p>
            <a:r>
              <a:rPr lang="en-GB" sz="1200" dirty="0"/>
              <a:t>Bust of an Amarna Princess, after Arnold 1996, ill. Jacket cover.</a:t>
            </a:r>
          </a:p>
        </p:txBody>
      </p:sp>
    </p:spTree>
    <p:extLst>
      <p:ext uri="{BB962C8B-B14F-4D97-AF65-F5344CB8AC3E}">
        <p14:creationId xmlns:p14="http://schemas.microsoft.com/office/powerpoint/2010/main" val="1407788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5E66D3F-14EA-4BCD-819B-EEF581746B8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D49D3EDE-CC3B-4573-A04B-26F32F1B2E7C}"/>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700D0D4B-CC81-434D-B595-71AA691923BC}"/>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B8047919-8C66-4EF3-9979-FB7112EB66A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C00195C4-7BCF-469C-A003-AC2F0D2F9109}"/>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CEE82425-33CD-4CF1-9623-91BECE687F65}"/>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1" name="Straight Connector 20">
            <a:extLst>
              <a:ext uri="{FF2B5EF4-FFF2-40B4-BE49-F238E27FC236}">
                <a16:creationId xmlns:a16="http://schemas.microsoft.com/office/drawing/2014/main" id="{A456CE10-0EE3-4503-ACF3-1D53A6FDBBBF}"/>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23" name="Rectangle 22">
            <a:extLst>
              <a:ext uri="{FF2B5EF4-FFF2-40B4-BE49-F238E27FC236}">
                <a16:creationId xmlns:a16="http://schemas.microsoft.com/office/drawing/2014/main" id="{DD5289D1-D3B7-4C53-823E-280A79C02EB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4">
            <a:extLst>
              <a:ext uri="{FF2B5EF4-FFF2-40B4-BE49-F238E27FC236}">
                <a16:creationId xmlns:a16="http://schemas.microsoft.com/office/drawing/2014/main" id="{E9797A39-4AC9-499B-911E-8255961C3F17}"/>
              </a:ext>
            </a:extLst>
          </p:cNvPr>
          <p:cNvPicPr>
            <a:picLocks noChangeAspect="1"/>
          </p:cNvPicPr>
          <p:nvPr/>
        </p:nvPicPr>
        <p:blipFill>
          <a:blip r:embed="rId5"/>
          <a:stretch>
            <a:fillRect/>
          </a:stretch>
        </p:blipFill>
        <p:spPr>
          <a:xfrm>
            <a:off x="1412683" y="1817954"/>
            <a:ext cx="3876801" cy="3043288"/>
          </a:xfrm>
          <a:prstGeom prst="rect">
            <a:avLst/>
          </a:prstGeom>
        </p:spPr>
      </p:pic>
      <p:sp>
        <p:nvSpPr>
          <p:cNvPr id="2" name="Title 1">
            <a:extLst>
              <a:ext uri="{FF2B5EF4-FFF2-40B4-BE49-F238E27FC236}">
                <a16:creationId xmlns:a16="http://schemas.microsoft.com/office/drawing/2014/main" id="{2F26282C-E9CA-4037-A455-91C25228461A}"/>
              </a:ext>
            </a:extLst>
          </p:cNvPr>
          <p:cNvSpPr>
            <a:spLocks noGrp="1"/>
          </p:cNvSpPr>
          <p:nvPr>
            <p:ph type="title"/>
          </p:nvPr>
        </p:nvSpPr>
        <p:spPr>
          <a:xfrm>
            <a:off x="6094412" y="982132"/>
            <a:ext cx="4802185" cy="1303867"/>
          </a:xfrm>
        </p:spPr>
        <p:txBody>
          <a:bodyPr>
            <a:normAutofit/>
          </a:bodyPr>
          <a:lstStyle/>
          <a:p>
            <a:pPr>
              <a:lnSpc>
                <a:spcPct val="90000"/>
              </a:lnSpc>
            </a:pPr>
            <a:r>
              <a:rPr lang="en-GB" dirty="0">
                <a:solidFill>
                  <a:srgbClr val="262626"/>
                </a:solidFill>
              </a:rPr>
              <a:t>Diplomacy and Foreign Policy</a:t>
            </a:r>
          </a:p>
        </p:txBody>
      </p:sp>
      <p:sp>
        <p:nvSpPr>
          <p:cNvPr id="10" name="Content Placeholder 9"/>
          <p:cNvSpPr>
            <a:spLocks noGrp="1"/>
          </p:cNvSpPr>
          <p:nvPr>
            <p:ph idx="1"/>
          </p:nvPr>
        </p:nvSpPr>
        <p:spPr>
          <a:xfrm>
            <a:off x="6094412" y="2556932"/>
            <a:ext cx="4802184" cy="3318936"/>
          </a:xfrm>
        </p:spPr>
        <p:txBody>
          <a:bodyPr>
            <a:normAutofit/>
          </a:bodyPr>
          <a:lstStyle/>
          <a:p>
            <a:r>
              <a:rPr lang="en-US" dirty="0">
                <a:solidFill>
                  <a:srgbClr val="262626"/>
                </a:solidFill>
              </a:rPr>
              <a:t>Akhenaten- bad or good?</a:t>
            </a:r>
          </a:p>
          <a:p>
            <a:r>
              <a:rPr lang="en-US" dirty="0">
                <a:solidFill>
                  <a:srgbClr val="262626"/>
                </a:solidFill>
              </a:rPr>
              <a:t>Letters on various subjects</a:t>
            </a:r>
          </a:p>
          <a:p>
            <a:r>
              <a:rPr lang="en-US" dirty="0">
                <a:solidFill>
                  <a:srgbClr val="262626"/>
                </a:solidFill>
              </a:rPr>
              <a:t>Ankhesenamun’s letter to the Hittite King</a:t>
            </a:r>
          </a:p>
          <a:p>
            <a:r>
              <a:rPr lang="en-US" dirty="0">
                <a:solidFill>
                  <a:srgbClr val="262626"/>
                </a:solidFill>
              </a:rPr>
              <a:t>Loss of many parts of the Empire- shows Akhenaten was bad at diplomacy?</a:t>
            </a:r>
          </a:p>
          <a:p>
            <a:endParaRPr lang="en-US" dirty="0">
              <a:solidFill>
                <a:srgbClr val="262626"/>
              </a:solidFill>
            </a:endParaRPr>
          </a:p>
        </p:txBody>
      </p:sp>
      <p:sp>
        <p:nvSpPr>
          <p:cNvPr id="3" name="TextBox 2">
            <a:extLst>
              <a:ext uri="{FF2B5EF4-FFF2-40B4-BE49-F238E27FC236}">
                <a16:creationId xmlns:a16="http://schemas.microsoft.com/office/drawing/2014/main" id="{778E7514-EF90-4571-858E-D41FB7CB3F60}"/>
              </a:ext>
            </a:extLst>
          </p:cNvPr>
          <p:cNvSpPr txBox="1"/>
          <p:nvPr/>
        </p:nvSpPr>
        <p:spPr>
          <a:xfrm>
            <a:off x="1412683" y="4939645"/>
            <a:ext cx="3876801" cy="276999"/>
          </a:xfrm>
          <a:prstGeom prst="rect">
            <a:avLst/>
          </a:prstGeom>
          <a:noFill/>
        </p:spPr>
        <p:txBody>
          <a:bodyPr wrap="square" rtlCol="0">
            <a:spAutoFit/>
          </a:bodyPr>
          <a:lstStyle/>
          <a:p>
            <a:r>
              <a:rPr lang="en-GB" sz="1200" dirty="0"/>
              <a:t>Amarna Letters, after British Museum Collection Online, n.d.</a:t>
            </a:r>
          </a:p>
        </p:txBody>
      </p:sp>
    </p:spTree>
    <p:extLst>
      <p:ext uri="{BB962C8B-B14F-4D97-AF65-F5344CB8AC3E}">
        <p14:creationId xmlns:p14="http://schemas.microsoft.com/office/powerpoint/2010/main" val="3178144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1C7711F-3983-4AB1-AFDE-96F7C06514D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89BC9D38-9241-4F71-9B45-73827299E4C5}"/>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6" name="Picture 15">
              <a:extLst>
                <a:ext uri="{FF2B5EF4-FFF2-40B4-BE49-F238E27FC236}">
                  <a16:creationId xmlns:a16="http://schemas.microsoft.com/office/drawing/2014/main" id="{0D302979-39A3-4421-821D-94D6E00BCE8F}"/>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68E001BA-C181-4F47-9ABC-DF4C85AB4F17}"/>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7EF07F1E-BD52-4B06-A38E-BF29F8E28577}"/>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A68BE646-889B-49C2-95AF-90BAE5D29A92}"/>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1" name="Straight Connector 20">
            <a:extLst>
              <a:ext uri="{FF2B5EF4-FFF2-40B4-BE49-F238E27FC236}">
                <a16:creationId xmlns:a16="http://schemas.microsoft.com/office/drawing/2014/main" id="{59BA5C68-DFCC-4101-8403-F96781CDDD7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23" name="Rectangle 22">
            <a:extLst>
              <a:ext uri="{FF2B5EF4-FFF2-40B4-BE49-F238E27FC236}">
                <a16:creationId xmlns:a16="http://schemas.microsoft.com/office/drawing/2014/main" id="{B3085476-B49E-49ED-87D2-1165E69D260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4">
            <a:extLst>
              <a:ext uri="{FF2B5EF4-FFF2-40B4-BE49-F238E27FC236}">
                <a16:creationId xmlns:a16="http://schemas.microsoft.com/office/drawing/2014/main" id="{0BA6AE63-2A2B-48C4-B74E-213490C862F5}"/>
              </a:ext>
            </a:extLst>
          </p:cNvPr>
          <p:cNvPicPr>
            <a:picLocks noChangeAspect="1"/>
          </p:cNvPicPr>
          <p:nvPr/>
        </p:nvPicPr>
        <p:blipFill rotWithShape="1">
          <a:blip r:embed="rId5"/>
          <a:srcRect l="14445" r="15281" b="11711"/>
          <a:stretch/>
        </p:blipFill>
        <p:spPr>
          <a:xfrm>
            <a:off x="1412683" y="1410208"/>
            <a:ext cx="2433793" cy="3406889"/>
          </a:xfrm>
          <a:prstGeom prst="rect">
            <a:avLst/>
          </a:prstGeom>
        </p:spPr>
      </p:pic>
      <p:sp>
        <p:nvSpPr>
          <p:cNvPr id="2" name="Title 1">
            <a:extLst>
              <a:ext uri="{FF2B5EF4-FFF2-40B4-BE49-F238E27FC236}">
                <a16:creationId xmlns:a16="http://schemas.microsoft.com/office/drawing/2014/main" id="{F3F5C8C2-41BC-4713-90D8-C35F72A2992F}"/>
              </a:ext>
            </a:extLst>
          </p:cNvPr>
          <p:cNvSpPr>
            <a:spLocks noGrp="1"/>
          </p:cNvSpPr>
          <p:nvPr>
            <p:ph type="title"/>
          </p:nvPr>
        </p:nvSpPr>
        <p:spPr>
          <a:xfrm>
            <a:off x="4626508" y="982132"/>
            <a:ext cx="6270090" cy="1303867"/>
          </a:xfrm>
        </p:spPr>
        <p:txBody>
          <a:bodyPr>
            <a:normAutofit/>
          </a:bodyPr>
          <a:lstStyle/>
          <a:p>
            <a:r>
              <a:rPr lang="en-GB" dirty="0"/>
              <a:t>Female Power</a:t>
            </a:r>
          </a:p>
        </p:txBody>
      </p:sp>
      <p:sp>
        <p:nvSpPr>
          <p:cNvPr id="10" name="Content Placeholder 9"/>
          <p:cNvSpPr>
            <a:spLocks noGrp="1"/>
          </p:cNvSpPr>
          <p:nvPr>
            <p:ph idx="1"/>
          </p:nvPr>
        </p:nvSpPr>
        <p:spPr>
          <a:xfrm>
            <a:off x="4636482" y="2556932"/>
            <a:ext cx="6260114" cy="3318936"/>
          </a:xfrm>
        </p:spPr>
        <p:txBody>
          <a:bodyPr>
            <a:normAutofit/>
          </a:bodyPr>
          <a:lstStyle/>
          <a:p>
            <a:r>
              <a:rPr lang="en-US" dirty="0"/>
              <a:t>Nefertiti and the princesses given places of prominence in almost every aspect</a:t>
            </a:r>
          </a:p>
          <a:p>
            <a:r>
              <a:rPr lang="en-US" dirty="0"/>
              <a:t>Limestone relief- Nefertiti smiting the enemy</a:t>
            </a:r>
          </a:p>
          <a:p>
            <a:r>
              <a:rPr lang="en-US" dirty="0"/>
              <a:t>Nefertiti was possibly co-regent</a:t>
            </a:r>
          </a:p>
          <a:p>
            <a:r>
              <a:rPr lang="en-US" dirty="0"/>
              <a:t>Amarna period is one of the only periods we know a lot about royal women </a:t>
            </a:r>
          </a:p>
        </p:txBody>
      </p:sp>
      <p:sp>
        <p:nvSpPr>
          <p:cNvPr id="3" name="TextBox 2">
            <a:extLst>
              <a:ext uri="{FF2B5EF4-FFF2-40B4-BE49-F238E27FC236}">
                <a16:creationId xmlns:a16="http://schemas.microsoft.com/office/drawing/2014/main" id="{98F81A07-5A83-4D17-A5E7-FECD2D191F07}"/>
              </a:ext>
            </a:extLst>
          </p:cNvPr>
          <p:cNvSpPr txBox="1"/>
          <p:nvPr/>
        </p:nvSpPr>
        <p:spPr>
          <a:xfrm>
            <a:off x="1412683" y="4892511"/>
            <a:ext cx="2433793" cy="461665"/>
          </a:xfrm>
          <a:prstGeom prst="rect">
            <a:avLst/>
          </a:prstGeom>
          <a:noFill/>
        </p:spPr>
        <p:txBody>
          <a:bodyPr wrap="square" rtlCol="0">
            <a:spAutoFit/>
          </a:bodyPr>
          <a:lstStyle/>
          <a:p>
            <a:r>
              <a:rPr lang="en-GB" sz="1200" dirty="0"/>
              <a:t>The Nefertiti Bust, after Staatliche Museen zu Berlin, n.d.</a:t>
            </a:r>
          </a:p>
        </p:txBody>
      </p:sp>
    </p:spTree>
    <p:extLst>
      <p:ext uri="{BB962C8B-B14F-4D97-AF65-F5344CB8AC3E}">
        <p14:creationId xmlns:p14="http://schemas.microsoft.com/office/powerpoint/2010/main" val="4202804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98C8A-CC52-47F2-8544-D0D51460F958}"/>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9B6C0B83-ADBB-40F5-9B81-049C9471B622}"/>
              </a:ext>
            </a:extLst>
          </p:cNvPr>
          <p:cNvSpPr>
            <a:spLocks noGrp="1"/>
          </p:cNvSpPr>
          <p:nvPr>
            <p:ph idx="1"/>
          </p:nvPr>
        </p:nvSpPr>
        <p:spPr/>
        <p:txBody>
          <a:bodyPr/>
          <a:lstStyle/>
          <a:p>
            <a:r>
              <a:rPr lang="en-GB" dirty="0"/>
              <a:t>Amarna Letters- archive detailing foreign policy etc. but does not give us an insight into the life at Amarna.</a:t>
            </a:r>
          </a:p>
          <a:p>
            <a:r>
              <a:rPr lang="en-GB" dirty="0"/>
              <a:t>Museum catalogues- gives examples of Amarna artwork to provide evidence of life in Amarna.</a:t>
            </a:r>
          </a:p>
          <a:p>
            <a:r>
              <a:rPr lang="en-GB" dirty="0"/>
              <a:t>Excavation reports- Using notes from the Flinders Petrie excavation, and the ongoing excavations at Tell el-Amarna by Barry Kemp.</a:t>
            </a:r>
          </a:p>
        </p:txBody>
      </p:sp>
    </p:spTree>
    <p:extLst>
      <p:ext uri="{BB962C8B-B14F-4D97-AF65-F5344CB8AC3E}">
        <p14:creationId xmlns:p14="http://schemas.microsoft.com/office/powerpoint/2010/main" val="1433955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D56E41F-B8E0-4D18-B554-FD40260DE0E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2DB31E17-E562-4F82-98D0-858C84120F34}"/>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58BF3B07-5EF6-4E5B-834E-C1398DB60ADA}"/>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3DDA1859-D108-4C60-B38B-C85485AB386A}"/>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E498EA77-084B-43CC-B94D-566F1D8E1EE8}"/>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99B16D3F-47E8-419E-9C4E-ED6FC918FBB0}"/>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1" name="Straight Connector 20">
            <a:extLst>
              <a:ext uri="{FF2B5EF4-FFF2-40B4-BE49-F238E27FC236}">
                <a16:creationId xmlns:a16="http://schemas.microsoft.com/office/drawing/2014/main" id="{FD2308B7-2829-44DD-B213-27EEBDED141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23" name="Rectangle 22">
            <a:extLst>
              <a:ext uri="{FF2B5EF4-FFF2-40B4-BE49-F238E27FC236}">
                <a16:creationId xmlns:a16="http://schemas.microsoft.com/office/drawing/2014/main" id="{23E937B9-07EE-456A-A31C-41A8866E28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4">
            <a:extLst>
              <a:ext uri="{FF2B5EF4-FFF2-40B4-BE49-F238E27FC236}">
                <a16:creationId xmlns:a16="http://schemas.microsoft.com/office/drawing/2014/main" id="{B61C46CE-3DF5-409D-9E61-C4735C9D9C5B}"/>
              </a:ext>
            </a:extLst>
          </p:cNvPr>
          <p:cNvPicPr>
            <a:picLocks noChangeAspect="1"/>
          </p:cNvPicPr>
          <p:nvPr/>
        </p:nvPicPr>
        <p:blipFill>
          <a:blip r:embed="rId5"/>
          <a:stretch>
            <a:fillRect/>
          </a:stretch>
        </p:blipFill>
        <p:spPr>
          <a:xfrm>
            <a:off x="1412683" y="2547781"/>
            <a:ext cx="5278777" cy="1583633"/>
          </a:xfrm>
          <a:prstGeom prst="rect">
            <a:avLst/>
          </a:prstGeom>
        </p:spPr>
      </p:pic>
      <p:sp>
        <p:nvSpPr>
          <p:cNvPr id="2" name="Title 1">
            <a:extLst>
              <a:ext uri="{FF2B5EF4-FFF2-40B4-BE49-F238E27FC236}">
                <a16:creationId xmlns:a16="http://schemas.microsoft.com/office/drawing/2014/main" id="{9BEEC1D6-8D60-4575-B16A-1100E4A41B90}"/>
              </a:ext>
            </a:extLst>
          </p:cNvPr>
          <p:cNvSpPr>
            <a:spLocks noGrp="1"/>
          </p:cNvSpPr>
          <p:nvPr>
            <p:ph type="title"/>
          </p:nvPr>
        </p:nvSpPr>
        <p:spPr>
          <a:xfrm>
            <a:off x="7535825" y="982132"/>
            <a:ext cx="3360772" cy="1303867"/>
          </a:xfrm>
        </p:spPr>
        <p:txBody>
          <a:bodyPr>
            <a:normAutofit/>
          </a:bodyPr>
          <a:lstStyle/>
          <a:p>
            <a:pPr>
              <a:lnSpc>
                <a:spcPct val="90000"/>
              </a:lnSpc>
            </a:pPr>
            <a:r>
              <a:rPr lang="en-GB" dirty="0">
                <a:solidFill>
                  <a:srgbClr val="262626"/>
                </a:solidFill>
              </a:rPr>
              <a:t>Research so far</a:t>
            </a:r>
          </a:p>
        </p:txBody>
      </p:sp>
      <p:sp>
        <p:nvSpPr>
          <p:cNvPr id="10" name="Content Placeholder 9"/>
          <p:cNvSpPr>
            <a:spLocks noGrp="1"/>
          </p:cNvSpPr>
          <p:nvPr>
            <p:ph idx="1"/>
          </p:nvPr>
        </p:nvSpPr>
        <p:spPr>
          <a:xfrm>
            <a:off x="7535824" y="2556932"/>
            <a:ext cx="3360771" cy="3318936"/>
          </a:xfrm>
        </p:spPr>
        <p:txBody>
          <a:bodyPr>
            <a:normAutofit/>
          </a:bodyPr>
          <a:lstStyle/>
          <a:p>
            <a:r>
              <a:rPr lang="en-US" dirty="0">
                <a:solidFill>
                  <a:srgbClr val="262626"/>
                </a:solidFill>
              </a:rPr>
              <a:t>Books- primary and secondary</a:t>
            </a:r>
          </a:p>
          <a:p>
            <a:r>
              <a:rPr lang="en-US" dirty="0">
                <a:solidFill>
                  <a:srgbClr val="262626"/>
                </a:solidFill>
              </a:rPr>
              <a:t>Museum catalogues- mainly Berlin and Cairo</a:t>
            </a:r>
          </a:p>
          <a:p>
            <a:r>
              <a:rPr lang="en-US" dirty="0">
                <a:solidFill>
                  <a:srgbClr val="262626"/>
                </a:solidFill>
              </a:rPr>
              <a:t>Future research plans</a:t>
            </a:r>
          </a:p>
        </p:txBody>
      </p:sp>
      <p:sp>
        <p:nvSpPr>
          <p:cNvPr id="3" name="TextBox 2">
            <a:extLst>
              <a:ext uri="{FF2B5EF4-FFF2-40B4-BE49-F238E27FC236}">
                <a16:creationId xmlns:a16="http://schemas.microsoft.com/office/drawing/2014/main" id="{EF33BCF5-59BE-415B-8948-18EE0E5886C9}"/>
              </a:ext>
            </a:extLst>
          </p:cNvPr>
          <p:cNvSpPr txBox="1"/>
          <p:nvPr/>
        </p:nvSpPr>
        <p:spPr>
          <a:xfrm>
            <a:off x="1517715" y="4524866"/>
            <a:ext cx="5173745" cy="276999"/>
          </a:xfrm>
          <a:prstGeom prst="rect">
            <a:avLst/>
          </a:prstGeom>
          <a:noFill/>
        </p:spPr>
        <p:txBody>
          <a:bodyPr wrap="square" rtlCol="0">
            <a:spAutoFit/>
          </a:bodyPr>
          <a:lstStyle/>
          <a:p>
            <a:r>
              <a:rPr lang="en-GB" sz="1200" dirty="0"/>
              <a:t>North Palace, after The Amarna Project, n.d.</a:t>
            </a:r>
          </a:p>
        </p:txBody>
      </p:sp>
    </p:spTree>
    <p:extLst>
      <p:ext uri="{BB962C8B-B14F-4D97-AF65-F5344CB8AC3E}">
        <p14:creationId xmlns:p14="http://schemas.microsoft.com/office/powerpoint/2010/main" val="1409715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3868F-F2E4-4530-ACBE-CF84E9F7B636}"/>
              </a:ext>
            </a:extLst>
          </p:cNvPr>
          <p:cNvSpPr>
            <a:spLocks noGrp="1"/>
          </p:cNvSpPr>
          <p:nvPr>
            <p:ph type="title"/>
          </p:nvPr>
        </p:nvSpPr>
        <p:spPr/>
        <p:txBody>
          <a:bodyPr/>
          <a:lstStyle/>
          <a:p>
            <a:r>
              <a:rPr lang="en-GB" dirty="0"/>
              <a:t>Results</a:t>
            </a:r>
          </a:p>
        </p:txBody>
      </p:sp>
      <p:sp>
        <p:nvSpPr>
          <p:cNvPr id="3" name="Content Placeholder 2">
            <a:extLst>
              <a:ext uri="{FF2B5EF4-FFF2-40B4-BE49-F238E27FC236}">
                <a16:creationId xmlns:a16="http://schemas.microsoft.com/office/drawing/2014/main" id="{6D9A891B-3FC0-4471-A4D4-E4F3D7D73C75}"/>
              </a:ext>
            </a:extLst>
          </p:cNvPr>
          <p:cNvSpPr>
            <a:spLocks noGrp="1"/>
          </p:cNvSpPr>
          <p:nvPr>
            <p:ph idx="1"/>
          </p:nvPr>
        </p:nvSpPr>
        <p:spPr/>
        <p:txBody>
          <a:bodyPr>
            <a:normAutofit/>
          </a:bodyPr>
          <a:lstStyle/>
          <a:p>
            <a:r>
              <a:rPr lang="en-GB" sz="2800" dirty="0"/>
              <a:t>To determine how revolutionary the Amarna period was.</a:t>
            </a:r>
          </a:p>
          <a:p>
            <a:r>
              <a:rPr lang="en-GB" sz="2800" dirty="0"/>
              <a:t>How much did it effect the ancient Egyptians?</a:t>
            </a:r>
          </a:p>
          <a:p>
            <a:r>
              <a:rPr lang="en-GB" sz="2800" dirty="0"/>
              <a:t>After effects of the Amarna period.</a:t>
            </a:r>
          </a:p>
          <a:p>
            <a:r>
              <a:rPr lang="en-GB" sz="2800" dirty="0"/>
              <a:t>Its impact now and its influence on what we know about Egyptian history.</a:t>
            </a:r>
          </a:p>
        </p:txBody>
      </p:sp>
    </p:spTree>
    <p:extLst>
      <p:ext uri="{BB962C8B-B14F-4D97-AF65-F5344CB8AC3E}">
        <p14:creationId xmlns:p14="http://schemas.microsoft.com/office/powerpoint/2010/main" val="463887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8E524-667A-4D4B-A5EB-74A510A8FD26}"/>
              </a:ext>
            </a:extLst>
          </p:cNvPr>
          <p:cNvSpPr>
            <a:spLocks noGrp="1"/>
          </p:cNvSpPr>
          <p:nvPr>
            <p:ph type="title"/>
          </p:nvPr>
        </p:nvSpPr>
        <p:spPr>
          <a:xfrm>
            <a:off x="1295402" y="982132"/>
            <a:ext cx="9601196" cy="554437"/>
          </a:xfrm>
        </p:spPr>
        <p:txBody>
          <a:bodyPr>
            <a:normAutofit fontScale="90000"/>
          </a:bodyPr>
          <a:lstStyle/>
          <a:p>
            <a:r>
              <a:rPr lang="en-GB" dirty="0"/>
              <a:t>Bibliography</a:t>
            </a:r>
          </a:p>
        </p:txBody>
      </p:sp>
      <p:sp>
        <p:nvSpPr>
          <p:cNvPr id="3" name="Content Placeholder 2">
            <a:extLst>
              <a:ext uri="{FF2B5EF4-FFF2-40B4-BE49-F238E27FC236}">
                <a16:creationId xmlns:a16="http://schemas.microsoft.com/office/drawing/2014/main" id="{F6A66069-ABB2-4847-8EB4-813161D08265}"/>
              </a:ext>
            </a:extLst>
          </p:cNvPr>
          <p:cNvSpPr>
            <a:spLocks noGrp="1"/>
          </p:cNvSpPr>
          <p:nvPr>
            <p:ph idx="1"/>
          </p:nvPr>
        </p:nvSpPr>
        <p:spPr>
          <a:xfrm>
            <a:off x="1295402" y="2432114"/>
            <a:ext cx="9601196" cy="4065922"/>
          </a:xfrm>
        </p:spPr>
        <p:txBody>
          <a:bodyPr>
            <a:normAutofit fontScale="92500"/>
          </a:bodyPr>
          <a:lstStyle/>
          <a:p>
            <a:r>
              <a:rPr lang="en-GB" sz="1100" dirty="0"/>
              <a:t>Arnold, D. 1997. </a:t>
            </a:r>
            <a:r>
              <a:rPr lang="en-GB" sz="1100" i="1" dirty="0"/>
              <a:t>The Royal Women of Amarna: Images of Beauty from Ancient Egypt</a:t>
            </a:r>
            <a:r>
              <a:rPr lang="en-GB" sz="1100" dirty="0"/>
              <a:t>. New York: Metropolitan Museum of Art. </a:t>
            </a:r>
          </a:p>
          <a:p>
            <a:r>
              <a:rPr lang="en-GB" sz="1100" dirty="0"/>
              <a:t>Chadwick, R. 2005. </a:t>
            </a:r>
            <a:r>
              <a:rPr lang="en-GB" sz="1100" i="1" dirty="0"/>
              <a:t>First Civilisations: Ancient Mesopotamia and Ancient Egypt</a:t>
            </a:r>
            <a:r>
              <a:rPr lang="en-GB" sz="1100" dirty="0"/>
              <a:t>. Montreal: Les Editions Champ Fleury.</a:t>
            </a:r>
          </a:p>
          <a:p>
            <a:r>
              <a:rPr lang="en-GB" sz="1100" dirty="0"/>
              <a:t>Clayton, P.A. 2006. </a:t>
            </a:r>
            <a:r>
              <a:rPr lang="en-GB" sz="1100" i="1" dirty="0"/>
              <a:t>Chronicle of the Pharaohs</a:t>
            </a:r>
            <a:r>
              <a:rPr lang="en-GB" sz="1100" dirty="0"/>
              <a:t>. London: Thames and Hudson.</a:t>
            </a:r>
          </a:p>
          <a:p>
            <a:r>
              <a:rPr lang="en-GB" sz="1100" dirty="0"/>
              <a:t>Moran, W.L. 1992. </a:t>
            </a:r>
            <a:r>
              <a:rPr lang="en-GB" sz="1100" i="1" dirty="0"/>
              <a:t>The Amarna Letters</a:t>
            </a:r>
            <a:r>
              <a:rPr lang="en-GB" sz="1100" dirty="0"/>
              <a:t>. Cambridge: Cambridge University Press.</a:t>
            </a:r>
          </a:p>
          <a:p>
            <a:r>
              <a:rPr lang="en-GB" sz="1100" dirty="0"/>
              <a:t>Redford, D.B. 2002. </a:t>
            </a:r>
            <a:r>
              <a:rPr lang="en-GB" sz="1100" i="1" dirty="0"/>
              <a:t>The Ancient Gods Speak: A Guide to Egyptian</a:t>
            </a:r>
            <a:r>
              <a:rPr lang="en-GB" sz="1100" dirty="0"/>
              <a:t>. New York: Oxford University Press Inc.</a:t>
            </a:r>
          </a:p>
          <a:p>
            <a:r>
              <a:rPr lang="en-GB" sz="1100" dirty="0"/>
              <a:t>Robins, G. 2007. </a:t>
            </a:r>
            <a:r>
              <a:rPr lang="en-GB" sz="1100" i="1" dirty="0"/>
              <a:t>The Art of Ancient Egypt</a:t>
            </a:r>
            <a:r>
              <a:rPr lang="en-GB" sz="1100" dirty="0"/>
              <a:t>. Cambridge, Massachusetts: Harvard University Press. </a:t>
            </a:r>
          </a:p>
          <a:p>
            <a:r>
              <a:rPr lang="en-GB" sz="1100" dirty="0"/>
              <a:t>Shaw, I. 2000. </a:t>
            </a:r>
            <a:r>
              <a:rPr lang="en-GB" sz="1100" i="1" dirty="0"/>
              <a:t>The Oxford History of Ancient Egypt</a:t>
            </a:r>
            <a:r>
              <a:rPr lang="en-GB" sz="1100" dirty="0"/>
              <a:t>. New York: Oxford University Press.</a:t>
            </a:r>
          </a:p>
          <a:p>
            <a:r>
              <a:rPr lang="en-GB" sz="1100" dirty="0"/>
              <a:t>Waterson, B. 1999. </a:t>
            </a:r>
            <a:r>
              <a:rPr lang="en-GB" sz="1100" i="1" dirty="0"/>
              <a:t>Amarna: Ancient Egypt’s  Age of Revolution</a:t>
            </a:r>
            <a:r>
              <a:rPr lang="en-GB" sz="1100" dirty="0"/>
              <a:t>. London: Arcadia Publishing. </a:t>
            </a:r>
          </a:p>
          <a:p>
            <a:r>
              <a:rPr lang="en-GB" sz="1100" dirty="0"/>
              <a:t>The Amarna Project n.d. North Palace. [Online] Available from </a:t>
            </a:r>
            <a:r>
              <a:rPr lang="en-GB" sz="1100" dirty="0">
                <a:hlinkClick r:id="rId2"/>
              </a:rPr>
              <a:t>http://amarnaproject.com/pages/amarna_the_place/north_palace/index.shtml</a:t>
            </a:r>
            <a:r>
              <a:rPr lang="en-GB" sz="1100" dirty="0"/>
              <a:t>. (Accessed 14</a:t>
            </a:r>
            <a:r>
              <a:rPr lang="en-GB" sz="1100" baseline="30000" dirty="0"/>
              <a:t>th</a:t>
            </a:r>
            <a:r>
              <a:rPr lang="en-GB" sz="1100" dirty="0"/>
              <a:t> January 2018).</a:t>
            </a:r>
          </a:p>
          <a:p>
            <a:r>
              <a:rPr lang="en-GB" sz="1100" dirty="0"/>
              <a:t>British Museum Collection Online n.d. Amarna Letters. [Online] Available from </a:t>
            </a:r>
            <a:r>
              <a:rPr lang="en-GB" sz="1100" dirty="0">
                <a:hlinkClick r:id="rId3"/>
              </a:rPr>
              <a:t>http://www.britishmuseum.org/research/collection_online/collection_object_details.aspx?objectId=274418&amp;partId=1</a:t>
            </a:r>
            <a:r>
              <a:rPr lang="en-GB" sz="1100" dirty="0"/>
              <a:t>. (Accessed 14</a:t>
            </a:r>
            <a:r>
              <a:rPr lang="en-GB" sz="1100" baseline="30000" dirty="0"/>
              <a:t>th</a:t>
            </a:r>
            <a:r>
              <a:rPr lang="en-GB" sz="1100" dirty="0"/>
              <a:t> January 2018).</a:t>
            </a:r>
          </a:p>
          <a:p>
            <a:r>
              <a:rPr lang="en-GB" sz="1100" dirty="0"/>
              <a:t>Global Egyptian Museum n.d. Statue of Akhenaten. [Online] Available from </a:t>
            </a:r>
            <a:r>
              <a:rPr lang="en-GB" sz="1100" dirty="0">
                <a:hlinkClick r:id="rId4"/>
              </a:rPr>
              <a:t>http://www.globalegyptianmuseum.org/detail.aspx?id=14744</a:t>
            </a:r>
            <a:r>
              <a:rPr lang="en-GB" sz="1100" dirty="0"/>
              <a:t>. (Accessed 14</a:t>
            </a:r>
            <a:r>
              <a:rPr lang="en-GB" sz="1100" baseline="30000" dirty="0"/>
              <a:t>th</a:t>
            </a:r>
            <a:r>
              <a:rPr lang="en-GB" sz="1100" dirty="0"/>
              <a:t> January 2018).</a:t>
            </a:r>
          </a:p>
          <a:p>
            <a:r>
              <a:rPr lang="en-GB" sz="1100" dirty="0"/>
              <a:t>Staatliche Museen zu Berlin n.d. Nefertiti Bust. [Online] Available from </a:t>
            </a:r>
            <a:r>
              <a:rPr lang="en-GB" sz="1100" dirty="0">
                <a:hlinkClick r:id="rId5"/>
              </a:rPr>
              <a:t>http://www.smb-digital.de/eMuseumPlus?service=direct/1/ResultLightboxView/result.t1.collection_lightbox.$TspTitleImageLink.link&amp;sp=10&amp;sp=Scollection&amp;sp=SfieldValue&amp;sp=0&amp;sp=1&amp;sp=3&amp;sp=Slightbox_3x4&amp;sp=36&amp;sp=Sdetail&amp;sp=0&amp;sp=F&amp;sp=T&amp;sp=37</a:t>
            </a:r>
            <a:r>
              <a:rPr lang="en-GB" sz="1100" dirty="0"/>
              <a:t>. (Accessed 14</a:t>
            </a:r>
            <a:r>
              <a:rPr lang="en-GB" sz="1100" baseline="30000" dirty="0"/>
              <a:t>th</a:t>
            </a:r>
            <a:r>
              <a:rPr lang="en-GB" sz="1100" dirty="0"/>
              <a:t> January 2018). </a:t>
            </a:r>
          </a:p>
          <a:p>
            <a:r>
              <a:rPr lang="en-GB" sz="1100" dirty="0"/>
              <a:t>UCL Petrie Museum Catalogue n.d. Relief depicting the Aten. [Online] Available from </a:t>
            </a:r>
            <a:r>
              <a:rPr lang="en-GB" sz="1100" dirty="0">
                <a:hlinkClick r:id="rId6"/>
              </a:rPr>
              <a:t>http://petriecat.museums.ucl.ac.uk/detail.aspx?parentpriref</a:t>
            </a:r>
            <a:r>
              <a:rPr lang="en-GB" sz="1100" dirty="0"/>
              <a:t> (Accessed 14</a:t>
            </a:r>
            <a:r>
              <a:rPr lang="en-GB" sz="1100" baseline="30000" dirty="0"/>
              <a:t>th</a:t>
            </a:r>
            <a:r>
              <a:rPr lang="en-GB" sz="1100" dirty="0"/>
              <a:t> January 2018).</a:t>
            </a:r>
          </a:p>
          <a:p>
            <a:endParaRPr lang="en-GB" sz="1100" dirty="0"/>
          </a:p>
        </p:txBody>
      </p:sp>
    </p:spTree>
    <p:extLst>
      <p:ext uri="{BB962C8B-B14F-4D97-AF65-F5344CB8AC3E}">
        <p14:creationId xmlns:p14="http://schemas.microsoft.com/office/powerpoint/2010/main" val="215675038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402</TotalTime>
  <Words>843</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Garamond</vt:lpstr>
      <vt:lpstr>Organic</vt:lpstr>
      <vt:lpstr>Praise the Aten- How Revolutionary was the Amarna Period?</vt:lpstr>
      <vt:lpstr>Proposed Contents</vt:lpstr>
      <vt:lpstr>Main Argument</vt:lpstr>
      <vt:lpstr>Religion</vt:lpstr>
      <vt:lpstr>Art</vt:lpstr>
      <vt:lpstr>Diplomacy and Foreign Policy</vt:lpstr>
      <vt:lpstr>Female Power</vt:lpstr>
      <vt:lpstr>Sources</vt:lpstr>
      <vt:lpstr>Research so far</vt:lpstr>
      <vt:lpstr>Results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Praise the Aten- How Revolutionary was the Amarna Period?</dc:title>
  <dc:creator>Lauren Hall</dc:creator>
  <cp:lastModifiedBy>Lauren Hall</cp:lastModifiedBy>
  <cp:revision>33</cp:revision>
  <dcterms:created xsi:type="dcterms:W3CDTF">2018-01-14T16:02:27Z</dcterms:created>
  <dcterms:modified xsi:type="dcterms:W3CDTF">2018-01-15T16:16:54Z</dcterms:modified>
</cp:coreProperties>
</file>