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7" r:id="rId6"/>
    <p:sldId id="257" r:id="rId7"/>
    <p:sldId id="258" r:id="rId8"/>
    <p:sldId id="259" r:id="rId9"/>
    <p:sldId id="260" r:id="rId10"/>
    <p:sldId id="261" r:id="rId11"/>
    <p:sldId id="262" r:id="rId12"/>
    <p:sldId id="263" r:id="rId13"/>
    <p:sldId id="264"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2B2E8-494C-4D9F-B80B-D08EB499AD25}" v="33" dt="2025-08-10T23:44:44.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94660"/>
  </p:normalViewPr>
  <p:slideViewPr>
    <p:cSldViewPr snapToGrid="0">
      <p:cViewPr varScale="1">
        <p:scale>
          <a:sx n="59" d="100"/>
          <a:sy n="59" d="100"/>
        </p:scale>
        <p:origin x="96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C1442E-5399-44FA-8FE4-B49CDD547309}" type="doc">
      <dgm:prSet loTypeId="urn:microsoft.com/office/officeart/2005/8/layout/list1" loCatId="list" qsTypeId="urn:microsoft.com/office/officeart/2005/8/quickstyle/simple1" qsCatId="simple" csTypeId="urn:microsoft.com/office/officeart/2005/8/colors/accent0_1" csCatId="mainScheme" phldr="1"/>
      <dgm:spPr/>
      <dgm:t>
        <a:bodyPr/>
        <a:lstStyle/>
        <a:p>
          <a:endParaRPr lang="en-GB"/>
        </a:p>
      </dgm:t>
    </dgm:pt>
    <dgm:pt modelId="{0882D353-D937-4BC5-B99C-3B027950D2FD}">
      <dgm:prSet phldrT="[Text]" custT="1"/>
      <dgm:spPr/>
      <dgm:t>
        <a:bodyPr/>
        <a:lstStyle/>
        <a:p>
          <a:endParaRPr lang="en-GB" sz="2800" dirty="0"/>
        </a:p>
        <a:p>
          <a:r>
            <a:rPr lang="en-GB" sz="2800" dirty="0"/>
            <a:t>Introduction</a:t>
          </a:r>
        </a:p>
        <a:p>
          <a:r>
            <a:rPr lang="en-GB" sz="2800" dirty="0"/>
            <a:t>Business overview</a:t>
          </a:r>
        </a:p>
        <a:p>
          <a:endParaRPr lang="en-GB" sz="2800" dirty="0"/>
        </a:p>
      </dgm:t>
    </dgm:pt>
    <dgm:pt modelId="{93EE8BAA-6CAE-406A-9ADD-7A63D5CA2E9D}" type="parTrans" cxnId="{507B3071-DB14-4F3F-8A37-A10D6D16AA22}">
      <dgm:prSet/>
      <dgm:spPr/>
      <dgm:t>
        <a:bodyPr/>
        <a:lstStyle/>
        <a:p>
          <a:endParaRPr lang="en-GB"/>
        </a:p>
      </dgm:t>
    </dgm:pt>
    <dgm:pt modelId="{BE5A0674-1C7B-4682-A69C-C18FAD852025}" type="sibTrans" cxnId="{507B3071-DB14-4F3F-8A37-A10D6D16AA22}">
      <dgm:prSet/>
      <dgm:spPr/>
      <dgm:t>
        <a:bodyPr/>
        <a:lstStyle/>
        <a:p>
          <a:endParaRPr lang="en-GB"/>
        </a:p>
      </dgm:t>
    </dgm:pt>
    <dgm:pt modelId="{50321A9D-DF01-4924-AD31-35B8AF54A3B9}">
      <dgm:prSet phldrT="[Text]" custT="1"/>
      <dgm:spPr/>
      <dgm:t>
        <a:bodyPr/>
        <a:lstStyle/>
        <a:p>
          <a:r>
            <a:rPr lang="en-GB" sz="2800" dirty="0"/>
            <a:t>Legal format and Management Structure</a:t>
          </a:r>
        </a:p>
        <a:p>
          <a:r>
            <a:rPr lang="en-GB" sz="2800" dirty="0"/>
            <a:t>PESTLE Analysis</a:t>
          </a:r>
        </a:p>
      </dgm:t>
    </dgm:pt>
    <dgm:pt modelId="{BC13F853-0481-45A1-A599-578B26FB6883}" type="parTrans" cxnId="{61B04420-3C0B-4EDF-BBB8-2152C4F3ECBC}">
      <dgm:prSet/>
      <dgm:spPr/>
      <dgm:t>
        <a:bodyPr/>
        <a:lstStyle/>
        <a:p>
          <a:endParaRPr lang="en-GB"/>
        </a:p>
      </dgm:t>
    </dgm:pt>
    <dgm:pt modelId="{8E53E5BD-5CE7-4953-8394-061DAB8B6337}" type="sibTrans" cxnId="{61B04420-3C0B-4EDF-BBB8-2152C4F3ECBC}">
      <dgm:prSet/>
      <dgm:spPr/>
      <dgm:t>
        <a:bodyPr/>
        <a:lstStyle/>
        <a:p>
          <a:endParaRPr lang="en-GB"/>
        </a:p>
      </dgm:t>
    </dgm:pt>
    <dgm:pt modelId="{4ED19450-B5F3-47B9-B611-07E9D5B47AD1}">
      <dgm:prSet phldrT="[Text]" custT="1"/>
      <dgm:spPr/>
      <dgm:t>
        <a:bodyPr/>
        <a:lstStyle/>
        <a:p>
          <a:r>
            <a:rPr lang="en-GB" sz="2800" dirty="0"/>
            <a:t>Marketing strategies</a:t>
          </a:r>
        </a:p>
        <a:p>
          <a:r>
            <a:rPr lang="en-GB" sz="2800" dirty="0"/>
            <a:t>Finance section</a:t>
          </a:r>
        </a:p>
      </dgm:t>
    </dgm:pt>
    <dgm:pt modelId="{311911BC-26D4-457C-AD07-1DE2656068EB}" type="parTrans" cxnId="{00306AF6-37FB-42E2-92A9-7970D3947416}">
      <dgm:prSet/>
      <dgm:spPr/>
      <dgm:t>
        <a:bodyPr/>
        <a:lstStyle/>
        <a:p>
          <a:endParaRPr lang="en-GB"/>
        </a:p>
      </dgm:t>
    </dgm:pt>
    <dgm:pt modelId="{34D9791C-6066-4E56-AF8A-B839F586C055}" type="sibTrans" cxnId="{00306AF6-37FB-42E2-92A9-7970D3947416}">
      <dgm:prSet/>
      <dgm:spPr/>
      <dgm:t>
        <a:bodyPr/>
        <a:lstStyle/>
        <a:p>
          <a:endParaRPr lang="en-GB"/>
        </a:p>
      </dgm:t>
    </dgm:pt>
    <dgm:pt modelId="{B320679C-A616-42E0-9EAA-D44978E733D2}" type="pres">
      <dgm:prSet presAssocID="{43C1442E-5399-44FA-8FE4-B49CDD547309}" presName="linear" presStyleCnt="0">
        <dgm:presLayoutVars>
          <dgm:dir/>
          <dgm:animLvl val="lvl"/>
          <dgm:resizeHandles val="exact"/>
        </dgm:presLayoutVars>
      </dgm:prSet>
      <dgm:spPr/>
    </dgm:pt>
    <dgm:pt modelId="{F9DA7257-4EAF-47C7-A751-A62CAC31BD70}" type="pres">
      <dgm:prSet presAssocID="{0882D353-D937-4BC5-B99C-3B027950D2FD}" presName="parentLin" presStyleCnt="0"/>
      <dgm:spPr/>
    </dgm:pt>
    <dgm:pt modelId="{C3291DFD-AD5D-4E59-A5C9-7B0D72211C13}" type="pres">
      <dgm:prSet presAssocID="{0882D353-D937-4BC5-B99C-3B027950D2FD}" presName="parentLeftMargin" presStyleLbl="node1" presStyleIdx="0" presStyleCnt="3"/>
      <dgm:spPr/>
    </dgm:pt>
    <dgm:pt modelId="{0A893F62-34C4-47D7-9A01-6C4F47CC22F3}" type="pres">
      <dgm:prSet presAssocID="{0882D353-D937-4BC5-B99C-3B027950D2FD}" presName="parentText" presStyleLbl="node1" presStyleIdx="0" presStyleCnt="3">
        <dgm:presLayoutVars>
          <dgm:chMax val="0"/>
          <dgm:bulletEnabled val="1"/>
        </dgm:presLayoutVars>
      </dgm:prSet>
      <dgm:spPr/>
    </dgm:pt>
    <dgm:pt modelId="{B5E85E07-CB34-4D3B-9169-C596A832E9E4}" type="pres">
      <dgm:prSet presAssocID="{0882D353-D937-4BC5-B99C-3B027950D2FD}" presName="negativeSpace" presStyleCnt="0"/>
      <dgm:spPr/>
    </dgm:pt>
    <dgm:pt modelId="{3ABAD25F-3A8D-4923-88B6-B2045F58E55B}" type="pres">
      <dgm:prSet presAssocID="{0882D353-D937-4BC5-B99C-3B027950D2FD}" presName="childText" presStyleLbl="conFgAcc1" presStyleIdx="0" presStyleCnt="3">
        <dgm:presLayoutVars>
          <dgm:bulletEnabled val="1"/>
        </dgm:presLayoutVars>
      </dgm:prSet>
      <dgm:spPr/>
    </dgm:pt>
    <dgm:pt modelId="{2F5B9E82-F2F4-4CE6-80C4-1C68E850F943}" type="pres">
      <dgm:prSet presAssocID="{BE5A0674-1C7B-4682-A69C-C18FAD852025}" presName="spaceBetweenRectangles" presStyleCnt="0"/>
      <dgm:spPr/>
    </dgm:pt>
    <dgm:pt modelId="{A7274DCD-921F-4121-B58F-9F2DA47C338D}" type="pres">
      <dgm:prSet presAssocID="{50321A9D-DF01-4924-AD31-35B8AF54A3B9}" presName="parentLin" presStyleCnt="0"/>
      <dgm:spPr/>
    </dgm:pt>
    <dgm:pt modelId="{083FFDBC-D197-45EB-A45A-FF3769E38B3F}" type="pres">
      <dgm:prSet presAssocID="{50321A9D-DF01-4924-AD31-35B8AF54A3B9}" presName="parentLeftMargin" presStyleLbl="node1" presStyleIdx="0" presStyleCnt="3"/>
      <dgm:spPr/>
    </dgm:pt>
    <dgm:pt modelId="{D91B78FB-295E-4DDC-8B6D-57CD439AEA5A}" type="pres">
      <dgm:prSet presAssocID="{50321A9D-DF01-4924-AD31-35B8AF54A3B9}" presName="parentText" presStyleLbl="node1" presStyleIdx="1" presStyleCnt="3">
        <dgm:presLayoutVars>
          <dgm:chMax val="0"/>
          <dgm:bulletEnabled val="1"/>
        </dgm:presLayoutVars>
      </dgm:prSet>
      <dgm:spPr/>
    </dgm:pt>
    <dgm:pt modelId="{699D2AC1-CB4A-4232-90C0-19933C4A79BF}" type="pres">
      <dgm:prSet presAssocID="{50321A9D-DF01-4924-AD31-35B8AF54A3B9}" presName="negativeSpace" presStyleCnt="0"/>
      <dgm:spPr/>
    </dgm:pt>
    <dgm:pt modelId="{F1EB2BAA-9160-4890-8018-C9B66793B986}" type="pres">
      <dgm:prSet presAssocID="{50321A9D-DF01-4924-AD31-35B8AF54A3B9}" presName="childText" presStyleLbl="conFgAcc1" presStyleIdx="1" presStyleCnt="3">
        <dgm:presLayoutVars>
          <dgm:bulletEnabled val="1"/>
        </dgm:presLayoutVars>
      </dgm:prSet>
      <dgm:spPr/>
    </dgm:pt>
    <dgm:pt modelId="{2DE0327D-0108-47EF-8104-C86CB212317E}" type="pres">
      <dgm:prSet presAssocID="{8E53E5BD-5CE7-4953-8394-061DAB8B6337}" presName="spaceBetweenRectangles" presStyleCnt="0"/>
      <dgm:spPr/>
    </dgm:pt>
    <dgm:pt modelId="{EA6C3080-4A8D-4560-8A1A-80341720B795}" type="pres">
      <dgm:prSet presAssocID="{4ED19450-B5F3-47B9-B611-07E9D5B47AD1}" presName="parentLin" presStyleCnt="0"/>
      <dgm:spPr/>
    </dgm:pt>
    <dgm:pt modelId="{987C40C6-4619-4173-8AF6-69396F3B1A10}" type="pres">
      <dgm:prSet presAssocID="{4ED19450-B5F3-47B9-B611-07E9D5B47AD1}" presName="parentLeftMargin" presStyleLbl="node1" presStyleIdx="1" presStyleCnt="3"/>
      <dgm:spPr/>
    </dgm:pt>
    <dgm:pt modelId="{381BF670-F626-4554-9A06-D17E8EFE5544}" type="pres">
      <dgm:prSet presAssocID="{4ED19450-B5F3-47B9-B611-07E9D5B47AD1}" presName="parentText" presStyleLbl="node1" presStyleIdx="2" presStyleCnt="3">
        <dgm:presLayoutVars>
          <dgm:chMax val="0"/>
          <dgm:bulletEnabled val="1"/>
        </dgm:presLayoutVars>
      </dgm:prSet>
      <dgm:spPr/>
    </dgm:pt>
    <dgm:pt modelId="{16BA8F31-6FB9-44CD-93AC-C244067BD19D}" type="pres">
      <dgm:prSet presAssocID="{4ED19450-B5F3-47B9-B611-07E9D5B47AD1}" presName="negativeSpace" presStyleCnt="0"/>
      <dgm:spPr/>
    </dgm:pt>
    <dgm:pt modelId="{6F302A3E-74E7-48AA-87DD-14001056E74D}" type="pres">
      <dgm:prSet presAssocID="{4ED19450-B5F3-47B9-B611-07E9D5B47AD1}" presName="childText" presStyleLbl="conFgAcc1" presStyleIdx="2" presStyleCnt="3">
        <dgm:presLayoutVars>
          <dgm:bulletEnabled val="1"/>
        </dgm:presLayoutVars>
      </dgm:prSet>
      <dgm:spPr/>
    </dgm:pt>
  </dgm:ptLst>
  <dgm:cxnLst>
    <dgm:cxn modelId="{C5DE3C0B-EC4E-46CC-8368-D6F3C57BA5A5}" type="presOf" srcId="{4ED19450-B5F3-47B9-B611-07E9D5B47AD1}" destId="{381BF670-F626-4554-9A06-D17E8EFE5544}" srcOrd="1" destOrd="0" presId="urn:microsoft.com/office/officeart/2005/8/layout/list1"/>
    <dgm:cxn modelId="{61B04420-3C0B-4EDF-BBB8-2152C4F3ECBC}" srcId="{43C1442E-5399-44FA-8FE4-B49CDD547309}" destId="{50321A9D-DF01-4924-AD31-35B8AF54A3B9}" srcOrd="1" destOrd="0" parTransId="{BC13F853-0481-45A1-A599-578B26FB6883}" sibTransId="{8E53E5BD-5CE7-4953-8394-061DAB8B6337}"/>
    <dgm:cxn modelId="{10154827-1BEA-4708-8A2E-5D9E55B52604}" type="presOf" srcId="{50321A9D-DF01-4924-AD31-35B8AF54A3B9}" destId="{D91B78FB-295E-4DDC-8B6D-57CD439AEA5A}" srcOrd="1" destOrd="0" presId="urn:microsoft.com/office/officeart/2005/8/layout/list1"/>
    <dgm:cxn modelId="{C1128863-AEE5-4AF8-959C-D14AF7FCCA8A}" type="presOf" srcId="{50321A9D-DF01-4924-AD31-35B8AF54A3B9}" destId="{083FFDBC-D197-45EB-A45A-FF3769E38B3F}" srcOrd="0" destOrd="0" presId="urn:microsoft.com/office/officeart/2005/8/layout/list1"/>
    <dgm:cxn modelId="{0D6E2C4B-DF88-42E9-9BFF-6D76E9AD175F}" type="presOf" srcId="{0882D353-D937-4BC5-B99C-3B027950D2FD}" destId="{C3291DFD-AD5D-4E59-A5C9-7B0D72211C13}" srcOrd="0" destOrd="0" presId="urn:microsoft.com/office/officeart/2005/8/layout/list1"/>
    <dgm:cxn modelId="{507B3071-DB14-4F3F-8A37-A10D6D16AA22}" srcId="{43C1442E-5399-44FA-8FE4-B49CDD547309}" destId="{0882D353-D937-4BC5-B99C-3B027950D2FD}" srcOrd="0" destOrd="0" parTransId="{93EE8BAA-6CAE-406A-9ADD-7A63D5CA2E9D}" sibTransId="{BE5A0674-1C7B-4682-A69C-C18FAD852025}"/>
    <dgm:cxn modelId="{31F1A3A8-BA05-4D99-98AF-98F9BFEF7DC6}" type="presOf" srcId="{43C1442E-5399-44FA-8FE4-B49CDD547309}" destId="{B320679C-A616-42E0-9EAA-D44978E733D2}" srcOrd="0" destOrd="0" presId="urn:microsoft.com/office/officeart/2005/8/layout/list1"/>
    <dgm:cxn modelId="{5BA6AFBC-6220-452A-A086-1D6D3AEFD925}" type="presOf" srcId="{0882D353-D937-4BC5-B99C-3B027950D2FD}" destId="{0A893F62-34C4-47D7-9A01-6C4F47CC22F3}" srcOrd="1" destOrd="0" presId="urn:microsoft.com/office/officeart/2005/8/layout/list1"/>
    <dgm:cxn modelId="{3C7C62E1-9528-4E4D-AFA9-971155A12589}" type="presOf" srcId="{4ED19450-B5F3-47B9-B611-07E9D5B47AD1}" destId="{987C40C6-4619-4173-8AF6-69396F3B1A10}" srcOrd="0" destOrd="0" presId="urn:microsoft.com/office/officeart/2005/8/layout/list1"/>
    <dgm:cxn modelId="{00306AF6-37FB-42E2-92A9-7970D3947416}" srcId="{43C1442E-5399-44FA-8FE4-B49CDD547309}" destId="{4ED19450-B5F3-47B9-B611-07E9D5B47AD1}" srcOrd="2" destOrd="0" parTransId="{311911BC-26D4-457C-AD07-1DE2656068EB}" sibTransId="{34D9791C-6066-4E56-AF8A-B839F586C055}"/>
    <dgm:cxn modelId="{B1CF5F23-4F8D-4638-97E2-CD85C402B423}" type="presParOf" srcId="{B320679C-A616-42E0-9EAA-D44978E733D2}" destId="{F9DA7257-4EAF-47C7-A751-A62CAC31BD70}" srcOrd="0" destOrd="0" presId="urn:microsoft.com/office/officeart/2005/8/layout/list1"/>
    <dgm:cxn modelId="{5DC9F09E-D2AD-4EC4-ABAC-93949B50CE6A}" type="presParOf" srcId="{F9DA7257-4EAF-47C7-A751-A62CAC31BD70}" destId="{C3291DFD-AD5D-4E59-A5C9-7B0D72211C13}" srcOrd="0" destOrd="0" presId="urn:microsoft.com/office/officeart/2005/8/layout/list1"/>
    <dgm:cxn modelId="{6199BC2A-7368-46D7-8069-C82D72F58DC8}" type="presParOf" srcId="{F9DA7257-4EAF-47C7-A751-A62CAC31BD70}" destId="{0A893F62-34C4-47D7-9A01-6C4F47CC22F3}" srcOrd="1" destOrd="0" presId="urn:microsoft.com/office/officeart/2005/8/layout/list1"/>
    <dgm:cxn modelId="{8AFBA3D6-96FC-4905-A1FB-469B31E870E5}" type="presParOf" srcId="{B320679C-A616-42E0-9EAA-D44978E733D2}" destId="{B5E85E07-CB34-4D3B-9169-C596A832E9E4}" srcOrd="1" destOrd="0" presId="urn:microsoft.com/office/officeart/2005/8/layout/list1"/>
    <dgm:cxn modelId="{94588934-8ACC-4F86-A4DA-62A8932F0BE7}" type="presParOf" srcId="{B320679C-A616-42E0-9EAA-D44978E733D2}" destId="{3ABAD25F-3A8D-4923-88B6-B2045F58E55B}" srcOrd="2" destOrd="0" presId="urn:microsoft.com/office/officeart/2005/8/layout/list1"/>
    <dgm:cxn modelId="{AE2BD516-87E2-4471-BF16-799E103B8937}" type="presParOf" srcId="{B320679C-A616-42E0-9EAA-D44978E733D2}" destId="{2F5B9E82-F2F4-4CE6-80C4-1C68E850F943}" srcOrd="3" destOrd="0" presId="urn:microsoft.com/office/officeart/2005/8/layout/list1"/>
    <dgm:cxn modelId="{68756CBA-F251-4642-8B47-C386129279BF}" type="presParOf" srcId="{B320679C-A616-42E0-9EAA-D44978E733D2}" destId="{A7274DCD-921F-4121-B58F-9F2DA47C338D}" srcOrd="4" destOrd="0" presId="urn:microsoft.com/office/officeart/2005/8/layout/list1"/>
    <dgm:cxn modelId="{CA90D949-00F5-4CE9-8082-B0C805573A48}" type="presParOf" srcId="{A7274DCD-921F-4121-B58F-9F2DA47C338D}" destId="{083FFDBC-D197-45EB-A45A-FF3769E38B3F}" srcOrd="0" destOrd="0" presId="urn:microsoft.com/office/officeart/2005/8/layout/list1"/>
    <dgm:cxn modelId="{8C87BDD1-991E-451B-BE90-D271E410B6D8}" type="presParOf" srcId="{A7274DCD-921F-4121-B58F-9F2DA47C338D}" destId="{D91B78FB-295E-4DDC-8B6D-57CD439AEA5A}" srcOrd="1" destOrd="0" presId="urn:microsoft.com/office/officeart/2005/8/layout/list1"/>
    <dgm:cxn modelId="{08B2A057-38B1-4F8F-82ED-A3F5FE30394E}" type="presParOf" srcId="{B320679C-A616-42E0-9EAA-D44978E733D2}" destId="{699D2AC1-CB4A-4232-90C0-19933C4A79BF}" srcOrd="5" destOrd="0" presId="urn:microsoft.com/office/officeart/2005/8/layout/list1"/>
    <dgm:cxn modelId="{3AC6C3A6-6689-41F8-A50B-E5BCE158D3AA}" type="presParOf" srcId="{B320679C-A616-42E0-9EAA-D44978E733D2}" destId="{F1EB2BAA-9160-4890-8018-C9B66793B986}" srcOrd="6" destOrd="0" presId="urn:microsoft.com/office/officeart/2005/8/layout/list1"/>
    <dgm:cxn modelId="{A1EEF80B-EE1D-482B-97DF-8B4B9538FACC}" type="presParOf" srcId="{B320679C-A616-42E0-9EAA-D44978E733D2}" destId="{2DE0327D-0108-47EF-8104-C86CB212317E}" srcOrd="7" destOrd="0" presId="urn:microsoft.com/office/officeart/2005/8/layout/list1"/>
    <dgm:cxn modelId="{8602AA9A-8F7C-4BEE-B9F9-029B47908305}" type="presParOf" srcId="{B320679C-A616-42E0-9EAA-D44978E733D2}" destId="{EA6C3080-4A8D-4560-8A1A-80341720B795}" srcOrd="8" destOrd="0" presId="urn:microsoft.com/office/officeart/2005/8/layout/list1"/>
    <dgm:cxn modelId="{00C6C7F9-AAAE-44DB-84F9-7F869DF48F1E}" type="presParOf" srcId="{EA6C3080-4A8D-4560-8A1A-80341720B795}" destId="{987C40C6-4619-4173-8AF6-69396F3B1A10}" srcOrd="0" destOrd="0" presId="urn:microsoft.com/office/officeart/2005/8/layout/list1"/>
    <dgm:cxn modelId="{992E641A-D5B2-4E39-8C54-F8BE6E75AB7C}" type="presParOf" srcId="{EA6C3080-4A8D-4560-8A1A-80341720B795}" destId="{381BF670-F626-4554-9A06-D17E8EFE5544}" srcOrd="1" destOrd="0" presId="urn:microsoft.com/office/officeart/2005/8/layout/list1"/>
    <dgm:cxn modelId="{20E95C91-6749-4218-B8C5-188E423744F6}" type="presParOf" srcId="{B320679C-A616-42E0-9EAA-D44978E733D2}" destId="{16BA8F31-6FB9-44CD-93AC-C244067BD19D}" srcOrd="9" destOrd="0" presId="urn:microsoft.com/office/officeart/2005/8/layout/list1"/>
    <dgm:cxn modelId="{B3691208-6CEA-472C-8A57-6FE7B894CCE0}" type="presParOf" srcId="{B320679C-A616-42E0-9EAA-D44978E733D2}" destId="{6F302A3E-74E7-48AA-87DD-14001056E74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AD25F-3A8D-4923-88B6-B2045F58E55B}">
      <dsp:nvSpPr>
        <dsp:cNvPr id="0" name=""/>
        <dsp:cNvSpPr/>
      </dsp:nvSpPr>
      <dsp:spPr>
        <a:xfrm>
          <a:off x="0" y="506528"/>
          <a:ext cx="10515600" cy="8316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893F62-34C4-47D7-9A01-6C4F47CC22F3}">
      <dsp:nvSpPr>
        <dsp:cNvPr id="0" name=""/>
        <dsp:cNvSpPr/>
      </dsp:nvSpPr>
      <dsp:spPr>
        <a:xfrm>
          <a:off x="525780" y="19448"/>
          <a:ext cx="7360920" cy="9741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endParaRPr lang="en-GB" sz="2800" kern="1200" dirty="0"/>
        </a:p>
        <a:p>
          <a:pPr marL="0" lvl="0" indent="0" algn="l" defTabSz="1244600">
            <a:lnSpc>
              <a:spcPct val="90000"/>
            </a:lnSpc>
            <a:spcBef>
              <a:spcPct val="0"/>
            </a:spcBef>
            <a:spcAft>
              <a:spcPct val="35000"/>
            </a:spcAft>
            <a:buNone/>
          </a:pPr>
          <a:r>
            <a:rPr lang="en-GB" sz="2800" kern="1200" dirty="0"/>
            <a:t>Introduction</a:t>
          </a:r>
        </a:p>
        <a:p>
          <a:pPr marL="0" lvl="0" indent="0" algn="l" defTabSz="1244600">
            <a:lnSpc>
              <a:spcPct val="90000"/>
            </a:lnSpc>
            <a:spcBef>
              <a:spcPct val="0"/>
            </a:spcBef>
            <a:spcAft>
              <a:spcPct val="35000"/>
            </a:spcAft>
            <a:buNone/>
          </a:pPr>
          <a:r>
            <a:rPr lang="en-GB" sz="2800" kern="1200" dirty="0"/>
            <a:t>Business overview</a:t>
          </a:r>
        </a:p>
        <a:p>
          <a:pPr marL="0" lvl="0" indent="0" algn="l" defTabSz="1244600">
            <a:lnSpc>
              <a:spcPct val="90000"/>
            </a:lnSpc>
            <a:spcBef>
              <a:spcPct val="0"/>
            </a:spcBef>
            <a:spcAft>
              <a:spcPct val="35000"/>
            </a:spcAft>
            <a:buNone/>
          </a:pPr>
          <a:endParaRPr lang="en-GB" sz="2800" kern="1200" dirty="0"/>
        </a:p>
      </dsp:txBody>
      <dsp:txXfrm>
        <a:off x="573335" y="67003"/>
        <a:ext cx="7265810" cy="879050"/>
      </dsp:txXfrm>
    </dsp:sp>
    <dsp:sp modelId="{F1EB2BAA-9160-4890-8018-C9B66793B986}">
      <dsp:nvSpPr>
        <dsp:cNvPr id="0" name=""/>
        <dsp:cNvSpPr/>
      </dsp:nvSpPr>
      <dsp:spPr>
        <a:xfrm>
          <a:off x="0" y="2003409"/>
          <a:ext cx="10515600" cy="8316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1B78FB-295E-4DDC-8B6D-57CD439AEA5A}">
      <dsp:nvSpPr>
        <dsp:cNvPr id="0" name=""/>
        <dsp:cNvSpPr/>
      </dsp:nvSpPr>
      <dsp:spPr>
        <a:xfrm>
          <a:off x="525780" y="1516329"/>
          <a:ext cx="7360920" cy="9741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r>
            <a:rPr lang="en-GB" sz="2800" kern="1200" dirty="0"/>
            <a:t>Legal format and Management Structure</a:t>
          </a:r>
        </a:p>
        <a:p>
          <a:pPr marL="0" lvl="0" indent="0" algn="l" defTabSz="1244600">
            <a:lnSpc>
              <a:spcPct val="90000"/>
            </a:lnSpc>
            <a:spcBef>
              <a:spcPct val="0"/>
            </a:spcBef>
            <a:spcAft>
              <a:spcPct val="35000"/>
            </a:spcAft>
            <a:buNone/>
          </a:pPr>
          <a:r>
            <a:rPr lang="en-GB" sz="2800" kern="1200" dirty="0"/>
            <a:t>PESTLE Analysis</a:t>
          </a:r>
        </a:p>
      </dsp:txBody>
      <dsp:txXfrm>
        <a:off x="573335" y="1563884"/>
        <a:ext cx="7265810" cy="879050"/>
      </dsp:txXfrm>
    </dsp:sp>
    <dsp:sp modelId="{6F302A3E-74E7-48AA-87DD-14001056E74D}">
      <dsp:nvSpPr>
        <dsp:cNvPr id="0" name=""/>
        <dsp:cNvSpPr/>
      </dsp:nvSpPr>
      <dsp:spPr>
        <a:xfrm>
          <a:off x="0" y="3500289"/>
          <a:ext cx="10515600" cy="8316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1BF670-F626-4554-9A06-D17E8EFE5544}">
      <dsp:nvSpPr>
        <dsp:cNvPr id="0" name=""/>
        <dsp:cNvSpPr/>
      </dsp:nvSpPr>
      <dsp:spPr>
        <a:xfrm>
          <a:off x="525780" y="3013209"/>
          <a:ext cx="7360920" cy="9741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r>
            <a:rPr lang="en-GB" sz="2800" kern="1200" dirty="0"/>
            <a:t>Marketing strategies</a:t>
          </a:r>
        </a:p>
        <a:p>
          <a:pPr marL="0" lvl="0" indent="0" algn="l" defTabSz="1244600">
            <a:lnSpc>
              <a:spcPct val="90000"/>
            </a:lnSpc>
            <a:spcBef>
              <a:spcPct val="0"/>
            </a:spcBef>
            <a:spcAft>
              <a:spcPct val="35000"/>
            </a:spcAft>
            <a:buNone/>
          </a:pPr>
          <a:r>
            <a:rPr lang="en-GB" sz="2800" kern="1200" dirty="0"/>
            <a:t>Finance section</a:t>
          </a:r>
        </a:p>
      </dsp:txBody>
      <dsp:txXfrm>
        <a:off x="573335" y="3060764"/>
        <a:ext cx="7265810"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6AC6B-1AEF-B218-5340-CE06A76C98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3F5AB5-329E-0E7D-22B1-8F6E68832D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3F88A7-94F7-04FC-E83B-2D77363DFEF2}"/>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5" name="Footer Placeholder 4">
            <a:extLst>
              <a:ext uri="{FF2B5EF4-FFF2-40B4-BE49-F238E27FC236}">
                <a16:creationId xmlns:a16="http://schemas.microsoft.com/office/drawing/2014/main" id="{58C7F7C9-6EA0-646A-DF45-92882534CB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D7197-5D1B-3E8D-A4C7-88E3267C9585}"/>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774025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3483B-F5CB-5A3D-2B95-63FF2AC952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8D0394-D609-E5F6-DB92-FAA5C051DF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A4972-88E0-AC01-B606-C13691527B22}"/>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5" name="Footer Placeholder 4">
            <a:extLst>
              <a:ext uri="{FF2B5EF4-FFF2-40B4-BE49-F238E27FC236}">
                <a16:creationId xmlns:a16="http://schemas.microsoft.com/office/drawing/2014/main" id="{41D0CCD5-EBB5-95E1-0894-866951A92E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C125D1-32EB-C922-18E5-840601BC61C3}"/>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9282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C9F76-AEFF-56D7-372E-86DC3186EC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57144A-1B61-15E2-A8AD-40876E9575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408F6F-B42E-C2D9-D741-0667AAC600FA}"/>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5" name="Footer Placeholder 4">
            <a:extLst>
              <a:ext uri="{FF2B5EF4-FFF2-40B4-BE49-F238E27FC236}">
                <a16:creationId xmlns:a16="http://schemas.microsoft.com/office/drawing/2014/main" id="{771CC8C6-492A-F0F1-3EE4-D73263F2E8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B8FC32-4782-086C-CC17-EC1FDC535E5F}"/>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556174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8F060-8121-B086-576D-0ECC8637D9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D581E9-E079-693A-4188-2CBA7832D9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92982F-6735-BC3A-4DE6-AABD277B2F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E345A5-1B3E-2F75-94C5-2002611B76C0}"/>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6" name="Footer Placeholder 5">
            <a:extLst>
              <a:ext uri="{FF2B5EF4-FFF2-40B4-BE49-F238E27FC236}">
                <a16:creationId xmlns:a16="http://schemas.microsoft.com/office/drawing/2014/main" id="{0144A438-A003-5606-7528-8DF67A6BD7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EFE886-B576-A90C-6F32-3A3432D79C6D}"/>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2223872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F5271-ADE9-183E-2D63-2D6CF9CAFC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EE73FF-F421-C945-DC49-C62F815E08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164618-1966-217F-97A2-5DEFC166AC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3CD5FB-D5DB-6650-5FC6-C088A2797C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89BA0-B6A0-38BB-7E76-230DE8A2F6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87E5FE-2F25-CF9C-A2FB-8173B28309DE}"/>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8" name="Footer Placeholder 7">
            <a:extLst>
              <a:ext uri="{FF2B5EF4-FFF2-40B4-BE49-F238E27FC236}">
                <a16:creationId xmlns:a16="http://schemas.microsoft.com/office/drawing/2014/main" id="{FAD8CD63-60E7-F621-3C71-D654BE9F6A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52C0E1-7735-2A62-07F0-1A7BAD30979F}"/>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370654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3D2E-12E0-29F2-2D54-A08E2F1B2D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9EA846-37D8-DF94-79A2-8D4FDD1B098E}"/>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4" name="Footer Placeholder 3">
            <a:extLst>
              <a:ext uri="{FF2B5EF4-FFF2-40B4-BE49-F238E27FC236}">
                <a16:creationId xmlns:a16="http://schemas.microsoft.com/office/drawing/2014/main" id="{41C9DD7B-D6BF-93AB-95B5-C8F7FE325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BE186A-BD65-E4D0-9829-84855C831C43}"/>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98745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5926F5-7921-630C-CF47-443AB1B41FD1}"/>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3" name="Footer Placeholder 2">
            <a:extLst>
              <a:ext uri="{FF2B5EF4-FFF2-40B4-BE49-F238E27FC236}">
                <a16:creationId xmlns:a16="http://schemas.microsoft.com/office/drawing/2014/main" id="{62BA3176-6B40-4CEC-AE54-297992C940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279221-685D-C328-9C69-83E92AAC7321}"/>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463058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0DCDD-D36D-2FF8-2507-C95AAD09BB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D50444-ED96-FA54-1F53-D8C6EFC885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47004A-D06E-8335-183B-10BBBAA4C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09609-AF62-33EC-3452-37BA3A68A478}"/>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6" name="Footer Placeholder 5">
            <a:extLst>
              <a:ext uri="{FF2B5EF4-FFF2-40B4-BE49-F238E27FC236}">
                <a16:creationId xmlns:a16="http://schemas.microsoft.com/office/drawing/2014/main" id="{23B67261-7E3C-FA1E-5D19-9C346F5510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99604-C6AA-14FC-92D3-1DB0FF54D014}"/>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490494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31AB-93EB-EA3D-5E7B-848D381DD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5CFDE6-7D11-BC6C-B97E-A62FAF78D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F37DA7-0BA0-FE02-76A3-61D44D84DB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F70045-7155-8551-E623-D783BF4E6CF1}"/>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6" name="Footer Placeholder 5">
            <a:extLst>
              <a:ext uri="{FF2B5EF4-FFF2-40B4-BE49-F238E27FC236}">
                <a16:creationId xmlns:a16="http://schemas.microsoft.com/office/drawing/2014/main" id="{822D6B40-8036-0251-7BE4-1B4E26D1C6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E93339-F1EF-9BA8-4A49-F4CC76E50E43}"/>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2227189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7B93-F857-9A75-58FB-FA657A4915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B294C1-D291-3059-7A89-B06918F087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E5D0AA-A2D0-21C6-049A-FAF0F6614BCA}"/>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5" name="Footer Placeholder 4">
            <a:extLst>
              <a:ext uri="{FF2B5EF4-FFF2-40B4-BE49-F238E27FC236}">
                <a16:creationId xmlns:a16="http://schemas.microsoft.com/office/drawing/2014/main" id="{741B8527-78CF-76C9-128E-3767EAAF9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577E9-1168-8F11-AFD7-166003AEF517}"/>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911072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CEA771-FFA9-F8A8-160C-C23874DD90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ACE303-FE9A-F1F9-B8A0-ADA303A3AC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939FC4-A13F-5BD0-8B38-69819584B562}"/>
              </a:ext>
            </a:extLst>
          </p:cNvPr>
          <p:cNvSpPr>
            <a:spLocks noGrp="1"/>
          </p:cNvSpPr>
          <p:nvPr>
            <p:ph type="dt" sz="half" idx="10"/>
          </p:nvPr>
        </p:nvSpPr>
        <p:spPr/>
        <p:txBody>
          <a:bodyPr/>
          <a:lstStyle/>
          <a:p>
            <a:fld id="{90EBCF07-64A9-402E-8DDA-9CD6EE8400C1}" type="datetimeFigureOut">
              <a:rPr lang="en-GB" smtClean="0"/>
              <a:t>14/12/2025</a:t>
            </a:fld>
            <a:endParaRPr lang="en-GB"/>
          </a:p>
        </p:txBody>
      </p:sp>
      <p:sp>
        <p:nvSpPr>
          <p:cNvPr id="5" name="Footer Placeholder 4">
            <a:extLst>
              <a:ext uri="{FF2B5EF4-FFF2-40B4-BE49-F238E27FC236}">
                <a16:creationId xmlns:a16="http://schemas.microsoft.com/office/drawing/2014/main" id="{007E3EEE-218F-CC5E-B9FE-5590B022A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8BBB0-4126-82A4-2776-AE0A38A1476E}"/>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2726671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C4C6C3-EE86-9CD3-AC39-F684B2B6FB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BA61C6-B5B9-613A-9894-8B5D097854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57B8E-7B9D-FAAD-CADE-9D2EC6245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EBCF07-64A9-402E-8DDA-9CD6EE8400C1}" type="datetimeFigureOut">
              <a:rPr lang="en-GB" smtClean="0"/>
              <a:t>14/12/2025</a:t>
            </a:fld>
            <a:endParaRPr lang="en-GB"/>
          </a:p>
        </p:txBody>
      </p:sp>
      <p:sp>
        <p:nvSpPr>
          <p:cNvPr id="5" name="Footer Placeholder 4">
            <a:extLst>
              <a:ext uri="{FF2B5EF4-FFF2-40B4-BE49-F238E27FC236}">
                <a16:creationId xmlns:a16="http://schemas.microsoft.com/office/drawing/2014/main" id="{C8F35583-FF31-0775-84B8-36136E2FD3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1AB953-B754-E4FD-1A3E-93A132DB19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03AFE11-D5E4-4EE7-A392-23E1B3E26AA5}" type="slidenum">
              <a:rPr lang="en-GB" smtClean="0"/>
              <a:t>‹#›</a:t>
            </a:fld>
            <a:endParaRPr lang="en-GB"/>
          </a:p>
        </p:txBody>
      </p:sp>
    </p:spTree>
    <p:extLst>
      <p:ext uri="{BB962C8B-B14F-4D97-AF65-F5344CB8AC3E}">
        <p14:creationId xmlns:p14="http://schemas.microsoft.com/office/powerpoint/2010/main" val="3456825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investopedia.com/articles/investing/022615/how-start-small-restaurant-business.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86D2F-BE6B-279C-C524-9B30538C91AA}"/>
              </a:ext>
            </a:extLst>
          </p:cNvPr>
          <p:cNvSpPr>
            <a:spLocks noGrp="1"/>
          </p:cNvSpPr>
          <p:nvPr>
            <p:ph type="ctrTitle"/>
          </p:nvPr>
        </p:nvSpPr>
        <p:spPr>
          <a:xfrm>
            <a:off x="1524000" y="1122363"/>
            <a:ext cx="9144000" cy="943943"/>
          </a:xfrm>
        </p:spPr>
        <p:txBody>
          <a:bodyPr/>
          <a:lstStyle/>
          <a:p>
            <a:r>
              <a:rPr lang="en-GB" dirty="0"/>
              <a:t>Business plan presentation</a:t>
            </a:r>
          </a:p>
        </p:txBody>
      </p:sp>
      <p:sp>
        <p:nvSpPr>
          <p:cNvPr id="3" name="Subtitle 2">
            <a:extLst>
              <a:ext uri="{FF2B5EF4-FFF2-40B4-BE49-F238E27FC236}">
                <a16:creationId xmlns:a16="http://schemas.microsoft.com/office/drawing/2014/main" id="{D48285E6-8514-3DD5-BC27-43E270C9472F}"/>
              </a:ext>
            </a:extLst>
          </p:cNvPr>
          <p:cNvSpPr>
            <a:spLocks noGrp="1"/>
          </p:cNvSpPr>
          <p:nvPr>
            <p:ph type="subTitle" idx="1"/>
          </p:nvPr>
        </p:nvSpPr>
        <p:spPr>
          <a:xfrm>
            <a:off x="1524000" y="2766951"/>
            <a:ext cx="9144000" cy="3360717"/>
          </a:xfrm>
        </p:spPr>
        <p:txBody>
          <a:bodyPr>
            <a:normAutofit/>
          </a:bodyPr>
          <a:lstStyle/>
          <a:p>
            <a:pPr algn="l"/>
            <a:r>
              <a:rPr lang="en-GB" dirty="0"/>
              <a:t>Name: Dawit Gebre Yifru</a:t>
            </a:r>
          </a:p>
          <a:p>
            <a:pPr algn="l"/>
            <a:endParaRPr lang="en-GB" dirty="0"/>
          </a:p>
          <a:p>
            <a:pPr algn="l"/>
            <a:r>
              <a:rPr lang="en-GB" dirty="0"/>
              <a:t>Student ID: 2411133</a:t>
            </a:r>
          </a:p>
          <a:p>
            <a:pPr algn="l"/>
            <a:endParaRPr lang="en-GB" dirty="0"/>
          </a:p>
          <a:p>
            <a:pPr algn="l"/>
            <a:r>
              <a:rPr lang="en-GB" dirty="0"/>
              <a:t>Module Title: Enterprise and Entrepreneurship</a:t>
            </a:r>
          </a:p>
          <a:p>
            <a:pPr algn="l"/>
            <a:endParaRPr lang="en-GB" dirty="0"/>
          </a:p>
          <a:p>
            <a:pPr algn="l"/>
            <a:r>
              <a:rPr lang="en-GB" dirty="0"/>
              <a:t>Lecturer’s name: Charles </a:t>
            </a:r>
            <a:r>
              <a:rPr lang="en-GB" dirty="0" err="1"/>
              <a:t>Obinwa</a:t>
            </a:r>
            <a:endParaRPr lang="en-GB" dirty="0"/>
          </a:p>
          <a:p>
            <a:pPr algn="l"/>
            <a:endParaRPr lang="en-GB" dirty="0"/>
          </a:p>
          <a:p>
            <a:pPr algn="l"/>
            <a:endParaRPr lang="en-GB" dirty="0"/>
          </a:p>
        </p:txBody>
      </p:sp>
    </p:spTree>
    <p:extLst>
      <p:ext uri="{BB962C8B-B14F-4D97-AF65-F5344CB8AC3E}">
        <p14:creationId xmlns:p14="http://schemas.microsoft.com/office/powerpoint/2010/main" val="948792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DC5F6-6C60-AE16-1AC3-70ED92B79F21}"/>
              </a:ext>
            </a:extLst>
          </p:cNvPr>
          <p:cNvSpPr>
            <a:spLocks noGrp="1"/>
          </p:cNvSpPr>
          <p:nvPr>
            <p:ph type="title"/>
          </p:nvPr>
        </p:nvSpPr>
        <p:spPr/>
        <p:txBody>
          <a:bodyPr/>
          <a:lstStyle/>
          <a:p>
            <a:r>
              <a:rPr lang="en-GB" dirty="0"/>
              <a:t>Table of Content</a:t>
            </a:r>
          </a:p>
        </p:txBody>
      </p:sp>
      <p:graphicFrame>
        <p:nvGraphicFramePr>
          <p:cNvPr id="4" name="Content Placeholder 3">
            <a:extLst>
              <a:ext uri="{FF2B5EF4-FFF2-40B4-BE49-F238E27FC236}">
                <a16:creationId xmlns:a16="http://schemas.microsoft.com/office/drawing/2014/main" id="{8BFD4F71-7397-FC6D-F8DC-C746C0209FCB}"/>
              </a:ext>
            </a:extLst>
          </p:cNvPr>
          <p:cNvGraphicFramePr>
            <a:graphicFrameLocks noGrp="1"/>
          </p:cNvGraphicFramePr>
          <p:nvPr>
            <p:ph idx="1"/>
            <p:extLst>
              <p:ext uri="{D42A27DB-BD31-4B8C-83A1-F6EECF244321}">
                <p14:modId xmlns:p14="http://schemas.microsoft.com/office/powerpoint/2010/main" val="29082624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4779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52F40-78E3-2BEA-1308-C8DED97D12E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26BE51D-0CBC-006D-835C-B2760E27FA88}"/>
              </a:ext>
            </a:extLst>
          </p:cNvPr>
          <p:cNvSpPr>
            <a:spLocks noGrp="1"/>
          </p:cNvSpPr>
          <p:nvPr>
            <p:ph idx="1"/>
          </p:nvPr>
        </p:nvSpPr>
        <p:spPr/>
        <p:txBody>
          <a:bodyPr/>
          <a:lstStyle/>
          <a:p>
            <a:pPr marL="0" indent="0">
              <a:buNone/>
            </a:pPr>
            <a:r>
              <a:rPr lang="en-GB" dirty="0"/>
              <a:t>My Name is Dawit Gebre I am a founder of Bella Bar and Restaurant is a cozy and inviting spot that aims to provide delicious, homemade meals with a welcoming atmosphere. I pride myself on using fresh, locally-sourced ingredients to create </a:t>
            </a:r>
            <a:r>
              <a:rPr lang="en-GB" dirty="0" err="1"/>
              <a:t>flavorful</a:t>
            </a:r>
            <a:r>
              <a:rPr lang="en-GB" dirty="0"/>
              <a:t> dishes that will keep my customers coming back for more. My goal is to create a place where people can come together to enjoy great food, good company, and a memorable dining experience. I also have different traditional music to entertain our customers. Join me as I outline my vision, goals, and strategies for success in this business plan. </a:t>
            </a:r>
          </a:p>
          <a:p>
            <a:endParaRPr lang="en-GB" dirty="0"/>
          </a:p>
        </p:txBody>
      </p:sp>
    </p:spTree>
    <p:extLst>
      <p:ext uri="{BB962C8B-B14F-4D97-AF65-F5344CB8AC3E}">
        <p14:creationId xmlns:p14="http://schemas.microsoft.com/office/powerpoint/2010/main" val="2514031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B50DA-D742-98EF-0FB7-1755D96366BD}"/>
              </a:ext>
            </a:extLst>
          </p:cNvPr>
          <p:cNvSpPr>
            <a:spLocks noGrp="1"/>
          </p:cNvSpPr>
          <p:nvPr>
            <p:ph type="title"/>
          </p:nvPr>
        </p:nvSpPr>
        <p:spPr/>
        <p:txBody>
          <a:bodyPr/>
          <a:lstStyle/>
          <a:p>
            <a:r>
              <a:rPr lang="en-GB" dirty="0"/>
              <a:t>Business overview</a:t>
            </a:r>
            <a:br>
              <a:rPr lang="en-GB" dirty="0"/>
            </a:br>
            <a:endParaRPr lang="en-GB" dirty="0"/>
          </a:p>
        </p:txBody>
      </p:sp>
      <p:sp>
        <p:nvSpPr>
          <p:cNvPr id="3" name="Content Placeholder 2">
            <a:extLst>
              <a:ext uri="{FF2B5EF4-FFF2-40B4-BE49-F238E27FC236}">
                <a16:creationId xmlns:a16="http://schemas.microsoft.com/office/drawing/2014/main" id="{8F26800D-B490-C014-3D71-018F2A622D21}"/>
              </a:ext>
            </a:extLst>
          </p:cNvPr>
          <p:cNvSpPr>
            <a:spLocks noGrp="1"/>
          </p:cNvSpPr>
          <p:nvPr>
            <p:ph idx="1"/>
          </p:nvPr>
        </p:nvSpPr>
        <p:spPr/>
        <p:txBody>
          <a:bodyPr/>
          <a:lstStyle/>
          <a:p>
            <a:pPr lvl="0"/>
            <a:r>
              <a:rPr lang="en-GB" b="1" dirty="0"/>
              <a:t>Overview of the Business Idea</a:t>
            </a:r>
            <a:endParaRPr lang="en-GB" dirty="0"/>
          </a:p>
          <a:p>
            <a:r>
              <a:rPr lang="en-GB" dirty="0"/>
              <a:t>The Bella restaurant business plan is centred around the idea of creating a cozy and welcoming dining experience for customers. The restaurant will focus on offering a unique and diverse menu that combines traditional Flavors with modern twists. The atmosphere of the restaurant will be warm and inviting, with a combination of rustic and contemporary decor elements.</a:t>
            </a:r>
          </a:p>
          <a:p>
            <a:endParaRPr lang="en-GB" dirty="0"/>
          </a:p>
        </p:txBody>
      </p:sp>
    </p:spTree>
    <p:extLst>
      <p:ext uri="{BB962C8B-B14F-4D97-AF65-F5344CB8AC3E}">
        <p14:creationId xmlns:p14="http://schemas.microsoft.com/office/powerpoint/2010/main" val="974762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BCEA-DC88-8A9A-96F7-A6C185E76198}"/>
              </a:ext>
            </a:extLst>
          </p:cNvPr>
          <p:cNvSpPr>
            <a:spLocks noGrp="1"/>
          </p:cNvSpPr>
          <p:nvPr>
            <p:ph type="title"/>
          </p:nvPr>
        </p:nvSpPr>
        <p:spPr/>
        <p:txBody>
          <a:bodyPr/>
          <a:lstStyle/>
          <a:p>
            <a:r>
              <a:rPr lang="en-GB" dirty="0"/>
              <a:t>Legal format </a:t>
            </a:r>
          </a:p>
        </p:txBody>
      </p:sp>
      <p:sp>
        <p:nvSpPr>
          <p:cNvPr id="3" name="Content Placeholder 2">
            <a:extLst>
              <a:ext uri="{FF2B5EF4-FFF2-40B4-BE49-F238E27FC236}">
                <a16:creationId xmlns:a16="http://schemas.microsoft.com/office/drawing/2014/main" id="{5F51AA79-4415-E1FC-CA3C-EA29AAB9D8F7}"/>
              </a:ext>
            </a:extLst>
          </p:cNvPr>
          <p:cNvSpPr>
            <a:spLocks noGrp="1"/>
          </p:cNvSpPr>
          <p:nvPr>
            <p:ph idx="1"/>
          </p:nvPr>
        </p:nvSpPr>
        <p:spPr/>
        <p:txBody>
          <a:bodyPr/>
          <a:lstStyle/>
          <a:p>
            <a:pPr marL="0" indent="0">
              <a:buNone/>
            </a:pPr>
            <a:r>
              <a:rPr lang="en-GB" dirty="0"/>
              <a:t>- Compliance with health and safety regulations for food preparation and handling</a:t>
            </a:r>
          </a:p>
          <a:p>
            <a:r>
              <a:rPr lang="en-GB" dirty="0"/>
              <a:t>- Employment laws and regulations related to hiring and managing staff</a:t>
            </a:r>
          </a:p>
          <a:p>
            <a:r>
              <a:rPr lang="en-GB" dirty="0"/>
              <a:t>- Intellectual property rights for branding and menu items</a:t>
            </a:r>
          </a:p>
          <a:p>
            <a:endParaRPr lang="en-GB" dirty="0"/>
          </a:p>
        </p:txBody>
      </p:sp>
    </p:spTree>
    <p:extLst>
      <p:ext uri="{BB962C8B-B14F-4D97-AF65-F5344CB8AC3E}">
        <p14:creationId xmlns:p14="http://schemas.microsoft.com/office/powerpoint/2010/main" val="739752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F46EB-307D-59C5-8A64-C1F34DCCDCA5}"/>
              </a:ext>
            </a:extLst>
          </p:cNvPr>
          <p:cNvSpPr>
            <a:spLocks noGrp="1"/>
          </p:cNvSpPr>
          <p:nvPr>
            <p:ph type="title"/>
          </p:nvPr>
        </p:nvSpPr>
        <p:spPr/>
        <p:txBody>
          <a:bodyPr/>
          <a:lstStyle/>
          <a:p>
            <a:r>
              <a:rPr lang="en-GB" dirty="0"/>
              <a:t>Management Structure</a:t>
            </a:r>
            <a:br>
              <a:rPr lang="en-GB" dirty="0"/>
            </a:br>
            <a:endParaRPr lang="en-GB" dirty="0"/>
          </a:p>
        </p:txBody>
      </p:sp>
      <p:pic>
        <p:nvPicPr>
          <p:cNvPr id="14" name="Content Placeholder 13">
            <a:extLst>
              <a:ext uri="{FF2B5EF4-FFF2-40B4-BE49-F238E27FC236}">
                <a16:creationId xmlns:a16="http://schemas.microsoft.com/office/drawing/2014/main" id="{FC23CB82-4ED4-36D7-BB06-DCFE031CA5DF}"/>
              </a:ext>
            </a:extLst>
          </p:cNvPr>
          <p:cNvPicPr>
            <a:picLocks noGrp="1" noChangeAspect="1"/>
          </p:cNvPicPr>
          <p:nvPr>
            <p:ph idx="1"/>
          </p:nvPr>
        </p:nvPicPr>
        <p:blipFill>
          <a:blip r:embed="rId2"/>
          <a:stretch>
            <a:fillRect/>
          </a:stretch>
        </p:blipFill>
        <p:spPr>
          <a:xfrm>
            <a:off x="597174" y="1704108"/>
            <a:ext cx="11074325" cy="3639787"/>
          </a:xfrm>
          <a:prstGeom prst="rect">
            <a:avLst/>
          </a:prstGeom>
        </p:spPr>
      </p:pic>
      <p:sp>
        <p:nvSpPr>
          <p:cNvPr id="13" name="Rectangle 14">
            <a:extLst>
              <a:ext uri="{FF2B5EF4-FFF2-40B4-BE49-F238E27FC236}">
                <a16:creationId xmlns:a16="http://schemas.microsoft.com/office/drawing/2014/main" id="{34268C13-3998-373B-3E2E-17DD73EBABDD}"/>
              </a:ext>
            </a:extLst>
          </p:cNvPr>
          <p:cNvSpPr>
            <a:spLocks noChangeArrowheads="1"/>
          </p:cNvSpPr>
          <p:nvPr/>
        </p:nvSpPr>
        <p:spPr bwMode="auto">
          <a:xfrm>
            <a:off x="0" y="457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955383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7665-42A1-ECDF-37F5-333220445B8A}"/>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D1735754-1C08-3A3A-CAEA-2E857E70BA66}"/>
              </a:ext>
            </a:extLst>
          </p:cNvPr>
          <p:cNvSpPr>
            <a:spLocks noGrp="1"/>
          </p:cNvSpPr>
          <p:nvPr>
            <p:ph idx="1"/>
          </p:nvPr>
        </p:nvSpPr>
        <p:spPr/>
        <p:txBody>
          <a:bodyPr/>
          <a:lstStyle/>
          <a:p>
            <a:pPr marL="0" lvl="0" indent="0">
              <a:buNone/>
            </a:pPr>
            <a:r>
              <a:rPr lang="en-GB" b="1" dirty="0"/>
              <a:t> </a:t>
            </a:r>
            <a:endParaRPr lang="en-GB" dirty="0"/>
          </a:p>
          <a:p>
            <a:r>
              <a:rPr lang="en-GB" b="1" dirty="0"/>
              <a:t>Political:</a:t>
            </a:r>
            <a:endParaRPr lang="en-GB" dirty="0"/>
          </a:p>
          <a:p>
            <a:r>
              <a:rPr lang="en-GB" dirty="0"/>
              <a:t>- Government regulations and policies on food safety and hygiene</a:t>
            </a:r>
          </a:p>
          <a:p>
            <a:r>
              <a:rPr lang="en-GB" dirty="0"/>
              <a:t>- Licensing requirements for operating a restaurant</a:t>
            </a:r>
          </a:p>
          <a:p>
            <a:r>
              <a:rPr lang="en-GB" dirty="0"/>
              <a:t>- Tax rates and regulations that may impact the profitability of the business</a:t>
            </a:r>
          </a:p>
          <a:p>
            <a:endParaRPr lang="en-GB" dirty="0"/>
          </a:p>
        </p:txBody>
      </p:sp>
    </p:spTree>
    <p:extLst>
      <p:ext uri="{BB962C8B-B14F-4D97-AF65-F5344CB8AC3E}">
        <p14:creationId xmlns:p14="http://schemas.microsoft.com/office/powerpoint/2010/main" val="1659210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9E8D5-43B9-468D-AF11-A963946949E4}"/>
              </a:ext>
            </a:extLst>
          </p:cNvPr>
          <p:cNvSpPr>
            <a:spLocks noGrp="1"/>
          </p:cNvSpPr>
          <p:nvPr>
            <p:ph type="title"/>
          </p:nvPr>
        </p:nvSpPr>
        <p:spPr/>
        <p:txBody>
          <a:bodyPr/>
          <a:lstStyle/>
          <a:p>
            <a:r>
              <a:rPr lang="en-GB" dirty="0"/>
              <a:t>Marketing Strategies - STP</a:t>
            </a:r>
          </a:p>
        </p:txBody>
      </p:sp>
      <p:sp>
        <p:nvSpPr>
          <p:cNvPr id="3" name="Content Placeholder 2">
            <a:extLst>
              <a:ext uri="{FF2B5EF4-FFF2-40B4-BE49-F238E27FC236}">
                <a16:creationId xmlns:a16="http://schemas.microsoft.com/office/drawing/2014/main" id="{54571349-98B1-3308-59FA-A4A98B880520}"/>
              </a:ext>
            </a:extLst>
          </p:cNvPr>
          <p:cNvSpPr>
            <a:spLocks noGrp="1"/>
          </p:cNvSpPr>
          <p:nvPr>
            <p:ph idx="1"/>
          </p:nvPr>
        </p:nvSpPr>
        <p:spPr/>
        <p:txBody>
          <a:bodyPr/>
          <a:lstStyle/>
          <a:p>
            <a:r>
              <a:rPr lang="en-GB" b="1" dirty="0"/>
              <a:t>Segmentation</a:t>
            </a:r>
          </a:p>
          <a:p>
            <a:r>
              <a:rPr lang="en-GB" b="1" dirty="0"/>
              <a:t>Make sense of the market</a:t>
            </a:r>
          </a:p>
          <a:p>
            <a:r>
              <a:rPr lang="en-GB" b="1" dirty="0"/>
              <a:t>Positioning </a:t>
            </a:r>
          </a:p>
          <a:p>
            <a:r>
              <a:rPr lang="en-GB" b="1" dirty="0"/>
              <a:t>stands out from competitors</a:t>
            </a:r>
          </a:p>
          <a:p>
            <a:r>
              <a:rPr lang="en-GB" b="1" dirty="0"/>
              <a:t>Target Market:</a:t>
            </a:r>
            <a:endParaRPr lang="en-GB" dirty="0"/>
          </a:p>
          <a:p>
            <a:r>
              <a:rPr lang="en-GB" dirty="0"/>
              <a:t>The target market for my restaurant business can vary depending on the cuisine, location, and atmosphere of the restaurant. In general, Bella restaurants tend to attract a local customer base who are looking for convenient and affordable dining options</a:t>
            </a:r>
          </a:p>
          <a:p>
            <a:endParaRPr lang="en-GB" dirty="0"/>
          </a:p>
        </p:txBody>
      </p:sp>
    </p:spTree>
    <p:extLst>
      <p:ext uri="{BB962C8B-B14F-4D97-AF65-F5344CB8AC3E}">
        <p14:creationId xmlns:p14="http://schemas.microsoft.com/office/powerpoint/2010/main" val="1785836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AF1FD-16DD-8526-1D59-EB55BCFED1CC}"/>
              </a:ext>
            </a:extLst>
          </p:cNvPr>
          <p:cNvSpPr>
            <a:spLocks noGrp="1"/>
          </p:cNvSpPr>
          <p:nvPr>
            <p:ph type="title"/>
          </p:nvPr>
        </p:nvSpPr>
        <p:spPr/>
        <p:txBody>
          <a:bodyPr/>
          <a:lstStyle/>
          <a:p>
            <a:r>
              <a:rPr lang="en-GB" dirty="0"/>
              <a:t>Marketing strategies – Channels  </a:t>
            </a:r>
          </a:p>
        </p:txBody>
      </p:sp>
      <p:sp>
        <p:nvSpPr>
          <p:cNvPr id="3" name="Content Placeholder 2">
            <a:extLst>
              <a:ext uri="{FF2B5EF4-FFF2-40B4-BE49-F238E27FC236}">
                <a16:creationId xmlns:a16="http://schemas.microsoft.com/office/drawing/2014/main" id="{CE9A9A89-DDC1-702E-DC62-CC29DF3E3ED8}"/>
              </a:ext>
            </a:extLst>
          </p:cNvPr>
          <p:cNvSpPr>
            <a:spLocks noGrp="1"/>
          </p:cNvSpPr>
          <p:nvPr>
            <p:ph idx="1"/>
          </p:nvPr>
        </p:nvSpPr>
        <p:spPr/>
        <p:txBody>
          <a:bodyPr/>
          <a:lstStyle/>
          <a:p>
            <a:r>
              <a:rPr lang="en-GB" dirty="0"/>
              <a:t>Marketing strategies for My restaurant business can include a combination of traditional and digital tactics to attract and retain customers. Utilizing social media platforms like Facebook, Instagram, Telegram, TalkTalk, and Twitter can help our restaurants reach a larger audience and engage with customers on a more personal level. Offering promotions, discounts, and loyalty programs can also incentivize customers to return to the restaurant. Collaborating with local businesses, hosting events or cooking classes, and participating in food festivals can help Bella restaurants build brand awareness and establish a strong presence in the community. </a:t>
            </a:r>
          </a:p>
        </p:txBody>
      </p:sp>
    </p:spTree>
    <p:extLst>
      <p:ext uri="{BB962C8B-B14F-4D97-AF65-F5344CB8AC3E}">
        <p14:creationId xmlns:p14="http://schemas.microsoft.com/office/powerpoint/2010/main" val="2047642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CF31-76D5-FDD1-82FF-FD42E598132C}"/>
              </a:ext>
            </a:extLst>
          </p:cNvPr>
          <p:cNvSpPr>
            <a:spLocks noGrp="1"/>
          </p:cNvSpPr>
          <p:nvPr>
            <p:ph type="title"/>
          </p:nvPr>
        </p:nvSpPr>
        <p:spPr/>
        <p:txBody>
          <a:bodyPr/>
          <a:lstStyle/>
          <a:p>
            <a:r>
              <a:rPr lang="en-GB" dirty="0"/>
              <a:t>Finance  --Startup cost</a:t>
            </a:r>
          </a:p>
        </p:txBody>
      </p:sp>
      <p:graphicFrame>
        <p:nvGraphicFramePr>
          <p:cNvPr id="4" name="Content Placeholder 3">
            <a:extLst>
              <a:ext uri="{FF2B5EF4-FFF2-40B4-BE49-F238E27FC236}">
                <a16:creationId xmlns:a16="http://schemas.microsoft.com/office/drawing/2014/main" id="{B13DC8E9-BEF2-9FD2-0D09-21B897A0CBB1}"/>
              </a:ext>
            </a:extLst>
          </p:cNvPr>
          <p:cNvGraphicFramePr>
            <a:graphicFrameLocks noGrp="1"/>
          </p:cNvGraphicFramePr>
          <p:nvPr>
            <p:ph idx="1"/>
            <p:extLst>
              <p:ext uri="{D42A27DB-BD31-4B8C-83A1-F6EECF244321}">
                <p14:modId xmlns:p14="http://schemas.microsoft.com/office/powerpoint/2010/main" val="1003065317"/>
              </p:ext>
            </p:extLst>
          </p:nvPr>
        </p:nvGraphicFramePr>
        <p:xfrm>
          <a:off x="2600697" y="2470067"/>
          <a:ext cx="6638306" cy="2719450"/>
        </p:xfrm>
        <a:graphic>
          <a:graphicData uri="http://schemas.openxmlformats.org/drawingml/2006/table">
            <a:tbl>
              <a:tblPr firstRow="1" firstCol="1" bandRow="1">
                <a:tableStyleId>{5C22544A-7EE6-4342-B048-85BDC9FD1C3A}</a:tableStyleId>
              </a:tblPr>
              <a:tblGrid>
                <a:gridCol w="5171593">
                  <a:extLst>
                    <a:ext uri="{9D8B030D-6E8A-4147-A177-3AD203B41FA5}">
                      <a16:colId xmlns:a16="http://schemas.microsoft.com/office/drawing/2014/main" val="2108536004"/>
                    </a:ext>
                  </a:extLst>
                </a:gridCol>
                <a:gridCol w="1466713">
                  <a:extLst>
                    <a:ext uri="{9D8B030D-6E8A-4147-A177-3AD203B41FA5}">
                      <a16:colId xmlns:a16="http://schemas.microsoft.com/office/drawing/2014/main" val="3040157203"/>
                    </a:ext>
                  </a:extLst>
                </a:gridCol>
              </a:tblGrid>
              <a:tr h="572552">
                <a:tc>
                  <a:txBody>
                    <a:bodyPr/>
                    <a:lstStyle/>
                    <a:p>
                      <a:pPr>
                        <a:lnSpc>
                          <a:spcPct val="115000"/>
                        </a:lnSpc>
                        <a:spcAft>
                          <a:spcPts val="800"/>
                        </a:spcAft>
                        <a:buNone/>
                      </a:pPr>
                      <a:r>
                        <a:rPr lang="en-GB" sz="1600" kern="100">
                          <a:effectLst/>
                        </a:rPr>
                        <a:t> Furniture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8000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50942878"/>
                  </a:ext>
                </a:extLst>
              </a:tr>
              <a:tr h="572552">
                <a:tc>
                  <a:txBody>
                    <a:bodyPr/>
                    <a:lstStyle/>
                    <a:p>
                      <a:pPr>
                        <a:lnSpc>
                          <a:spcPct val="115000"/>
                        </a:lnSpc>
                        <a:spcAft>
                          <a:spcPts val="800"/>
                        </a:spcAft>
                        <a:buNone/>
                      </a:pPr>
                      <a:r>
                        <a:rPr lang="en-GB" sz="1600" kern="100">
                          <a:effectLst/>
                        </a:rPr>
                        <a:t>Accessories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9276755"/>
                  </a:ext>
                </a:extLst>
              </a:tr>
              <a:tr h="572552">
                <a:tc>
                  <a:txBody>
                    <a:bodyPr/>
                    <a:lstStyle/>
                    <a:p>
                      <a:pPr>
                        <a:lnSpc>
                          <a:spcPct val="115000"/>
                        </a:lnSpc>
                        <a:spcAft>
                          <a:spcPts val="800"/>
                        </a:spcAft>
                        <a:buNone/>
                      </a:pPr>
                      <a:r>
                        <a:rPr lang="en-GB" sz="1600" kern="100">
                          <a:effectLst/>
                        </a:rPr>
                        <a:t>Toiletries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3000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17482892"/>
                  </a:ext>
                </a:extLst>
              </a:tr>
              <a:tr h="429242">
                <a:tc>
                  <a:txBody>
                    <a:bodyPr/>
                    <a:lstStyle/>
                    <a:p>
                      <a:pPr>
                        <a:lnSpc>
                          <a:spcPct val="115000"/>
                        </a:lnSpc>
                        <a:spcAft>
                          <a:spcPts val="800"/>
                        </a:spcAft>
                        <a:buNone/>
                      </a:pPr>
                      <a:r>
                        <a:rPr lang="en-GB" sz="1200" kern="100" dirty="0">
                          <a:effectLst/>
                        </a:rPr>
                        <a:t>Home interior design and decorations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7000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1141416"/>
                  </a:ext>
                </a:extLst>
              </a:tr>
              <a:tr h="572552">
                <a:tc>
                  <a:txBody>
                    <a:bodyPr/>
                    <a:lstStyle/>
                    <a:p>
                      <a:pPr algn="ctr">
                        <a:lnSpc>
                          <a:spcPct val="115000"/>
                        </a:lnSpc>
                        <a:spcAft>
                          <a:spcPts val="800"/>
                        </a:spcAft>
                        <a:buNone/>
                      </a:pPr>
                      <a:r>
                        <a:rPr lang="en-GB" sz="1600" kern="100">
                          <a:effectLst/>
                        </a:rPr>
                        <a:t>Total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dirty="0">
                          <a:effectLst/>
                        </a:rPr>
                        <a:t>23,000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658014"/>
                  </a:ext>
                </a:extLst>
              </a:tr>
            </a:tbl>
          </a:graphicData>
        </a:graphic>
      </p:graphicFrame>
    </p:spTree>
    <p:extLst>
      <p:ext uri="{BB962C8B-B14F-4D97-AF65-F5344CB8AC3E}">
        <p14:creationId xmlns:p14="http://schemas.microsoft.com/office/powerpoint/2010/main" val="557865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543BE-0F69-C43C-1724-FF077AACC6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383C04-6EF2-500C-E33A-FE1DB1A75C0F}"/>
              </a:ext>
            </a:extLst>
          </p:cNvPr>
          <p:cNvSpPr>
            <a:spLocks noGrp="1"/>
          </p:cNvSpPr>
          <p:nvPr>
            <p:ph type="title"/>
          </p:nvPr>
        </p:nvSpPr>
        <p:spPr/>
        <p:txBody>
          <a:bodyPr/>
          <a:lstStyle/>
          <a:p>
            <a:r>
              <a:rPr lang="en-GB" dirty="0"/>
              <a:t>Finance – Fixed cost</a:t>
            </a:r>
          </a:p>
        </p:txBody>
      </p:sp>
      <p:graphicFrame>
        <p:nvGraphicFramePr>
          <p:cNvPr id="4" name="Content Placeholder 3">
            <a:extLst>
              <a:ext uri="{FF2B5EF4-FFF2-40B4-BE49-F238E27FC236}">
                <a16:creationId xmlns:a16="http://schemas.microsoft.com/office/drawing/2014/main" id="{9558F79A-254D-9E6C-B7DF-022E2E1F6FFE}"/>
              </a:ext>
            </a:extLst>
          </p:cNvPr>
          <p:cNvGraphicFramePr>
            <a:graphicFrameLocks noGrp="1"/>
          </p:cNvGraphicFramePr>
          <p:nvPr>
            <p:ph idx="1"/>
            <p:extLst>
              <p:ext uri="{D42A27DB-BD31-4B8C-83A1-F6EECF244321}">
                <p14:modId xmlns:p14="http://schemas.microsoft.com/office/powerpoint/2010/main" val="3873669723"/>
              </p:ext>
            </p:extLst>
          </p:nvPr>
        </p:nvGraphicFramePr>
        <p:xfrm>
          <a:off x="3621723" y="2208810"/>
          <a:ext cx="4869134" cy="3099460"/>
        </p:xfrm>
        <a:graphic>
          <a:graphicData uri="http://schemas.openxmlformats.org/drawingml/2006/table">
            <a:tbl>
              <a:tblPr firstRow="1" firstCol="1" bandRow="1">
                <a:tableStyleId>{5C22544A-7EE6-4342-B048-85BDC9FD1C3A}</a:tableStyleId>
              </a:tblPr>
              <a:tblGrid>
                <a:gridCol w="4163100">
                  <a:extLst>
                    <a:ext uri="{9D8B030D-6E8A-4147-A177-3AD203B41FA5}">
                      <a16:colId xmlns:a16="http://schemas.microsoft.com/office/drawing/2014/main" val="1142247445"/>
                    </a:ext>
                  </a:extLst>
                </a:gridCol>
                <a:gridCol w="706034">
                  <a:extLst>
                    <a:ext uri="{9D8B030D-6E8A-4147-A177-3AD203B41FA5}">
                      <a16:colId xmlns:a16="http://schemas.microsoft.com/office/drawing/2014/main" val="1449604553"/>
                    </a:ext>
                  </a:extLst>
                </a:gridCol>
              </a:tblGrid>
              <a:tr h="442780">
                <a:tc gridSpan="2">
                  <a:txBody>
                    <a:bodyPr/>
                    <a:lstStyle/>
                    <a:p>
                      <a:pPr algn="ctr">
                        <a:lnSpc>
                          <a:spcPct val="115000"/>
                        </a:lnSpc>
                        <a:spcAft>
                          <a:spcPts val="800"/>
                        </a:spcAft>
                        <a:buNone/>
                      </a:pPr>
                      <a:r>
                        <a:rPr lang="en-GB" sz="1600" kern="100" spc="75">
                          <a:effectLst/>
                        </a:rPr>
                        <a:t>Fixed Cost</a:t>
                      </a:r>
                      <a:endParaRPr lang="en-GB" sz="1400" kern="100" spc="75">
                        <a:solidFill>
                          <a:srgbClr val="595959"/>
                        </a:solidFill>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934318111"/>
                  </a:ext>
                </a:extLst>
              </a:tr>
              <a:tr h="442780">
                <a:tc>
                  <a:txBody>
                    <a:bodyPr/>
                    <a:lstStyle/>
                    <a:p>
                      <a:pPr>
                        <a:lnSpc>
                          <a:spcPct val="115000"/>
                        </a:lnSpc>
                        <a:spcAft>
                          <a:spcPts val="800"/>
                        </a:spcAft>
                        <a:buNone/>
                      </a:pPr>
                      <a:r>
                        <a:rPr lang="en-GB" sz="1600" kern="100">
                          <a:effectLst/>
                        </a:rPr>
                        <a:t>Rent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2000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9417299"/>
                  </a:ext>
                </a:extLst>
              </a:tr>
              <a:tr h="442780">
                <a:tc>
                  <a:txBody>
                    <a:bodyPr/>
                    <a:lstStyle/>
                    <a:p>
                      <a:pPr>
                        <a:lnSpc>
                          <a:spcPct val="115000"/>
                        </a:lnSpc>
                        <a:spcAft>
                          <a:spcPts val="800"/>
                        </a:spcAft>
                        <a:buNone/>
                      </a:pPr>
                      <a:r>
                        <a:rPr lang="en-GB" sz="1600" kern="100">
                          <a:effectLst/>
                        </a:rPr>
                        <a:t>Gas Bill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4234323"/>
                  </a:ext>
                </a:extLst>
              </a:tr>
              <a:tr h="442780">
                <a:tc>
                  <a:txBody>
                    <a:bodyPr/>
                    <a:lstStyle/>
                    <a:p>
                      <a:pPr>
                        <a:lnSpc>
                          <a:spcPct val="115000"/>
                        </a:lnSpc>
                        <a:spcAft>
                          <a:spcPts val="800"/>
                        </a:spcAft>
                        <a:buNone/>
                      </a:pPr>
                      <a:r>
                        <a:rPr lang="en-GB" sz="1600" kern="100">
                          <a:effectLst/>
                        </a:rPr>
                        <a:t>Electric Bill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300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9513527"/>
                  </a:ext>
                </a:extLst>
              </a:tr>
              <a:tr h="442780">
                <a:tc>
                  <a:txBody>
                    <a:bodyPr/>
                    <a:lstStyle/>
                    <a:p>
                      <a:pPr>
                        <a:lnSpc>
                          <a:spcPct val="115000"/>
                        </a:lnSpc>
                        <a:spcAft>
                          <a:spcPts val="800"/>
                        </a:spcAft>
                        <a:buNone/>
                      </a:pPr>
                      <a:r>
                        <a:rPr lang="en-GB" sz="1600" kern="100">
                          <a:effectLst/>
                        </a:rPr>
                        <a:t>Employee Salary (3 Employee)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4935012"/>
                  </a:ext>
                </a:extLst>
              </a:tr>
              <a:tr h="442780">
                <a:tc>
                  <a:txBody>
                    <a:bodyPr/>
                    <a:lstStyle/>
                    <a:p>
                      <a:pPr>
                        <a:lnSpc>
                          <a:spcPct val="115000"/>
                        </a:lnSpc>
                        <a:spcAft>
                          <a:spcPts val="800"/>
                        </a:spcAft>
                        <a:buNone/>
                      </a:pPr>
                      <a:r>
                        <a:rPr lang="en-GB" sz="1600" kern="100">
                          <a:effectLst/>
                        </a:rPr>
                        <a:t>Accountant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6225777"/>
                  </a:ext>
                </a:extLst>
              </a:tr>
              <a:tr h="442780">
                <a:tc>
                  <a:txBody>
                    <a:bodyPr/>
                    <a:lstStyle/>
                    <a:p>
                      <a:pPr algn="ctr">
                        <a:lnSpc>
                          <a:spcPct val="115000"/>
                        </a:lnSpc>
                        <a:spcAft>
                          <a:spcPts val="800"/>
                        </a:spcAft>
                        <a:buNone/>
                      </a:pPr>
                      <a:r>
                        <a:rPr lang="en-GB" sz="1600" kern="100">
                          <a:effectLst/>
                        </a:rPr>
                        <a:t>Total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dirty="0">
                          <a:effectLst/>
                        </a:rPr>
                        <a:t>8300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8947548"/>
                  </a:ext>
                </a:extLst>
              </a:tr>
            </a:tbl>
          </a:graphicData>
        </a:graphic>
      </p:graphicFrame>
    </p:spTree>
    <p:extLst>
      <p:ext uri="{BB962C8B-B14F-4D97-AF65-F5344CB8AC3E}">
        <p14:creationId xmlns:p14="http://schemas.microsoft.com/office/powerpoint/2010/main" val="2496510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2B47A-56F1-8D00-00CA-A7FA064B08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0B7D33-59E0-48EF-8FEE-4E5BE7506C79}"/>
              </a:ext>
            </a:extLst>
          </p:cNvPr>
          <p:cNvSpPr>
            <a:spLocks noGrp="1"/>
          </p:cNvSpPr>
          <p:nvPr>
            <p:ph type="title"/>
          </p:nvPr>
        </p:nvSpPr>
        <p:spPr/>
        <p:txBody>
          <a:bodyPr/>
          <a:lstStyle/>
          <a:p>
            <a:r>
              <a:rPr lang="en-GB" dirty="0"/>
              <a:t>Finance – Variable cost</a:t>
            </a:r>
          </a:p>
        </p:txBody>
      </p:sp>
      <p:graphicFrame>
        <p:nvGraphicFramePr>
          <p:cNvPr id="5" name="Content Placeholder 4">
            <a:extLst>
              <a:ext uri="{FF2B5EF4-FFF2-40B4-BE49-F238E27FC236}">
                <a16:creationId xmlns:a16="http://schemas.microsoft.com/office/drawing/2014/main" id="{F2663153-66EF-278A-C4B0-FF4D348B6714}"/>
              </a:ext>
            </a:extLst>
          </p:cNvPr>
          <p:cNvGraphicFramePr>
            <a:graphicFrameLocks noGrp="1"/>
          </p:cNvGraphicFramePr>
          <p:nvPr>
            <p:ph idx="1"/>
            <p:extLst>
              <p:ext uri="{D42A27DB-BD31-4B8C-83A1-F6EECF244321}">
                <p14:modId xmlns:p14="http://schemas.microsoft.com/office/powerpoint/2010/main" val="3060316957"/>
              </p:ext>
            </p:extLst>
          </p:nvPr>
        </p:nvGraphicFramePr>
        <p:xfrm>
          <a:off x="3037205" y="3091339"/>
          <a:ext cx="6117590" cy="2207038"/>
        </p:xfrm>
        <a:graphic>
          <a:graphicData uri="http://schemas.openxmlformats.org/drawingml/2006/table">
            <a:tbl>
              <a:tblPr firstRow="1" firstCol="1" bandRow="1"/>
              <a:tblGrid>
                <a:gridCol w="475205">
                  <a:extLst>
                    <a:ext uri="{9D8B030D-6E8A-4147-A177-3AD203B41FA5}">
                      <a16:colId xmlns:a16="http://schemas.microsoft.com/office/drawing/2014/main" val="1589211660"/>
                    </a:ext>
                  </a:extLst>
                </a:gridCol>
                <a:gridCol w="3923142">
                  <a:extLst>
                    <a:ext uri="{9D8B030D-6E8A-4147-A177-3AD203B41FA5}">
                      <a16:colId xmlns:a16="http://schemas.microsoft.com/office/drawing/2014/main" val="2054740149"/>
                    </a:ext>
                  </a:extLst>
                </a:gridCol>
                <a:gridCol w="956485">
                  <a:extLst>
                    <a:ext uri="{9D8B030D-6E8A-4147-A177-3AD203B41FA5}">
                      <a16:colId xmlns:a16="http://schemas.microsoft.com/office/drawing/2014/main" val="1028515802"/>
                    </a:ext>
                  </a:extLst>
                </a:gridCol>
                <a:gridCol w="762758">
                  <a:extLst>
                    <a:ext uri="{9D8B030D-6E8A-4147-A177-3AD203B41FA5}">
                      <a16:colId xmlns:a16="http://schemas.microsoft.com/office/drawing/2014/main" val="2544501850"/>
                    </a:ext>
                  </a:extLst>
                </a:gridCol>
              </a:tblGrid>
              <a:tr h="0">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E97132"/>
                      </a:solidFill>
                      <a:prstDash val="solid"/>
                      <a:round/>
                      <a:headEnd type="none" w="med" len="med"/>
                      <a:tailEnd type="none" w="med" len="med"/>
                    </a:lnL>
                    <a:lnR>
                      <a:noFill/>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Items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a:noFill/>
                    </a:lnL>
                    <a:lnR>
                      <a:noFill/>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Monthly Expense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a:noFill/>
                    </a:lnL>
                    <a:lnR>
                      <a:noFill/>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6 Months Expense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a:noFill/>
                    </a:lnL>
                    <a:lnR w="12700" cap="flat" cmpd="sng" algn="ctr">
                      <a:solidFill>
                        <a:srgbClr val="E97132"/>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extLst>
                  <a:ext uri="{0D108BD9-81ED-4DB2-BD59-A6C34878D82A}">
                    <a16:rowId xmlns:a16="http://schemas.microsoft.com/office/drawing/2014/main" val="2044114378"/>
                  </a:ext>
                </a:extLst>
              </a:tr>
              <a:tr h="0">
                <a:tc>
                  <a:txBody>
                    <a:bodyPr/>
                    <a:lstStyle/>
                    <a:p>
                      <a:pPr algn="ctr">
                        <a:lnSpc>
                          <a:spcPct val="115000"/>
                        </a:lnSpc>
                        <a:spcAft>
                          <a:spcPts val="800"/>
                        </a:spcAft>
                        <a:buNone/>
                      </a:pPr>
                      <a:r>
                        <a:rPr lang="en-GB" sz="12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1</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Cost of food and beverages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£6,000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£18,000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extLst>
                  <a:ext uri="{0D108BD9-81ED-4DB2-BD59-A6C34878D82A}">
                    <a16:rowId xmlns:a16="http://schemas.microsoft.com/office/drawing/2014/main" val="1510952542"/>
                  </a:ext>
                </a:extLst>
              </a:tr>
              <a:tr h="0">
                <a:tc>
                  <a:txBody>
                    <a:bodyPr/>
                    <a:lstStyle/>
                    <a:p>
                      <a:pPr algn="ctr">
                        <a:lnSpc>
                          <a:spcPct val="115000"/>
                        </a:lnSpc>
                        <a:spcAft>
                          <a:spcPts val="800"/>
                        </a:spcAft>
                        <a:buNone/>
                      </a:pPr>
                      <a:r>
                        <a:rPr lang="en-GB" sz="1200" b="1" kern="100">
                          <a:effectLst/>
                          <a:latin typeface="Aptos" panose="020B0004020202020204" pitchFamily="34" charset="0"/>
                          <a:ea typeface="Aptos" panose="020B0004020202020204" pitchFamily="34" charset="0"/>
                          <a:cs typeface="Times New Roman" panose="02020603050405020304" pitchFamily="18" charset="0"/>
                        </a:rPr>
                        <a:t>2</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Cost of disposable items (napkins, paper cups, etc.)</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£100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£600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extLst>
                  <a:ext uri="{0D108BD9-81ED-4DB2-BD59-A6C34878D82A}">
                    <a16:rowId xmlns:a16="http://schemas.microsoft.com/office/drawing/2014/main" val="426225748"/>
                  </a:ext>
                </a:extLst>
              </a:tr>
              <a:tr h="0">
                <a:tc>
                  <a:txBody>
                    <a:bodyPr/>
                    <a:lstStyle/>
                    <a:p>
                      <a:pPr algn="ctr">
                        <a:lnSpc>
                          <a:spcPct val="115000"/>
                        </a:lnSpc>
                        <a:spcAft>
                          <a:spcPts val="800"/>
                        </a:spcAft>
                        <a:buNone/>
                      </a:pPr>
                      <a:r>
                        <a:rPr lang="en-GB" sz="12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3</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Cleaning supplies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£50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£300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extLst>
                  <a:ext uri="{0D108BD9-81ED-4DB2-BD59-A6C34878D82A}">
                    <a16:rowId xmlns:a16="http://schemas.microsoft.com/office/drawing/2014/main" val="4043992248"/>
                  </a:ext>
                </a:extLst>
              </a:tr>
              <a:tr h="0">
                <a:tc>
                  <a:txBody>
                    <a:bodyPr/>
                    <a:lstStyle/>
                    <a:p>
                      <a:pPr algn="ctr">
                        <a:lnSpc>
                          <a:spcPct val="115000"/>
                        </a:lnSpc>
                        <a:spcAft>
                          <a:spcPts val="800"/>
                        </a:spcAft>
                        <a:buNone/>
                      </a:pPr>
                      <a:r>
                        <a:rPr lang="en-GB" sz="1200" b="1" kern="100">
                          <a:effectLst/>
                          <a:latin typeface="Aptos" panose="020B0004020202020204" pitchFamily="34" charset="0"/>
                          <a:ea typeface="Aptos" panose="020B0004020202020204" pitchFamily="34" charset="0"/>
                          <a:cs typeface="Times New Roman" panose="02020603050405020304" pitchFamily="18" charset="0"/>
                        </a:rPr>
                        <a:t>4</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Marketing and advertising expense</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£80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£480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extLst>
                  <a:ext uri="{0D108BD9-81ED-4DB2-BD59-A6C34878D82A}">
                    <a16:rowId xmlns:a16="http://schemas.microsoft.com/office/drawing/2014/main" val="1782678286"/>
                  </a:ext>
                </a:extLst>
              </a:tr>
              <a:tr h="0">
                <a:tc>
                  <a:txBody>
                    <a:bodyPr/>
                    <a:lstStyle/>
                    <a:p>
                      <a:pPr algn="ctr">
                        <a:lnSpc>
                          <a:spcPct val="115000"/>
                        </a:lnSpc>
                        <a:spcAft>
                          <a:spcPts val="800"/>
                        </a:spcAft>
                        <a:buNone/>
                      </a:pPr>
                      <a:r>
                        <a:rPr lang="en-GB" sz="12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Payment processing fees (credit card fees, loan interest, etc.)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120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£720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extLst>
                  <a:ext uri="{0D108BD9-81ED-4DB2-BD59-A6C34878D82A}">
                    <a16:rowId xmlns:a16="http://schemas.microsoft.com/office/drawing/2014/main" val="2340850414"/>
                  </a:ext>
                </a:extLst>
              </a:tr>
              <a:tr h="587026">
                <a:tc gridSpan="2">
                  <a:txBody>
                    <a:bodyPr/>
                    <a:lstStyle/>
                    <a:p>
                      <a:pPr algn="ctr">
                        <a:lnSpc>
                          <a:spcPct val="115000"/>
                        </a:lnSpc>
                        <a:spcAft>
                          <a:spcPts val="800"/>
                        </a:spcAft>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Total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hMerge="1">
                  <a:txBody>
                    <a:bodyPr/>
                    <a:lstStyle/>
                    <a:p>
                      <a:endParaRPr lang="en-GB"/>
                    </a:p>
                  </a:txBody>
                  <a:tcPr/>
                </a:tc>
                <a:tc>
                  <a:txBody>
                    <a:bodyPr/>
                    <a:lstStyle/>
                    <a:p>
                      <a:pPr algn="r">
                        <a:lnSpc>
                          <a:spcPct val="115000"/>
                        </a:lnSpc>
                        <a:spcAft>
                          <a:spcPts val="800"/>
                        </a:spcAft>
                        <a:buNone/>
                      </a:pPr>
                      <a:r>
                        <a:rPr lang="en-GB" sz="1200" b="1" kern="100">
                          <a:effectLst/>
                          <a:latin typeface="Aptos" panose="020B0004020202020204" pitchFamily="34" charset="0"/>
                          <a:ea typeface="Aptos" panose="020B0004020202020204" pitchFamily="34" charset="0"/>
                          <a:cs typeface="Times New Roman" panose="02020603050405020304" pitchFamily="18" charset="0"/>
                        </a:rPr>
                        <a:t>£6,350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£20,100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extLst>
                  <a:ext uri="{0D108BD9-81ED-4DB2-BD59-A6C34878D82A}">
                    <a16:rowId xmlns:a16="http://schemas.microsoft.com/office/drawing/2014/main" val="1048147595"/>
                  </a:ext>
                </a:extLst>
              </a:tr>
            </a:tbl>
          </a:graphicData>
        </a:graphic>
      </p:graphicFrame>
    </p:spTree>
    <p:extLst>
      <p:ext uri="{BB962C8B-B14F-4D97-AF65-F5344CB8AC3E}">
        <p14:creationId xmlns:p14="http://schemas.microsoft.com/office/powerpoint/2010/main" val="1788421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E6BC4-4414-17D3-849E-59E378BB59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E800EC-EBD5-9A9E-16C6-AA95B66193D6}"/>
              </a:ext>
            </a:extLst>
          </p:cNvPr>
          <p:cNvSpPr>
            <a:spLocks noGrp="1"/>
          </p:cNvSpPr>
          <p:nvPr>
            <p:ph type="title"/>
          </p:nvPr>
        </p:nvSpPr>
        <p:spPr>
          <a:xfrm>
            <a:off x="216568" y="365125"/>
            <a:ext cx="11137232" cy="1325563"/>
          </a:xfrm>
        </p:spPr>
        <p:txBody>
          <a:bodyPr>
            <a:normAutofit/>
          </a:bodyPr>
          <a:lstStyle/>
          <a:p>
            <a:r>
              <a:rPr lang="en-GB" sz="4000" dirty="0"/>
              <a:t>Finance – Cashflow Statement and Funding required</a:t>
            </a:r>
          </a:p>
        </p:txBody>
      </p:sp>
      <p:sp>
        <p:nvSpPr>
          <p:cNvPr id="6" name="Content Placeholder 5">
            <a:extLst>
              <a:ext uri="{FF2B5EF4-FFF2-40B4-BE49-F238E27FC236}">
                <a16:creationId xmlns:a16="http://schemas.microsoft.com/office/drawing/2014/main" id="{982094FB-F904-136F-11B5-E17FA837F5D5}"/>
              </a:ext>
            </a:extLst>
          </p:cNvPr>
          <p:cNvSpPr>
            <a:spLocks noGrp="1"/>
          </p:cNvSpPr>
          <p:nvPr>
            <p:ph idx="1"/>
          </p:nvPr>
        </p:nvSpPr>
        <p:spPr/>
        <p:txBody>
          <a:bodyPr/>
          <a:lstStyle/>
          <a:p>
            <a:pPr marL="0" indent="0">
              <a:buNone/>
            </a:pPr>
            <a:r>
              <a:rPr lang="en-GB" dirty="0"/>
              <a:t>The total funding required to start and operate My restaurant business can vary depending on factors such as location, size, concept, and menu offerings. On average, Bella restaurant startup can cost between $50,000 to $100,000. The following are the estimated funding requirements for our restaurant business.</a:t>
            </a:r>
          </a:p>
        </p:txBody>
      </p:sp>
    </p:spTree>
    <p:extLst>
      <p:ext uri="{BB962C8B-B14F-4D97-AF65-F5344CB8AC3E}">
        <p14:creationId xmlns:p14="http://schemas.microsoft.com/office/powerpoint/2010/main" val="2229844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824B7-7888-2171-417F-EE5A359F798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9D287DD3-122A-CC1A-FCD0-566A4E65E5AC}"/>
              </a:ext>
            </a:extLst>
          </p:cNvPr>
          <p:cNvSpPr>
            <a:spLocks noGrp="1"/>
          </p:cNvSpPr>
          <p:nvPr>
            <p:ph idx="1"/>
          </p:nvPr>
        </p:nvSpPr>
        <p:spPr/>
        <p:txBody>
          <a:bodyPr>
            <a:normAutofit fontScale="85000" lnSpcReduction="10000"/>
          </a:bodyPr>
          <a:lstStyle/>
          <a:p>
            <a:pPr lvl="0"/>
            <a:r>
              <a:rPr lang="en-GB" dirty="0"/>
              <a:t>- John, M. (2020). The Power of Food: How Sharing a Meal Can Create Stronger Bonds. Food Journal, 12(3), 45-52.</a:t>
            </a:r>
          </a:p>
          <a:p>
            <a:pPr lvl="0"/>
            <a:r>
              <a:rPr lang="en-GB" dirty="0"/>
              <a:t>- Smith, K. (2019). Local Sourcing: The Benefits of Supporting Local Farms and Suppliers. Food Sustainability Magazine, 8(2), 12-18.</a:t>
            </a:r>
          </a:p>
          <a:p>
            <a:pPr lvl="0"/>
            <a:r>
              <a:rPr lang="en-GB" dirty="0"/>
              <a:t>Investopedia. (2021). How to Start a Small Restaurant Business. Retrieved from: </a:t>
            </a:r>
            <a:r>
              <a:rPr lang="en-GB" u="sng" dirty="0">
                <a:hlinkClick r:id="rId2"/>
              </a:rPr>
              <a:t>https://www.investopedia.com/articles/investing/022615/how-start-small-restaurant-business.asp</a:t>
            </a:r>
            <a:endParaRPr lang="en-GB" dirty="0"/>
          </a:p>
          <a:p>
            <a:pPr lvl="0"/>
            <a:r>
              <a:rPr lang="en-GB" dirty="0"/>
              <a:t>The National Restaurant Association. (2021). How to Start a Restaurant. https://restaurant.org/articles/operations/how-to-start-a-restaurant</a:t>
            </a:r>
          </a:p>
          <a:p>
            <a:pPr lvl="0"/>
            <a:r>
              <a:rPr lang="en-GB" dirty="0"/>
              <a:t>Small Business Administration. (2021). Restaurant Business Plan Template. https://www.sba.gov/business-guide/plan-your-business/write-your-business-plan</a:t>
            </a:r>
          </a:p>
          <a:p>
            <a:endParaRPr lang="en-GB" dirty="0"/>
          </a:p>
        </p:txBody>
      </p:sp>
    </p:spTree>
    <p:extLst>
      <p:ext uri="{BB962C8B-B14F-4D97-AF65-F5344CB8AC3E}">
        <p14:creationId xmlns:p14="http://schemas.microsoft.com/office/powerpoint/2010/main" val="1938897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C45D477A444DB48B74AEE6FFC562A1F" ma:contentTypeVersion="6" ma:contentTypeDescription="Create a new document." ma:contentTypeScope="" ma:versionID="490f8883f24b5c39571c3759f5a13517">
  <xsd:schema xmlns:xsd="http://www.w3.org/2001/XMLSchema" xmlns:xs="http://www.w3.org/2001/XMLSchema" xmlns:p="http://schemas.microsoft.com/office/2006/metadata/properties" xmlns:ns3="29f22b7a-c618-4079-bd50-06f987a7a4b0" targetNamespace="http://schemas.microsoft.com/office/2006/metadata/properties" ma:root="true" ma:fieldsID="86e74e3554ea4787370694e686c3e0d1" ns3:_="">
    <xsd:import namespace="29f22b7a-c618-4079-bd50-06f987a7a4b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f22b7a-c618-4079-bd50-06f987a7a4b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9f22b7a-c618-4079-bd50-06f987a7a4b0" xsi:nil="true"/>
  </documentManagement>
</p:properties>
</file>

<file path=customXml/itemProps1.xml><?xml version="1.0" encoding="utf-8"?>
<ds:datastoreItem xmlns:ds="http://schemas.openxmlformats.org/officeDocument/2006/customXml" ds:itemID="{3B0B619B-2E60-4DCD-B9BA-7C44CE91FA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f22b7a-c618-4079-bd50-06f987a7a4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57FC60-6D35-4FF9-BDE2-83833CD07329}">
  <ds:schemaRefs>
    <ds:schemaRef ds:uri="http://schemas.microsoft.com/sharepoint/v3/contenttype/forms"/>
  </ds:schemaRefs>
</ds:datastoreItem>
</file>

<file path=customXml/itemProps3.xml><?xml version="1.0" encoding="utf-8"?>
<ds:datastoreItem xmlns:ds="http://schemas.openxmlformats.org/officeDocument/2006/customXml" ds:itemID="{8E5A7CD7-7ECA-4A8C-94ED-14E29B5E8348}">
  <ds:schemaRefs>
    <ds:schemaRef ds:uri="http://purl.org/dc/terms/"/>
    <ds:schemaRef ds:uri="http://schemas.microsoft.com/office/2006/documentManagement/types"/>
    <ds:schemaRef ds:uri="29f22b7a-c618-4079-bd50-06f987a7a4b0"/>
    <ds:schemaRef ds:uri="http://schemas.openxmlformats.org/package/2006/metadata/core-properties"/>
    <ds:schemaRef ds:uri="http://purl.org/dc/elements/1.1/"/>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720</TotalTime>
  <Words>786</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Business plan presentation</vt:lpstr>
      <vt:lpstr>Table of Content</vt:lpstr>
      <vt:lpstr>Introduction</vt:lpstr>
      <vt:lpstr>Business overview </vt:lpstr>
      <vt:lpstr>Legal format </vt:lpstr>
      <vt:lpstr>Management Structure </vt:lpstr>
      <vt:lpstr>PESTLE Analysis</vt:lpstr>
      <vt:lpstr>Marketing Strategies - STP</vt:lpstr>
      <vt:lpstr>Marketing strategies – Channels  </vt:lpstr>
      <vt:lpstr>Finance  --Startup cost</vt:lpstr>
      <vt:lpstr>Finance – Fixed cost</vt:lpstr>
      <vt:lpstr>Finance – Variable cost</vt:lpstr>
      <vt:lpstr>Finance – Cashflow Statement and Funding required</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Dawit Gebre Yifru (2411133)</dc:creator>
  <cp:lastModifiedBy>Dawit Gebre Yifru (2411133)</cp:lastModifiedBy>
  <cp:revision>3</cp:revision>
  <dcterms:created xsi:type="dcterms:W3CDTF">2025-08-10T14:53:48Z</dcterms:created>
  <dcterms:modified xsi:type="dcterms:W3CDTF">2025-12-14T14:51:15Z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0x0101002C45D477A444DB48B74AEE6FFC562A1F</vt:lpwstr>
  </property>
</Properties>
</file>