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0" r:id="rId5"/>
  </p:sldMasterIdLst>
  <p:sldIdLst>
    <p:sldId id="259" r:id="rId6"/>
    <p:sldId id="263" r:id="rId7"/>
    <p:sldId id="348" r:id="rId8"/>
    <p:sldId id="266" r:id="rId9"/>
    <p:sldId id="307" r:id="rId10"/>
    <p:sldId id="309" r:id="rId11"/>
    <p:sldId id="319" r:id="rId12"/>
    <p:sldId id="310" r:id="rId13"/>
    <p:sldId id="326" r:id="rId14"/>
    <p:sldId id="313" r:id="rId15"/>
    <p:sldId id="315" r:id="rId16"/>
    <p:sldId id="327" r:id="rId17"/>
    <p:sldId id="328" r:id="rId18"/>
    <p:sldId id="330" r:id="rId19"/>
    <p:sldId id="331" r:id="rId20"/>
    <p:sldId id="332" r:id="rId21"/>
    <p:sldId id="336" r:id="rId22"/>
    <p:sldId id="333" r:id="rId23"/>
    <p:sldId id="335" r:id="rId24"/>
    <p:sldId id="334" r:id="rId25"/>
    <p:sldId id="337" r:id="rId26"/>
    <p:sldId id="314" r:id="rId27"/>
    <p:sldId id="338" r:id="rId28"/>
    <p:sldId id="349" r:id="rId29"/>
    <p:sldId id="347" r:id="rId30"/>
    <p:sldId id="261" r:id="rId31"/>
    <p:sldId id="346" r:id="rId32"/>
    <p:sldId id="317"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a:srgbClr val="E5DFD0"/>
    <a:srgbClr val="C3EDF5"/>
    <a:srgbClr val="6DB8CD"/>
    <a:srgbClr val="2B98B7"/>
    <a:srgbClr val="1E742A"/>
    <a:srgbClr val="33AE27"/>
    <a:srgbClr val="24B9D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570" autoAdjust="0"/>
    <p:restoredTop sz="94660"/>
  </p:normalViewPr>
  <p:slideViewPr>
    <p:cSldViewPr snapToGrid="0">
      <p:cViewPr varScale="1">
        <p:scale>
          <a:sx n="88" d="100"/>
          <a:sy n="88" d="100"/>
        </p:scale>
        <p:origin x="87" y="11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21" Type="http://schemas.openxmlformats.org/officeDocument/2006/relationships/slide" Target="slides/slide16.xml"/><Relationship Id="rId34" Type="http://schemas.openxmlformats.org/officeDocument/2006/relationships/presProps" Target="presProps.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theme" Target="theme/theme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viewProps" Target="viewProps.xml"/><Relationship Id="rId8" Type="http://schemas.openxmlformats.org/officeDocument/2006/relationships/slide" Target="slides/slide3.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ue Ainsworth" userId="888be70d-2e4c-4f55-baa0-638ca1ed17b4" providerId="ADAL" clId="{A1E68B6F-08D7-40CD-8787-30F755C89A6C}"/>
    <pc:docChg chg="modSld">
      <pc:chgData name="Sue Ainsworth" userId="888be70d-2e4c-4f55-baa0-638ca1ed17b4" providerId="ADAL" clId="{A1E68B6F-08D7-40CD-8787-30F755C89A6C}" dt="2025-08-24T15:43:38.918" v="7" actId="20577"/>
      <pc:docMkLst>
        <pc:docMk/>
      </pc:docMkLst>
      <pc:sldChg chg="modSp mod">
        <pc:chgData name="Sue Ainsworth" userId="888be70d-2e4c-4f55-baa0-638ca1ed17b4" providerId="ADAL" clId="{A1E68B6F-08D7-40CD-8787-30F755C89A6C}" dt="2025-08-24T15:43:38.918" v="7" actId="20577"/>
        <pc:sldMkLst>
          <pc:docMk/>
          <pc:sldMk cId="4195304978" sldId="261"/>
        </pc:sldMkLst>
        <pc:spChg chg="mod">
          <ac:chgData name="Sue Ainsworth" userId="888be70d-2e4c-4f55-baa0-638ca1ed17b4" providerId="ADAL" clId="{A1E68B6F-08D7-40CD-8787-30F755C89A6C}" dt="2025-08-24T15:43:33.629" v="3" actId="20577"/>
          <ac:spMkLst>
            <pc:docMk/>
            <pc:sldMk cId="4195304978" sldId="261"/>
            <ac:spMk id="3" creationId="{00000000-0000-0000-0000-000000000000}"/>
          </ac:spMkLst>
        </pc:spChg>
        <pc:spChg chg="mod">
          <ac:chgData name="Sue Ainsworth" userId="888be70d-2e4c-4f55-baa0-638ca1ed17b4" providerId="ADAL" clId="{A1E68B6F-08D7-40CD-8787-30F755C89A6C}" dt="2025-08-24T15:43:38.918" v="7" actId="20577"/>
          <ac:spMkLst>
            <pc:docMk/>
            <pc:sldMk cId="4195304978" sldId="261"/>
            <ac:spMk id="4" creationId="{00000000-0000-0000-0000-000000000000}"/>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FE6CC68-CC77-4C1B-A15D-941FBC536D55}" type="datetimeFigureOut">
              <a:rPr lang="en-GB" smtClean="0"/>
              <a:t>24/08/2025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EEC3DE-4AD3-428B-B5F4-B232D55402E4}" type="slidenum">
              <a:rPr lang="en-GB" smtClean="0"/>
              <a:t>‹#›</a:t>
            </a:fld>
            <a:endParaRPr lang="en-GB"/>
          </a:p>
        </p:txBody>
      </p:sp>
    </p:spTree>
    <p:extLst>
      <p:ext uri="{BB962C8B-B14F-4D97-AF65-F5344CB8AC3E}">
        <p14:creationId xmlns:p14="http://schemas.microsoft.com/office/powerpoint/2010/main" val="15606253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FE6CC68-CC77-4C1B-A15D-941FBC536D55}" type="datetimeFigureOut">
              <a:rPr lang="en-GB" smtClean="0"/>
              <a:t>24/08/2025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EEC3DE-4AD3-428B-B5F4-B232D55402E4}" type="slidenum">
              <a:rPr lang="en-GB" smtClean="0"/>
              <a:t>‹#›</a:t>
            </a:fld>
            <a:endParaRPr lang="en-GB"/>
          </a:p>
        </p:txBody>
      </p:sp>
    </p:spTree>
    <p:extLst>
      <p:ext uri="{BB962C8B-B14F-4D97-AF65-F5344CB8AC3E}">
        <p14:creationId xmlns:p14="http://schemas.microsoft.com/office/powerpoint/2010/main" val="7436514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FE6CC68-CC77-4C1B-A15D-941FBC536D55}" type="datetimeFigureOut">
              <a:rPr lang="en-GB" smtClean="0"/>
              <a:t>24/08/2025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EEC3DE-4AD3-428B-B5F4-B232D55402E4}" type="slidenum">
              <a:rPr lang="en-GB" smtClean="0"/>
              <a:t>‹#›</a:t>
            </a:fld>
            <a:endParaRPr lang="en-GB"/>
          </a:p>
        </p:txBody>
      </p:sp>
    </p:spTree>
    <p:extLst>
      <p:ext uri="{BB962C8B-B14F-4D97-AF65-F5344CB8AC3E}">
        <p14:creationId xmlns:p14="http://schemas.microsoft.com/office/powerpoint/2010/main" val="6816558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FE6CC68-CC77-4C1B-A15D-941FBC536D55}" type="datetimeFigureOut">
              <a:rPr lang="en-GB" smtClean="0"/>
              <a:t>24/08/2025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5EEC3DE-4AD3-428B-B5F4-B232D55402E4}" type="slidenum">
              <a:rPr lang="en-GB" smtClean="0"/>
              <a:t>‹#›</a:t>
            </a:fld>
            <a:endParaRPr lang="en-GB"/>
          </a:p>
        </p:txBody>
      </p:sp>
    </p:spTree>
    <p:extLst>
      <p:ext uri="{BB962C8B-B14F-4D97-AF65-F5344CB8AC3E}">
        <p14:creationId xmlns:p14="http://schemas.microsoft.com/office/powerpoint/2010/main" val="33452585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FE6CC68-CC77-4C1B-A15D-941FBC536D55}" type="datetimeFigureOut">
              <a:rPr lang="en-GB" smtClean="0"/>
              <a:t>24/08/2025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5EEC3DE-4AD3-428B-B5F4-B232D55402E4}" type="slidenum">
              <a:rPr lang="en-GB" smtClean="0"/>
              <a:t>‹#›</a:t>
            </a:fld>
            <a:endParaRPr lang="en-GB"/>
          </a:p>
        </p:txBody>
      </p:sp>
    </p:spTree>
    <p:extLst>
      <p:ext uri="{BB962C8B-B14F-4D97-AF65-F5344CB8AC3E}">
        <p14:creationId xmlns:p14="http://schemas.microsoft.com/office/powerpoint/2010/main" val="2489169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FE6CC68-CC77-4C1B-A15D-941FBC536D55}" type="datetimeFigureOut">
              <a:rPr lang="en-GB" smtClean="0"/>
              <a:t>24/08/2025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5EEC3DE-4AD3-428B-B5F4-B232D55402E4}" type="slidenum">
              <a:rPr lang="en-GB" smtClean="0"/>
              <a:t>‹#›</a:t>
            </a:fld>
            <a:endParaRPr lang="en-GB"/>
          </a:p>
        </p:txBody>
      </p:sp>
    </p:spTree>
    <p:extLst>
      <p:ext uri="{BB962C8B-B14F-4D97-AF65-F5344CB8AC3E}">
        <p14:creationId xmlns:p14="http://schemas.microsoft.com/office/powerpoint/2010/main" val="6878318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FE6CC68-CC77-4C1B-A15D-941FBC536D55}" type="datetimeFigureOut">
              <a:rPr lang="en-GB" smtClean="0"/>
              <a:t>24/08/2025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5EEC3DE-4AD3-428B-B5F4-B232D55402E4}" type="slidenum">
              <a:rPr lang="en-GB" smtClean="0"/>
              <a:t>‹#›</a:t>
            </a:fld>
            <a:endParaRPr lang="en-GB"/>
          </a:p>
        </p:txBody>
      </p:sp>
    </p:spTree>
    <p:extLst>
      <p:ext uri="{BB962C8B-B14F-4D97-AF65-F5344CB8AC3E}">
        <p14:creationId xmlns:p14="http://schemas.microsoft.com/office/powerpoint/2010/main" val="3064792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FE6CC68-CC77-4C1B-A15D-941FBC536D55}" type="datetimeFigureOut">
              <a:rPr lang="en-GB" smtClean="0"/>
              <a:t>24/08/2025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5EEC3DE-4AD3-428B-B5F4-B232D55402E4}" type="slidenum">
              <a:rPr lang="en-GB" smtClean="0"/>
              <a:t>‹#›</a:t>
            </a:fld>
            <a:endParaRPr lang="en-GB"/>
          </a:p>
        </p:txBody>
      </p:sp>
    </p:spTree>
    <p:extLst>
      <p:ext uri="{BB962C8B-B14F-4D97-AF65-F5344CB8AC3E}">
        <p14:creationId xmlns:p14="http://schemas.microsoft.com/office/powerpoint/2010/main" val="41453834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FE6CC68-CC77-4C1B-A15D-941FBC536D55}" type="datetimeFigureOut">
              <a:rPr lang="en-GB" smtClean="0"/>
              <a:t>24/08/2025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5EEC3DE-4AD3-428B-B5F4-B232D55402E4}" type="slidenum">
              <a:rPr lang="en-GB" smtClean="0"/>
              <a:t>‹#›</a:t>
            </a:fld>
            <a:endParaRPr lang="en-GB"/>
          </a:p>
        </p:txBody>
      </p:sp>
    </p:spTree>
    <p:extLst>
      <p:ext uri="{BB962C8B-B14F-4D97-AF65-F5344CB8AC3E}">
        <p14:creationId xmlns:p14="http://schemas.microsoft.com/office/powerpoint/2010/main" val="24694978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FE6CC68-CC77-4C1B-A15D-941FBC536D55}" type="datetimeFigureOut">
              <a:rPr lang="en-GB" smtClean="0"/>
              <a:t>24/08/2025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EEC3DE-4AD3-428B-B5F4-B232D55402E4}" type="slidenum">
              <a:rPr lang="en-GB" smtClean="0"/>
              <a:t>‹#›</a:t>
            </a:fld>
            <a:endParaRPr lang="en-GB"/>
          </a:p>
        </p:txBody>
      </p:sp>
    </p:spTree>
    <p:extLst>
      <p:ext uri="{BB962C8B-B14F-4D97-AF65-F5344CB8AC3E}">
        <p14:creationId xmlns:p14="http://schemas.microsoft.com/office/powerpoint/2010/main" val="5255168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FE6CC68-CC77-4C1B-A15D-941FBC536D55}" type="datetimeFigureOut">
              <a:rPr lang="en-GB" smtClean="0"/>
              <a:t>24/08/2025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EEC3DE-4AD3-428B-B5F4-B232D55402E4}" type="slidenum">
              <a:rPr lang="en-GB" smtClean="0"/>
              <a:t>‹#›</a:t>
            </a:fld>
            <a:endParaRPr lang="en-GB"/>
          </a:p>
        </p:txBody>
      </p:sp>
    </p:spTree>
    <p:extLst>
      <p:ext uri="{BB962C8B-B14F-4D97-AF65-F5344CB8AC3E}">
        <p14:creationId xmlns:p14="http://schemas.microsoft.com/office/powerpoint/2010/main" val="297089965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solidFill>
                  <a:prstClr val="black">
                    <a:tint val="75000"/>
                  </a:prstClr>
                </a:solidFill>
              </a:rPr>
              <a:pPr/>
              <a:t>24/08/2025</a:t>
            </a:fld>
            <a:endParaRPr lang="en-GB">
              <a:solidFill>
                <a:prstClr val="black">
                  <a:tint val="75000"/>
                </a:prstClr>
              </a:solidFill>
            </a:endParaRPr>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58219868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24/08/2025</a:t>
            </a:fld>
            <a:endParaRPr lang="en-GB">
              <a:solidFill>
                <a:prstClr val="black">
                  <a:tint val="75000"/>
                </a:prstClr>
              </a:solidFill>
            </a:endParaRPr>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79004677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24/08/2025</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21976743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24/08/2025</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20997242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solidFill>
                  <a:prstClr val="black">
                    <a:tint val="75000"/>
                  </a:prstClr>
                </a:solidFill>
              </a:rPr>
              <a:pPr/>
              <a:t>24/08/2025</a:t>
            </a:fld>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03875746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solidFill>
                  <a:prstClr val="black">
                    <a:tint val="75000"/>
                  </a:prstClr>
                </a:solidFill>
              </a:rPr>
              <a:pPr/>
              <a:t>24/08/2025</a:t>
            </a:fld>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71904483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solidFill>
                  <a:prstClr val="black">
                    <a:tint val="75000"/>
                  </a:prstClr>
                </a:solidFill>
              </a:rPr>
              <a:pPr/>
              <a:t>24/08/2025</a:t>
            </a:fld>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50708064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24/08/2025</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78934448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24/08/2025</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53845277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24/08/2025</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76792554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24/08/2025</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6981430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FE6CC68-CC77-4C1B-A15D-941FBC536D55}" type="datetimeFigureOut">
              <a:rPr lang="en-GB" smtClean="0"/>
              <a:t>24/08/2025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5EEC3DE-4AD3-428B-B5F4-B232D55402E4}" type="slidenum">
              <a:rPr lang="en-GB" smtClean="0"/>
              <a:t>‹#›</a:t>
            </a:fld>
            <a:endParaRPr lang="en-GB"/>
          </a:p>
        </p:txBody>
      </p:sp>
    </p:spTree>
    <p:extLst>
      <p:ext uri="{BB962C8B-B14F-4D97-AF65-F5344CB8AC3E}">
        <p14:creationId xmlns:p14="http://schemas.microsoft.com/office/powerpoint/2010/main" val="42244846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solidFill>
                  <a:prstClr val="black">
                    <a:tint val="75000"/>
                  </a:prstClr>
                </a:solidFill>
              </a:rPr>
              <a:pPr/>
              <a:t>24/08/2025</a:t>
            </a:fld>
            <a:endParaRPr lang="en-GB" dirty="0">
              <a:solidFill>
                <a:prstClr val="black">
                  <a:tint val="75000"/>
                </a:prstClr>
              </a:solidFill>
            </a:endParaRPr>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34712847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showMasterSp="0">
  <p:cSld>
    <p:bg>
      <p:bgPr>
        <a:solidFill>
          <a:schemeClr val="accent2">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4400" y="1183341"/>
            <a:ext cx="10363200" cy="3583250"/>
          </a:xfrm>
        </p:spPr>
        <p:txBody>
          <a:bodyPr>
            <a:noAutofit/>
          </a:bodyPr>
          <a:lstStyle/>
          <a:p>
            <a:r>
              <a:rPr lang="en-GB" sz="6600" dirty="0">
                <a:solidFill>
                  <a:srgbClr val="0070C0"/>
                </a:solidFill>
                <a:effectLst>
                  <a:glow rad="101600">
                    <a:schemeClr val="bg1">
                      <a:alpha val="60000"/>
                    </a:schemeClr>
                  </a:glow>
                </a:effectLst>
                <a:latin typeface="Arial" panose="020B0604020202020204" pitchFamily="34" charset="0"/>
                <a:cs typeface="Arial" panose="020B0604020202020204" pitchFamily="34" charset="0"/>
              </a:rPr>
              <a:t>ECIE6001C</a:t>
            </a:r>
            <a:r>
              <a:rPr lang="en-GB" sz="6600" dirty="0">
                <a:solidFill>
                  <a:srgbClr val="0070C0"/>
                </a:solidFill>
                <a:latin typeface="Arial" panose="020B0604020202020204" pitchFamily="34" charset="0"/>
                <a:cs typeface="Arial" panose="020B0604020202020204" pitchFamily="34" charset="0"/>
              </a:rPr>
              <a:t> </a:t>
            </a:r>
            <a:br>
              <a:rPr lang="en-GB" sz="6600" dirty="0">
                <a:solidFill>
                  <a:srgbClr val="0070C0"/>
                </a:solidFill>
                <a:latin typeface="Arial" panose="020B0604020202020204" pitchFamily="34" charset="0"/>
                <a:cs typeface="Arial" panose="020B0604020202020204" pitchFamily="34" charset="0"/>
              </a:rPr>
            </a:br>
            <a:r>
              <a:rPr lang="cy-GB" sz="4800" i="1" dirty="0">
                <a:solidFill>
                  <a:srgbClr val="0070C0"/>
                </a:solidFill>
                <a:effectLst>
                  <a:glow rad="101600">
                    <a:schemeClr val="bg1">
                      <a:alpha val="60000"/>
                    </a:schemeClr>
                  </a:glow>
                </a:effectLst>
                <a:latin typeface="Arial" panose="020B0604020202020204" pitchFamily="34" charset="0"/>
                <a:cs typeface="Arial" panose="020B0604020202020204" pitchFamily="34" charset="0"/>
              </a:rPr>
              <a:t>Symud i ffwrdd o'r ystafell ddosbarth draddodiadol: Addysg a Dysgu yn yr Awyr Agored </a:t>
            </a:r>
          </a:p>
        </p:txBody>
      </p:sp>
      <p:sp>
        <p:nvSpPr>
          <p:cNvPr id="3" name="Subtitle 2"/>
          <p:cNvSpPr>
            <a:spLocks noGrp="1"/>
          </p:cNvSpPr>
          <p:nvPr>
            <p:ph type="subTitle" idx="1"/>
          </p:nvPr>
        </p:nvSpPr>
        <p:spPr>
          <a:xfrm>
            <a:off x="1213757" y="4980785"/>
            <a:ext cx="9601200" cy="612232"/>
          </a:xfrm>
        </p:spPr>
        <p:txBody>
          <a:bodyPr>
            <a:noAutofit/>
          </a:bodyPr>
          <a:lstStyle/>
          <a:p>
            <a:r>
              <a:rPr lang="cy-GB" sz="2800" dirty="0">
                <a:solidFill>
                  <a:srgbClr val="0070C0"/>
                </a:solidFill>
                <a:latin typeface="Arial" panose="020B0604020202020204" pitchFamily="34" charset="0"/>
                <a:cs typeface="Arial" panose="020B0604020202020204" pitchFamily="34" charset="0"/>
              </a:rPr>
              <a:t>Darlith </a:t>
            </a:r>
            <a:r>
              <a:rPr lang="en-GB" sz="2800" dirty="0">
                <a:solidFill>
                  <a:srgbClr val="0070C0"/>
                </a:solidFill>
                <a:latin typeface="Arial" panose="020B0604020202020204" pitchFamily="34" charset="0"/>
                <a:cs typeface="Arial" panose="020B0604020202020204" pitchFamily="34" charset="0"/>
              </a:rPr>
              <a:t>3</a:t>
            </a:r>
          </a:p>
          <a:p>
            <a:r>
              <a:rPr lang="it-IT" sz="2400" dirty="0">
                <a:solidFill>
                  <a:srgbClr val="0070C0"/>
                </a:solidFill>
              </a:rPr>
              <a:t>Asesiadau Risg a Budd Risg</a:t>
            </a:r>
            <a:r>
              <a:rPr lang="en-GB" sz="2400" dirty="0">
                <a:solidFill>
                  <a:srgbClr val="0070C0"/>
                </a:solidFill>
              </a:rPr>
              <a:t>/</a:t>
            </a:r>
          </a:p>
          <a:p>
            <a:r>
              <a:rPr lang="en-GB" sz="2400" dirty="0">
                <a:solidFill>
                  <a:srgbClr val="0070C0"/>
                </a:solidFill>
              </a:rPr>
              <a:t> </a:t>
            </a:r>
            <a:r>
              <a:rPr lang="cy-GB" sz="2400" dirty="0">
                <a:solidFill>
                  <a:srgbClr val="0070C0"/>
                </a:solidFill>
              </a:rPr>
              <a:t>Creu a hysbysebu profiadau dysgu awyr agored</a:t>
            </a:r>
          </a:p>
          <a:p>
            <a:endParaRPr lang="en-GB" sz="2800"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680943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Rectangle 1"/>
          <p:cNvSpPr/>
          <p:nvPr/>
        </p:nvSpPr>
        <p:spPr>
          <a:xfrm>
            <a:off x="166355" y="243512"/>
            <a:ext cx="11379200" cy="6370975"/>
          </a:xfrm>
          <a:prstGeom prst="rect">
            <a:avLst/>
          </a:prstGeom>
        </p:spPr>
        <p:txBody>
          <a:bodyPr wrap="square">
            <a:spAutoFit/>
          </a:bodyPr>
          <a:lstStyle/>
          <a:p>
            <a:pPr algn="ctr"/>
            <a:r>
              <a:rPr lang="en-GB" sz="2400" b="1" u="sng" dirty="0">
                <a:solidFill>
                  <a:srgbClr val="0070C0"/>
                </a:solidFill>
                <a:latin typeface="Arial" panose="020B0604020202020204" pitchFamily="34" charset="0"/>
                <a:cs typeface="Arial" panose="020B0604020202020204" pitchFamily="34" charset="0"/>
              </a:rPr>
              <a:t>DEILLIANNAU DYSGU</a:t>
            </a:r>
          </a:p>
          <a:p>
            <a:pPr algn="ctr"/>
            <a:endParaRPr lang="en-GB" sz="2400" b="1" u="sng" dirty="0">
              <a:solidFill>
                <a:srgbClr val="0070C0"/>
              </a:solidFill>
              <a:latin typeface="Arial" panose="020B0604020202020204" pitchFamily="34" charset="0"/>
              <a:cs typeface="Arial" panose="020B0604020202020204" pitchFamily="34" charset="0"/>
            </a:endParaRPr>
          </a:p>
          <a:p>
            <a:r>
              <a:rPr lang="cy-GB" sz="2400" dirty="0">
                <a:solidFill>
                  <a:srgbClr val="0070C0"/>
                </a:solidFill>
                <a:latin typeface="Arial" panose="020B0604020202020204" pitchFamily="34" charset="0"/>
                <a:cs typeface="Arial" panose="020B0604020202020204" pitchFamily="34" charset="0"/>
              </a:rPr>
              <a:t>Ar ôl cwblhau'r modwl hwn yn llwyddiannus, dylech allu: </a:t>
            </a:r>
          </a:p>
          <a:p>
            <a:endParaRPr lang="cy-GB" sz="2400" dirty="0">
              <a:solidFill>
                <a:srgbClr val="0070C0"/>
              </a:solidFill>
              <a:latin typeface="Arial" panose="020B0604020202020204" pitchFamily="34" charset="0"/>
              <a:cs typeface="Arial" panose="020B0604020202020204" pitchFamily="34" charset="0"/>
            </a:endParaRPr>
          </a:p>
          <a:p>
            <a:pPr algn="just">
              <a:buFont typeface="Arial" panose="020B0604020202020204" pitchFamily="34" charset="0"/>
              <a:buChar char="•"/>
            </a:pPr>
            <a:r>
              <a:rPr lang="cy-GB" sz="2400" dirty="0">
                <a:solidFill>
                  <a:srgbClr val="0070C0"/>
                </a:solidFill>
                <a:latin typeface="Arial" panose="020B0604020202020204" pitchFamily="34" charset="0"/>
                <a:cs typeface="Arial" panose="020B0604020202020204" pitchFamily="34" charset="0"/>
              </a:rPr>
              <a:t> Gwerthfawrogi pwysigrwydd addysg awyr agored ar ddiogelu ein hadnoddau naturiol ar hyn o bryd ac yn y dyfodol a dealltwriaeth o'r hyn y mae hyn yn ei olygu yn gymdeithasol, yn economaidd ac yn ddiwylliannol.  </a:t>
            </a:r>
          </a:p>
          <a:p>
            <a:pPr algn="just">
              <a:buFont typeface="Arial" panose="020B0604020202020204" pitchFamily="34" charset="0"/>
              <a:buChar char="•"/>
            </a:pPr>
            <a:endParaRPr lang="cy-GB" sz="2400" dirty="0">
              <a:solidFill>
                <a:srgbClr val="0070C0"/>
              </a:solidFill>
              <a:latin typeface="Arial" panose="020B0604020202020204" pitchFamily="34" charset="0"/>
              <a:cs typeface="Arial" panose="020B0604020202020204" pitchFamily="34" charset="0"/>
            </a:endParaRPr>
          </a:p>
          <a:p>
            <a:pPr algn="just">
              <a:buFont typeface="Arial" panose="020B0604020202020204" pitchFamily="34" charset="0"/>
              <a:buChar char="•"/>
            </a:pPr>
            <a:r>
              <a:rPr lang="cy-GB" sz="2400" dirty="0">
                <a:solidFill>
                  <a:srgbClr val="0070C0"/>
                </a:solidFill>
                <a:latin typeface="Arial" panose="020B0604020202020204" pitchFamily="34" charset="0"/>
                <a:cs typeface="Arial" panose="020B0604020202020204" pitchFamily="34" charset="0"/>
              </a:rPr>
              <a:t> Adfyfyrio'n feirniadol ar y dulliau o ddysgu y tu allan i'r ystafell ddosbarth a phrofiadau bywyd go iawn ym myd natur, ar gyfer pob oedran a gallu.  </a:t>
            </a:r>
          </a:p>
          <a:p>
            <a:pPr algn="just">
              <a:buFont typeface="Arial" panose="020B0604020202020204" pitchFamily="34" charset="0"/>
              <a:buChar char="•"/>
            </a:pPr>
            <a:endParaRPr lang="cy-GB" sz="2400" dirty="0">
              <a:solidFill>
                <a:srgbClr val="0070C0"/>
              </a:solidFill>
              <a:latin typeface="Arial" panose="020B0604020202020204" pitchFamily="34" charset="0"/>
              <a:cs typeface="Arial" panose="020B0604020202020204" pitchFamily="34" charset="0"/>
            </a:endParaRPr>
          </a:p>
          <a:p>
            <a:pPr algn="just">
              <a:buFont typeface="Arial" panose="020B0604020202020204" pitchFamily="34" charset="0"/>
              <a:buChar char="•"/>
            </a:pPr>
            <a:r>
              <a:rPr lang="cy-GB" sz="2400" dirty="0">
                <a:solidFill>
                  <a:srgbClr val="0070C0"/>
                </a:solidFill>
                <a:latin typeface="Arial" panose="020B0604020202020204" pitchFamily="34" charset="0"/>
                <a:cs typeface="Arial" panose="020B0604020202020204" pitchFamily="34" charset="0"/>
              </a:rPr>
              <a:t> Trafod/gwerthuso heriau yn feirniadol a manteision lluosog o ddod â'r tri llinyn o amgylchedd naturiol, dysgu ac iechyd at ei gilydd. </a:t>
            </a:r>
          </a:p>
          <a:p>
            <a:pPr algn="just">
              <a:buFont typeface="Arial" panose="020B0604020202020204" pitchFamily="34" charset="0"/>
              <a:buChar char="•"/>
            </a:pPr>
            <a:endParaRPr lang="cy-GB" sz="2400" dirty="0">
              <a:solidFill>
                <a:srgbClr val="0070C0"/>
              </a:solidFill>
              <a:latin typeface="Arial" panose="020B0604020202020204" pitchFamily="34" charset="0"/>
              <a:cs typeface="Arial" panose="020B0604020202020204" pitchFamily="34" charset="0"/>
            </a:endParaRPr>
          </a:p>
          <a:p>
            <a:pPr algn="just">
              <a:buFont typeface="Arial" panose="020B0604020202020204" pitchFamily="34" charset="0"/>
              <a:buChar char="•"/>
            </a:pPr>
            <a:r>
              <a:rPr lang="cy-GB" sz="2400" dirty="0">
                <a:solidFill>
                  <a:srgbClr val="0070C0"/>
                </a:solidFill>
                <a:latin typeface="Arial" panose="020B0604020202020204" pitchFamily="34" charset="0"/>
                <a:cs typeface="Arial" panose="020B0604020202020204" pitchFamily="34" charset="0"/>
              </a:rPr>
              <a:t> Trefnu eu gwybodaeth a'u dysgu trwy ddefnyddio ystod o gyfryngau, a chyflwyno eu gwaith yn briodol mewn modd y gall cynulleidfaoedd arbenigol ac anarbenigol ei ddeall.  </a:t>
            </a:r>
          </a:p>
        </p:txBody>
      </p:sp>
    </p:spTree>
    <p:extLst>
      <p:ext uri="{BB962C8B-B14F-4D97-AF65-F5344CB8AC3E}">
        <p14:creationId xmlns:p14="http://schemas.microsoft.com/office/powerpoint/2010/main" val="25993743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838B4D-3BAE-F0D4-0268-91805BDD3E56}"/>
              </a:ext>
            </a:extLst>
          </p:cNvPr>
          <p:cNvSpPr>
            <a:spLocks noGrp="1"/>
          </p:cNvSpPr>
          <p:nvPr>
            <p:ph type="title"/>
          </p:nvPr>
        </p:nvSpPr>
        <p:spPr/>
        <p:txBody>
          <a:bodyPr/>
          <a:lstStyle/>
          <a:p>
            <a:r>
              <a:rPr lang="en-GB" dirty="0">
                <a:solidFill>
                  <a:srgbClr val="0070C0"/>
                </a:solidFill>
              </a:rPr>
              <a:t>Heddiw</a:t>
            </a:r>
          </a:p>
        </p:txBody>
      </p:sp>
      <p:sp>
        <p:nvSpPr>
          <p:cNvPr id="3" name="Content Placeholder 2">
            <a:extLst>
              <a:ext uri="{FF2B5EF4-FFF2-40B4-BE49-F238E27FC236}">
                <a16:creationId xmlns:a16="http://schemas.microsoft.com/office/drawing/2014/main" id="{E5CB68AD-7883-B2C0-B0DA-5346FC0EB5A0}"/>
              </a:ext>
            </a:extLst>
          </p:cNvPr>
          <p:cNvSpPr>
            <a:spLocks noGrp="1"/>
          </p:cNvSpPr>
          <p:nvPr>
            <p:ph idx="1"/>
          </p:nvPr>
        </p:nvSpPr>
        <p:spPr/>
        <p:txBody>
          <a:bodyPr>
            <a:normAutofit/>
          </a:bodyPr>
          <a:lstStyle/>
          <a:p>
            <a:r>
              <a:rPr lang="it-IT" sz="4000" dirty="0">
                <a:solidFill>
                  <a:srgbClr val="0070C0"/>
                </a:solidFill>
              </a:rPr>
              <a:t>Dadansoddiad Risg a Budd Risg</a:t>
            </a:r>
          </a:p>
          <a:p>
            <a:r>
              <a:rPr lang="cy-GB" sz="4000" dirty="0">
                <a:solidFill>
                  <a:srgbClr val="0070C0"/>
                </a:solidFill>
              </a:rPr>
              <a:t>Cydrannau i greu profiad awyr agored gwerthfawr a hwyliog (taflen)</a:t>
            </a:r>
          </a:p>
        </p:txBody>
      </p:sp>
    </p:spTree>
    <p:extLst>
      <p:ext uri="{BB962C8B-B14F-4D97-AF65-F5344CB8AC3E}">
        <p14:creationId xmlns:p14="http://schemas.microsoft.com/office/powerpoint/2010/main" val="17964575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Rectangle 3"/>
          <p:cNvSpPr/>
          <p:nvPr/>
        </p:nvSpPr>
        <p:spPr>
          <a:xfrm>
            <a:off x="367616" y="252940"/>
            <a:ext cx="5284845" cy="584775"/>
          </a:xfrm>
          <a:prstGeom prst="rect">
            <a:avLst/>
          </a:prstGeom>
        </p:spPr>
        <p:txBody>
          <a:bodyPr wrap="none">
            <a:spAutoFit/>
          </a:bodyPr>
          <a:lstStyle/>
          <a:p>
            <a:pPr algn="ctr"/>
            <a:r>
              <a:rPr lang="cy-GB" sz="3200" b="1" u="sng" dirty="0">
                <a:solidFill>
                  <a:srgbClr val="0070C0"/>
                </a:solidFill>
              </a:rPr>
              <a:t>Arolwg Chwarae Plant Prydain</a:t>
            </a:r>
          </a:p>
        </p:txBody>
      </p:sp>
      <p:sp>
        <p:nvSpPr>
          <p:cNvPr id="10" name="TextBox 9">
            <a:extLst>
              <a:ext uri="{FF2B5EF4-FFF2-40B4-BE49-F238E27FC236}">
                <a16:creationId xmlns:a16="http://schemas.microsoft.com/office/drawing/2014/main" id="{2723983B-1ABF-0734-EAE4-5DE1D2489E0B}"/>
              </a:ext>
            </a:extLst>
          </p:cNvPr>
          <p:cNvSpPr txBox="1"/>
          <p:nvPr/>
        </p:nvSpPr>
        <p:spPr>
          <a:xfrm>
            <a:off x="9026435" y="6207510"/>
            <a:ext cx="2899954" cy="492443"/>
          </a:xfrm>
          <a:prstGeom prst="rect">
            <a:avLst/>
          </a:prstGeom>
          <a:noFill/>
        </p:spPr>
        <p:txBody>
          <a:bodyPr wrap="square">
            <a:spAutoFit/>
          </a:bodyPr>
          <a:lstStyle/>
          <a:p>
            <a:r>
              <a:rPr lang="en-GB" sz="2600" dirty="0">
                <a:solidFill>
                  <a:srgbClr val="0070C0"/>
                </a:solidFill>
                <a:latin typeface="Arial" panose="020B0604020202020204" pitchFamily="34" charset="0"/>
                <a:cs typeface="Arial" panose="020B0604020202020204" pitchFamily="34" charset="0"/>
              </a:rPr>
              <a:t>Dodd, et al (2021)</a:t>
            </a:r>
          </a:p>
        </p:txBody>
      </p:sp>
      <p:pic>
        <p:nvPicPr>
          <p:cNvPr id="1026" name="Picture 2">
            <a:extLst>
              <a:ext uri="{FF2B5EF4-FFF2-40B4-BE49-F238E27FC236}">
                <a16:creationId xmlns:a16="http://schemas.microsoft.com/office/drawing/2014/main" id="{792A0CE4-7B58-CD17-9D8D-2C47F15ECE16}"/>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945145" y="1098972"/>
            <a:ext cx="7912780" cy="4859711"/>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13543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Rectangle 3"/>
          <p:cNvSpPr/>
          <p:nvPr/>
        </p:nvSpPr>
        <p:spPr>
          <a:xfrm>
            <a:off x="1883295" y="501134"/>
            <a:ext cx="7881260" cy="584775"/>
          </a:xfrm>
          <a:prstGeom prst="rect">
            <a:avLst/>
          </a:prstGeom>
        </p:spPr>
        <p:txBody>
          <a:bodyPr wrap="none">
            <a:spAutoFit/>
          </a:bodyPr>
          <a:lstStyle/>
          <a:p>
            <a:pPr algn="ctr"/>
            <a:r>
              <a:rPr lang="cy-GB" sz="3200" b="1" u="sng" dirty="0">
                <a:solidFill>
                  <a:srgbClr val="0070C0"/>
                </a:solidFill>
              </a:rPr>
              <a:t>Arolwg Chwarae Plant Prydain: Canfyddiadau</a:t>
            </a:r>
          </a:p>
        </p:txBody>
      </p:sp>
      <p:sp>
        <p:nvSpPr>
          <p:cNvPr id="3" name="Rectangle 2"/>
          <p:cNvSpPr/>
          <p:nvPr/>
        </p:nvSpPr>
        <p:spPr>
          <a:xfrm>
            <a:off x="836856" y="1719842"/>
            <a:ext cx="10248900" cy="1384995"/>
          </a:xfrm>
          <a:prstGeom prst="rect">
            <a:avLst/>
          </a:prstGeom>
        </p:spPr>
        <p:txBody>
          <a:bodyPr wrap="square">
            <a:spAutoFit/>
          </a:bodyPr>
          <a:lstStyle/>
          <a:p>
            <a:pPr marL="457200" indent="-457200">
              <a:buFont typeface="Arial" panose="020B0604020202020204" pitchFamily="34" charset="0"/>
              <a:buChar char="•"/>
            </a:pPr>
            <a:r>
              <a:rPr lang="cy-GB" sz="2800" dirty="0">
                <a:solidFill>
                  <a:srgbClr val="0070C0"/>
                </a:solidFill>
                <a:latin typeface="Arial" panose="020B0604020202020204" pitchFamily="34" charset="0"/>
                <a:cs typeface="Arial" panose="020B0604020202020204" pitchFamily="34" charset="0"/>
              </a:rPr>
              <a:t>Ar gyfartaledd, roedd plant yn chwarae tair awr y dydd dros gyfnod o flwyddyn, gyda thua hanner ohonynt yn digwydd y tu allan i'r ysgol</a:t>
            </a:r>
            <a:r>
              <a:rPr lang="en-GB" sz="2800" dirty="0">
                <a:solidFill>
                  <a:srgbClr val="0070C0"/>
                </a:solidFill>
                <a:latin typeface="Arial" panose="020B0604020202020204" pitchFamily="34" charset="0"/>
                <a:cs typeface="Arial" panose="020B0604020202020204" pitchFamily="34" charset="0"/>
              </a:rPr>
              <a:t>..</a:t>
            </a:r>
          </a:p>
        </p:txBody>
      </p:sp>
      <p:sp>
        <p:nvSpPr>
          <p:cNvPr id="5" name="Rectangle 4"/>
          <p:cNvSpPr/>
          <p:nvPr/>
        </p:nvSpPr>
        <p:spPr>
          <a:xfrm>
            <a:off x="419549" y="3211793"/>
            <a:ext cx="11243470" cy="1384995"/>
          </a:xfrm>
          <a:prstGeom prst="rect">
            <a:avLst/>
          </a:prstGeom>
        </p:spPr>
        <p:txBody>
          <a:bodyPr wrap="square">
            <a:spAutoFit/>
          </a:bodyPr>
          <a:lstStyle/>
          <a:p>
            <a:pPr marL="457200" indent="-457200">
              <a:buFont typeface="Arial" panose="020B0604020202020204" pitchFamily="34" charset="0"/>
              <a:buChar char="•"/>
            </a:pPr>
            <a:r>
              <a:rPr lang="cy-GB" sz="2800" dirty="0">
                <a:solidFill>
                  <a:srgbClr val="0070C0"/>
                </a:solidFill>
                <a:latin typeface="Arial" panose="020B0604020202020204" pitchFamily="34" charset="0"/>
                <a:cs typeface="Arial" panose="020B0604020202020204" pitchFamily="34" charset="0"/>
              </a:rPr>
              <a:t>Yr oedran cyfartalog y caniatawyd i blentyn chwarae y tu allan ar ei ben ei hun oedd 10.7 oed, tra roedd eu rhieni'n cofio cael caniatâd i fod allan cyn eu pen-blwydd yn 9 (8.9 oed ar gyfartaledd</a:t>
            </a:r>
            <a:r>
              <a:rPr lang="en-GB" sz="2800" dirty="0">
                <a:solidFill>
                  <a:srgbClr val="0070C0"/>
                </a:solidFill>
                <a:latin typeface="Arial" panose="020B0604020202020204" pitchFamily="34" charset="0"/>
                <a:cs typeface="Arial" panose="020B0604020202020204" pitchFamily="34" charset="0"/>
              </a:rPr>
              <a:t>). </a:t>
            </a:r>
          </a:p>
        </p:txBody>
      </p:sp>
      <p:sp>
        <p:nvSpPr>
          <p:cNvPr id="9" name="TextBox 8">
            <a:extLst>
              <a:ext uri="{FF2B5EF4-FFF2-40B4-BE49-F238E27FC236}">
                <a16:creationId xmlns:a16="http://schemas.microsoft.com/office/drawing/2014/main" id="{6A0C28F6-A03A-6819-6527-61C2990D994F}"/>
              </a:ext>
            </a:extLst>
          </p:cNvPr>
          <p:cNvSpPr txBox="1"/>
          <p:nvPr/>
        </p:nvSpPr>
        <p:spPr>
          <a:xfrm>
            <a:off x="9026435" y="6207510"/>
            <a:ext cx="2899954" cy="492443"/>
          </a:xfrm>
          <a:prstGeom prst="rect">
            <a:avLst/>
          </a:prstGeom>
          <a:noFill/>
        </p:spPr>
        <p:txBody>
          <a:bodyPr wrap="square">
            <a:spAutoFit/>
          </a:bodyPr>
          <a:lstStyle/>
          <a:p>
            <a:r>
              <a:rPr lang="en-GB" sz="2600" dirty="0">
                <a:solidFill>
                  <a:srgbClr val="0070C0"/>
                </a:solidFill>
                <a:latin typeface="Arial" panose="020B0604020202020204" pitchFamily="34" charset="0"/>
                <a:cs typeface="Arial" panose="020B0604020202020204" pitchFamily="34" charset="0"/>
              </a:rPr>
              <a:t>Dodd, et al (2021)</a:t>
            </a:r>
          </a:p>
        </p:txBody>
      </p:sp>
      <p:sp>
        <p:nvSpPr>
          <p:cNvPr id="10" name="Rectangle 9">
            <a:extLst>
              <a:ext uri="{FF2B5EF4-FFF2-40B4-BE49-F238E27FC236}">
                <a16:creationId xmlns:a16="http://schemas.microsoft.com/office/drawing/2014/main" id="{68021041-1AE8-2703-66AD-6E390B6B56F7}"/>
              </a:ext>
            </a:extLst>
          </p:cNvPr>
          <p:cNvSpPr/>
          <p:nvPr/>
        </p:nvSpPr>
        <p:spPr>
          <a:xfrm>
            <a:off x="1215390" y="5043193"/>
            <a:ext cx="9491831" cy="1384995"/>
          </a:xfrm>
          <a:prstGeom prst="rect">
            <a:avLst/>
          </a:prstGeom>
        </p:spPr>
        <p:txBody>
          <a:bodyPr wrap="square">
            <a:spAutoFit/>
          </a:bodyPr>
          <a:lstStyle/>
          <a:p>
            <a:pPr marL="457200" indent="-457200">
              <a:buFont typeface="Arial" panose="020B0604020202020204" pitchFamily="34" charset="0"/>
              <a:buChar char="•"/>
            </a:pPr>
            <a:r>
              <a:rPr lang="en-GB" sz="2800" dirty="0">
                <a:solidFill>
                  <a:srgbClr val="0070C0"/>
                </a:solidFill>
                <a:latin typeface="Arial" panose="020B0604020202020204" pitchFamily="34" charset="0"/>
                <a:cs typeface="Arial" panose="020B0604020202020204" pitchFamily="34" charset="0"/>
              </a:rPr>
              <a:t>“There is a trend to be protective and to provide less freedom for our children now than in previous generations” </a:t>
            </a:r>
            <a:endParaRPr lang="en-GB" dirty="0">
              <a:solidFill>
                <a:srgbClr val="0070C0"/>
              </a:solidFill>
            </a:endParaRPr>
          </a:p>
        </p:txBody>
      </p:sp>
    </p:spTree>
    <p:extLst>
      <p:ext uri="{BB962C8B-B14F-4D97-AF65-F5344CB8AC3E}">
        <p14:creationId xmlns:p14="http://schemas.microsoft.com/office/powerpoint/2010/main" val="41428929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Rectangle 3"/>
          <p:cNvSpPr/>
          <p:nvPr/>
        </p:nvSpPr>
        <p:spPr>
          <a:xfrm>
            <a:off x="343796" y="252940"/>
            <a:ext cx="5332485" cy="584775"/>
          </a:xfrm>
          <a:prstGeom prst="rect">
            <a:avLst/>
          </a:prstGeom>
        </p:spPr>
        <p:txBody>
          <a:bodyPr wrap="none">
            <a:spAutoFit/>
          </a:bodyPr>
          <a:lstStyle/>
          <a:p>
            <a:pPr algn="ctr"/>
            <a:r>
              <a:rPr lang="cy-GB" sz="3200" b="1" u="sng" dirty="0">
                <a:solidFill>
                  <a:srgbClr val="0070C0"/>
                </a:solidFill>
              </a:rPr>
              <a:t>Arolwg Chwarae </a:t>
            </a:r>
            <a:r>
              <a:rPr lang="en-GB" sz="3200" b="1" u="sng" dirty="0">
                <a:solidFill>
                  <a:srgbClr val="0070C0"/>
                </a:solidFill>
              </a:rPr>
              <a:t>Plant Prydain</a:t>
            </a:r>
          </a:p>
        </p:txBody>
      </p:sp>
      <p:sp>
        <p:nvSpPr>
          <p:cNvPr id="10" name="TextBox 9">
            <a:extLst>
              <a:ext uri="{FF2B5EF4-FFF2-40B4-BE49-F238E27FC236}">
                <a16:creationId xmlns:a16="http://schemas.microsoft.com/office/drawing/2014/main" id="{2723983B-1ABF-0734-EAE4-5DE1D2489E0B}"/>
              </a:ext>
            </a:extLst>
          </p:cNvPr>
          <p:cNvSpPr txBox="1"/>
          <p:nvPr/>
        </p:nvSpPr>
        <p:spPr>
          <a:xfrm>
            <a:off x="9026435" y="6207510"/>
            <a:ext cx="2899954" cy="492443"/>
          </a:xfrm>
          <a:prstGeom prst="rect">
            <a:avLst/>
          </a:prstGeom>
          <a:noFill/>
        </p:spPr>
        <p:txBody>
          <a:bodyPr wrap="square">
            <a:spAutoFit/>
          </a:bodyPr>
          <a:lstStyle/>
          <a:p>
            <a:r>
              <a:rPr lang="en-GB" sz="2600" dirty="0">
                <a:solidFill>
                  <a:srgbClr val="0070C0"/>
                </a:solidFill>
                <a:latin typeface="Arial" panose="020B0604020202020204" pitchFamily="34" charset="0"/>
                <a:cs typeface="Arial" panose="020B0604020202020204" pitchFamily="34" charset="0"/>
              </a:rPr>
              <a:t>Dodd, et al (2021)</a:t>
            </a:r>
          </a:p>
        </p:txBody>
      </p:sp>
      <p:pic>
        <p:nvPicPr>
          <p:cNvPr id="2050" name="Picture 2">
            <a:extLst>
              <a:ext uri="{FF2B5EF4-FFF2-40B4-BE49-F238E27FC236}">
                <a16:creationId xmlns:a16="http://schemas.microsoft.com/office/drawing/2014/main" id="{139F243D-9DC4-82D7-8D62-347220933B90}"/>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141884" y="1265647"/>
            <a:ext cx="7908232" cy="4815839"/>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375673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Rectangle 3"/>
          <p:cNvSpPr/>
          <p:nvPr/>
        </p:nvSpPr>
        <p:spPr>
          <a:xfrm>
            <a:off x="3704581" y="211321"/>
            <a:ext cx="3733715" cy="584775"/>
          </a:xfrm>
          <a:prstGeom prst="rect">
            <a:avLst/>
          </a:prstGeom>
        </p:spPr>
        <p:txBody>
          <a:bodyPr wrap="none">
            <a:spAutoFit/>
          </a:bodyPr>
          <a:lstStyle/>
          <a:p>
            <a:pPr algn="ctr"/>
            <a:r>
              <a:rPr lang="cy-GB" sz="3200" b="1" u="sng" dirty="0">
                <a:solidFill>
                  <a:srgbClr val="0070C0"/>
                </a:solidFill>
                <a:latin typeface="Arial" panose="020B0604020202020204" pitchFamily="34" charset="0"/>
                <a:cs typeface="Arial" panose="020B0604020202020204" pitchFamily="34" charset="0"/>
              </a:rPr>
              <a:t>Ffactorau cyfyngu</a:t>
            </a:r>
            <a:endParaRPr lang="cy-GB" sz="3200" b="1" u="sng" dirty="0">
              <a:solidFill>
                <a:srgbClr val="0070C0"/>
              </a:solidFill>
            </a:endParaRPr>
          </a:p>
        </p:txBody>
      </p:sp>
      <p:sp>
        <p:nvSpPr>
          <p:cNvPr id="3" name="Rectangle 2">
            <a:extLst>
              <a:ext uri="{FF2B5EF4-FFF2-40B4-BE49-F238E27FC236}">
                <a16:creationId xmlns:a16="http://schemas.microsoft.com/office/drawing/2014/main" id="{1D16DB1A-93CB-C03E-7077-2727CC4BA0A8}"/>
              </a:ext>
            </a:extLst>
          </p:cNvPr>
          <p:cNvSpPr/>
          <p:nvPr/>
        </p:nvSpPr>
        <p:spPr>
          <a:xfrm>
            <a:off x="301907" y="1073558"/>
            <a:ext cx="3915089" cy="3890489"/>
          </a:xfrm>
          <a:prstGeom prst="rect">
            <a:avLst/>
          </a:prstGeom>
        </p:spPr>
        <p:txBody>
          <a:bodyPr wrap="square">
            <a:spAutoFit/>
          </a:bodyPr>
          <a:lstStyle/>
          <a:p>
            <a:pPr algn="ctr">
              <a:lnSpc>
                <a:spcPct val="150000"/>
              </a:lnSpc>
            </a:pPr>
            <a:r>
              <a:rPr lang="cy-GB" sz="2800" dirty="0">
                <a:solidFill>
                  <a:srgbClr val="0070C0"/>
                </a:solidFill>
                <a:latin typeface="Arial" panose="020B0604020202020204" pitchFamily="34" charset="0"/>
                <a:cs typeface="Arial" panose="020B0604020202020204" pitchFamily="34" charset="0"/>
              </a:rPr>
              <a:t>Mae </a:t>
            </a:r>
            <a:r>
              <a:rPr lang="cy-GB" sz="2800" dirty="0" err="1">
                <a:solidFill>
                  <a:srgbClr val="0070C0"/>
                </a:solidFill>
                <a:latin typeface="Arial" panose="020B0604020202020204" pitchFamily="34" charset="0"/>
                <a:cs typeface="Arial" panose="020B0604020202020204" pitchFamily="34" charset="0"/>
              </a:rPr>
              <a:t>Furedi</a:t>
            </a:r>
            <a:r>
              <a:rPr lang="cy-GB" sz="2800" dirty="0">
                <a:solidFill>
                  <a:srgbClr val="0070C0"/>
                </a:solidFill>
                <a:latin typeface="Arial" panose="020B0604020202020204" pitchFamily="34" charset="0"/>
                <a:cs typeface="Arial" panose="020B0604020202020204" pitchFamily="34" charset="0"/>
              </a:rPr>
              <a:t> (2002) yn cyfeirio at 'ddiwylliant o ofn’ yn gynnydd digynsail o ran lefel y pryder i ddiogelwch plant..</a:t>
            </a:r>
          </a:p>
        </p:txBody>
      </p:sp>
      <p:sp>
        <p:nvSpPr>
          <p:cNvPr id="5" name="Rectangle 4">
            <a:extLst>
              <a:ext uri="{FF2B5EF4-FFF2-40B4-BE49-F238E27FC236}">
                <a16:creationId xmlns:a16="http://schemas.microsoft.com/office/drawing/2014/main" id="{02C42682-9D0A-D40A-19BF-33834E43BD22}"/>
              </a:ext>
            </a:extLst>
          </p:cNvPr>
          <p:cNvSpPr/>
          <p:nvPr/>
        </p:nvSpPr>
        <p:spPr>
          <a:xfrm>
            <a:off x="1032733" y="4908660"/>
            <a:ext cx="9891657" cy="1951496"/>
          </a:xfrm>
          <a:prstGeom prst="rect">
            <a:avLst/>
          </a:prstGeom>
        </p:spPr>
        <p:txBody>
          <a:bodyPr wrap="square">
            <a:spAutoFit/>
          </a:bodyPr>
          <a:lstStyle/>
          <a:p>
            <a:pPr algn="ctr">
              <a:lnSpc>
                <a:spcPct val="150000"/>
              </a:lnSpc>
            </a:pPr>
            <a:r>
              <a:rPr lang="cy-GB" sz="2800" dirty="0">
                <a:solidFill>
                  <a:srgbClr val="0070C0"/>
                </a:solidFill>
                <a:latin typeface="Arial" panose="020B0604020202020204" pitchFamily="34" charset="0"/>
                <a:cs typeface="Arial" panose="020B0604020202020204" pitchFamily="34" charset="0"/>
              </a:rPr>
              <a:t>Mae </a:t>
            </a:r>
            <a:r>
              <a:rPr lang="cy-GB" sz="2800" dirty="0" err="1">
                <a:solidFill>
                  <a:srgbClr val="0070C0"/>
                </a:solidFill>
                <a:latin typeface="Arial" panose="020B0604020202020204" pitchFamily="34" charset="0"/>
                <a:cs typeface="Arial" panose="020B0604020202020204" pitchFamily="34" charset="0"/>
              </a:rPr>
              <a:t>Tovey</a:t>
            </a:r>
            <a:r>
              <a:rPr lang="cy-GB" sz="2800" dirty="0">
                <a:solidFill>
                  <a:srgbClr val="0070C0"/>
                </a:solidFill>
                <a:latin typeface="Arial" panose="020B0604020202020204" pitchFamily="34" charset="0"/>
                <a:cs typeface="Arial" panose="020B0604020202020204" pitchFamily="34" charset="0"/>
              </a:rPr>
              <a:t> (2007) yn cyfeirio at y ffaith fod mynediad cynnar i'r ysgol yn achosi i fywydau plant ifanc ddod yn fwyfwy sefydliadol</a:t>
            </a:r>
            <a:r>
              <a:rPr lang="en-GB" sz="2800" dirty="0">
                <a:solidFill>
                  <a:srgbClr val="0070C0"/>
                </a:solidFill>
                <a:latin typeface="Arial" panose="020B0604020202020204" pitchFamily="34" charset="0"/>
                <a:cs typeface="Arial" panose="020B0604020202020204" pitchFamily="34" charset="0"/>
              </a:rPr>
              <a:t>.. </a:t>
            </a:r>
          </a:p>
        </p:txBody>
      </p:sp>
      <p:sp>
        <p:nvSpPr>
          <p:cNvPr id="6" name="Rectangle 5">
            <a:extLst>
              <a:ext uri="{FF2B5EF4-FFF2-40B4-BE49-F238E27FC236}">
                <a16:creationId xmlns:a16="http://schemas.microsoft.com/office/drawing/2014/main" id="{16CC0C00-27C9-E62F-EB6F-9372D0D65606}"/>
              </a:ext>
            </a:extLst>
          </p:cNvPr>
          <p:cNvSpPr/>
          <p:nvPr/>
        </p:nvSpPr>
        <p:spPr>
          <a:xfrm>
            <a:off x="7251348" y="1229399"/>
            <a:ext cx="4463729" cy="3890489"/>
          </a:xfrm>
          <a:prstGeom prst="rect">
            <a:avLst/>
          </a:prstGeom>
        </p:spPr>
        <p:txBody>
          <a:bodyPr wrap="square">
            <a:spAutoFit/>
          </a:bodyPr>
          <a:lstStyle/>
          <a:p>
            <a:pPr algn="ctr">
              <a:lnSpc>
                <a:spcPct val="150000"/>
              </a:lnSpc>
            </a:pPr>
            <a:r>
              <a:rPr lang="cy-GB" sz="2800" dirty="0">
                <a:solidFill>
                  <a:srgbClr val="0070C0"/>
                </a:solidFill>
                <a:latin typeface="Arial" panose="020B0604020202020204" pitchFamily="34" charset="0"/>
                <a:cs typeface="Arial" panose="020B0604020202020204" pitchFamily="34" charset="0"/>
              </a:rPr>
              <a:t>Mae </a:t>
            </a:r>
            <a:r>
              <a:rPr lang="cy-GB" sz="2800" dirty="0" err="1">
                <a:solidFill>
                  <a:srgbClr val="0070C0"/>
                </a:solidFill>
                <a:latin typeface="Arial" panose="020B0604020202020204" pitchFamily="34" charset="0"/>
                <a:cs typeface="Arial" panose="020B0604020202020204" pitchFamily="34" charset="0"/>
              </a:rPr>
              <a:t>Valentine</a:t>
            </a:r>
            <a:r>
              <a:rPr lang="cy-GB" sz="2800" dirty="0">
                <a:solidFill>
                  <a:srgbClr val="0070C0"/>
                </a:solidFill>
                <a:latin typeface="Arial" panose="020B0604020202020204" pitchFamily="34" charset="0"/>
                <a:cs typeface="Arial" panose="020B0604020202020204" pitchFamily="34" charset="0"/>
              </a:rPr>
              <a:t> a </a:t>
            </a:r>
            <a:r>
              <a:rPr lang="cy-GB" sz="2800" dirty="0" err="1">
                <a:solidFill>
                  <a:srgbClr val="0070C0"/>
                </a:solidFill>
                <a:latin typeface="Arial" panose="020B0604020202020204" pitchFamily="34" charset="0"/>
                <a:cs typeface="Arial" panose="020B0604020202020204" pitchFamily="34" charset="0"/>
              </a:rPr>
              <a:t>McKendrick</a:t>
            </a:r>
            <a:r>
              <a:rPr lang="cy-GB" sz="2800" dirty="0">
                <a:solidFill>
                  <a:srgbClr val="0070C0"/>
                </a:solidFill>
                <a:latin typeface="Arial" panose="020B0604020202020204" pitchFamily="34" charset="0"/>
                <a:cs typeface="Arial" panose="020B0604020202020204" pitchFamily="34" charset="0"/>
              </a:rPr>
              <a:t> (1997) yn tynnu sylw at 'berygl dieithriaid’ yn un sy'n cael effaith dreiddiol ar chwarae plant.</a:t>
            </a:r>
          </a:p>
        </p:txBody>
      </p:sp>
    </p:spTree>
    <p:extLst>
      <p:ext uri="{BB962C8B-B14F-4D97-AF65-F5344CB8AC3E}">
        <p14:creationId xmlns:p14="http://schemas.microsoft.com/office/powerpoint/2010/main" val="32589953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3074" name="Picture 2">
            <a:extLst>
              <a:ext uri="{FF2B5EF4-FFF2-40B4-BE49-F238E27FC236}">
                <a16:creationId xmlns:a16="http://schemas.microsoft.com/office/drawing/2014/main" id="{C5C40BB5-6115-1D0B-5ECA-2F55718DD3B9}"/>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316076" y="1191562"/>
            <a:ext cx="8960667" cy="4868862"/>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4" name="Rectangle 3"/>
          <p:cNvSpPr/>
          <p:nvPr/>
        </p:nvSpPr>
        <p:spPr>
          <a:xfrm>
            <a:off x="343796" y="252940"/>
            <a:ext cx="5332485" cy="584775"/>
          </a:xfrm>
          <a:prstGeom prst="rect">
            <a:avLst/>
          </a:prstGeom>
        </p:spPr>
        <p:txBody>
          <a:bodyPr wrap="none">
            <a:spAutoFit/>
          </a:bodyPr>
          <a:lstStyle/>
          <a:p>
            <a:pPr algn="ctr"/>
            <a:r>
              <a:rPr lang="en-GB" sz="3200" b="1" u="sng" dirty="0" err="1">
                <a:solidFill>
                  <a:srgbClr val="0070C0"/>
                </a:solidFill>
              </a:rPr>
              <a:t>Arolwg</a:t>
            </a:r>
            <a:r>
              <a:rPr lang="en-GB" sz="3200" b="1" u="sng" dirty="0">
                <a:solidFill>
                  <a:srgbClr val="0070C0"/>
                </a:solidFill>
              </a:rPr>
              <a:t> </a:t>
            </a:r>
            <a:r>
              <a:rPr lang="en-GB" sz="3200" b="1" u="sng" dirty="0" err="1">
                <a:solidFill>
                  <a:srgbClr val="0070C0"/>
                </a:solidFill>
              </a:rPr>
              <a:t>Chwarae</a:t>
            </a:r>
            <a:r>
              <a:rPr lang="en-GB" sz="3200" b="1" u="sng" dirty="0">
                <a:solidFill>
                  <a:srgbClr val="0070C0"/>
                </a:solidFill>
              </a:rPr>
              <a:t> Plant Prydain</a:t>
            </a:r>
          </a:p>
        </p:txBody>
      </p:sp>
      <p:sp>
        <p:nvSpPr>
          <p:cNvPr id="10" name="TextBox 9">
            <a:extLst>
              <a:ext uri="{FF2B5EF4-FFF2-40B4-BE49-F238E27FC236}">
                <a16:creationId xmlns:a16="http://schemas.microsoft.com/office/drawing/2014/main" id="{2723983B-1ABF-0734-EAE4-5DE1D2489E0B}"/>
              </a:ext>
            </a:extLst>
          </p:cNvPr>
          <p:cNvSpPr txBox="1"/>
          <p:nvPr/>
        </p:nvSpPr>
        <p:spPr>
          <a:xfrm>
            <a:off x="9026435" y="6207510"/>
            <a:ext cx="2899954" cy="492443"/>
          </a:xfrm>
          <a:prstGeom prst="rect">
            <a:avLst/>
          </a:prstGeom>
          <a:noFill/>
        </p:spPr>
        <p:txBody>
          <a:bodyPr wrap="square">
            <a:spAutoFit/>
          </a:bodyPr>
          <a:lstStyle/>
          <a:p>
            <a:r>
              <a:rPr lang="en-GB" sz="2600" dirty="0">
                <a:solidFill>
                  <a:srgbClr val="0070C0"/>
                </a:solidFill>
                <a:latin typeface="Arial" panose="020B0604020202020204" pitchFamily="34" charset="0"/>
                <a:cs typeface="Arial" panose="020B0604020202020204" pitchFamily="34" charset="0"/>
              </a:rPr>
              <a:t>Dodd, et al (2021)</a:t>
            </a:r>
          </a:p>
        </p:txBody>
      </p:sp>
    </p:spTree>
    <p:extLst>
      <p:ext uri="{BB962C8B-B14F-4D97-AF65-F5344CB8AC3E}">
        <p14:creationId xmlns:p14="http://schemas.microsoft.com/office/powerpoint/2010/main" val="16833375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Rectangle 3"/>
          <p:cNvSpPr/>
          <p:nvPr/>
        </p:nvSpPr>
        <p:spPr>
          <a:xfrm>
            <a:off x="3157680" y="501134"/>
            <a:ext cx="5332485" cy="584775"/>
          </a:xfrm>
          <a:prstGeom prst="rect">
            <a:avLst/>
          </a:prstGeom>
        </p:spPr>
        <p:txBody>
          <a:bodyPr wrap="none">
            <a:spAutoFit/>
          </a:bodyPr>
          <a:lstStyle/>
          <a:p>
            <a:pPr algn="ctr"/>
            <a:r>
              <a:rPr lang="cy-GB" sz="3200" b="1" u="sng" dirty="0">
                <a:solidFill>
                  <a:srgbClr val="0070C0"/>
                </a:solidFill>
              </a:rPr>
              <a:t>Arolwg Chwarae Plant </a:t>
            </a:r>
            <a:r>
              <a:rPr lang="en-GB" sz="3200" b="1" u="sng" dirty="0">
                <a:solidFill>
                  <a:srgbClr val="0070C0"/>
                </a:solidFill>
              </a:rPr>
              <a:t>Prydain</a:t>
            </a:r>
          </a:p>
        </p:txBody>
      </p:sp>
      <p:sp>
        <p:nvSpPr>
          <p:cNvPr id="7" name="Rectangle 6"/>
          <p:cNvSpPr/>
          <p:nvPr/>
        </p:nvSpPr>
        <p:spPr>
          <a:xfrm>
            <a:off x="505610" y="1669166"/>
            <a:ext cx="11274013" cy="3890489"/>
          </a:xfrm>
          <a:prstGeom prst="rect">
            <a:avLst/>
          </a:prstGeom>
        </p:spPr>
        <p:txBody>
          <a:bodyPr wrap="square">
            <a:spAutoFit/>
          </a:bodyPr>
          <a:lstStyle/>
          <a:p>
            <a:pPr algn="ctr">
              <a:lnSpc>
                <a:spcPct val="150000"/>
              </a:lnSpc>
            </a:pPr>
            <a:r>
              <a:rPr lang="en-GB" sz="2800" dirty="0">
                <a:solidFill>
                  <a:srgbClr val="0070C0"/>
                </a:solidFill>
                <a:latin typeface="Arial" panose="020B0604020202020204" pitchFamily="34" charset="0"/>
                <a:cs typeface="Arial" panose="020B0604020202020204" pitchFamily="34" charset="0"/>
              </a:rPr>
              <a:t>“The concerns we have from this report are twofold. First, we are seeing children getting towards the end of their primary school years without having had enough opportunities to develop their ability to assess and manage risk independently. Second, if children are getting less time to play outdoors in an adventurous way, this may have an impact on their mental health and overall wellbeing.”</a:t>
            </a:r>
          </a:p>
        </p:txBody>
      </p:sp>
      <p:sp>
        <p:nvSpPr>
          <p:cNvPr id="9" name="TextBox 8">
            <a:extLst>
              <a:ext uri="{FF2B5EF4-FFF2-40B4-BE49-F238E27FC236}">
                <a16:creationId xmlns:a16="http://schemas.microsoft.com/office/drawing/2014/main" id="{3475015B-3720-7CB7-D9EB-71730FE8580E}"/>
              </a:ext>
            </a:extLst>
          </p:cNvPr>
          <p:cNvSpPr txBox="1"/>
          <p:nvPr/>
        </p:nvSpPr>
        <p:spPr>
          <a:xfrm>
            <a:off x="9026435" y="6207510"/>
            <a:ext cx="2899954" cy="492443"/>
          </a:xfrm>
          <a:prstGeom prst="rect">
            <a:avLst/>
          </a:prstGeom>
          <a:noFill/>
        </p:spPr>
        <p:txBody>
          <a:bodyPr wrap="square">
            <a:spAutoFit/>
          </a:bodyPr>
          <a:lstStyle/>
          <a:p>
            <a:r>
              <a:rPr lang="en-GB" sz="2600" dirty="0">
                <a:solidFill>
                  <a:srgbClr val="0070C0"/>
                </a:solidFill>
                <a:latin typeface="Arial" panose="020B0604020202020204" pitchFamily="34" charset="0"/>
                <a:cs typeface="Arial" panose="020B0604020202020204" pitchFamily="34" charset="0"/>
              </a:rPr>
              <a:t>Dodd, et al (2021)</a:t>
            </a:r>
          </a:p>
        </p:txBody>
      </p:sp>
    </p:spTree>
    <p:extLst>
      <p:ext uri="{BB962C8B-B14F-4D97-AF65-F5344CB8AC3E}">
        <p14:creationId xmlns:p14="http://schemas.microsoft.com/office/powerpoint/2010/main" val="5771167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Rectangle 3"/>
          <p:cNvSpPr/>
          <p:nvPr/>
        </p:nvSpPr>
        <p:spPr>
          <a:xfrm>
            <a:off x="4220382" y="178191"/>
            <a:ext cx="3616503" cy="584775"/>
          </a:xfrm>
          <a:prstGeom prst="rect">
            <a:avLst/>
          </a:prstGeom>
        </p:spPr>
        <p:txBody>
          <a:bodyPr wrap="none">
            <a:spAutoFit/>
          </a:bodyPr>
          <a:lstStyle/>
          <a:p>
            <a:pPr algn="ctr"/>
            <a:r>
              <a:rPr lang="cy-GB" sz="3200" b="1" u="sng" dirty="0">
                <a:solidFill>
                  <a:srgbClr val="0070C0"/>
                </a:solidFill>
              </a:rPr>
              <a:t>Ydych chi'n cytuno? </a:t>
            </a:r>
          </a:p>
        </p:txBody>
      </p:sp>
      <p:sp>
        <p:nvSpPr>
          <p:cNvPr id="10" name="TextBox 9">
            <a:extLst>
              <a:ext uri="{FF2B5EF4-FFF2-40B4-BE49-F238E27FC236}">
                <a16:creationId xmlns:a16="http://schemas.microsoft.com/office/drawing/2014/main" id="{48D89324-3C43-C825-9633-F9D15BFBF8F1}"/>
              </a:ext>
            </a:extLst>
          </p:cNvPr>
          <p:cNvSpPr txBox="1"/>
          <p:nvPr/>
        </p:nvSpPr>
        <p:spPr>
          <a:xfrm>
            <a:off x="9119454" y="6156018"/>
            <a:ext cx="2303481" cy="492443"/>
          </a:xfrm>
          <a:prstGeom prst="rect">
            <a:avLst/>
          </a:prstGeom>
          <a:noFill/>
        </p:spPr>
        <p:txBody>
          <a:bodyPr wrap="square">
            <a:spAutoFit/>
          </a:bodyPr>
          <a:lstStyle/>
          <a:p>
            <a:r>
              <a:rPr lang="en-GB" sz="2600" dirty="0">
                <a:solidFill>
                  <a:srgbClr val="0070C0"/>
                </a:solidFill>
                <a:latin typeface="Arial" panose="020B0604020202020204" pitchFamily="34" charset="0"/>
                <a:cs typeface="Arial" panose="020B0604020202020204" pitchFamily="34" charset="0"/>
              </a:rPr>
              <a:t>(White, 2008)</a:t>
            </a:r>
          </a:p>
        </p:txBody>
      </p:sp>
      <p:pic>
        <p:nvPicPr>
          <p:cNvPr id="11" name="Picture 10">
            <a:extLst>
              <a:ext uri="{FF2B5EF4-FFF2-40B4-BE49-F238E27FC236}">
                <a16:creationId xmlns:a16="http://schemas.microsoft.com/office/drawing/2014/main" id="{5B5D199D-B9A3-F1CC-C3A9-7C5C97C82FB4}"/>
              </a:ext>
            </a:extLst>
          </p:cNvPr>
          <p:cNvPicPr>
            <a:picLocks noChangeAspect="1"/>
          </p:cNvPicPr>
          <p:nvPr/>
        </p:nvPicPr>
        <p:blipFill>
          <a:blip r:embed="rId2"/>
          <a:stretch>
            <a:fillRect/>
          </a:stretch>
        </p:blipFill>
        <p:spPr>
          <a:xfrm>
            <a:off x="4134050" y="1107806"/>
            <a:ext cx="3789157" cy="5048212"/>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3383142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Rectangle 3"/>
          <p:cNvSpPr/>
          <p:nvPr/>
        </p:nvSpPr>
        <p:spPr>
          <a:xfrm>
            <a:off x="3267754" y="211321"/>
            <a:ext cx="4607352" cy="584775"/>
          </a:xfrm>
          <a:prstGeom prst="rect">
            <a:avLst/>
          </a:prstGeom>
        </p:spPr>
        <p:txBody>
          <a:bodyPr wrap="none">
            <a:spAutoFit/>
          </a:bodyPr>
          <a:lstStyle/>
          <a:p>
            <a:pPr algn="ctr"/>
            <a:r>
              <a:rPr lang="cy-GB" sz="3200" b="1" u="sng" dirty="0">
                <a:solidFill>
                  <a:srgbClr val="0070C0"/>
                </a:solidFill>
                <a:latin typeface="Arial" panose="020B0604020202020204" pitchFamily="34" charset="0"/>
                <a:cs typeface="Arial" panose="020B0604020202020204" pitchFamily="34" charset="0"/>
              </a:rPr>
              <a:t>Beth sy'n bod ar risg? </a:t>
            </a:r>
            <a:endParaRPr lang="cy-GB" sz="3200" b="1" u="sng" dirty="0">
              <a:solidFill>
                <a:srgbClr val="0070C0"/>
              </a:solidFill>
            </a:endParaRPr>
          </a:p>
        </p:txBody>
      </p:sp>
      <p:sp>
        <p:nvSpPr>
          <p:cNvPr id="5" name="TextBox 4">
            <a:extLst>
              <a:ext uri="{FF2B5EF4-FFF2-40B4-BE49-F238E27FC236}">
                <a16:creationId xmlns:a16="http://schemas.microsoft.com/office/drawing/2014/main" id="{DE509169-A382-4609-073D-A2A73D3CE5A7}"/>
              </a:ext>
            </a:extLst>
          </p:cNvPr>
          <p:cNvSpPr txBox="1"/>
          <p:nvPr/>
        </p:nvSpPr>
        <p:spPr>
          <a:xfrm>
            <a:off x="458545" y="1644133"/>
            <a:ext cx="10923046" cy="1938992"/>
          </a:xfrm>
          <a:prstGeom prst="rect">
            <a:avLst/>
          </a:prstGeom>
          <a:noFill/>
        </p:spPr>
        <p:txBody>
          <a:bodyPr wrap="square">
            <a:spAutoFit/>
          </a:bodyPr>
          <a:lstStyle/>
          <a:p>
            <a:pPr algn="ctr"/>
            <a:r>
              <a:rPr lang="en-GB" sz="2800" dirty="0">
                <a:solidFill>
                  <a:srgbClr val="0070C0"/>
                </a:solidFill>
                <a:latin typeface="Arial" panose="020B0604020202020204" pitchFamily="34" charset="0"/>
                <a:cs typeface="Arial" panose="020B0604020202020204" pitchFamily="34" charset="0"/>
              </a:rPr>
              <a:t>Yn </a:t>
            </a:r>
            <a:r>
              <a:rPr lang="en-GB" sz="2800" dirty="0" err="1">
                <a:solidFill>
                  <a:srgbClr val="0070C0"/>
                </a:solidFill>
                <a:latin typeface="Arial" panose="020B0604020202020204" pitchFamily="34" charset="0"/>
                <a:cs typeface="Arial" panose="020B0604020202020204" pitchFamily="34" charset="0"/>
              </a:rPr>
              <a:t>ôl</a:t>
            </a:r>
            <a:r>
              <a:rPr lang="en-GB" sz="2800" dirty="0">
                <a:solidFill>
                  <a:srgbClr val="0070C0"/>
                </a:solidFill>
                <a:latin typeface="Arial" panose="020B0604020202020204" pitchFamily="34" charset="0"/>
                <a:cs typeface="Arial" panose="020B0604020202020204" pitchFamily="34" charset="0"/>
              </a:rPr>
              <a:t> White (2008) “Children are seriously disadvantaged if they do not learn how to approach and manage physical and emotional risk.”</a:t>
            </a:r>
          </a:p>
          <a:p>
            <a:endParaRPr lang="en-GB"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40166924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Rectangle 3"/>
          <p:cNvSpPr/>
          <p:nvPr/>
        </p:nvSpPr>
        <p:spPr>
          <a:xfrm>
            <a:off x="4041203" y="211321"/>
            <a:ext cx="3060454" cy="584775"/>
          </a:xfrm>
          <a:prstGeom prst="rect">
            <a:avLst/>
          </a:prstGeom>
        </p:spPr>
        <p:txBody>
          <a:bodyPr wrap="none">
            <a:spAutoFit/>
          </a:bodyPr>
          <a:lstStyle/>
          <a:p>
            <a:pPr algn="ctr"/>
            <a:r>
              <a:rPr lang="cy-GB" sz="3200" b="1" u="sng" dirty="0">
                <a:solidFill>
                  <a:srgbClr val="0070C0"/>
                </a:solidFill>
                <a:latin typeface="Arial" panose="020B0604020202020204" pitchFamily="34" charset="0"/>
                <a:cs typeface="Arial" panose="020B0604020202020204" pitchFamily="34" charset="0"/>
              </a:rPr>
              <a:t>Beth yw 'risg'?</a:t>
            </a:r>
            <a:endParaRPr lang="cy-GB" sz="3200" b="1" u="sng" dirty="0">
              <a:solidFill>
                <a:srgbClr val="0070C0"/>
              </a:solidFill>
            </a:endParaRPr>
          </a:p>
        </p:txBody>
      </p:sp>
      <p:sp>
        <p:nvSpPr>
          <p:cNvPr id="5" name="TextBox 4">
            <a:extLst>
              <a:ext uri="{FF2B5EF4-FFF2-40B4-BE49-F238E27FC236}">
                <a16:creationId xmlns:a16="http://schemas.microsoft.com/office/drawing/2014/main" id="{DE509169-A382-4609-073D-A2A73D3CE5A7}"/>
              </a:ext>
            </a:extLst>
          </p:cNvPr>
          <p:cNvSpPr txBox="1"/>
          <p:nvPr/>
        </p:nvSpPr>
        <p:spPr>
          <a:xfrm>
            <a:off x="465165" y="1218340"/>
            <a:ext cx="10923046" cy="954107"/>
          </a:xfrm>
          <a:prstGeom prst="rect">
            <a:avLst/>
          </a:prstGeom>
          <a:noFill/>
        </p:spPr>
        <p:txBody>
          <a:bodyPr wrap="square">
            <a:spAutoFit/>
          </a:bodyPr>
          <a:lstStyle/>
          <a:p>
            <a:pPr algn="ctr"/>
            <a:r>
              <a:rPr lang="cy-GB" sz="2800" dirty="0">
                <a:solidFill>
                  <a:srgbClr val="0070C0"/>
                </a:solidFill>
                <a:latin typeface="Arial" panose="020B0604020202020204" pitchFamily="34" charset="0"/>
                <a:cs typeface="Arial" panose="020B0604020202020204" pitchFamily="34" charset="0"/>
              </a:rPr>
              <a:t>Mae </a:t>
            </a:r>
            <a:r>
              <a:rPr lang="cy-GB" sz="2800" dirty="0" err="1">
                <a:solidFill>
                  <a:srgbClr val="0070C0"/>
                </a:solidFill>
                <a:latin typeface="Arial" panose="020B0604020202020204" pitchFamily="34" charset="0"/>
                <a:cs typeface="Arial" panose="020B0604020202020204" pitchFamily="34" charset="0"/>
              </a:rPr>
              <a:t>Little</a:t>
            </a:r>
            <a:r>
              <a:rPr lang="cy-GB" sz="2800" dirty="0">
                <a:solidFill>
                  <a:srgbClr val="0070C0"/>
                </a:solidFill>
                <a:latin typeface="Arial" panose="020B0604020202020204" pitchFamily="34" charset="0"/>
                <a:cs typeface="Arial" panose="020B0604020202020204" pitchFamily="34" charset="0"/>
              </a:rPr>
              <a:t> (2006) yn diffinio risg yn unrhyw ymddygiad lle mae ansicrwydd ynghylch y canlyniad</a:t>
            </a:r>
            <a:r>
              <a:rPr lang="en-GB" sz="2800" dirty="0">
                <a:solidFill>
                  <a:srgbClr val="0070C0"/>
                </a:solidFill>
                <a:latin typeface="Arial" panose="020B0604020202020204" pitchFamily="34" charset="0"/>
                <a:cs typeface="Arial" panose="020B0604020202020204" pitchFamily="34" charset="0"/>
              </a:rPr>
              <a:t>. </a:t>
            </a:r>
          </a:p>
        </p:txBody>
      </p:sp>
      <p:sp>
        <p:nvSpPr>
          <p:cNvPr id="2" name="Rectangle 1">
            <a:extLst>
              <a:ext uri="{FF2B5EF4-FFF2-40B4-BE49-F238E27FC236}">
                <a16:creationId xmlns:a16="http://schemas.microsoft.com/office/drawing/2014/main" id="{2934C600-8AEC-194B-E7B9-4E58D062B03B}"/>
              </a:ext>
            </a:extLst>
          </p:cNvPr>
          <p:cNvSpPr/>
          <p:nvPr/>
        </p:nvSpPr>
        <p:spPr>
          <a:xfrm>
            <a:off x="912674" y="3003206"/>
            <a:ext cx="6556411" cy="584775"/>
          </a:xfrm>
          <a:prstGeom prst="rect">
            <a:avLst/>
          </a:prstGeom>
        </p:spPr>
        <p:txBody>
          <a:bodyPr wrap="none">
            <a:spAutoFit/>
          </a:bodyPr>
          <a:lstStyle/>
          <a:p>
            <a:pPr algn="ctr"/>
            <a:r>
              <a:rPr lang="cy-GB" sz="3200" b="1" u="sng" dirty="0">
                <a:solidFill>
                  <a:srgbClr val="0070C0"/>
                </a:solidFill>
                <a:latin typeface="Arial" panose="020B0604020202020204" pitchFamily="34" charset="0"/>
                <a:cs typeface="Arial" panose="020B0604020202020204" pitchFamily="34" charset="0"/>
              </a:rPr>
              <a:t>Ai’r un peth yw 'risg' a 'pherygl'?</a:t>
            </a:r>
            <a:endParaRPr lang="cy-GB" sz="3200" b="1" u="sng" dirty="0">
              <a:solidFill>
                <a:srgbClr val="0070C0"/>
              </a:solidFill>
            </a:endParaRPr>
          </a:p>
        </p:txBody>
      </p:sp>
      <p:sp>
        <p:nvSpPr>
          <p:cNvPr id="3" name="TextBox 2">
            <a:extLst>
              <a:ext uri="{FF2B5EF4-FFF2-40B4-BE49-F238E27FC236}">
                <a16:creationId xmlns:a16="http://schemas.microsoft.com/office/drawing/2014/main" id="{64BAAD1F-AC34-873B-72FB-5A2CBC7F0338}"/>
              </a:ext>
            </a:extLst>
          </p:cNvPr>
          <p:cNvSpPr txBox="1"/>
          <p:nvPr/>
        </p:nvSpPr>
        <p:spPr>
          <a:xfrm>
            <a:off x="2081604" y="4685553"/>
            <a:ext cx="10110396" cy="1815882"/>
          </a:xfrm>
          <a:prstGeom prst="rect">
            <a:avLst/>
          </a:prstGeom>
          <a:noFill/>
        </p:spPr>
        <p:txBody>
          <a:bodyPr wrap="square">
            <a:spAutoFit/>
          </a:bodyPr>
          <a:lstStyle/>
          <a:p>
            <a:r>
              <a:rPr lang="cy-GB" sz="2800" dirty="0">
                <a:solidFill>
                  <a:srgbClr val="0070C0"/>
                </a:solidFill>
                <a:latin typeface="Arial" panose="020B0604020202020204" pitchFamily="34" charset="0"/>
                <a:cs typeface="Arial" panose="020B0604020202020204" pitchFamily="34" charset="0"/>
              </a:rPr>
              <a:t>Perygl – sefyllfa gorfforol a allai o bosibl gynnig niwed. </a:t>
            </a:r>
          </a:p>
          <a:p>
            <a:r>
              <a:rPr lang="cy-GB" sz="2800" dirty="0">
                <a:solidFill>
                  <a:srgbClr val="0070C0"/>
                </a:solidFill>
                <a:latin typeface="Arial" panose="020B0604020202020204" pitchFamily="34" charset="0"/>
                <a:cs typeface="Arial" panose="020B0604020202020204" pitchFamily="34" charset="0"/>
              </a:rPr>
              <a:t>Risg – y tebygolrwydd y bydd y perygl yn achosi niwed.</a:t>
            </a:r>
          </a:p>
          <a:p>
            <a:endParaRPr lang="cy-GB" sz="2800" dirty="0">
              <a:solidFill>
                <a:srgbClr val="0070C0"/>
              </a:solidFill>
              <a:latin typeface="Arial" panose="020B0604020202020204" pitchFamily="34" charset="0"/>
              <a:cs typeface="Arial" panose="020B0604020202020204" pitchFamily="34" charset="0"/>
            </a:endParaRPr>
          </a:p>
          <a:p>
            <a:pPr algn="r"/>
            <a:r>
              <a:rPr lang="en-GB" sz="2800" dirty="0">
                <a:solidFill>
                  <a:srgbClr val="0070C0"/>
                </a:solidFill>
                <a:latin typeface="Arial" panose="020B0604020202020204" pitchFamily="34" charset="0"/>
                <a:cs typeface="Arial" panose="020B0604020202020204" pitchFamily="34" charset="0"/>
              </a:rPr>
              <a:t>Lindon (1999)</a:t>
            </a:r>
          </a:p>
        </p:txBody>
      </p:sp>
    </p:spTree>
    <p:extLst>
      <p:ext uri="{BB962C8B-B14F-4D97-AF65-F5344CB8AC3E}">
        <p14:creationId xmlns:p14="http://schemas.microsoft.com/office/powerpoint/2010/main" val="25069439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Rectangle 3"/>
          <p:cNvSpPr/>
          <p:nvPr/>
        </p:nvSpPr>
        <p:spPr>
          <a:xfrm>
            <a:off x="3267754" y="211321"/>
            <a:ext cx="4607352" cy="584775"/>
          </a:xfrm>
          <a:prstGeom prst="rect">
            <a:avLst/>
          </a:prstGeom>
        </p:spPr>
        <p:txBody>
          <a:bodyPr wrap="none">
            <a:spAutoFit/>
          </a:bodyPr>
          <a:lstStyle/>
          <a:p>
            <a:pPr algn="ctr"/>
            <a:r>
              <a:rPr lang="cy-GB" sz="3200" b="1" u="sng" dirty="0">
                <a:solidFill>
                  <a:srgbClr val="0070C0"/>
                </a:solidFill>
                <a:latin typeface="Arial" panose="020B0604020202020204" pitchFamily="34" charset="0"/>
                <a:cs typeface="Arial" panose="020B0604020202020204" pitchFamily="34" charset="0"/>
              </a:rPr>
              <a:t>Beth sy'n bod ar risg? </a:t>
            </a:r>
            <a:endParaRPr lang="cy-GB" sz="3200" b="1" u="sng" dirty="0">
              <a:solidFill>
                <a:srgbClr val="0070C0"/>
              </a:solidFill>
            </a:endParaRPr>
          </a:p>
        </p:txBody>
      </p:sp>
      <p:sp>
        <p:nvSpPr>
          <p:cNvPr id="5" name="TextBox 4">
            <a:extLst>
              <a:ext uri="{FF2B5EF4-FFF2-40B4-BE49-F238E27FC236}">
                <a16:creationId xmlns:a16="http://schemas.microsoft.com/office/drawing/2014/main" id="{DE509169-A382-4609-073D-A2A73D3CE5A7}"/>
              </a:ext>
            </a:extLst>
          </p:cNvPr>
          <p:cNvSpPr txBox="1"/>
          <p:nvPr/>
        </p:nvSpPr>
        <p:spPr>
          <a:xfrm>
            <a:off x="458544" y="1644133"/>
            <a:ext cx="11138199" cy="4247317"/>
          </a:xfrm>
          <a:prstGeom prst="rect">
            <a:avLst/>
          </a:prstGeom>
          <a:noFill/>
        </p:spPr>
        <p:txBody>
          <a:bodyPr wrap="square">
            <a:spAutoFit/>
          </a:bodyPr>
          <a:lstStyle/>
          <a:p>
            <a:pPr algn="ctr"/>
            <a:r>
              <a:rPr lang="en-GB" sz="2800" dirty="0">
                <a:solidFill>
                  <a:srgbClr val="0070C0"/>
                </a:solidFill>
                <a:latin typeface="Arial" panose="020B0604020202020204" pitchFamily="34" charset="0"/>
                <a:cs typeface="Arial" panose="020B0604020202020204" pitchFamily="34" charset="0"/>
              </a:rPr>
              <a:t>Mae Douglas (1992) </a:t>
            </a:r>
            <a:r>
              <a:rPr lang="cy-GB" sz="2800" dirty="0">
                <a:solidFill>
                  <a:srgbClr val="0070C0"/>
                </a:solidFill>
                <a:latin typeface="Arial" panose="020B0604020202020204" pitchFamily="34" charset="0"/>
                <a:cs typeface="Arial" panose="020B0604020202020204" pitchFamily="34" charset="0"/>
              </a:rPr>
              <a:t>yn dadlau bod 'risg' i'r rhan fwyaf o bobl, erbyn hyn, yn golygu 'perygl'.</a:t>
            </a:r>
          </a:p>
          <a:p>
            <a:pPr algn="ctr"/>
            <a:endParaRPr lang="en-GB" sz="2800" dirty="0">
              <a:solidFill>
                <a:srgbClr val="0070C0"/>
              </a:solidFill>
              <a:latin typeface="Arial" panose="020B0604020202020204" pitchFamily="34" charset="0"/>
              <a:cs typeface="Arial" panose="020B0604020202020204" pitchFamily="34" charset="0"/>
            </a:endParaRPr>
          </a:p>
          <a:p>
            <a:pPr algn="ctr"/>
            <a:r>
              <a:rPr lang="cy-GB" sz="2800" dirty="0">
                <a:solidFill>
                  <a:srgbClr val="0070C0"/>
                </a:solidFill>
                <a:latin typeface="Arial" panose="020B0604020202020204" pitchFamily="34" charset="0"/>
                <a:cs typeface="Arial" panose="020B0604020202020204" pitchFamily="34" charset="0"/>
              </a:rPr>
              <a:t>Risg Uchel = Perygl Uchel</a:t>
            </a:r>
          </a:p>
          <a:p>
            <a:pPr algn="ctr"/>
            <a:endParaRPr lang="en-GB" sz="2800" dirty="0">
              <a:solidFill>
                <a:srgbClr val="0070C0"/>
              </a:solidFill>
              <a:latin typeface="Arial" panose="020B0604020202020204" pitchFamily="34" charset="0"/>
              <a:cs typeface="Arial" panose="020B0604020202020204" pitchFamily="34" charset="0"/>
            </a:endParaRPr>
          </a:p>
          <a:p>
            <a:pPr algn="ctr"/>
            <a:r>
              <a:rPr lang="cy-GB" sz="2800" dirty="0">
                <a:solidFill>
                  <a:srgbClr val="0070C0"/>
                </a:solidFill>
                <a:latin typeface="Arial" panose="020B0604020202020204" pitchFamily="34" charset="0"/>
                <a:cs typeface="Arial" panose="020B0604020202020204" pitchFamily="34" charset="0"/>
              </a:rPr>
              <a:t>Fodd bynnag, mae </a:t>
            </a:r>
            <a:r>
              <a:rPr lang="cy-GB" sz="2800" dirty="0" err="1">
                <a:solidFill>
                  <a:srgbClr val="0070C0"/>
                </a:solidFill>
                <a:latin typeface="Arial" panose="020B0604020202020204" pitchFamily="34" charset="0"/>
                <a:cs typeface="Arial" panose="020B0604020202020204" pitchFamily="34" charset="0"/>
              </a:rPr>
              <a:t>Tovey</a:t>
            </a:r>
            <a:r>
              <a:rPr lang="cy-GB" sz="2800" dirty="0">
                <a:solidFill>
                  <a:srgbClr val="0070C0"/>
                </a:solidFill>
                <a:latin typeface="Arial" panose="020B0604020202020204" pitchFamily="34" charset="0"/>
                <a:cs typeface="Arial" panose="020B0604020202020204" pitchFamily="34" charset="0"/>
              </a:rPr>
              <a:t> (2007) yn ein hatgoffa bod 'risg' wedi'i adeiladu'n gymdeithasol ac felly nid yw'r hyn sy'n dderbyniol mewn un cyd-destun (neu ddiwylliant) bob amser yn dderbyniol mewn cyd-destun arall</a:t>
            </a:r>
            <a:r>
              <a:rPr lang="en-GB" sz="2800" dirty="0">
                <a:solidFill>
                  <a:srgbClr val="0070C0"/>
                </a:solidFill>
                <a:latin typeface="Arial" panose="020B0604020202020204" pitchFamily="34" charset="0"/>
                <a:cs typeface="Arial" panose="020B0604020202020204" pitchFamily="34" charset="0"/>
              </a:rPr>
              <a:t>. </a:t>
            </a:r>
            <a:endParaRPr lang="en-GB" dirty="0">
              <a:solidFill>
                <a:srgbClr val="0070C0"/>
              </a:solidFill>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97477953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Rectangle 3"/>
          <p:cNvSpPr/>
          <p:nvPr/>
        </p:nvSpPr>
        <p:spPr>
          <a:xfrm>
            <a:off x="155986" y="211321"/>
            <a:ext cx="7913468" cy="584775"/>
          </a:xfrm>
          <a:prstGeom prst="rect">
            <a:avLst/>
          </a:prstGeom>
        </p:spPr>
        <p:txBody>
          <a:bodyPr wrap="square">
            <a:spAutoFit/>
          </a:bodyPr>
          <a:lstStyle/>
          <a:p>
            <a:r>
              <a:rPr lang="cy-GB" sz="3200" b="1" u="sng" dirty="0">
                <a:solidFill>
                  <a:srgbClr val="0070C0"/>
                </a:solidFill>
                <a:latin typeface="Arial" panose="020B0604020202020204" pitchFamily="34" charset="0"/>
                <a:cs typeface="Arial" panose="020B0604020202020204" pitchFamily="34" charset="0"/>
              </a:rPr>
              <a:t>Pa mor gyffyrddus ydych chi â'r risg?</a:t>
            </a:r>
            <a:endParaRPr lang="cy-GB" sz="3200" b="1" u="sng" dirty="0">
              <a:solidFill>
                <a:srgbClr val="0070C0"/>
              </a:solidFill>
            </a:endParaRPr>
          </a:p>
        </p:txBody>
      </p:sp>
      <p:pic>
        <p:nvPicPr>
          <p:cNvPr id="3" name="Picture 2" descr="Three young children climbing a tree  in a wood.">
            <a:extLst>
              <a:ext uri="{FF2B5EF4-FFF2-40B4-BE49-F238E27FC236}">
                <a16:creationId xmlns:a16="http://schemas.microsoft.com/office/drawing/2014/main" id="{7BCDDF4D-8252-815C-8DCF-A60874E19157}"/>
              </a:ext>
            </a:extLst>
          </p:cNvPr>
          <p:cNvPicPr>
            <a:picLocks noChangeAspect="1"/>
          </p:cNvPicPr>
          <p:nvPr/>
        </p:nvPicPr>
        <p:blipFill rotWithShape="1">
          <a:blip r:embed="rId2"/>
          <a:srcRect l="14696" t="3082" r="15713" b="4627"/>
          <a:stretch/>
        </p:blipFill>
        <p:spPr>
          <a:xfrm>
            <a:off x="376518" y="796096"/>
            <a:ext cx="7082114" cy="5893644"/>
          </a:xfrm>
          <a:prstGeom prst="rect">
            <a:avLst/>
          </a:prstGeom>
        </p:spPr>
      </p:pic>
      <p:graphicFrame>
        <p:nvGraphicFramePr>
          <p:cNvPr id="6" name="Table 6">
            <a:extLst>
              <a:ext uri="{FF2B5EF4-FFF2-40B4-BE49-F238E27FC236}">
                <a16:creationId xmlns:a16="http://schemas.microsoft.com/office/drawing/2014/main" id="{E411C19D-C4BB-4853-3CA6-09C990F45973}"/>
              </a:ext>
            </a:extLst>
          </p:cNvPr>
          <p:cNvGraphicFramePr>
            <a:graphicFrameLocks noGrp="1"/>
          </p:cNvGraphicFramePr>
          <p:nvPr>
            <p:extLst>
              <p:ext uri="{D42A27DB-BD31-4B8C-83A1-F6EECF244321}">
                <p14:modId xmlns:p14="http://schemas.microsoft.com/office/powerpoint/2010/main" val="1483721842"/>
              </p:ext>
            </p:extLst>
          </p:nvPr>
        </p:nvGraphicFramePr>
        <p:xfrm>
          <a:off x="8148919" y="2604617"/>
          <a:ext cx="3619948" cy="3489590"/>
        </p:xfrm>
        <a:graphic>
          <a:graphicData uri="http://schemas.openxmlformats.org/drawingml/2006/table">
            <a:tbl>
              <a:tblPr firstRow="1" bandRow="1">
                <a:tableStyleId>{5C22544A-7EE6-4342-B048-85BDC9FD1C3A}</a:tableStyleId>
              </a:tblPr>
              <a:tblGrid>
                <a:gridCol w="3619948">
                  <a:extLst>
                    <a:ext uri="{9D8B030D-6E8A-4147-A177-3AD203B41FA5}">
                      <a16:colId xmlns:a16="http://schemas.microsoft.com/office/drawing/2014/main" val="2951570376"/>
                    </a:ext>
                  </a:extLst>
                </a:gridCol>
              </a:tblGrid>
              <a:tr h="697918">
                <a:tc>
                  <a:txBody>
                    <a:bodyPr/>
                    <a:lstStyle/>
                    <a:p>
                      <a:pPr algn="ctr"/>
                      <a:r>
                        <a:rPr lang="cy-GB" b="0" noProof="0" dirty="0">
                          <a:solidFill>
                            <a:srgbClr val="0070C0"/>
                          </a:solidFill>
                          <a:latin typeface="Arial" panose="020B0604020202020204" pitchFamily="34" charset="0"/>
                          <a:cs typeface="Arial" panose="020B0604020202020204" pitchFamily="34" charset="0"/>
                        </a:rPr>
                        <a:t>Cyffyrddus iawn</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C3EDF5"/>
                    </a:solidFill>
                  </a:tcPr>
                </a:tc>
                <a:extLst>
                  <a:ext uri="{0D108BD9-81ED-4DB2-BD59-A6C34878D82A}">
                    <a16:rowId xmlns:a16="http://schemas.microsoft.com/office/drawing/2014/main" val="3576951478"/>
                  </a:ext>
                </a:extLst>
              </a:tr>
              <a:tr h="697918">
                <a:tc>
                  <a:txBody>
                    <a:bodyPr/>
                    <a:lstStyle/>
                    <a:p>
                      <a:pPr algn="ctr"/>
                      <a:r>
                        <a:rPr lang="cy-GB" b="0" noProof="0" dirty="0">
                          <a:solidFill>
                            <a:srgbClr val="0070C0"/>
                          </a:solidFill>
                          <a:latin typeface="Arial" panose="020B0604020202020204" pitchFamily="34" charset="0"/>
                          <a:cs typeface="Arial" panose="020B0604020202020204" pitchFamily="34" charset="0"/>
                        </a:rPr>
                        <a:t>Cyffyrddus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C3EDF5"/>
                    </a:solidFill>
                  </a:tcPr>
                </a:tc>
                <a:extLst>
                  <a:ext uri="{0D108BD9-81ED-4DB2-BD59-A6C34878D82A}">
                    <a16:rowId xmlns:a16="http://schemas.microsoft.com/office/drawing/2014/main" val="1883364020"/>
                  </a:ext>
                </a:extLst>
              </a:tr>
              <a:tr h="697918">
                <a:tc>
                  <a:txBody>
                    <a:bodyPr/>
                    <a:lstStyle/>
                    <a:p>
                      <a:pPr algn="ctr"/>
                      <a:r>
                        <a:rPr lang="cy-GB" b="0" noProof="0" dirty="0">
                          <a:solidFill>
                            <a:srgbClr val="0070C0"/>
                          </a:solidFill>
                          <a:latin typeface="Arial" panose="020B0604020202020204" pitchFamily="34" charset="0"/>
                          <a:cs typeface="Arial" panose="020B0604020202020204" pitchFamily="34" charset="0"/>
                        </a:rPr>
                        <a:t>Na’r naill na’r llall</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C3EDF5"/>
                    </a:solidFill>
                  </a:tcPr>
                </a:tc>
                <a:extLst>
                  <a:ext uri="{0D108BD9-81ED-4DB2-BD59-A6C34878D82A}">
                    <a16:rowId xmlns:a16="http://schemas.microsoft.com/office/drawing/2014/main" val="2305074195"/>
                  </a:ext>
                </a:extLst>
              </a:tr>
              <a:tr h="697918">
                <a:tc>
                  <a:txBody>
                    <a:bodyPr/>
                    <a:lstStyle/>
                    <a:p>
                      <a:pPr algn="ctr"/>
                      <a:r>
                        <a:rPr lang="cy-GB" b="0" noProof="0" dirty="0">
                          <a:solidFill>
                            <a:srgbClr val="0070C0"/>
                          </a:solidFill>
                          <a:latin typeface="Arial" panose="020B0604020202020204" pitchFamily="34" charset="0"/>
                          <a:cs typeface="Arial" panose="020B0604020202020204" pitchFamily="34" charset="0"/>
                        </a:rPr>
                        <a:t>Anghyffyrddus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C3EDF5"/>
                    </a:solidFill>
                  </a:tcPr>
                </a:tc>
                <a:extLst>
                  <a:ext uri="{0D108BD9-81ED-4DB2-BD59-A6C34878D82A}">
                    <a16:rowId xmlns:a16="http://schemas.microsoft.com/office/drawing/2014/main" val="3982026136"/>
                  </a:ext>
                </a:extLst>
              </a:tr>
              <a:tr h="697918">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cy-GB" b="0" noProof="0" dirty="0">
                          <a:solidFill>
                            <a:srgbClr val="0070C0"/>
                          </a:solidFill>
                          <a:latin typeface="Arial" panose="020B0604020202020204" pitchFamily="34" charset="0"/>
                          <a:cs typeface="Arial" panose="020B0604020202020204" pitchFamily="34" charset="0"/>
                        </a:rPr>
                        <a:t>Hynod anghyfforddus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C3EDF5"/>
                    </a:solidFill>
                  </a:tcPr>
                </a:tc>
                <a:extLst>
                  <a:ext uri="{0D108BD9-81ED-4DB2-BD59-A6C34878D82A}">
                    <a16:rowId xmlns:a16="http://schemas.microsoft.com/office/drawing/2014/main" val="3424123739"/>
                  </a:ext>
                </a:extLst>
              </a:tr>
            </a:tbl>
          </a:graphicData>
        </a:graphic>
      </p:graphicFrame>
    </p:spTree>
    <p:extLst>
      <p:ext uri="{BB962C8B-B14F-4D97-AF65-F5344CB8AC3E}">
        <p14:creationId xmlns:p14="http://schemas.microsoft.com/office/powerpoint/2010/main" val="250485911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Rectangle 3"/>
          <p:cNvSpPr/>
          <p:nvPr/>
        </p:nvSpPr>
        <p:spPr>
          <a:xfrm>
            <a:off x="155986" y="211321"/>
            <a:ext cx="7913468" cy="584775"/>
          </a:xfrm>
          <a:prstGeom prst="rect">
            <a:avLst/>
          </a:prstGeom>
        </p:spPr>
        <p:txBody>
          <a:bodyPr wrap="square">
            <a:spAutoFit/>
          </a:bodyPr>
          <a:lstStyle/>
          <a:p>
            <a:r>
              <a:rPr lang="cy-GB" sz="3200" b="1" u="sng" dirty="0">
                <a:solidFill>
                  <a:srgbClr val="0070C0"/>
                </a:solidFill>
                <a:latin typeface="Arial" panose="020B0604020202020204" pitchFamily="34" charset="0"/>
                <a:cs typeface="Arial" panose="020B0604020202020204" pitchFamily="34" charset="0"/>
              </a:rPr>
              <a:t>Pa mor gyffyrddus ydych chi â'r risg?</a:t>
            </a:r>
            <a:endParaRPr lang="cy-GB" sz="3200" b="1" u="sng" dirty="0">
              <a:solidFill>
                <a:srgbClr val="0070C0"/>
              </a:solidFill>
            </a:endParaRPr>
          </a:p>
        </p:txBody>
      </p:sp>
      <p:graphicFrame>
        <p:nvGraphicFramePr>
          <p:cNvPr id="6" name="Table 6">
            <a:extLst>
              <a:ext uri="{FF2B5EF4-FFF2-40B4-BE49-F238E27FC236}">
                <a16:creationId xmlns:a16="http://schemas.microsoft.com/office/drawing/2014/main" id="{E411C19D-C4BB-4853-3CA6-09C990F45973}"/>
              </a:ext>
            </a:extLst>
          </p:cNvPr>
          <p:cNvGraphicFramePr>
            <a:graphicFrameLocks noGrp="1"/>
          </p:cNvGraphicFramePr>
          <p:nvPr>
            <p:extLst>
              <p:ext uri="{D42A27DB-BD31-4B8C-83A1-F6EECF244321}">
                <p14:modId xmlns:p14="http://schemas.microsoft.com/office/powerpoint/2010/main" val="343790039"/>
              </p:ext>
            </p:extLst>
          </p:nvPr>
        </p:nvGraphicFramePr>
        <p:xfrm>
          <a:off x="8148919" y="2604617"/>
          <a:ext cx="3619948" cy="3489590"/>
        </p:xfrm>
        <a:graphic>
          <a:graphicData uri="http://schemas.openxmlformats.org/drawingml/2006/table">
            <a:tbl>
              <a:tblPr firstRow="1" bandRow="1">
                <a:tableStyleId>{5C22544A-7EE6-4342-B048-85BDC9FD1C3A}</a:tableStyleId>
              </a:tblPr>
              <a:tblGrid>
                <a:gridCol w="3619948">
                  <a:extLst>
                    <a:ext uri="{9D8B030D-6E8A-4147-A177-3AD203B41FA5}">
                      <a16:colId xmlns:a16="http://schemas.microsoft.com/office/drawing/2014/main" val="2951570376"/>
                    </a:ext>
                  </a:extLst>
                </a:gridCol>
              </a:tblGrid>
              <a:tr h="697918">
                <a:tc>
                  <a:txBody>
                    <a:bodyPr/>
                    <a:lstStyle/>
                    <a:p>
                      <a:pPr algn="ctr"/>
                      <a:r>
                        <a:rPr lang="cy-GB" b="0" noProof="0" dirty="0">
                          <a:solidFill>
                            <a:srgbClr val="0070C0"/>
                          </a:solidFill>
                          <a:latin typeface="Arial" panose="020B0604020202020204" pitchFamily="34" charset="0"/>
                          <a:cs typeface="Arial" panose="020B0604020202020204" pitchFamily="34" charset="0"/>
                        </a:rPr>
                        <a:t>Cyffyrddus iawn</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C3EDF5"/>
                    </a:solidFill>
                  </a:tcPr>
                </a:tc>
                <a:extLst>
                  <a:ext uri="{0D108BD9-81ED-4DB2-BD59-A6C34878D82A}">
                    <a16:rowId xmlns:a16="http://schemas.microsoft.com/office/drawing/2014/main" val="3576951478"/>
                  </a:ext>
                </a:extLst>
              </a:tr>
              <a:tr h="697918">
                <a:tc>
                  <a:txBody>
                    <a:bodyPr/>
                    <a:lstStyle/>
                    <a:p>
                      <a:pPr algn="ctr"/>
                      <a:r>
                        <a:rPr lang="cy-GB" b="0" noProof="0" dirty="0">
                          <a:solidFill>
                            <a:srgbClr val="0070C0"/>
                          </a:solidFill>
                          <a:latin typeface="Arial" panose="020B0604020202020204" pitchFamily="34" charset="0"/>
                          <a:cs typeface="Arial" panose="020B0604020202020204" pitchFamily="34" charset="0"/>
                        </a:rPr>
                        <a:t>Cyffyrddus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C3EDF5"/>
                    </a:solidFill>
                  </a:tcPr>
                </a:tc>
                <a:extLst>
                  <a:ext uri="{0D108BD9-81ED-4DB2-BD59-A6C34878D82A}">
                    <a16:rowId xmlns:a16="http://schemas.microsoft.com/office/drawing/2014/main" val="1883364020"/>
                  </a:ext>
                </a:extLst>
              </a:tr>
              <a:tr h="697918">
                <a:tc>
                  <a:txBody>
                    <a:bodyPr/>
                    <a:lstStyle/>
                    <a:p>
                      <a:pPr algn="ctr"/>
                      <a:r>
                        <a:rPr lang="cy-GB" b="0" noProof="0" dirty="0">
                          <a:solidFill>
                            <a:srgbClr val="0070C0"/>
                          </a:solidFill>
                          <a:latin typeface="Arial" panose="020B0604020202020204" pitchFamily="34" charset="0"/>
                          <a:cs typeface="Arial" panose="020B0604020202020204" pitchFamily="34" charset="0"/>
                        </a:rPr>
                        <a:t>Na’r naill na’r llall</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C3EDF5"/>
                    </a:solidFill>
                  </a:tcPr>
                </a:tc>
                <a:extLst>
                  <a:ext uri="{0D108BD9-81ED-4DB2-BD59-A6C34878D82A}">
                    <a16:rowId xmlns:a16="http://schemas.microsoft.com/office/drawing/2014/main" val="2305074195"/>
                  </a:ext>
                </a:extLst>
              </a:tr>
              <a:tr h="697918">
                <a:tc>
                  <a:txBody>
                    <a:bodyPr/>
                    <a:lstStyle/>
                    <a:p>
                      <a:pPr algn="ctr"/>
                      <a:r>
                        <a:rPr lang="cy-GB" b="0" noProof="0" dirty="0">
                          <a:solidFill>
                            <a:srgbClr val="0070C0"/>
                          </a:solidFill>
                          <a:latin typeface="Arial" panose="020B0604020202020204" pitchFamily="34" charset="0"/>
                          <a:cs typeface="Arial" panose="020B0604020202020204" pitchFamily="34" charset="0"/>
                        </a:rPr>
                        <a:t>Anghyffyrddus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C3EDF5"/>
                    </a:solidFill>
                  </a:tcPr>
                </a:tc>
                <a:extLst>
                  <a:ext uri="{0D108BD9-81ED-4DB2-BD59-A6C34878D82A}">
                    <a16:rowId xmlns:a16="http://schemas.microsoft.com/office/drawing/2014/main" val="3982026136"/>
                  </a:ext>
                </a:extLst>
              </a:tr>
              <a:tr h="697918">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cy-GB" b="0" noProof="0" dirty="0">
                          <a:solidFill>
                            <a:srgbClr val="0070C0"/>
                          </a:solidFill>
                          <a:latin typeface="Arial" panose="020B0604020202020204" pitchFamily="34" charset="0"/>
                          <a:cs typeface="Arial" panose="020B0604020202020204" pitchFamily="34" charset="0"/>
                        </a:rPr>
                        <a:t>Hynod Anghyffyrddus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C3EDF5"/>
                    </a:solidFill>
                  </a:tcPr>
                </a:tc>
                <a:extLst>
                  <a:ext uri="{0D108BD9-81ED-4DB2-BD59-A6C34878D82A}">
                    <a16:rowId xmlns:a16="http://schemas.microsoft.com/office/drawing/2014/main" val="3424123739"/>
                  </a:ext>
                </a:extLst>
              </a:tr>
            </a:tbl>
          </a:graphicData>
        </a:graphic>
      </p:graphicFrame>
      <p:pic>
        <p:nvPicPr>
          <p:cNvPr id="5" name="Picture 4" descr="Three young children using a mallet and a hammer on a small tree trunk. One child wears safety goggles.">
            <a:extLst>
              <a:ext uri="{FF2B5EF4-FFF2-40B4-BE49-F238E27FC236}">
                <a16:creationId xmlns:a16="http://schemas.microsoft.com/office/drawing/2014/main" id="{BE9A997B-62AD-10EB-4734-9138124E8F1B}"/>
              </a:ext>
            </a:extLst>
          </p:cNvPr>
          <p:cNvPicPr>
            <a:picLocks noChangeAspect="1"/>
          </p:cNvPicPr>
          <p:nvPr/>
        </p:nvPicPr>
        <p:blipFill rotWithShape="1">
          <a:blip r:embed="rId2"/>
          <a:srcRect l="14259" t="1472" r="8844"/>
          <a:stretch/>
        </p:blipFill>
        <p:spPr>
          <a:xfrm>
            <a:off x="475128" y="796096"/>
            <a:ext cx="6884894" cy="5893644"/>
          </a:xfrm>
          <a:prstGeom prst="rect">
            <a:avLst/>
          </a:prstGeom>
        </p:spPr>
      </p:pic>
    </p:spTree>
    <p:extLst>
      <p:ext uri="{BB962C8B-B14F-4D97-AF65-F5344CB8AC3E}">
        <p14:creationId xmlns:p14="http://schemas.microsoft.com/office/powerpoint/2010/main" val="271784789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Rectangle 3"/>
          <p:cNvSpPr/>
          <p:nvPr/>
        </p:nvSpPr>
        <p:spPr>
          <a:xfrm>
            <a:off x="155986" y="211321"/>
            <a:ext cx="7913468" cy="584775"/>
          </a:xfrm>
          <a:prstGeom prst="rect">
            <a:avLst/>
          </a:prstGeom>
        </p:spPr>
        <p:txBody>
          <a:bodyPr wrap="square">
            <a:spAutoFit/>
          </a:bodyPr>
          <a:lstStyle/>
          <a:p>
            <a:r>
              <a:rPr lang="cy-GB" sz="3200" b="1" u="sng" dirty="0">
                <a:solidFill>
                  <a:srgbClr val="0070C0"/>
                </a:solidFill>
                <a:latin typeface="Arial" panose="020B0604020202020204" pitchFamily="34" charset="0"/>
                <a:cs typeface="Arial" panose="020B0604020202020204" pitchFamily="34" charset="0"/>
              </a:rPr>
              <a:t>Pa mor gyffyrddus ydych chi â'r risg</a:t>
            </a:r>
            <a:r>
              <a:rPr lang="en-GB" sz="3200" b="1" u="sng" dirty="0">
                <a:solidFill>
                  <a:srgbClr val="0070C0"/>
                </a:solidFill>
                <a:latin typeface="Arial" panose="020B0604020202020204" pitchFamily="34" charset="0"/>
                <a:cs typeface="Arial" panose="020B0604020202020204" pitchFamily="34" charset="0"/>
              </a:rPr>
              <a:t>?</a:t>
            </a:r>
            <a:endParaRPr lang="en-GB" sz="3200" b="1" u="sng" dirty="0">
              <a:solidFill>
                <a:srgbClr val="0070C0"/>
              </a:solidFill>
            </a:endParaRPr>
          </a:p>
        </p:txBody>
      </p:sp>
      <p:graphicFrame>
        <p:nvGraphicFramePr>
          <p:cNvPr id="6" name="Table 6">
            <a:extLst>
              <a:ext uri="{FF2B5EF4-FFF2-40B4-BE49-F238E27FC236}">
                <a16:creationId xmlns:a16="http://schemas.microsoft.com/office/drawing/2014/main" id="{E411C19D-C4BB-4853-3CA6-09C990F45973}"/>
              </a:ext>
            </a:extLst>
          </p:cNvPr>
          <p:cNvGraphicFramePr>
            <a:graphicFrameLocks noGrp="1"/>
          </p:cNvGraphicFramePr>
          <p:nvPr>
            <p:extLst>
              <p:ext uri="{D42A27DB-BD31-4B8C-83A1-F6EECF244321}">
                <p14:modId xmlns:p14="http://schemas.microsoft.com/office/powerpoint/2010/main" val="4293562085"/>
              </p:ext>
            </p:extLst>
          </p:nvPr>
        </p:nvGraphicFramePr>
        <p:xfrm>
          <a:off x="8148919" y="2604617"/>
          <a:ext cx="3619948" cy="3489590"/>
        </p:xfrm>
        <a:graphic>
          <a:graphicData uri="http://schemas.openxmlformats.org/drawingml/2006/table">
            <a:tbl>
              <a:tblPr firstRow="1" bandRow="1">
                <a:tableStyleId>{5C22544A-7EE6-4342-B048-85BDC9FD1C3A}</a:tableStyleId>
              </a:tblPr>
              <a:tblGrid>
                <a:gridCol w="3619948">
                  <a:extLst>
                    <a:ext uri="{9D8B030D-6E8A-4147-A177-3AD203B41FA5}">
                      <a16:colId xmlns:a16="http://schemas.microsoft.com/office/drawing/2014/main" val="2951570376"/>
                    </a:ext>
                  </a:extLst>
                </a:gridCol>
              </a:tblGrid>
              <a:tr h="697918">
                <a:tc>
                  <a:txBody>
                    <a:bodyPr/>
                    <a:lstStyle/>
                    <a:p>
                      <a:pPr algn="ctr"/>
                      <a:r>
                        <a:rPr lang="cy-GB" b="0" noProof="0" dirty="0">
                          <a:solidFill>
                            <a:srgbClr val="0070C0"/>
                          </a:solidFill>
                          <a:latin typeface="Arial" panose="020B0604020202020204" pitchFamily="34" charset="0"/>
                          <a:cs typeface="Arial" panose="020B0604020202020204" pitchFamily="34" charset="0"/>
                        </a:rPr>
                        <a:t>Cyffyrddus iawn</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C3EDF5"/>
                    </a:solidFill>
                  </a:tcPr>
                </a:tc>
                <a:extLst>
                  <a:ext uri="{0D108BD9-81ED-4DB2-BD59-A6C34878D82A}">
                    <a16:rowId xmlns:a16="http://schemas.microsoft.com/office/drawing/2014/main" val="3576951478"/>
                  </a:ext>
                </a:extLst>
              </a:tr>
              <a:tr h="697918">
                <a:tc>
                  <a:txBody>
                    <a:bodyPr/>
                    <a:lstStyle/>
                    <a:p>
                      <a:pPr algn="ctr"/>
                      <a:r>
                        <a:rPr lang="cy-GB" b="0" noProof="0" dirty="0">
                          <a:solidFill>
                            <a:srgbClr val="0070C0"/>
                          </a:solidFill>
                          <a:latin typeface="Arial" panose="020B0604020202020204" pitchFamily="34" charset="0"/>
                          <a:cs typeface="Arial" panose="020B0604020202020204" pitchFamily="34" charset="0"/>
                        </a:rPr>
                        <a:t>Cyffyrddus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C3EDF5"/>
                    </a:solidFill>
                  </a:tcPr>
                </a:tc>
                <a:extLst>
                  <a:ext uri="{0D108BD9-81ED-4DB2-BD59-A6C34878D82A}">
                    <a16:rowId xmlns:a16="http://schemas.microsoft.com/office/drawing/2014/main" val="1883364020"/>
                  </a:ext>
                </a:extLst>
              </a:tr>
              <a:tr h="697918">
                <a:tc>
                  <a:txBody>
                    <a:bodyPr/>
                    <a:lstStyle/>
                    <a:p>
                      <a:pPr algn="ctr"/>
                      <a:r>
                        <a:rPr lang="cy-GB" b="0" noProof="0" dirty="0">
                          <a:solidFill>
                            <a:srgbClr val="0070C0"/>
                          </a:solidFill>
                          <a:latin typeface="Arial" panose="020B0604020202020204" pitchFamily="34" charset="0"/>
                          <a:cs typeface="Arial" panose="020B0604020202020204" pitchFamily="34" charset="0"/>
                        </a:rPr>
                        <a:t>Na’r naill na’r llall</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C3EDF5"/>
                    </a:solidFill>
                  </a:tcPr>
                </a:tc>
                <a:extLst>
                  <a:ext uri="{0D108BD9-81ED-4DB2-BD59-A6C34878D82A}">
                    <a16:rowId xmlns:a16="http://schemas.microsoft.com/office/drawing/2014/main" val="2305074195"/>
                  </a:ext>
                </a:extLst>
              </a:tr>
              <a:tr h="697918">
                <a:tc>
                  <a:txBody>
                    <a:bodyPr/>
                    <a:lstStyle/>
                    <a:p>
                      <a:pPr algn="ctr"/>
                      <a:r>
                        <a:rPr lang="cy-GB" b="0" noProof="0" dirty="0">
                          <a:solidFill>
                            <a:srgbClr val="0070C0"/>
                          </a:solidFill>
                          <a:latin typeface="Arial" panose="020B0604020202020204" pitchFamily="34" charset="0"/>
                          <a:cs typeface="Arial" panose="020B0604020202020204" pitchFamily="34" charset="0"/>
                        </a:rPr>
                        <a:t>Anghyffyrddus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C3EDF5"/>
                    </a:solidFill>
                  </a:tcPr>
                </a:tc>
                <a:extLst>
                  <a:ext uri="{0D108BD9-81ED-4DB2-BD59-A6C34878D82A}">
                    <a16:rowId xmlns:a16="http://schemas.microsoft.com/office/drawing/2014/main" val="3982026136"/>
                  </a:ext>
                </a:extLst>
              </a:tr>
              <a:tr h="697918">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cy-GB" b="0" noProof="0" dirty="0">
                          <a:solidFill>
                            <a:srgbClr val="0070C0"/>
                          </a:solidFill>
                          <a:latin typeface="Arial" panose="020B0604020202020204" pitchFamily="34" charset="0"/>
                          <a:cs typeface="Arial" panose="020B0604020202020204" pitchFamily="34" charset="0"/>
                        </a:rPr>
                        <a:t>Hynod anghyffyrddus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C3EDF5"/>
                    </a:solidFill>
                  </a:tcPr>
                </a:tc>
                <a:extLst>
                  <a:ext uri="{0D108BD9-81ED-4DB2-BD59-A6C34878D82A}">
                    <a16:rowId xmlns:a16="http://schemas.microsoft.com/office/drawing/2014/main" val="3424123739"/>
                  </a:ext>
                </a:extLst>
              </a:tr>
            </a:tbl>
          </a:graphicData>
        </a:graphic>
      </p:graphicFrame>
      <p:pic>
        <p:nvPicPr>
          <p:cNvPr id="3" name="Picture 2" descr="A child balancing on a log to cross a wide stream. ">
            <a:extLst>
              <a:ext uri="{FF2B5EF4-FFF2-40B4-BE49-F238E27FC236}">
                <a16:creationId xmlns:a16="http://schemas.microsoft.com/office/drawing/2014/main" id="{58C528F5-67DF-DFC9-119F-BF291EEBF8EC}"/>
              </a:ext>
            </a:extLst>
          </p:cNvPr>
          <p:cNvPicPr>
            <a:picLocks noChangeAspect="1"/>
          </p:cNvPicPr>
          <p:nvPr/>
        </p:nvPicPr>
        <p:blipFill rotWithShape="1">
          <a:blip r:embed="rId2"/>
          <a:srcRect l="11117" t="7345" r="10666" b="7290"/>
          <a:stretch/>
        </p:blipFill>
        <p:spPr>
          <a:xfrm>
            <a:off x="341553" y="835428"/>
            <a:ext cx="7152043" cy="5854312"/>
          </a:xfrm>
          <a:prstGeom prst="rect">
            <a:avLst/>
          </a:prstGeom>
        </p:spPr>
      </p:pic>
    </p:spTree>
    <p:extLst>
      <p:ext uri="{BB962C8B-B14F-4D97-AF65-F5344CB8AC3E}">
        <p14:creationId xmlns:p14="http://schemas.microsoft.com/office/powerpoint/2010/main" val="204455668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Rectangle 3"/>
          <p:cNvSpPr/>
          <p:nvPr/>
        </p:nvSpPr>
        <p:spPr>
          <a:xfrm>
            <a:off x="155986" y="211321"/>
            <a:ext cx="7913468" cy="584775"/>
          </a:xfrm>
          <a:prstGeom prst="rect">
            <a:avLst/>
          </a:prstGeom>
        </p:spPr>
        <p:txBody>
          <a:bodyPr wrap="square">
            <a:spAutoFit/>
          </a:bodyPr>
          <a:lstStyle/>
          <a:p>
            <a:r>
              <a:rPr lang="cy-GB" sz="3200" b="1" u="sng" dirty="0">
                <a:solidFill>
                  <a:srgbClr val="0070C0"/>
                </a:solidFill>
                <a:latin typeface="Arial" panose="020B0604020202020204" pitchFamily="34" charset="0"/>
                <a:cs typeface="Arial" panose="020B0604020202020204" pitchFamily="34" charset="0"/>
              </a:rPr>
              <a:t>Pa mor gyffyrddus ydych chi â'r risg</a:t>
            </a:r>
            <a:r>
              <a:rPr lang="en-GB" sz="3200" b="1" u="sng" dirty="0">
                <a:solidFill>
                  <a:srgbClr val="0070C0"/>
                </a:solidFill>
                <a:latin typeface="Arial" panose="020B0604020202020204" pitchFamily="34" charset="0"/>
                <a:cs typeface="Arial" panose="020B0604020202020204" pitchFamily="34" charset="0"/>
              </a:rPr>
              <a:t>?</a:t>
            </a:r>
            <a:endParaRPr lang="en-GB" sz="3200" b="1" u="sng" dirty="0">
              <a:solidFill>
                <a:srgbClr val="0070C0"/>
              </a:solidFill>
            </a:endParaRPr>
          </a:p>
        </p:txBody>
      </p:sp>
      <p:graphicFrame>
        <p:nvGraphicFramePr>
          <p:cNvPr id="6" name="Table 6">
            <a:extLst>
              <a:ext uri="{FF2B5EF4-FFF2-40B4-BE49-F238E27FC236}">
                <a16:creationId xmlns:a16="http://schemas.microsoft.com/office/drawing/2014/main" id="{E411C19D-C4BB-4853-3CA6-09C990F45973}"/>
              </a:ext>
            </a:extLst>
          </p:cNvPr>
          <p:cNvGraphicFramePr>
            <a:graphicFrameLocks noGrp="1"/>
          </p:cNvGraphicFramePr>
          <p:nvPr>
            <p:extLst>
              <p:ext uri="{D42A27DB-BD31-4B8C-83A1-F6EECF244321}">
                <p14:modId xmlns:p14="http://schemas.microsoft.com/office/powerpoint/2010/main" val="3746190305"/>
              </p:ext>
            </p:extLst>
          </p:nvPr>
        </p:nvGraphicFramePr>
        <p:xfrm>
          <a:off x="8148919" y="2604617"/>
          <a:ext cx="3619948" cy="3489590"/>
        </p:xfrm>
        <a:graphic>
          <a:graphicData uri="http://schemas.openxmlformats.org/drawingml/2006/table">
            <a:tbl>
              <a:tblPr firstRow="1" bandRow="1">
                <a:tableStyleId>{5C22544A-7EE6-4342-B048-85BDC9FD1C3A}</a:tableStyleId>
              </a:tblPr>
              <a:tblGrid>
                <a:gridCol w="3619948">
                  <a:extLst>
                    <a:ext uri="{9D8B030D-6E8A-4147-A177-3AD203B41FA5}">
                      <a16:colId xmlns:a16="http://schemas.microsoft.com/office/drawing/2014/main" val="2951570376"/>
                    </a:ext>
                  </a:extLst>
                </a:gridCol>
              </a:tblGrid>
              <a:tr h="697918">
                <a:tc>
                  <a:txBody>
                    <a:bodyPr/>
                    <a:lstStyle/>
                    <a:p>
                      <a:pPr algn="ctr"/>
                      <a:r>
                        <a:rPr lang="cy-GB" b="0" noProof="0" dirty="0">
                          <a:solidFill>
                            <a:srgbClr val="0070C0"/>
                          </a:solidFill>
                          <a:latin typeface="Arial" panose="020B0604020202020204" pitchFamily="34" charset="0"/>
                          <a:cs typeface="Arial" panose="020B0604020202020204" pitchFamily="34" charset="0"/>
                        </a:rPr>
                        <a:t>Cyffyrddus iawn</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C3EDF5"/>
                    </a:solidFill>
                  </a:tcPr>
                </a:tc>
                <a:extLst>
                  <a:ext uri="{0D108BD9-81ED-4DB2-BD59-A6C34878D82A}">
                    <a16:rowId xmlns:a16="http://schemas.microsoft.com/office/drawing/2014/main" val="3576951478"/>
                  </a:ext>
                </a:extLst>
              </a:tr>
              <a:tr h="697918">
                <a:tc>
                  <a:txBody>
                    <a:bodyPr/>
                    <a:lstStyle/>
                    <a:p>
                      <a:pPr algn="ctr"/>
                      <a:r>
                        <a:rPr lang="cy-GB" b="0" noProof="0" dirty="0">
                          <a:solidFill>
                            <a:srgbClr val="0070C0"/>
                          </a:solidFill>
                          <a:latin typeface="Arial" panose="020B0604020202020204" pitchFamily="34" charset="0"/>
                          <a:cs typeface="Arial" panose="020B0604020202020204" pitchFamily="34" charset="0"/>
                        </a:rPr>
                        <a:t>Cyffyrddus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C3EDF5"/>
                    </a:solidFill>
                  </a:tcPr>
                </a:tc>
                <a:extLst>
                  <a:ext uri="{0D108BD9-81ED-4DB2-BD59-A6C34878D82A}">
                    <a16:rowId xmlns:a16="http://schemas.microsoft.com/office/drawing/2014/main" val="1883364020"/>
                  </a:ext>
                </a:extLst>
              </a:tr>
              <a:tr h="697918">
                <a:tc>
                  <a:txBody>
                    <a:bodyPr/>
                    <a:lstStyle/>
                    <a:p>
                      <a:pPr algn="ctr"/>
                      <a:r>
                        <a:rPr lang="cy-GB" b="0" noProof="0" dirty="0">
                          <a:solidFill>
                            <a:srgbClr val="0070C0"/>
                          </a:solidFill>
                          <a:latin typeface="Arial" panose="020B0604020202020204" pitchFamily="34" charset="0"/>
                          <a:cs typeface="Arial" panose="020B0604020202020204" pitchFamily="34" charset="0"/>
                        </a:rPr>
                        <a:t>Na’r naill na’r llall</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C3EDF5"/>
                    </a:solidFill>
                  </a:tcPr>
                </a:tc>
                <a:extLst>
                  <a:ext uri="{0D108BD9-81ED-4DB2-BD59-A6C34878D82A}">
                    <a16:rowId xmlns:a16="http://schemas.microsoft.com/office/drawing/2014/main" val="2305074195"/>
                  </a:ext>
                </a:extLst>
              </a:tr>
              <a:tr h="697918">
                <a:tc>
                  <a:txBody>
                    <a:bodyPr/>
                    <a:lstStyle/>
                    <a:p>
                      <a:pPr algn="ctr"/>
                      <a:r>
                        <a:rPr lang="cy-GB" b="0" noProof="0" dirty="0">
                          <a:solidFill>
                            <a:srgbClr val="0070C0"/>
                          </a:solidFill>
                          <a:latin typeface="Arial" panose="020B0604020202020204" pitchFamily="34" charset="0"/>
                          <a:cs typeface="Arial" panose="020B0604020202020204" pitchFamily="34" charset="0"/>
                        </a:rPr>
                        <a:t>Anghyffyrddus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C3EDF5"/>
                    </a:solidFill>
                  </a:tcPr>
                </a:tc>
                <a:extLst>
                  <a:ext uri="{0D108BD9-81ED-4DB2-BD59-A6C34878D82A}">
                    <a16:rowId xmlns:a16="http://schemas.microsoft.com/office/drawing/2014/main" val="3982026136"/>
                  </a:ext>
                </a:extLst>
              </a:tr>
              <a:tr h="697918">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cy-GB" b="0" noProof="0" dirty="0">
                          <a:solidFill>
                            <a:srgbClr val="0070C0"/>
                          </a:solidFill>
                          <a:latin typeface="Arial" panose="020B0604020202020204" pitchFamily="34" charset="0"/>
                          <a:cs typeface="Arial" panose="020B0604020202020204" pitchFamily="34" charset="0"/>
                        </a:rPr>
                        <a:t>Hynod anghyffyrddus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C3EDF5"/>
                    </a:solidFill>
                  </a:tcPr>
                </a:tc>
                <a:extLst>
                  <a:ext uri="{0D108BD9-81ED-4DB2-BD59-A6C34878D82A}">
                    <a16:rowId xmlns:a16="http://schemas.microsoft.com/office/drawing/2014/main" val="3424123739"/>
                  </a:ext>
                </a:extLst>
              </a:tr>
            </a:tbl>
          </a:graphicData>
        </a:graphic>
      </p:graphicFrame>
      <p:pic>
        <p:nvPicPr>
          <p:cNvPr id="5" name="Picture 4" descr="An African toddler sitting next to a pot of water on a campfire with a long knife in their hand. No sign of an adult presence.">
            <a:extLst>
              <a:ext uri="{FF2B5EF4-FFF2-40B4-BE49-F238E27FC236}">
                <a16:creationId xmlns:a16="http://schemas.microsoft.com/office/drawing/2014/main" id="{09BF6C8D-FE2F-976B-24F1-4639F734BDEE}"/>
              </a:ext>
            </a:extLst>
          </p:cNvPr>
          <p:cNvPicPr>
            <a:picLocks noChangeAspect="1"/>
          </p:cNvPicPr>
          <p:nvPr/>
        </p:nvPicPr>
        <p:blipFill>
          <a:blip r:embed="rId2"/>
          <a:stretch>
            <a:fillRect/>
          </a:stretch>
        </p:blipFill>
        <p:spPr>
          <a:xfrm>
            <a:off x="1741841" y="958029"/>
            <a:ext cx="4110317" cy="5480423"/>
          </a:xfrm>
          <a:prstGeom prst="rect">
            <a:avLst/>
          </a:prstGeom>
        </p:spPr>
      </p:pic>
    </p:spTree>
    <p:extLst>
      <p:ext uri="{BB962C8B-B14F-4D97-AF65-F5344CB8AC3E}">
        <p14:creationId xmlns:p14="http://schemas.microsoft.com/office/powerpoint/2010/main" val="421899700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Rectangle 3"/>
          <p:cNvSpPr/>
          <p:nvPr/>
        </p:nvSpPr>
        <p:spPr>
          <a:xfrm>
            <a:off x="155986" y="211321"/>
            <a:ext cx="7913468" cy="584775"/>
          </a:xfrm>
          <a:prstGeom prst="rect">
            <a:avLst/>
          </a:prstGeom>
        </p:spPr>
        <p:txBody>
          <a:bodyPr wrap="square">
            <a:spAutoFit/>
          </a:bodyPr>
          <a:lstStyle/>
          <a:p>
            <a:r>
              <a:rPr lang="cy-GB" sz="3200" b="1" u="sng" dirty="0">
                <a:solidFill>
                  <a:srgbClr val="0070C0"/>
                </a:solidFill>
                <a:latin typeface="Arial" panose="020B0604020202020204" pitchFamily="34" charset="0"/>
                <a:cs typeface="Arial" panose="020B0604020202020204" pitchFamily="34" charset="0"/>
              </a:rPr>
              <a:t>Pa mor gyffyrddus ydych chi â'r risg</a:t>
            </a:r>
            <a:r>
              <a:rPr lang="en-GB" sz="3200" b="1" u="sng" dirty="0">
                <a:solidFill>
                  <a:srgbClr val="0070C0"/>
                </a:solidFill>
                <a:latin typeface="Arial" panose="020B0604020202020204" pitchFamily="34" charset="0"/>
                <a:cs typeface="Arial" panose="020B0604020202020204" pitchFamily="34" charset="0"/>
              </a:rPr>
              <a:t>?</a:t>
            </a:r>
            <a:endParaRPr lang="en-GB" sz="3200" b="1" u="sng" dirty="0">
              <a:solidFill>
                <a:srgbClr val="0070C0"/>
              </a:solidFill>
            </a:endParaRPr>
          </a:p>
        </p:txBody>
      </p:sp>
      <p:graphicFrame>
        <p:nvGraphicFramePr>
          <p:cNvPr id="6" name="Table 6">
            <a:extLst>
              <a:ext uri="{FF2B5EF4-FFF2-40B4-BE49-F238E27FC236}">
                <a16:creationId xmlns:a16="http://schemas.microsoft.com/office/drawing/2014/main" id="{E411C19D-C4BB-4853-3CA6-09C990F45973}"/>
              </a:ext>
            </a:extLst>
          </p:cNvPr>
          <p:cNvGraphicFramePr>
            <a:graphicFrameLocks noGrp="1"/>
          </p:cNvGraphicFramePr>
          <p:nvPr>
            <p:extLst>
              <p:ext uri="{D42A27DB-BD31-4B8C-83A1-F6EECF244321}">
                <p14:modId xmlns:p14="http://schemas.microsoft.com/office/powerpoint/2010/main" val="1588078192"/>
              </p:ext>
            </p:extLst>
          </p:nvPr>
        </p:nvGraphicFramePr>
        <p:xfrm>
          <a:off x="8148919" y="2604617"/>
          <a:ext cx="3619948" cy="3489590"/>
        </p:xfrm>
        <a:graphic>
          <a:graphicData uri="http://schemas.openxmlformats.org/drawingml/2006/table">
            <a:tbl>
              <a:tblPr firstRow="1" bandRow="1">
                <a:tableStyleId>{5C22544A-7EE6-4342-B048-85BDC9FD1C3A}</a:tableStyleId>
              </a:tblPr>
              <a:tblGrid>
                <a:gridCol w="3619948">
                  <a:extLst>
                    <a:ext uri="{9D8B030D-6E8A-4147-A177-3AD203B41FA5}">
                      <a16:colId xmlns:a16="http://schemas.microsoft.com/office/drawing/2014/main" val="2951570376"/>
                    </a:ext>
                  </a:extLst>
                </a:gridCol>
              </a:tblGrid>
              <a:tr h="697918">
                <a:tc>
                  <a:txBody>
                    <a:bodyPr/>
                    <a:lstStyle/>
                    <a:p>
                      <a:pPr algn="ctr"/>
                      <a:r>
                        <a:rPr lang="cy-GB" b="0" noProof="0" dirty="0">
                          <a:solidFill>
                            <a:srgbClr val="0070C0"/>
                          </a:solidFill>
                          <a:latin typeface="Arial" panose="020B0604020202020204" pitchFamily="34" charset="0"/>
                          <a:cs typeface="Arial" panose="020B0604020202020204" pitchFamily="34" charset="0"/>
                        </a:rPr>
                        <a:t>Cyffyrddus iawn</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C3EDF5"/>
                    </a:solidFill>
                  </a:tcPr>
                </a:tc>
                <a:extLst>
                  <a:ext uri="{0D108BD9-81ED-4DB2-BD59-A6C34878D82A}">
                    <a16:rowId xmlns:a16="http://schemas.microsoft.com/office/drawing/2014/main" val="3576951478"/>
                  </a:ext>
                </a:extLst>
              </a:tr>
              <a:tr h="697918">
                <a:tc>
                  <a:txBody>
                    <a:bodyPr/>
                    <a:lstStyle/>
                    <a:p>
                      <a:pPr algn="ctr"/>
                      <a:r>
                        <a:rPr lang="cy-GB" b="0" noProof="0" dirty="0">
                          <a:solidFill>
                            <a:srgbClr val="0070C0"/>
                          </a:solidFill>
                          <a:latin typeface="Arial" panose="020B0604020202020204" pitchFamily="34" charset="0"/>
                          <a:cs typeface="Arial" panose="020B0604020202020204" pitchFamily="34" charset="0"/>
                        </a:rPr>
                        <a:t>Cyffyrddus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C3EDF5"/>
                    </a:solidFill>
                  </a:tcPr>
                </a:tc>
                <a:extLst>
                  <a:ext uri="{0D108BD9-81ED-4DB2-BD59-A6C34878D82A}">
                    <a16:rowId xmlns:a16="http://schemas.microsoft.com/office/drawing/2014/main" val="1883364020"/>
                  </a:ext>
                </a:extLst>
              </a:tr>
              <a:tr h="697918">
                <a:tc>
                  <a:txBody>
                    <a:bodyPr/>
                    <a:lstStyle/>
                    <a:p>
                      <a:pPr algn="ctr"/>
                      <a:r>
                        <a:rPr lang="cy-GB" b="0" noProof="0" dirty="0">
                          <a:solidFill>
                            <a:srgbClr val="0070C0"/>
                          </a:solidFill>
                          <a:latin typeface="Arial" panose="020B0604020202020204" pitchFamily="34" charset="0"/>
                          <a:cs typeface="Arial" panose="020B0604020202020204" pitchFamily="34" charset="0"/>
                        </a:rPr>
                        <a:t>Na’r naill na’r llall</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C3EDF5"/>
                    </a:solidFill>
                  </a:tcPr>
                </a:tc>
                <a:extLst>
                  <a:ext uri="{0D108BD9-81ED-4DB2-BD59-A6C34878D82A}">
                    <a16:rowId xmlns:a16="http://schemas.microsoft.com/office/drawing/2014/main" val="2305074195"/>
                  </a:ext>
                </a:extLst>
              </a:tr>
              <a:tr h="697918">
                <a:tc>
                  <a:txBody>
                    <a:bodyPr/>
                    <a:lstStyle/>
                    <a:p>
                      <a:pPr algn="ctr"/>
                      <a:r>
                        <a:rPr lang="cy-GB" b="0" noProof="0" dirty="0">
                          <a:solidFill>
                            <a:srgbClr val="0070C0"/>
                          </a:solidFill>
                          <a:latin typeface="Arial" panose="020B0604020202020204" pitchFamily="34" charset="0"/>
                          <a:cs typeface="Arial" panose="020B0604020202020204" pitchFamily="34" charset="0"/>
                        </a:rPr>
                        <a:t>Anghyffyrddus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C3EDF5"/>
                    </a:solidFill>
                  </a:tcPr>
                </a:tc>
                <a:extLst>
                  <a:ext uri="{0D108BD9-81ED-4DB2-BD59-A6C34878D82A}">
                    <a16:rowId xmlns:a16="http://schemas.microsoft.com/office/drawing/2014/main" val="3982026136"/>
                  </a:ext>
                </a:extLst>
              </a:tr>
              <a:tr h="697918">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cy-GB" b="0" noProof="0" dirty="0">
                          <a:solidFill>
                            <a:srgbClr val="0070C0"/>
                          </a:solidFill>
                          <a:latin typeface="Arial" panose="020B0604020202020204" pitchFamily="34" charset="0"/>
                          <a:cs typeface="Arial" panose="020B0604020202020204" pitchFamily="34" charset="0"/>
                        </a:rPr>
                        <a:t>Hynod anghyffyrddus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C3EDF5"/>
                    </a:solidFill>
                  </a:tcPr>
                </a:tc>
                <a:extLst>
                  <a:ext uri="{0D108BD9-81ED-4DB2-BD59-A6C34878D82A}">
                    <a16:rowId xmlns:a16="http://schemas.microsoft.com/office/drawing/2014/main" val="3424123739"/>
                  </a:ext>
                </a:extLst>
              </a:tr>
            </a:tbl>
          </a:graphicData>
        </a:graphic>
      </p:graphicFrame>
      <p:pic>
        <p:nvPicPr>
          <p:cNvPr id="5" name="Picture 4" descr="A child leaping between two huge boulders barefoot.">
            <a:extLst>
              <a:ext uri="{FF2B5EF4-FFF2-40B4-BE49-F238E27FC236}">
                <a16:creationId xmlns:a16="http://schemas.microsoft.com/office/drawing/2014/main" id="{ABDD516E-5E8A-3205-9E73-27E3DB9AC745}"/>
              </a:ext>
            </a:extLst>
          </p:cNvPr>
          <p:cNvPicPr>
            <a:picLocks noChangeAspect="1"/>
          </p:cNvPicPr>
          <p:nvPr/>
        </p:nvPicPr>
        <p:blipFill rotWithShape="1">
          <a:blip r:embed="rId2"/>
          <a:srcRect l="24971" t="4171" r="2245" b="15515"/>
          <a:stretch/>
        </p:blipFill>
        <p:spPr>
          <a:xfrm>
            <a:off x="473335" y="1000461"/>
            <a:ext cx="6874540" cy="5689279"/>
          </a:xfrm>
          <a:prstGeom prst="rect">
            <a:avLst/>
          </a:prstGeom>
        </p:spPr>
      </p:pic>
    </p:spTree>
    <p:extLst>
      <p:ext uri="{BB962C8B-B14F-4D97-AF65-F5344CB8AC3E}">
        <p14:creationId xmlns:p14="http://schemas.microsoft.com/office/powerpoint/2010/main" val="72445178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Rectangle 3"/>
          <p:cNvSpPr/>
          <p:nvPr/>
        </p:nvSpPr>
        <p:spPr>
          <a:xfrm>
            <a:off x="155986" y="211321"/>
            <a:ext cx="7913468" cy="584775"/>
          </a:xfrm>
          <a:prstGeom prst="rect">
            <a:avLst/>
          </a:prstGeom>
        </p:spPr>
        <p:txBody>
          <a:bodyPr wrap="square">
            <a:spAutoFit/>
          </a:bodyPr>
          <a:lstStyle/>
          <a:p>
            <a:r>
              <a:rPr lang="cy-GB" sz="3200" b="1" u="sng" dirty="0">
                <a:solidFill>
                  <a:srgbClr val="0070C0"/>
                </a:solidFill>
                <a:latin typeface="Arial" panose="020B0604020202020204" pitchFamily="34" charset="0"/>
                <a:cs typeface="Arial" panose="020B0604020202020204" pitchFamily="34" charset="0"/>
              </a:rPr>
              <a:t>Pa mor gyffyrddus ydych chi â'r risg</a:t>
            </a:r>
            <a:r>
              <a:rPr lang="en-GB" sz="3200" b="1" u="sng" dirty="0">
                <a:solidFill>
                  <a:srgbClr val="0070C0"/>
                </a:solidFill>
                <a:latin typeface="Arial" panose="020B0604020202020204" pitchFamily="34" charset="0"/>
                <a:cs typeface="Arial" panose="020B0604020202020204" pitchFamily="34" charset="0"/>
              </a:rPr>
              <a:t>?</a:t>
            </a:r>
            <a:endParaRPr lang="en-GB" sz="3200" b="1" u="sng" dirty="0">
              <a:solidFill>
                <a:srgbClr val="0070C0"/>
              </a:solidFill>
            </a:endParaRPr>
          </a:p>
        </p:txBody>
      </p:sp>
      <p:graphicFrame>
        <p:nvGraphicFramePr>
          <p:cNvPr id="6" name="Table 6">
            <a:extLst>
              <a:ext uri="{FF2B5EF4-FFF2-40B4-BE49-F238E27FC236}">
                <a16:creationId xmlns:a16="http://schemas.microsoft.com/office/drawing/2014/main" id="{E411C19D-C4BB-4853-3CA6-09C990F45973}"/>
              </a:ext>
            </a:extLst>
          </p:cNvPr>
          <p:cNvGraphicFramePr>
            <a:graphicFrameLocks noGrp="1"/>
          </p:cNvGraphicFramePr>
          <p:nvPr>
            <p:extLst>
              <p:ext uri="{D42A27DB-BD31-4B8C-83A1-F6EECF244321}">
                <p14:modId xmlns:p14="http://schemas.microsoft.com/office/powerpoint/2010/main" val="2379424929"/>
              </p:ext>
            </p:extLst>
          </p:nvPr>
        </p:nvGraphicFramePr>
        <p:xfrm>
          <a:off x="8148919" y="2604617"/>
          <a:ext cx="3619948" cy="3489590"/>
        </p:xfrm>
        <a:graphic>
          <a:graphicData uri="http://schemas.openxmlformats.org/drawingml/2006/table">
            <a:tbl>
              <a:tblPr firstRow="1" bandRow="1">
                <a:tableStyleId>{5C22544A-7EE6-4342-B048-85BDC9FD1C3A}</a:tableStyleId>
              </a:tblPr>
              <a:tblGrid>
                <a:gridCol w="3619948">
                  <a:extLst>
                    <a:ext uri="{9D8B030D-6E8A-4147-A177-3AD203B41FA5}">
                      <a16:colId xmlns:a16="http://schemas.microsoft.com/office/drawing/2014/main" val="2951570376"/>
                    </a:ext>
                  </a:extLst>
                </a:gridCol>
              </a:tblGrid>
              <a:tr h="697918">
                <a:tc>
                  <a:txBody>
                    <a:bodyPr/>
                    <a:lstStyle/>
                    <a:p>
                      <a:pPr algn="ctr"/>
                      <a:r>
                        <a:rPr lang="cy-GB" b="0" noProof="0" dirty="0">
                          <a:solidFill>
                            <a:srgbClr val="0070C0"/>
                          </a:solidFill>
                          <a:latin typeface="Arial" panose="020B0604020202020204" pitchFamily="34" charset="0"/>
                          <a:cs typeface="Arial" panose="020B0604020202020204" pitchFamily="34" charset="0"/>
                        </a:rPr>
                        <a:t>Cyffyrddus iawn</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C3EDF5"/>
                    </a:solidFill>
                  </a:tcPr>
                </a:tc>
                <a:extLst>
                  <a:ext uri="{0D108BD9-81ED-4DB2-BD59-A6C34878D82A}">
                    <a16:rowId xmlns:a16="http://schemas.microsoft.com/office/drawing/2014/main" val="3576951478"/>
                  </a:ext>
                </a:extLst>
              </a:tr>
              <a:tr h="697918">
                <a:tc>
                  <a:txBody>
                    <a:bodyPr/>
                    <a:lstStyle/>
                    <a:p>
                      <a:pPr algn="ctr"/>
                      <a:r>
                        <a:rPr lang="cy-GB" b="0" noProof="0" dirty="0">
                          <a:solidFill>
                            <a:srgbClr val="0070C0"/>
                          </a:solidFill>
                          <a:latin typeface="Arial" panose="020B0604020202020204" pitchFamily="34" charset="0"/>
                          <a:cs typeface="Arial" panose="020B0604020202020204" pitchFamily="34" charset="0"/>
                        </a:rPr>
                        <a:t>Cyffyrddus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C3EDF5"/>
                    </a:solidFill>
                  </a:tcPr>
                </a:tc>
                <a:extLst>
                  <a:ext uri="{0D108BD9-81ED-4DB2-BD59-A6C34878D82A}">
                    <a16:rowId xmlns:a16="http://schemas.microsoft.com/office/drawing/2014/main" val="1883364020"/>
                  </a:ext>
                </a:extLst>
              </a:tr>
              <a:tr h="697918">
                <a:tc>
                  <a:txBody>
                    <a:bodyPr/>
                    <a:lstStyle/>
                    <a:p>
                      <a:pPr algn="ctr"/>
                      <a:r>
                        <a:rPr lang="cy-GB" b="0" noProof="0" dirty="0">
                          <a:solidFill>
                            <a:srgbClr val="0070C0"/>
                          </a:solidFill>
                          <a:latin typeface="Arial" panose="020B0604020202020204" pitchFamily="34" charset="0"/>
                          <a:cs typeface="Arial" panose="020B0604020202020204" pitchFamily="34" charset="0"/>
                        </a:rPr>
                        <a:t>Na’r naill na’r llall</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C3EDF5"/>
                    </a:solidFill>
                  </a:tcPr>
                </a:tc>
                <a:extLst>
                  <a:ext uri="{0D108BD9-81ED-4DB2-BD59-A6C34878D82A}">
                    <a16:rowId xmlns:a16="http://schemas.microsoft.com/office/drawing/2014/main" val="2305074195"/>
                  </a:ext>
                </a:extLst>
              </a:tr>
              <a:tr h="697918">
                <a:tc>
                  <a:txBody>
                    <a:bodyPr/>
                    <a:lstStyle/>
                    <a:p>
                      <a:pPr algn="ctr"/>
                      <a:r>
                        <a:rPr lang="cy-GB" b="0" noProof="0" dirty="0">
                          <a:solidFill>
                            <a:srgbClr val="0070C0"/>
                          </a:solidFill>
                          <a:latin typeface="Arial" panose="020B0604020202020204" pitchFamily="34" charset="0"/>
                          <a:cs typeface="Arial" panose="020B0604020202020204" pitchFamily="34" charset="0"/>
                        </a:rPr>
                        <a:t>Anghyffyrddus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C3EDF5"/>
                    </a:solidFill>
                  </a:tcPr>
                </a:tc>
                <a:extLst>
                  <a:ext uri="{0D108BD9-81ED-4DB2-BD59-A6C34878D82A}">
                    <a16:rowId xmlns:a16="http://schemas.microsoft.com/office/drawing/2014/main" val="3982026136"/>
                  </a:ext>
                </a:extLst>
              </a:tr>
              <a:tr h="697918">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cy-GB" b="0" noProof="0" dirty="0">
                          <a:solidFill>
                            <a:srgbClr val="0070C0"/>
                          </a:solidFill>
                          <a:latin typeface="Arial" panose="020B0604020202020204" pitchFamily="34" charset="0"/>
                          <a:cs typeface="Arial" panose="020B0604020202020204" pitchFamily="34" charset="0"/>
                        </a:rPr>
                        <a:t>Hynod anghyffyrddus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C3EDF5"/>
                    </a:solidFill>
                  </a:tcPr>
                </a:tc>
                <a:extLst>
                  <a:ext uri="{0D108BD9-81ED-4DB2-BD59-A6C34878D82A}">
                    <a16:rowId xmlns:a16="http://schemas.microsoft.com/office/drawing/2014/main" val="3424123739"/>
                  </a:ext>
                </a:extLst>
              </a:tr>
            </a:tbl>
          </a:graphicData>
        </a:graphic>
      </p:graphicFrame>
      <p:pic>
        <p:nvPicPr>
          <p:cNvPr id="5" name="Picture 4" descr="A child outdoors next to a campfire with a boiling pot on it. No sign of an adult.">
            <a:extLst>
              <a:ext uri="{FF2B5EF4-FFF2-40B4-BE49-F238E27FC236}">
                <a16:creationId xmlns:a16="http://schemas.microsoft.com/office/drawing/2014/main" id="{5B72AFC7-ABB8-E569-EC91-FA79302C89D0}"/>
              </a:ext>
            </a:extLst>
          </p:cNvPr>
          <p:cNvPicPr>
            <a:picLocks noChangeAspect="1"/>
          </p:cNvPicPr>
          <p:nvPr/>
        </p:nvPicPr>
        <p:blipFill rotWithShape="1">
          <a:blip r:embed="rId2"/>
          <a:srcRect l="11412"/>
          <a:stretch/>
        </p:blipFill>
        <p:spPr>
          <a:xfrm>
            <a:off x="317350" y="1067697"/>
            <a:ext cx="7142411" cy="5357308"/>
          </a:xfrm>
          <a:prstGeom prst="rect">
            <a:avLst/>
          </a:prstGeom>
        </p:spPr>
      </p:pic>
    </p:spTree>
    <p:extLst>
      <p:ext uri="{BB962C8B-B14F-4D97-AF65-F5344CB8AC3E}">
        <p14:creationId xmlns:p14="http://schemas.microsoft.com/office/powerpoint/2010/main" val="144902192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Rectangle 3"/>
          <p:cNvSpPr/>
          <p:nvPr/>
        </p:nvSpPr>
        <p:spPr>
          <a:xfrm>
            <a:off x="155986" y="211321"/>
            <a:ext cx="7913468" cy="584775"/>
          </a:xfrm>
          <a:prstGeom prst="rect">
            <a:avLst/>
          </a:prstGeom>
        </p:spPr>
        <p:txBody>
          <a:bodyPr wrap="square">
            <a:spAutoFit/>
          </a:bodyPr>
          <a:lstStyle/>
          <a:p>
            <a:r>
              <a:rPr lang="cy-GB" sz="3200" b="1" u="sng" dirty="0">
                <a:solidFill>
                  <a:srgbClr val="0070C0"/>
                </a:solidFill>
                <a:latin typeface="Arial" panose="020B0604020202020204" pitchFamily="34" charset="0"/>
                <a:cs typeface="Arial" panose="020B0604020202020204" pitchFamily="34" charset="0"/>
              </a:rPr>
              <a:t>Pa mor gyffyrddus ydych chi â'r risg</a:t>
            </a:r>
            <a:r>
              <a:rPr lang="en-GB" sz="3200" b="1" u="sng" dirty="0">
                <a:solidFill>
                  <a:srgbClr val="0070C0"/>
                </a:solidFill>
                <a:latin typeface="Arial" panose="020B0604020202020204" pitchFamily="34" charset="0"/>
                <a:cs typeface="Arial" panose="020B0604020202020204" pitchFamily="34" charset="0"/>
              </a:rPr>
              <a:t>?</a:t>
            </a:r>
            <a:endParaRPr lang="en-GB" sz="3200" b="1" u="sng" dirty="0">
              <a:solidFill>
                <a:srgbClr val="0070C0"/>
              </a:solidFill>
            </a:endParaRPr>
          </a:p>
        </p:txBody>
      </p:sp>
      <p:graphicFrame>
        <p:nvGraphicFramePr>
          <p:cNvPr id="6" name="Table 6">
            <a:extLst>
              <a:ext uri="{FF2B5EF4-FFF2-40B4-BE49-F238E27FC236}">
                <a16:creationId xmlns:a16="http://schemas.microsoft.com/office/drawing/2014/main" id="{E411C19D-C4BB-4853-3CA6-09C990F45973}"/>
              </a:ext>
            </a:extLst>
          </p:cNvPr>
          <p:cNvGraphicFramePr>
            <a:graphicFrameLocks noGrp="1"/>
          </p:cNvGraphicFramePr>
          <p:nvPr>
            <p:extLst>
              <p:ext uri="{D42A27DB-BD31-4B8C-83A1-F6EECF244321}">
                <p14:modId xmlns:p14="http://schemas.microsoft.com/office/powerpoint/2010/main" val="832872340"/>
              </p:ext>
            </p:extLst>
          </p:nvPr>
        </p:nvGraphicFramePr>
        <p:xfrm>
          <a:off x="8148919" y="2604617"/>
          <a:ext cx="3619948" cy="3489590"/>
        </p:xfrm>
        <a:graphic>
          <a:graphicData uri="http://schemas.openxmlformats.org/drawingml/2006/table">
            <a:tbl>
              <a:tblPr firstRow="1" bandRow="1">
                <a:tableStyleId>{5C22544A-7EE6-4342-B048-85BDC9FD1C3A}</a:tableStyleId>
              </a:tblPr>
              <a:tblGrid>
                <a:gridCol w="3619948">
                  <a:extLst>
                    <a:ext uri="{9D8B030D-6E8A-4147-A177-3AD203B41FA5}">
                      <a16:colId xmlns:a16="http://schemas.microsoft.com/office/drawing/2014/main" val="2951570376"/>
                    </a:ext>
                  </a:extLst>
                </a:gridCol>
              </a:tblGrid>
              <a:tr h="697918">
                <a:tc>
                  <a:txBody>
                    <a:bodyPr/>
                    <a:lstStyle/>
                    <a:p>
                      <a:pPr algn="ctr"/>
                      <a:r>
                        <a:rPr lang="cy-GB" b="0" noProof="0" dirty="0">
                          <a:solidFill>
                            <a:srgbClr val="0070C0"/>
                          </a:solidFill>
                          <a:latin typeface="Arial" panose="020B0604020202020204" pitchFamily="34" charset="0"/>
                          <a:cs typeface="Arial" panose="020B0604020202020204" pitchFamily="34" charset="0"/>
                        </a:rPr>
                        <a:t>Hynod gyffyrddus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C3EDF5"/>
                    </a:solidFill>
                  </a:tcPr>
                </a:tc>
                <a:extLst>
                  <a:ext uri="{0D108BD9-81ED-4DB2-BD59-A6C34878D82A}">
                    <a16:rowId xmlns:a16="http://schemas.microsoft.com/office/drawing/2014/main" val="3576951478"/>
                  </a:ext>
                </a:extLst>
              </a:tr>
              <a:tr h="697918">
                <a:tc>
                  <a:txBody>
                    <a:bodyPr/>
                    <a:lstStyle/>
                    <a:p>
                      <a:pPr algn="ctr"/>
                      <a:r>
                        <a:rPr lang="cy-GB" b="0" noProof="0" dirty="0">
                          <a:solidFill>
                            <a:srgbClr val="0070C0"/>
                          </a:solidFill>
                          <a:latin typeface="Arial" panose="020B0604020202020204" pitchFamily="34" charset="0"/>
                          <a:cs typeface="Arial" panose="020B0604020202020204" pitchFamily="34" charset="0"/>
                        </a:rPr>
                        <a:t>Cyffyrddus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C3EDF5"/>
                    </a:solidFill>
                  </a:tcPr>
                </a:tc>
                <a:extLst>
                  <a:ext uri="{0D108BD9-81ED-4DB2-BD59-A6C34878D82A}">
                    <a16:rowId xmlns:a16="http://schemas.microsoft.com/office/drawing/2014/main" val="1883364020"/>
                  </a:ext>
                </a:extLst>
              </a:tr>
              <a:tr h="697918">
                <a:tc>
                  <a:txBody>
                    <a:bodyPr/>
                    <a:lstStyle/>
                    <a:p>
                      <a:pPr algn="ctr"/>
                      <a:r>
                        <a:rPr lang="cy-GB" b="0" noProof="0" dirty="0">
                          <a:solidFill>
                            <a:srgbClr val="0070C0"/>
                          </a:solidFill>
                          <a:latin typeface="Arial" panose="020B0604020202020204" pitchFamily="34" charset="0"/>
                          <a:cs typeface="Arial" panose="020B0604020202020204" pitchFamily="34" charset="0"/>
                        </a:rPr>
                        <a:t>Na’r naill na’r llall</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C3EDF5"/>
                    </a:solidFill>
                  </a:tcPr>
                </a:tc>
                <a:extLst>
                  <a:ext uri="{0D108BD9-81ED-4DB2-BD59-A6C34878D82A}">
                    <a16:rowId xmlns:a16="http://schemas.microsoft.com/office/drawing/2014/main" val="2305074195"/>
                  </a:ext>
                </a:extLst>
              </a:tr>
              <a:tr h="697918">
                <a:tc>
                  <a:txBody>
                    <a:bodyPr/>
                    <a:lstStyle/>
                    <a:p>
                      <a:pPr algn="ctr"/>
                      <a:r>
                        <a:rPr lang="cy-GB" b="0" noProof="0" dirty="0">
                          <a:solidFill>
                            <a:srgbClr val="0070C0"/>
                          </a:solidFill>
                          <a:latin typeface="Arial" panose="020B0604020202020204" pitchFamily="34" charset="0"/>
                          <a:cs typeface="Arial" panose="020B0604020202020204" pitchFamily="34" charset="0"/>
                        </a:rPr>
                        <a:t>Anghyffyrddus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C3EDF5"/>
                    </a:solidFill>
                  </a:tcPr>
                </a:tc>
                <a:extLst>
                  <a:ext uri="{0D108BD9-81ED-4DB2-BD59-A6C34878D82A}">
                    <a16:rowId xmlns:a16="http://schemas.microsoft.com/office/drawing/2014/main" val="3982026136"/>
                  </a:ext>
                </a:extLst>
              </a:tr>
              <a:tr h="697918">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cy-GB" b="0" noProof="0" dirty="0">
                          <a:solidFill>
                            <a:srgbClr val="0070C0"/>
                          </a:solidFill>
                          <a:latin typeface="Arial" panose="020B0604020202020204" pitchFamily="34" charset="0"/>
                          <a:cs typeface="Arial" panose="020B0604020202020204" pitchFamily="34" charset="0"/>
                        </a:rPr>
                        <a:t>Hynod Anghyffyrddus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C3EDF5"/>
                    </a:solidFill>
                  </a:tcPr>
                </a:tc>
                <a:extLst>
                  <a:ext uri="{0D108BD9-81ED-4DB2-BD59-A6C34878D82A}">
                    <a16:rowId xmlns:a16="http://schemas.microsoft.com/office/drawing/2014/main" val="3424123739"/>
                  </a:ext>
                </a:extLst>
              </a:tr>
            </a:tbl>
          </a:graphicData>
        </a:graphic>
      </p:graphicFrame>
      <p:pic>
        <p:nvPicPr>
          <p:cNvPr id="3" name="Picture 2" descr="A smiling child hanging upside down on monkey bars in an outdoor park">
            <a:extLst>
              <a:ext uri="{FF2B5EF4-FFF2-40B4-BE49-F238E27FC236}">
                <a16:creationId xmlns:a16="http://schemas.microsoft.com/office/drawing/2014/main" id="{443D7D9D-9A76-FA4A-2200-FD688D412818}"/>
              </a:ext>
            </a:extLst>
          </p:cNvPr>
          <p:cNvPicPr>
            <a:picLocks noChangeAspect="1"/>
          </p:cNvPicPr>
          <p:nvPr/>
        </p:nvPicPr>
        <p:blipFill rotWithShape="1">
          <a:blip r:embed="rId2"/>
          <a:srcRect r="31961" b="21882"/>
          <a:stretch/>
        </p:blipFill>
        <p:spPr>
          <a:xfrm>
            <a:off x="684903" y="1081144"/>
            <a:ext cx="6221506" cy="5357308"/>
          </a:xfrm>
          <a:prstGeom prst="rect">
            <a:avLst/>
          </a:prstGeom>
        </p:spPr>
      </p:pic>
    </p:spTree>
    <p:extLst>
      <p:ext uri="{BB962C8B-B14F-4D97-AF65-F5344CB8AC3E}">
        <p14:creationId xmlns:p14="http://schemas.microsoft.com/office/powerpoint/2010/main" val="362264948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Rectangle 3"/>
          <p:cNvSpPr/>
          <p:nvPr/>
        </p:nvSpPr>
        <p:spPr>
          <a:xfrm>
            <a:off x="155986" y="211321"/>
            <a:ext cx="7913468" cy="584775"/>
          </a:xfrm>
          <a:prstGeom prst="rect">
            <a:avLst/>
          </a:prstGeom>
        </p:spPr>
        <p:txBody>
          <a:bodyPr wrap="square">
            <a:spAutoFit/>
          </a:bodyPr>
          <a:lstStyle/>
          <a:p>
            <a:r>
              <a:rPr lang="cy-GB" sz="3200" b="1" u="sng" dirty="0">
                <a:solidFill>
                  <a:srgbClr val="0070C0"/>
                </a:solidFill>
                <a:latin typeface="Arial" panose="020B0604020202020204" pitchFamily="34" charset="0"/>
                <a:cs typeface="Arial" panose="020B0604020202020204" pitchFamily="34" charset="0"/>
              </a:rPr>
              <a:t>Pa mor gyffyrddus ydych chi â'r risg</a:t>
            </a:r>
            <a:r>
              <a:rPr lang="en-GB" sz="3200" b="1" u="sng" dirty="0">
                <a:solidFill>
                  <a:srgbClr val="0070C0"/>
                </a:solidFill>
                <a:latin typeface="Arial" panose="020B0604020202020204" pitchFamily="34" charset="0"/>
                <a:cs typeface="Arial" panose="020B0604020202020204" pitchFamily="34" charset="0"/>
              </a:rPr>
              <a:t>?</a:t>
            </a:r>
            <a:endParaRPr lang="en-GB" sz="3200" b="1" u="sng" dirty="0">
              <a:solidFill>
                <a:srgbClr val="0070C0"/>
              </a:solidFill>
            </a:endParaRPr>
          </a:p>
        </p:txBody>
      </p:sp>
      <p:graphicFrame>
        <p:nvGraphicFramePr>
          <p:cNvPr id="6" name="Table 6">
            <a:extLst>
              <a:ext uri="{FF2B5EF4-FFF2-40B4-BE49-F238E27FC236}">
                <a16:creationId xmlns:a16="http://schemas.microsoft.com/office/drawing/2014/main" id="{E411C19D-C4BB-4853-3CA6-09C990F45973}"/>
              </a:ext>
            </a:extLst>
          </p:cNvPr>
          <p:cNvGraphicFramePr>
            <a:graphicFrameLocks noGrp="1"/>
          </p:cNvGraphicFramePr>
          <p:nvPr>
            <p:extLst>
              <p:ext uri="{D42A27DB-BD31-4B8C-83A1-F6EECF244321}">
                <p14:modId xmlns:p14="http://schemas.microsoft.com/office/powerpoint/2010/main" val="3680829730"/>
              </p:ext>
            </p:extLst>
          </p:nvPr>
        </p:nvGraphicFramePr>
        <p:xfrm>
          <a:off x="8148919" y="2604617"/>
          <a:ext cx="3619948" cy="3489590"/>
        </p:xfrm>
        <a:graphic>
          <a:graphicData uri="http://schemas.openxmlformats.org/drawingml/2006/table">
            <a:tbl>
              <a:tblPr firstRow="1" bandRow="1">
                <a:tableStyleId>{5C22544A-7EE6-4342-B048-85BDC9FD1C3A}</a:tableStyleId>
              </a:tblPr>
              <a:tblGrid>
                <a:gridCol w="3619948">
                  <a:extLst>
                    <a:ext uri="{9D8B030D-6E8A-4147-A177-3AD203B41FA5}">
                      <a16:colId xmlns:a16="http://schemas.microsoft.com/office/drawing/2014/main" val="2951570376"/>
                    </a:ext>
                  </a:extLst>
                </a:gridCol>
              </a:tblGrid>
              <a:tr h="697918">
                <a:tc>
                  <a:txBody>
                    <a:bodyPr/>
                    <a:lstStyle/>
                    <a:p>
                      <a:pPr algn="ctr"/>
                      <a:r>
                        <a:rPr lang="cy-GB" b="0" noProof="0" dirty="0">
                          <a:solidFill>
                            <a:srgbClr val="0070C0"/>
                          </a:solidFill>
                          <a:latin typeface="Arial" panose="020B0604020202020204" pitchFamily="34" charset="0"/>
                          <a:cs typeface="Arial" panose="020B0604020202020204" pitchFamily="34" charset="0"/>
                        </a:rPr>
                        <a:t>Cyffyrddus iawn</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C3EDF5"/>
                    </a:solidFill>
                  </a:tcPr>
                </a:tc>
                <a:extLst>
                  <a:ext uri="{0D108BD9-81ED-4DB2-BD59-A6C34878D82A}">
                    <a16:rowId xmlns:a16="http://schemas.microsoft.com/office/drawing/2014/main" val="3576951478"/>
                  </a:ext>
                </a:extLst>
              </a:tr>
              <a:tr h="697918">
                <a:tc>
                  <a:txBody>
                    <a:bodyPr/>
                    <a:lstStyle/>
                    <a:p>
                      <a:pPr algn="ctr"/>
                      <a:r>
                        <a:rPr lang="cy-GB" b="0" noProof="0" dirty="0">
                          <a:solidFill>
                            <a:srgbClr val="0070C0"/>
                          </a:solidFill>
                          <a:latin typeface="Arial" panose="020B0604020202020204" pitchFamily="34" charset="0"/>
                          <a:cs typeface="Arial" panose="020B0604020202020204" pitchFamily="34" charset="0"/>
                        </a:rPr>
                        <a:t>Cyffyrddus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C3EDF5"/>
                    </a:solidFill>
                  </a:tcPr>
                </a:tc>
                <a:extLst>
                  <a:ext uri="{0D108BD9-81ED-4DB2-BD59-A6C34878D82A}">
                    <a16:rowId xmlns:a16="http://schemas.microsoft.com/office/drawing/2014/main" val="1883364020"/>
                  </a:ext>
                </a:extLst>
              </a:tr>
              <a:tr h="697918">
                <a:tc>
                  <a:txBody>
                    <a:bodyPr/>
                    <a:lstStyle/>
                    <a:p>
                      <a:pPr algn="ctr"/>
                      <a:r>
                        <a:rPr lang="cy-GB" b="0" noProof="0" dirty="0">
                          <a:solidFill>
                            <a:srgbClr val="0070C0"/>
                          </a:solidFill>
                          <a:latin typeface="Arial" panose="020B0604020202020204" pitchFamily="34" charset="0"/>
                          <a:cs typeface="Arial" panose="020B0604020202020204" pitchFamily="34" charset="0"/>
                        </a:rPr>
                        <a:t>Na’r nail na’r llall</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C3EDF5"/>
                    </a:solidFill>
                  </a:tcPr>
                </a:tc>
                <a:extLst>
                  <a:ext uri="{0D108BD9-81ED-4DB2-BD59-A6C34878D82A}">
                    <a16:rowId xmlns:a16="http://schemas.microsoft.com/office/drawing/2014/main" val="2305074195"/>
                  </a:ext>
                </a:extLst>
              </a:tr>
              <a:tr h="697918">
                <a:tc>
                  <a:txBody>
                    <a:bodyPr/>
                    <a:lstStyle/>
                    <a:p>
                      <a:pPr algn="ctr"/>
                      <a:r>
                        <a:rPr lang="cy-GB" b="0" noProof="0" dirty="0">
                          <a:solidFill>
                            <a:srgbClr val="0070C0"/>
                          </a:solidFill>
                          <a:latin typeface="Arial" panose="020B0604020202020204" pitchFamily="34" charset="0"/>
                          <a:cs typeface="Arial" panose="020B0604020202020204" pitchFamily="34" charset="0"/>
                        </a:rPr>
                        <a:t>Anghyffyrddus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C3EDF5"/>
                    </a:solidFill>
                  </a:tcPr>
                </a:tc>
                <a:extLst>
                  <a:ext uri="{0D108BD9-81ED-4DB2-BD59-A6C34878D82A}">
                    <a16:rowId xmlns:a16="http://schemas.microsoft.com/office/drawing/2014/main" val="3982026136"/>
                  </a:ext>
                </a:extLst>
              </a:tr>
              <a:tr h="697918">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cy-GB" b="0" noProof="0" dirty="0">
                          <a:solidFill>
                            <a:srgbClr val="0070C0"/>
                          </a:solidFill>
                          <a:latin typeface="Arial" panose="020B0604020202020204" pitchFamily="34" charset="0"/>
                          <a:cs typeface="Arial" panose="020B0604020202020204" pitchFamily="34" charset="0"/>
                        </a:rPr>
                        <a:t>Hynod anghyffyrddus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C3EDF5"/>
                    </a:solidFill>
                  </a:tcPr>
                </a:tc>
                <a:extLst>
                  <a:ext uri="{0D108BD9-81ED-4DB2-BD59-A6C34878D82A}">
                    <a16:rowId xmlns:a16="http://schemas.microsoft.com/office/drawing/2014/main" val="3424123739"/>
                  </a:ext>
                </a:extLst>
              </a:tr>
            </a:tbl>
          </a:graphicData>
        </a:graphic>
      </p:graphicFrame>
      <p:pic>
        <p:nvPicPr>
          <p:cNvPr id="3" name="Picture 2" descr="A smiling child in the snow sliding head first downhill on a toboggan">
            <a:extLst>
              <a:ext uri="{FF2B5EF4-FFF2-40B4-BE49-F238E27FC236}">
                <a16:creationId xmlns:a16="http://schemas.microsoft.com/office/drawing/2014/main" id="{C0271FA0-DFCC-2A1F-594B-1572805E35FD}"/>
              </a:ext>
            </a:extLst>
          </p:cNvPr>
          <p:cNvPicPr>
            <a:picLocks noChangeAspect="1"/>
          </p:cNvPicPr>
          <p:nvPr/>
        </p:nvPicPr>
        <p:blipFill rotWithShape="1">
          <a:blip r:embed="rId2"/>
          <a:srcRect l="7229" t="13970" r="10732" b="8863"/>
          <a:stretch/>
        </p:blipFill>
        <p:spPr>
          <a:xfrm>
            <a:off x="903641" y="1157044"/>
            <a:ext cx="5626249" cy="5292165"/>
          </a:xfrm>
          <a:prstGeom prst="rect">
            <a:avLst/>
          </a:prstGeom>
        </p:spPr>
      </p:pic>
    </p:spTree>
    <p:extLst>
      <p:ext uri="{BB962C8B-B14F-4D97-AF65-F5344CB8AC3E}">
        <p14:creationId xmlns:p14="http://schemas.microsoft.com/office/powerpoint/2010/main" val="268677662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Rectangle 3"/>
          <p:cNvSpPr/>
          <p:nvPr/>
        </p:nvSpPr>
        <p:spPr>
          <a:xfrm>
            <a:off x="5035056" y="211321"/>
            <a:ext cx="1072731" cy="584775"/>
          </a:xfrm>
          <a:prstGeom prst="rect">
            <a:avLst/>
          </a:prstGeom>
        </p:spPr>
        <p:txBody>
          <a:bodyPr wrap="none">
            <a:spAutoFit/>
          </a:bodyPr>
          <a:lstStyle/>
          <a:p>
            <a:pPr algn="ctr"/>
            <a:r>
              <a:rPr lang="cy-GB" sz="3200" b="1" u="sng" dirty="0">
                <a:solidFill>
                  <a:srgbClr val="0070C0"/>
                </a:solidFill>
                <a:latin typeface="Arial" panose="020B0604020202020204" pitchFamily="34" charset="0"/>
                <a:cs typeface="Arial" panose="020B0604020202020204" pitchFamily="34" charset="0"/>
              </a:rPr>
              <a:t>Risg</a:t>
            </a:r>
            <a:endParaRPr lang="cy-GB" sz="3200" b="1" u="sng" dirty="0">
              <a:solidFill>
                <a:srgbClr val="0070C0"/>
              </a:solidFill>
            </a:endParaRPr>
          </a:p>
        </p:txBody>
      </p:sp>
      <p:sp>
        <p:nvSpPr>
          <p:cNvPr id="2" name="Rectangle 1"/>
          <p:cNvSpPr/>
          <p:nvPr/>
        </p:nvSpPr>
        <p:spPr>
          <a:xfrm>
            <a:off x="473336" y="1518790"/>
            <a:ext cx="11348549" cy="3244158"/>
          </a:xfrm>
          <a:prstGeom prst="rect">
            <a:avLst/>
          </a:prstGeom>
        </p:spPr>
        <p:txBody>
          <a:bodyPr wrap="square">
            <a:spAutoFit/>
          </a:bodyPr>
          <a:lstStyle/>
          <a:p>
            <a:pPr>
              <a:lnSpc>
                <a:spcPct val="150000"/>
              </a:lnSpc>
            </a:pPr>
            <a:r>
              <a:rPr lang="cy-GB" sz="2800" dirty="0">
                <a:solidFill>
                  <a:srgbClr val="0070C0"/>
                </a:solidFill>
                <a:latin typeface="Arial" panose="020B0604020202020204" pitchFamily="34" charset="0"/>
                <a:cs typeface="Arial" panose="020B0604020202020204" pitchFamily="34" charset="0"/>
              </a:rPr>
              <a:t>Dylai asesiad a rheolaeth risg llwyddiannus:</a:t>
            </a:r>
          </a:p>
          <a:p>
            <a:pPr marL="1200150" lvl="2" indent="-285750">
              <a:lnSpc>
                <a:spcPct val="150000"/>
              </a:lnSpc>
              <a:buFont typeface="Wingdings" panose="05000000000000000000" pitchFamily="2" charset="2"/>
              <a:buChar char="ü"/>
            </a:pPr>
            <a:r>
              <a:rPr lang="cy-GB" sz="2800" dirty="0">
                <a:solidFill>
                  <a:srgbClr val="0070C0"/>
                </a:solidFill>
                <a:latin typeface="Arial" panose="020B0604020202020204" pitchFamily="34" charset="0"/>
                <a:cs typeface="Arial" panose="020B0604020202020204" pitchFamily="34" charset="0"/>
              </a:rPr>
              <a:t>Cadw plant yn ddiogel</a:t>
            </a:r>
          </a:p>
          <a:p>
            <a:pPr marL="1200150" lvl="2" indent="-285750">
              <a:lnSpc>
                <a:spcPct val="150000"/>
              </a:lnSpc>
              <a:buFont typeface="Wingdings" panose="05000000000000000000" pitchFamily="2" charset="2"/>
              <a:buChar char="ü"/>
            </a:pPr>
            <a:r>
              <a:rPr lang="cy-GB" sz="2800" dirty="0">
                <a:solidFill>
                  <a:srgbClr val="0070C0"/>
                </a:solidFill>
                <a:latin typeface="Arial" panose="020B0604020202020204" pitchFamily="34" charset="0"/>
                <a:cs typeface="Arial" panose="020B0604020202020204" pitchFamily="34" charset="0"/>
              </a:rPr>
              <a:t>Agor potensial</a:t>
            </a:r>
          </a:p>
          <a:p>
            <a:pPr marL="1200150" lvl="2" indent="-285750">
              <a:lnSpc>
                <a:spcPct val="150000"/>
              </a:lnSpc>
              <a:buFont typeface="Wingdings" panose="05000000000000000000" pitchFamily="2" charset="2"/>
              <a:buChar char="ü"/>
            </a:pPr>
            <a:r>
              <a:rPr lang="cy-GB" sz="2800" dirty="0">
                <a:solidFill>
                  <a:srgbClr val="0070C0"/>
                </a:solidFill>
                <a:latin typeface="Arial" panose="020B0604020202020204" pitchFamily="34" charset="0"/>
                <a:cs typeface="Arial" panose="020B0604020202020204" pitchFamily="34" charset="0"/>
              </a:rPr>
              <a:t>Darparu profiadau ystyrlon a boddhaol</a:t>
            </a:r>
          </a:p>
          <a:p>
            <a:pPr marL="1200150" lvl="2" indent="-285750">
              <a:lnSpc>
                <a:spcPct val="150000"/>
              </a:lnSpc>
              <a:buFont typeface="Wingdings" panose="05000000000000000000" pitchFamily="2" charset="2"/>
              <a:buChar char="ü"/>
            </a:pPr>
            <a:r>
              <a:rPr lang="cy-GB" sz="2800" dirty="0">
                <a:solidFill>
                  <a:srgbClr val="0070C0"/>
                </a:solidFill>
                <a:latin typeface="Arial" panose="020B0604020202020204" pitchFamily="34" charset="0"/>
                <a:cs typeface="Arial" panose="020B0604020202020204" pitchFamily="34" charset="0"/>
              </a:rPr>
              <a:t>Galluogi pob plentyn i elwa</a:t>
            </a:r>
            <a:endParaRPr lang="cy-GB" sz="2800" dirty="0">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48D89324-3C43-C825-9633-F9D15BFBF8F1}"/>
              </a:ext>
            </a:extLst>
          </p:cNvPr>
          <p:cNvSpPr txBox="1"/>
          <p:nvPr/>
        </p:nvSpPr>
        <p:spPr>
          <a:xfrm>
            <a:off x="9965615" y="6295477"/>
            <a:ext cx="2303481" cy="492443"/>
          </a:xfrm>
          <a:prstGeom prst="rect">
            <a:avLst/>
          </a:prstGeom>
          <a:noFill/>
        </p:spPr>
        <p:txBody>
          <a:bodyPr wrap="square">
            <a:spAutoFit/>
          </a:bodyPr>
          <a:lstStyle/>
          <a:p>
            <a:r>
              <a:rPr lang="en-GB" sz="2600" dirty="0">
                <a:solidFill>
                  <a:srgbClr val="0070C0"/>
                </a:solidFill>
                <a:latin typeface="Arial" panose="020B0604020202020204" pitchFamily="34" charset="0"/>
                <a:cs typeface="Arial" panose="020B0604020202020204" pitchFamily="34" charset="0"/>
              </a:rPr>
              <a:t>(White, 2008)</a:t>
            </a:r>
          </a:p>
        </p:txBody>
      </p:sp>
    </p:spTree>
    <p:extLst>
      <p:ext uri="{BB962C8B-B14F-4D97-AF65-F5344CB8AC3E}">
        <p14:creationId xmlns:p14="http://schemas.microsoft.com/office/powerpoint/2010/main" val="15100232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Rectangle 3"/>
          <p:cNvSpPr/>
          <p:nvPr/>
        </p:nvSpPr>
        <p:spPr>
          <a:xfrm>
            <a:off x="-195703" y="147842"/>
            <a:ext cx="8131148" cy="584775"/>
          </a:xfrm>
          <a:prstGeom prst="rect">
            <a:avLst/>
          </a:prstGeom>
        </p:spPr>
        <p:txBody>
          <a:bodyPr wrap="square">
            <a:spAutoFit/>
          </a:bodyPr>
          <a:lstStyle/>
          <a:p>
            <a:pPr algn="ctr"/>
            <a:r>
              <a:rPr lang="cy-GB" sz="3200" b="1" u="sng" dirty="0">
                <a:solidFill>
                  <a:srgbClr val="0070C0"/>
                </a:solidFill>
                <a:latin typeface="Arial" panose="020B0604020202020204" pitchFamily="34" charset="0"/>
                <a:cs typeface="Arial" panose="020B0604020202020204" pitchFamily="34" charset="0"/>
              </a:rPr>
              <a:t>Dadansoddiad Risg / Budd Cynhwysol</a:t>
            </a:r>
            <a:endParaRPr lang="cy-GB" sz="3200" b="1" u="sng" dirty="0">
              <a:solidFill>
                <a:srgbClr val="0070C0"/>
              </a:solidFill>
            </a:endParaRPr>
          </a:p>
        </p:txBody>
      </p:sp>
      <p:sp>
        <p:nvSpPr>
          <p:cNvPr id="2" name="Rectangle 1"/>
          <p:cNvSpPr/>
          <p:nvPr/>
        </p:nvSpPr>
        <p:spPr>
          <a:xfrm>
            <a:off x="1368337" y="3704457"/>
            <a:ext cx="4544210" cy="2597827"/>
          </a:xfrm>
          <a:prstGeom prst="rect">
            <a:avLst/>
          </a:prstGeom>
        </p:spPr>
        <p:txBody>
          <a:bodyPr wrap="square">
            <a:spAutoFit/>
          </a:bodyPr>
          <a:lstStyle/>
          <a:p>
            <a:pPr algn="ctr">
              <a:lnSpc>
                <a:spcPct val="150000"/>
              </a:lnSpc>
            </a:pPr>
            <a:r>
              <a:rPr lang="cy-GB" sz="2800" b="1" i="1" dirty="0">
                <a:solidFill>
                  <a:srgbClr val="0070C0"/>
                </a:solidFill>
                <a:latin typeface="Arial" panose="020B0604020202020204" pitchFamily="34" charset="0"/>
                <a:cs typeface="Arial" panose="020B0604020202020204" pitchFamily="34" charset="0"/>
              </a:rPr>
              <a:t>Yn eich dadansoddiad risg-budd 
Efallai yr hoffech ystyried
addasiadau ADY</a:t>
            </a:r>
            <a:r>
              <a:rPr lang="en-GB" sz="2800" b="1" i="1" dirty="0">
                <a:latin typeface="Arial" panose="020B0604020202020204" pitchFamily="34" charset="0"/>
                <a:cs typeface="Arial" panose="020B0604020202020204" pitchFamily="34" charset="0"/>
              </a:rPr>
              <a:t>.</a:t>
            </a:r>
          </a:p>
        </p:txBody>
      </p:sp>
      <p:sp>
        <p:nvSpPr>
          <p:cNvPr id="7" name="TextBox 6">
            <a:extLst>
              <a:ext uri="{FF2B5EF4-FFF2-40B4-BE49-F238E27FC236}">
                <a16:creationId xmlns:a16="http://schemas.microsoft.com/office/drawing/2014/main" id="{0AEC2F19-71B7-C004-96B0-4921630170D6}"/>
              </a:ext>
            </a:extLst>
          </p:cNvPr>
          <p:cNvSpPr txBox="1"/>
          <p:nvPr/>
        </p:nvSpPr>
        <p:spPr>
          <a:xfrm>
            <a:off x="4256556" y="2978168"/>
            <a:ext cx="2585870" cy="646331"/>
          </a:xfrm>
          <a:prstGeom prst="rect">
            <a:avLst/>
          </a:prstGeom>
          <a:noFill/>
        </p:spPr>
        <p:txBody>
          <a:bodyPr wrap="square">
            <a:spAutoFit/>
          </a:bodyPr>
          <a:lstStyle/>
          <a:p>
            <a:pPr algn="ctr"/>
            <a:r>
              <a:rPr lang="cy-GB" sz="3600" b="1" dirty="0">
                <a:solidFill>
                  <a:srgbClr val="0070C0"/>
                </a:solidFill>
                <a:latin typeface="Arial" panose="020B0604020202020204" pitchFamily="34" charset="0"/>
                <a:ea typeface="DengXian" panose="02010600030101010101" pitchFamily="2" charset="-122"/>
                <a:cs typeface="Arial" panose="020B0604020202020204" pitchFamily="34" charset="0"/>
              </a:rPr>
              <a:t>Staffio</a:t>
            </a:r>
            <a:endParaRPr lang="cy-GB" dirty="0">
              <a:solidFill>
                <a:srgbClr val="0070C0"/>
              </a:solidFill>
            </a:endParaRPr>
          </a:p>
        </p:txBody>
      </p:sp>
      <p:sp>
        <p:nvSpPr>
          <p:cNvPr id="8" name="TextBox 7">
            <a:extLst>
              <a:ext uri="{FF2B5EF4-FFF2-40B4-BE49-F238E27FC236}">
                <a16:creationId xmlns:a16="http://schemas.microsoft.com/office/drawing/2014/main" id="{1DF0FEB5-E1A6-8644-690E-CF9A0F3687B4}"/>
              </a:ext>
            </a:extLst>
          </p:cNvPr>
          <p:cNvSpPr txBox="1"/>
          <p:nvPr/>
        </p:nvSpPr>
        <p:spPr>
          <a:xfrm>
            <a:off x="7935445" y="2349386"/>
            <a:ext cx="3225613" cy="1200329"/>
          </a:xfrm>
          <a:prstGeom prst="rect">
            <a:avLst/>
          </a:prstGeom>
          <a:noFill/>
        </p:spPr>
        <p:txBody>
          <a:bodyPr wrap="square">
            <a:spAutoFit/>
          </a:bodyPr>
          <a:lstStyle/>
          <a:p>
            <a:pPr algn="ctr"/>
            <a:r>
              <a:rPr lang="cy-GB" sz="3600" b="1" dirty="0">
                <a:solidFill>
                  <a:srgbClr val="0070C0"/>
                </a:solidFill>
                <a:latin typeface="Arial" panose="020B0604020202020204" pitchFamily="34" charset="0"/>
                <a:ea typeface="DengXian" panose="02010600030101010101" pitchFamily="2" charset="-122"/>
                <a:cs typeface="Arial" panose="020B0604020202020204" pitchFamily="34" charset="0"/>
              </a:rPr>
              <a:t>Cymorth Corfforol</a:t>
            </a:r>
            <a:endParaRPr lang="cy-GB" dirty="0"/>
          </a:p>
        </p:txBody>
      </p:sp>
      <p:sp>
        <p:nvSpPr>
          <p:cNvPr id="9" name="TextBox 8">
            <a:extLst>
              <a:ext uri="{FF2B5EF4-FFF2-40B4-BE49-F238E27FC236}">
                <a16:creationId xmlns:a16="http://schemas.microsoft.com/office/drawing/2014/main" id="{4E298A6F-4EF9-DFF4-9C00-3C4DFE77B686}"/>
              </a:ext>
            </a:extLst>
          </p:cNvPr>
          <p:cNvSpPr txBox="1"/>
          <p:nvPr/>
        </p:nvSpPr>
        <p:spPr>
          <a:xfrm>
            <a:off x="308386" y="975270"/>
            <a:ext cx="3732735" cy="2308324"/>
          </a:xfrm>
          <a:prstGeom prst="rect">
            <a:avLst/>
          </a:prstGeom>
          <a:noFill/>
        </p:spPr>
        <p:txBody>
          <a:bodyPr wrap="square">
            <a:spAutoFit/>
          </a:bodyPr>
          <a:lstStyle/>
          <a:p>
            <a:pPr algn="ctr"/>
            <a:r>
              <a:rPr lang="cy-GB" sz="3600" b="1" dirty="0">
                <a:solidFill>
                  <a:srgbClr val="0070C0"/>
                </a:solidFill>
                <a:latin typeface="Arial" panose="020B0604020202020204" pitchFamily="34" charset="0"/>
                <a:ea typeface="DengXian" panose="02010600030101010101" pitchFamily="2" charset="-122"/>
                <a:cs typeface="Arial" panose="020B0604020202020204" pitchFamily="34" charset="0"/>
              </a:rPr>
              <a:t>Amser penodedig
ar gyfer gweithgareddau</a:t>
            </a:r>
            <a:endParaRPr lang="cy-GB" dirty="0"/>
          </a:p>
        </p:txBody>
      </p:sp>
      <p:sp>
        <p:nvSpPr>
          <p:cNvPr id="10" name="TextBox 9">
            <a:extLst>
              <a:ext uri="{FF2B5EF4-FFF2-40B4-BE49-F238E27FC236}">
                <a16:creationId xmlns:a16="http://schemas.microsoft.com/office/drawing/2014/main" id="{F931F4F1-B2D8-940F-A713-D6B281FF2F46}"/>
              </a:ext>
            </a:extLst>
          </p:cNvPr>
          <p:cNvSpPr txBox="1"/>
          <p:nvPr/>
        </p:nvSpPr>
        <p:spPr>
          <a:xfrm>
            <a:off x="8309251" y="824424"/>
            <a:ext cx="2585870" cy="646331"/>
          </a:xfrm>
          <a:prstGeom prst="rect">
            <a:avLst/>
          </a:prstGeom>
          <a:noFill/>
        </p:spPr>
        <p:txBody>
          <a:bodyPr wrap="square">
            <a:spAutoFit/>
          </a:bodyPr>
          <a:lstStyle/>
          <a:p>
            <a:pPr algn="ctr"/>
            <a:r>
              <a:rPr lang="cy-GB" sz="3600" b="1" dirty="0">
                <a:solidFill>
                  <a:srgbClr val="0070C0"/>
                </a:solidFill>
                <a:latin typeface="Arial" panose="020B0604020202020204" pitchFamily="34" charset="0"/>
                <a:ea typeface="DengXian" panose="02010600030101010101" pitchFamily="2" charset="-122"/>
                <a:cs typeface="Arial" panose="020B0604020202020204" pitchFamily="34" charset="0"/>
              </a:rPr>
              <a:t>Cyflymder</a:t>
            </a:r>
            <a:endParaRPr lang="cy-GB" dirty="0"/>
          </a:p>
        </p:txBody>
      </p:sp>
      <p:sp>
        <p:nvSpPr>
          <p:cNvPr id="11" name="TextBox 10">
            <a:extLst>
              <a:ext uri="{FF2B5EF4-FFF2-40B4-BE49-F238E27FC236}">
                <a16:creationId xmlns:a16="http://schemas.microsoft.com/office/drawing/2014/main" id="{26EC432F-CDDF-3B71-44B7-F57590B848EF}"/>
              </a:ext>
            </a:extLst>
          </p:cNvPr>
          <p:cNvSpPr txBox="1"/>
          <p:nvPr/>
        </p:nvSpPr>
        <p:spPr>
          <a:xfrm>
            <a:off x="8950362" y="4273022"/>
            <a:ext cx="2933252" cy="646331"/>
          </a:xfrm>
          <a:prstGeom prst="rect">
            <a:avLst/>
          </a:prstGeom>
          <a:noFill/>
        </p:spPr>
        <p:txBody>
          <a:bodyPr wrap="square">
            <a:spAutoFit/>
          </a:bodyPr>
          <a:lstStyle/>
          <a:p>
            <a:pPr algn="ctr"/>
            <a:r>
              <a:rPr lang="cy-GB" sz="3600" b="1" dirty="0">
                <a:solidFill>
                  <a:srgbClr val="0070C0"/>
                </a:solidFill>
                <a:latin typeface="Arial" panose="020B0604020202020204" pitchFamily="34" charset="0"/>
                <a:ea typeface="DengXian" panose="02010600030101010101" pitchFamily="2" charset="-122"/>
                <a:cs typeface="Arial" panose="020B0604020202020204" pitchFamily="34" charset="0"/>
              </a:rPr>
              <a:t>Cwricwlwm</a:t>
            </a:r>
            <a:endParaRPr lang="cy-GB" dirty="0"/>
          </a:p>
        </p:txBody>
      </p:sp>
      <p:sp>
        <p:nvSpPr>
          <p:cNvPr id="12" name="TextBox 11">
            <a:extLst>
              <a:ext uri="{FF2B5EF4-FFF2-40B4-BE49-F238E27FC236}">
                <a16:creationId xmlns:a16="http://schemas.microsoft.com/office/drawing/2014/main" id="{260D38BF-AE90-6196-EE8D-8FDA7B8592FF}"/>
              </a:ext>
            </a:extLst>
          </p:cNvPr>
          <p:cNvSpPr txBox="1"/>
          <p:nvPr/>
        </p:nvSpPr>
        <p:spPr>
          <a:xfrm>
            <a:off x="6271708" y="5284542"/>
            <a:ext cx="2678653" cy="646331"/>
          </a:xfrm>
          <a:prstGeom prst="rect">
            <a:avLst/>
          </a:prstGeom>
          <a:noFill/>
        </p:spPr>
        <p:txBody>
          <a:bodyPr wrap="square">
            <a:spAutoFit/>
          </a:bodyPr>
          <a:lstStyle/>
          <a:p>
            <a:r>
              <a:rPr lang="cy-GB" sz="3600" b="1" dirty="0">
                <a:solidFill>
                  <a:srgbClr val="0070C0"/>
                </a:solidFill>
                <a:latin typeface="Arial" panose="020B0604020202020204" pitchFamily="34" charset="0"/>
                <a:ea typeface="DengXian" panose="02010600030101010101" pitchFamily="2" charset="-122"/>
                <a:cs typeface="Arial" panose="020B0604020202020204" pitchFamily="34" charset="0"/>
              </a:rPr>
              <a:t>Ymddygiad</a:t>
            </a:r>
            <a:endParaRPr lang="cy-GB" dirty="0"/>
          </a:p>
        </p:txBody>
      </p:sp>
      <p:sp>
        <p:nvSpPr>
          <p:cNvPr id="13" name="TextBox 12">
            <a:extLst>
              <a:ext uri="{FF2B5EF4-FFF2-40B4-BE49-F238E27FC236}">
                <a16:creationId xmlns:a16="http://schemas.microsoft.com/office/drawing/2014/main" id="{B87F31C0-83B4-053D-F97F-A879872A7994}"/>
              </a:ext>
            </a:extLst>
          </p:cNvPr>
          <p:cNvSpPr txBox="1"/>
          <p:nvPr/>
        </p:nvSpPr>
        <p:spPr>
          <a:xfrm>
            <a:off x="9507518" y="6012476"/>
            <a:ext cx="2585870" cy="646331"/>
          </a:xfrm>
          <a:prstGeom prst="rect">
            <a:avLst/>
          </a:prstGeom>
          <a:noFill/>
        </p:spPr>
        <p:txBody>
          <a:bodyPr wrap="square">
            <a:spAutoFit/>
          </a:bodyPr>
          <a:lstStyle/>
          <a:p>
            <a:r>
              <a:rPr lang="cy-GB" sz="3600" b="1" dirty="0">
                <a:solidFill>
                  <a:srgbClr val="0070C0"/>
                </a:solidFill>
                <a:latin typeface="Arial" panose="020B0604020202020204" pitchFamily="34" charset="0"/>
                <a:ea typeface="DengXian" panose="02010600030101010101" pitchFamily="2" charset="-122"/>
                <a:cs typeface="Arial" panose="020B0604020202020204" pitchFamily="34" charset="0"/>
              </a:rPr>
              <a:t>Annog</a:t>
            </a:r>
            <a:endParaRPr lang="cy-GB" dirty="0"/>
          </a:p>
        </p:txBody>
      </p:sp>
      <p:sp>
        <p:nvSpPr>
          <p:cNvPr id="14" name="TextBox 13">
            <a:extLst>
              <a:ext uri="{FF2B5EF4-FFF2-40B4-BE49-F238E27FC236}">
                <a16:creationId xmlns:a16="http://schemas.microsoft.com/office/drawing/2014/main" id="{62702E06-DCAE-D31D-973C-6257AAEAA041}"/>
              </a:ext>
            </a:extLst>
          </p:cNvPr>
          <p:cNvSpPr txBox="1"/>
          <p:nvPr/>
        </p:nvSpPr>
        <p:spPr>
          <a:xfrm>
            <a:off x="5023129" y="1426056"/>
            <a:ext cx="3003572" cy="646331"/>
          </a:xfrm>
          <a:prstGeom prst="rect">
            <a:avLst/>
          </a:prstGeom>
          <a:noFill/>
        </p:spPr>
        <p:txBody>
          <a:bodyPr wrap="square">
            <a:spAutoFit/>
          </a:bodyPr>
          <a:lstStyle/>
          <a:p>
            <a:r>
              <a:rPr lang="cy-GB" sz="3600" b="1" dirty="0">
                <a:solidFill>
                  <a:srgbClr val="0070C0"/>
                </a:solidFill>
                <a:latin typeface="Arial" panose="020B0604020202020204" pitchFamily="34" charset="0"/>
                <a:ea typeface="DengXian" panose="02010600030101010101" pitchFamily="2" charset="-122"/>
                <a:cs typeface="Arial" panose="020B0604020202020204" pitchFamily="34" charset="0"/>
              </a:rPr>
              <a:t>Amgylchedd</a:t>
            </a:r>
            <a:endParaRPr lang="cy-GB" dirty="0"/>
          </a:p>
        </p:txBody>
      </p:sp>
      <p:sp>
        <p:nvSpPr>
          <p:cNvPr id="16" name="TextBox 15">
            <a:extLst>
              <a:ext uri="{FF2B5EF4-FFF2-40B4-BE49-F238E27FC236}">
                <a16:creationId xmlns:a16="http://schemas.microsoft.com/office/drawing/2014/main" id="{3BBEE584-5D52-4853-963C-E87B84889291}"/>
              </a:ext>
            </a:extLst>
          </p:cNvPr>
          <p:cNvSpPr txBox="1"/>
          <p:nvPr/>
        </p:nvSpPr>
        <p:spPr>
          <a:xfrm>
            <a:off x="2221957" y="6450525"/>
            <a:ext cx="6188336" cy="369332"/>
          </a:xfrm>
          <a:prstGeom prst="rect">
            <a:avLst/>
          </a:prstGeom>
          <a:noFill/>
        </p:spPr>
        <p:txBody>
          <a:bodyPr wrap="square">
            <a:spAutoFit/>
          </a:bodyPr>
          <a:lstStyle/>
          <a:p>
            <a:r>
              <a:rPr lang="en-GB" sz="1800" dirty="0">
                <a:solidFill>
                  <a:srgbClr val="0070C0"/>
                </a:solidFill>
                <a:effectLst/>
                <a:latin typeface="Arial" panose="020B0604020202020204" pitchFamily="34" charset="0"/>
                <a:ea typeface="DengXian" panose="02010600030101010101" pitchFamily="2" charset="-122"/>
              </a:rPr>
              <a:t>(Klein et al, 2001) </a:t>
            </a:r>
            <a:endParaRPr lang="en-GB" dirty="0">
              <a:solidFill>
                <a:srgbClr val="0070C0"/>
              </a:solidFill>
            </a:endParaRPr>
          </a:p>
        </p:txBody>
      </p:sp>
    </p:spTree>
    <p:extLst>
      <p:ext uri="{BB962C8B-B14F-4D97-AF65-F5344CB8AC3E}">
        <p14:creationId xmlns:p14="http://schemas.microsoft.com/office/powerpoint/2010/main" val="201925369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4A1825-7AE7-976E-48AA-6C707F95D145}"/>
              </a:ext>
            </a:extLst>
          </p:cNvPr>
          <p:cNvSpPr>
            <a:spLocks noGrp="1"/>
          </p:cNvSpPr>
          <p:nvPr>
            <p:ph type="title"/>
          </p:nvPr>
        </p:nvSpPr>
        <p:spPr/>
        <p:txBody>
          <a:bodyPr/>
          <a:lstStyle/>
          <a:p>
            <a:pPr algn="ctr"/>
            <a:r>
              <a:rPr lang="cy-GB" dirty="0">
                <a:solidFill>
                  <a:srgbClr val="0070C0"/>
                </a:solidFill>
              </a:rPr>
              <a:t>Templed asesu budd risg </a:t>
            </a:r>
            <a:r>
              <a:rPr lang="en-GB" dirty="0">
                <a:solidFill>
                  <a:srgbClr val="0070C0"/>
                </a:solidFill>
              </a:rPr>
              <a:t>(</a:t>
            </a:r>
            <a:r>
              <a:rPr lang="cy-GB" dirty="0">
                <a:solidFill>
                  <a:srgbClr val="0070C0"/>
                </a:solidFill>
              </a:rPr>
              <a:t>ar </a:t>
            </a:r>
            <a:r>
              <a:rPr lang="cy-GB" dirty="0" err="1">
                <a:solidFill>
                  <a:srgbClr val="0070C0"/>
                </a:solidFill>
              </a:rPr>
              <a:t>Moodle</a:t>
            </a:r>
            <a:r>
              <a:rPr lang="cy-GB" dirty="0">
                <a:solidFill>
                  <a:srgbClr val="0070C0"/>
                </a:solidFill>
              </a:rPr>
              <a:t>)</a:t>
            </a:r>
          </a:p>
        </p:txBody>
      </p:sp>
      <p:graphicFrame>
        <p:nvGraphicFramePr>
          <p:cNvPr id="4" name="Content Placeholder 3">
            <a:extLst>
              <a:ext uri="{FF2B5EF4-FFF2-40B4-BE49-F238E27FC236}">
                <a16:creationId xmlns:a16="http://schemas.microsoft.com/office/drawing/2014/main" id="{5D86AAEC-B78D-F1C0-491A-14D9010B1995}"/>
              </a:ext>
            </a:extLst>
          </p:cNvPr>
          <p:cNvGraphicFramePr>
            <a:graphicFrameLocks noGrp="1"/>
          </p:cNvGraphicFramePr>
          <p:nvPr>
            <p:ph idx="1"/>
            <p:extLst>
              <p:ext uri="{D42A27DB-BD31-4B8C-83A1-F6EECF244321}">
                <p14:modId xmlns:p14="http://schemas.microsoft.com/office/powerpoint/2010/main" val="3733503724"/>
              </p:ext>
            </p:extLst>
          </p:nvPr>
        </p:nvGraphicFramePr>
        <p:xfrm>
          <a:off x="1508125" y="1690688"/>
          <a:ext cx="9175750" cy="601853"/>
        </p:xfrm>
        <a:graphic>
          <a:graphicData uri="http://schemas.openxmlformats.org/drawingml/2006/table">
            <a:tbl>
              <a:tblPr firstRow="1" firstCol="1" bandRow="1">
                <a:tableStyleId>{5C22544A-7EE6-4342-B048-85BDC9FD1C3A}</a:tableStyleId>
              </a:tblPr>
              <a:tblGrid>
                <a:gridCol w="1438275">
                  <a:extLst>
                    <a:ext uri="{9D8B030D-6E8A-4147-A177-3AD203B41FA5}">
                      <a16:colId xmlns:a16="http://schemas.microsoft.com/office/drawing/2014/main" val="3430486858"/>
                    </a:ext>
                  </a:extLst>
                </a:gridCol>
                <a:gridCol w="4860925">
                  <a:extLst>
                    <a:ext uri="{9D8B030D-6E8A-4147-A177-3AD203B41FA5}">
                      <a16:colId xmlns:a16="http://schemas.microsoft.com/office/drawing/2014/main" val="732900163"/>
                    </a:ext>
                  </a:extLst>
                </a:gridCol>
                <a:gridCol w="1076325">
                  <a:extLst>
                    <a:ext uri="{9D8B030D-6E8A-4147-A177-3AD203B41FA5}">
                      <a16:colId xmlns:a16="http://schemas.microsoft.com/office/drawing/2014/main" val="3953329924"/>
                    </a:ext>
                  </a:extLst>
                </a:gridCol>
                <a:gridCol w="1800225">
                  <a:extLst>
                    <a:ext uri="{9D8B030D-6E8A-4147-A177-3AD203B41FA5}">
                      <a16:colId xmlns:a16="http://schemas.microsoft.com/office/drawing/2014/main" val="2831965494"/>
                    </a:ext>
                  </a:extLst>
                </a:gridCol>
              </a:tblGrid>
              <a:tr h="219075">
                <a:tc>
                  <a:txBody>
                    <a:bodyPr/>
                    <a:lstStyle/>
                    <a:p>
                      <a:pPr>
                        <a:lnSpc>
                          <a:spcPct val="107000"/>
                        </a:lnSpc>
                        <a:spcAft>
                          <a:spcPts val="800"/>
                        </a:spcAft>
                      </a:pPr>
                      <a:r>
                        <a:rPr lang="cy-GB" sz="1200" noProof="0" dirty="0">
                          <a:effectLst/>
                        </a:rPr>
                        <a:t>Lleoliad / Gweithgaredd:</a:t>
                      </a:r>
                      <a:endParaRPr lang="cy-GB" sz="1100" noProof="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cy-GB" sz="1200" noProof="0" dirty="0">
                          <a:effectLst/>
                        </a:rPr>
                        <a:t> </a:t>
                      </a:r>
                      <a:endParaRPr lang="cy-GB" sz="1100" noProof="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cy-GB" sz="1200" noProof="0" dirty="0">
                          <a:effectLst/>
                        </a:rPr>
                        <a:t>Dyddiad:</a:t>
                      </a:r>
                      <a:endParaRPr lang="cy-GB" sz="1100" noProof="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cy-GB" sz="1200" noProof="0" dirty="0">
                          <a:effectLst/>
                        </a:rPr>
                        <a:t> </a:t>
                      </a:r>
                      <a:endParaRPr lang="cy-GB" sz="1100" noProof="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530507143"/>
                  </a:ext>
                </a:extLst>
              </a:tr>
              <a:tr h="219075">
                <a:tc>
                  <a:txBody>
                    <a:bodyPr/>
                    <a:lstStyle/>
                    <a:p>
                      <a:pPr>
                        <a:lnSpc>
                          <a:spcPct val="107000"/>
                        </a:lnSpc>
                        <a:spcAft>
                          <a:spcPts val="800"/>
                        </a:spcAft>
                      </a:pPr>
                      <a:r>
                        <a:rPr lang="cy-GB" sz="1200" noProof="0" dirty="0" err="1">
                          <a:effectLst/>
                        </a:rPr>
                        <a:t>Assessor</a:t>
                      </a:r>
                      <a:r>
                        <a:rPr lang="cy-GB" sz="1200" noProof="0" dirty="0">
                          <a:effectLst/>
                        </a:rPr>
                        <a:t>:  </a:t>
                      </a:r>
                      <a:endParaRPr lang="cy-GB" sz="1100" noProof="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cy-GB" sz="1200" noProof="0" dirty="0">
                          <a:effectLst/>
                        </a:rPr>
                        <a:t> </a:t>
                      </a:r>
                      <a:endParaRPr lang="cy-GB" sz="1100" noProof="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cy-GB" sz="1200" noProof="0" dirty="0" err="1">
                          <a:effectLst/>
                        </a:rPr>
                        <a:t>Review</a:t>
                      </a:r>
                      <a:r>
                        <a:rPr lang="cy-GB" sz="1200" noProof="0" dirty="0">
                          <a:effectLst/>
                        </a:rPr>
                        <a:t> </a:t>
                      </a:r>
                      <a:r>
                        <a:rPr lang="cy-GB" sz="1200" noProof="0" dirty="0" err="1">
                          <a:effectLst/>
                        </a:rPr>
                        <a:t>date</a:t>
                      </a:r>
                      <a:r>
                        <a:rPr lang="cy-GB" sz="1200" noProof="0" dirty="0">
                          <a:effectLst/>
                        </a:rPr>
                        <a:t>:  </a:t>
                      </a:r>
                      <a:endParaRPr lang="cy-GB" sz="1100" noProof="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cy-GB" sz="1200" noProof="0" dirty="0">
                          <a:effectLst/>
                        </a:rPr>
                        <a:t> </a:t>
                      </a:r>
                      <a:endParaRPr lang="cy-GB" sz="1100" noProof="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655190597"/>
                  </a:ext>
                </a:extLst>
              </a:tr>
            </a:tbl>
          </a:graphicData>
        </a:graphic>
      </p:graphicFrame>
      <p:graphicFrame>
        <p:nvGraphicFramePr>
          <p:cNvPr id="7" name="Table 6">
            <a:extLst>
              <a:ext uri="{FF2B5EF4-FFF2-40B4-BE49-F238E27FC236}">
                <a16:creationId xmlns:a16="http://schemas.microsoft.com/office/drawing/2014/main" id="{9D45E268-B1C7-CB75-B41E-1EFA45F1DB5E}"/>
              </a:ext>
            </a:extLst>
          </p:cNvPr>
          <p:cNvGraphicFramePr>
            <a:graphicFrameLocks noGrp="1"/>
          </p:cNvGraphicFramePr>
          <p:nvPr>
            <p:extLst>
              <p:ext uri="{D42A27DB-BD31-4B8C-83A1-F6EECF244321}">
                <p14:modId xmlns:p14="http://schemas.microsoft.com/office/powerpoint/2010/main" val="588438792"/>
              </p:ext>
            </p:extLst>
          </p:nvPr>
        </p:nvGraphicFramePr>
        <p:xfrm>
          <a:off x="1508125" y="2128838"/>
          <a:ext cx="9175749" cy="4729163"/>
        </p:xfrm>
        <a:graphic>
          <a:graphicData uri="http://schemas.openxmlformats.org/drawingml/2006/table">
            <a:tbl>
              <a:tblPr firstRow="1" firstCol="1" bandRow="1">
                <a:tableStyleId>{5C22544A-7EE6-4342-B048-85BDC9FD1C3A}</a:tableStyleId>
              </a:tblPr>
              <a:tblGrid>
                <a:gridCol w="949325">
                  <a:extLst>
                    <a:ext uri="{9D8B030D-6E8A-4147-A177-3AD203B41FA5}">
                      <a16:colId xmlns:a16="http://schemas.microsoft.com/office/drawing/2014/main" val="2719694082"/>
                    </a:ext>
                  </a:extLst>
                </a:gridCol>
                <a:gridCol w="1900662">
                  <a:extLst>
                    <a:ext uri="{9D8B030D-6E8A-4147-A177-3AD203B41FA5}">
                      <a16:colId xmlns:a16="http://schemas.microsoft.com/office/drawing/2014/main" val="1384486106"/>
                    </a:ext>
                  </a:extLst>
                </a:gridCol>
                <a:gridCol w="1423109">
                  <a:extLst>
                    <a:ext uri="{9D8B030D-6E8A-4147-A177-3AD203B41FA5}">
                      <a16:colId xmlns:a16="http://schemas.microsoft.com/office/drawing/2014/main" val="1149119002"/>
                    </a:ext>
                  </a:extLst>
                </a:gridCol>
                <a:gridCol w="623904">
                  <a:extLst>
                    <a:ext uri="{9D8B030D-6E8A-4147-A177-3AD203B41FA5}">
                      <a16:colId xmlns:a16="http://schemas.microsoft.com/office/drawing/2014/main" val="1410028694"/>
                    </a:ext>
                  </a:extLst>
                </a:gridCol>
                <a:gridCol w="3562483">
                  <a:extLst>
                    <a:ext uri="{9D8B030D-6E8A-4147-A177-3AD203B41FA5}">
                      <a16:colId xmlns:a16="http://schemas.microsoft.com/office/drawing/2014/main" val="3050864232"/>
                    </a:ext>
                  </a:extLst>
                </a:gridCol>
                <a:gridCol w="716266">
                  <a:extLst>
                    <a:ext uri="{9D8B030D-6E8A-4147-A177-3AD203B41FA5}">
                      <a16:colId xmlns:a16="http://schemas.microsoft.com/office/drawing/2014/main" val="1619097061"/>
                    </a:ext>
                  </a:extLst>
                </a:gridCol>
              </a:tblGrid>
              <a:tr h="711256">
                <a:tc>
                  <a:txBody>
                    <a:bodyPr/>
                    <a:lstStyle/>
                    <a:p>
                      <a:pPr>
                        <a:lnSpc>
                          <a:spcPct val="107000"/>
                        </a:lnSpc>
                        <a:spcAft>
                          <a:spcPts val="800"/>
                        </a:spcAft>
                      </a:pPr>
                      <a:r>
                        <a:rPr lang="en-GB" sz="1000" noProof="0" dirty="0">
                          <a:effectLst/>
                        </a:rPr>
                        <a:t>GWEITHGAREDD</a:t>
                      </a:r>
                      <a:endParaRPr lang="en-GB" sz="1000" noProof="0" dirty="0">
                        <a:effectLst/>
                        <a:latin typeface="Calibri" panose="020F0502020204030204" pitchFamily="34" charset="0"/>
                        <a:ea typeface="Calibri" panose="020F0502020204030204" pitchFamily="34" charset="0"/>
                        <a:cs typeface="Times New Roman" panose="02020603050405020304" pitchFamily="18" charset="0"/>
                      </a:endParaRPr>
                    </a:p>
                  </a:txBody>
                  <a:tcPr marL="59307" marR="59307" marT="0" marB="0" anchor="ctr"/>
                </a:tc>
                <a:tc>
                  <a:txBody>
                    <a:bodyPr/>
                    <a:lstStyle/>
                    <a:p>
                      <a:pPr>
                        <a:lnSpc>
                          <a:spcPct val="107000"/>
                        </a:lnSpc>
                        <a:spcAft>
                          <a:spcPts val="800"/>
                        </a:spcAft>
                      </a:pPr>
                      <a:r>
                        <a:rPr lang="cy-GB" sz="1000" noProof="0" dirty="0">
                          <a:effectLst/>
                        </a:rPr>
                        <a:t>Sut y bydd pobl ifanc yn elwa o'r gweithgaredd hwn?</a:t>
                      </a:r>
                      <a:endParaRPr lang="cy-GB" sz="1000" noProof="0" dirty="0">
                        <a:effectLst/>
                        <a:latin typeface="Calibri" panose="020F0502020204030204" pitchFamily="34" charset="0"/>
                        <a:ea typeface="Calibri" panose="020F0502020204030204" pitchFamily="34" charset="0"/>
                        <a:cs typeface="Times New Roman" panose="02020603050405020304" pitchFamily="18" charset="0"/>
                      </a:endParaRPr>
                    </a:p>
                  </a:txBody>
                  <a:tcPr marL="59307" marR="59307" marT="0" marB="0" anchor="ctr"/>
                </a:tc>
                <a:tc>
                  <a:txBody>
                    <a:bodyPr/>
                    <a:lstStyle/>
                    <a:p>
                      <a:pPr>
                        <a:lnSpc>
                          <a:spcPct val="107000"/>
                        </a:lnSpc>
                        <a:spcAft>
                          <a:spcPts val="800"/>
                        </a:spcAft>
                      </a:pPr>
                      <a:r>
                        <a:rPr lang="cy-GB" sz="1000" noProof="0" dirty="0">
                          <a:effectLst/>
                        </a:rPr>
                        <a:t>Peryglon posibl</a:t>
                      </a:r>
                      <a:endParaRPr lang="cy-GB" sz="1000" noProof="0" dirty="0">
                        <a:effectLst/>
                        <a:latin typeface="Calibri" panose="020F0502020204030204" pitchFamily="34" charset="0"/>
                        <a:ea typeface="Calibri" panose="020F0502020204030204" pitchFamily="34" charset="0"/>
                        <a:cs typeface="Times New Roman" panose="02020603050405020304" pitchFamily="18" charset="0"/>
                      </a:endParaRPr>
                    </a:p>
                  </a:txBody>
                  <a:tcPr marL="59307" marR="59307" marT="0" marB="0" anchor="ctr"/>
                </a:tc>
                <a:tc>
                  <a:txBody>
                    <a:bodyPr/>
                    <a:lstStyle/>
                    <a:p>
                      <a:pPr>
                        <a:lnSpc>
                          <a:spcPct val="107000"/>
                        </a:lnSpc>
                        <a:spcAft>
                          <a:spcPts val="800"/>
                        </a:spcAft>
                      </a:pPr>
                      <a:r>
                        <a:rPr lang="cy-GB" sz="1000" noProof="0" dirty="0">
                          <a:effectLst/>
                        </a:rPr>
                        <a:t>Pwy sydd mewn perygl?</a:t>
                      </a:r>
                      <a:endParaRPr lang="cy-GB" sz="1000" noProof="0" dirty="0">
                        <a:effectLst/>
                        <a:latin typeface="Calibri" panose="020F0502020204030204" pitchFamily="34" charset="0"/>
                        <a:ea typeface="Calibri" panose="020F0502020204030204" pitchFamily="34" charset="0"/>
                        <a:cs typeface="Times New Roman" panose="02020603050405020304" pitchFamily="18" charset="0"/>
                      </a:endParaRPr>
                    </a:p>
                  </a:txBody>
                  <a:tcPr marL="59307" marR="59307" marT="0" marB="0" anchor="ctr"/>
                </a:tc>
                <a:tc>
                  <a:txBody>
                    <a:bodyPr/>
                    <a:lstStyle/>
                    <a:p>
                      <a:pPr>
                        <a:lnSpc>
                          <a:spcPct val="107000"/>
                        </a:lnSpc>
                        <a:spcAft>
                          <a:spcPts val="800"/>
                        </a:spcAft>
                      </a:pPr>
                      <a:r>
                        <a:rPr lang="cy-GB" sz="1000" noProof="0" dirty="0">
                          <a:effectLst/>
                        </a:rPr>
                        <a:t>RHAGOFALON ar waith i leihau'r risg o anaf</a:t>
                      </a:r>
                      <a:endParaRPr lang="cy-GB" sz="1000" noProof="0" dirty="0">
                        <a:effectLst/>
                        <a:latin typeface="Calibri" panose="020F0502020204030204" pitchFamily="34" charset="0"/>
                        <a:ea typeface="Calibri" panose="020F0502020204030204" pitchFamily="34" charset="0"/>
                        <a:cs typeface="Times New Roman" panose="02020603050405020304" pitchFamily="18" charset="0"/>
                      </a:endParaRPr>
                    </a:p>
                  </a:txBody>
                  <a:tcPr marL="59307" marR="59307" marT="0" marB="0" anchor="ctr"/>
                </a:tc>
                <a:tc>
                  <a:txBody>
                    <a:bodyPr/>
                    <a:lstStyle/>
                    <a:p>
                      <a:pPr>
                        <a:lnSpc>
                          <a:spcPct val="107000"/>
                        </a:lnSpc>
                        <a:spcAft>
                          <a:spcPts val="800"/>
                        </a:spcAft>
                      </a:pPr>
                      <a:r>
                        <a:rPr lang="cy-GB" sz="1100" noProof="0" dirty="0">
                          <a:effectLst/>
                        </a:rPr>
                        <a:t>SGÔR</a:t>
                      </a:r>
                      <a:r>
                        <a:rPr lang="cy-GB" sz="700" noProof="0" dirty="0">
                          <a:effectLst/>
                        </a:rPr>
                        <a:t> </a:t>
                      </a:r>
                      <a:r>
                        <a:rPr lang="cy-GB" sz="1000" noProof="0" dirty="0">
                          <a:effectLst/>
                        </a:rPr>
                        <a:t>risg gyffredinol: I/C/U</a:t>
                      </a:r>
                      <a:endParaRPr lang="cy-GB" sz="1000" noProof="0" dirty="0">
                        <a:effectLst/>
                        <a:latin typeface="Calibri" panose="020F0502020204030204" pitchFamily="34" charset="0"/>
                        <a:ea typeface="Calibri" panose="020F0502020204030204" pitchFamily="34" charset="0"/>
                        <a:cs typeface="Times New Roman" panose="02020603050405020304" pitchFamily="18" charset="0"/>
                      </a:endParaRPr>
                    </a:p>
                  </a:txBody>
                  <a:tcPr marL="59307" marR="59307" marT="0" marB="0" anchor="ctr"/>
                </a:tc>
                <a:extLst>
                  <a:ext uri="{0D108BD9-81ED-4DB2-BD59-A6C34878D82A}">
                    <a16:rowId xmlns:a16="http://schemas.microsoft.com/office/drawing/2014/main" val="939435395"/>
                  </a:ext>
                </a:extLst>
              </a:tr>
              <a:tr h="1780651">
                <a:tc>
                  <a:txBody>
                    <a:bodyPr/>
                    <a:lstStyle/>
                    <a:p>
                      <a:pPr>
                        <a:lnSpc>
                          <a:spcPct val="107000"/>
                        </a:lnSpc>
                        <a:spcAft>
                          <a:spcPts val="800"/>
                        </a:spcAft>
                      </a:pPr>
                      <a:r>
                        <a:rPr lang="cy-GB" sz="800" noProof="0" dirty="0">
                          <a:effectLst/>
                        </a:rPr>
                        <a:t>DIPIO PWLL: </a:t>
                      </a:r>
                      <a:r>
                        <a:rPr lang="cy-GB" sz="800" noProof="0" dirty="0" err="1">
                          <a:effectLst/>
                        </a:rPr>
                        <a:t>Decin</a:t>
                      </a:r>
                      <a:r>
                        <a:rPr lang="cy-GB" sz="800" noProof="0" dirty="0">
                          <a:effectLst/>
                        </a:rPr>
                        <a:t>  pwll llithrig neu ymylon</a:t>
                      </a:r>
                      <a:endParaRPr lang="cy-GB" sz="1000" noProof="0" dirty="0">
                        <a:effectLst/>
                        <a:latin typeface="Calibri" panose="020F0502020204030204" pitchFamily="34" charset="0"/>
                        <a:ea typeface="Calibri" panose="020F0502020204030204" pitchFamily="34" charset="0"/>
                        <a:cs typeface="Times New Roman" panose="02020603050405020304" pitchFamily="18" charset="0"/>
                      </a:endParaRPr>
                    </a:p>
                  </a:txBody>
                  <a:tcPr marL="59307" marR="59307" marT="0" marB="0" anchor="ctr"/>
                </a:tc>
                <a:tc>
                  <a:txBody>
                    <a:bodyPr/>
                    <a:lstStyle/>
                    <a:p>
                      <a:pPr>
                        <a:lnSpc>
                          <a:spcPct val="107000"/>
                        </a:lnSpc>
                        <a:spcAft>
                          <a:spcPts val="800"/>
                        </a:spcAft>
                      </a:pPr>
                      <a:r>
                        <a:rPr lang="cy-GB" sz="800" noProof="0" dirty="0">
                          <a:effectLst/>
                        </a:rPr>
                        <a:t>Mae'r </a:t>
                      </a:r>
                      <a:r>
                        <a:rPr lang="cy-GB" sz="800" noProof="0" dirty="0" err="1">
                          <a:effectLst/>
                        </a:rPr>
                        <a:t>decin</a:t>
                      </a:r>
                      <a:r>
                        <a:rPr lang="cy-GB" sz="800" noProof="0" dirty="0">
                          <a:effectLst/>
                        </a:rPr>
                        <a:t> yn caniatáu mynediad agos at gynnwys y pwll ac mae'n elfen hanfodol o archwilio'r cynefin hwn..</a:t>
                      </a:r>
                      <a:endParaRPr lang="cy-GB" sz="1000" noProof="0" dirty="0">
                        <a:effectLst/>
                        <a:latin typeface="Calibri" panose="020F0502020204030204" pitchFamily="34" charset="0"/>
                        <a:ea typeface="Calibri" panose="020F0502020204030204" pitchFamily="34" charset="0"/>
                        <a:cs typeface="Times New Roman" panose="02020603050405020304" pitchFamily="18" charset="0"/>
                      </a:endParaRPr>
                    </a:p>
                  </a:txBody>
                  <a:tcPr marL="59307" marR="59307" marT="0" marB="0" anchor="ctr"/>
                </a:tc>
                <a:tc>
                  <a:txBody>
                    <a:bodyPr/>
                    <a:lstStyle/>
                    <a:p>
                      <a:pPr>
                        <a:lnSpc>
                          <a:spcPct val="107000"/>
                        </a:lnSpc>
                        <a:spcAft>
                          <a:spcPts val="800"/>
                        </a:spcAft>
                      </a:pPr>
                      <a:r>
                        <a:rPr lang="cy-GB" sz="800" noProof="0" dirty="0">
                          <a:effectLst/>
                        </a:rPr>
                        <a:t>Llithriadau, teithiau a chwympo.</a:t>
                      </a:r>
                      <a:endParaRPr lang="cy-GB" sz="1000" noProof="0" dirty="0">
                        <a:effectLst/>
                      </a:endParaRPr>
                    </a:p>
                    <a:p>
                      <a:pPr>
                        <a:lnSpc>
                          <a:spcPct val="107000"/>
                        </a:lnSpc>
                        <a:spcAft>
                          <a:spcPts val="800"/>
                        </a:spcAft>
                      </a:pPr>
                      <a:r>
                        <a:rPr lang="cy-GB" sz="800" noProof="0" dirty="0">
                          <a:effectLst/>
                        </a:rPr>
                        <a:t>Toriadau, porfeydd a sgraffiniadau.</a:t>
                      </a:r>
                      <a:endParaRPr lang="cy-GB" sz="1000" noProof="0" dirty="0">
                        <a:effectLst/>
                      </a:endParaRPr>
                    </a:p>
                    <a:p>
                      <a:pPr>
                        <a:lnSpc>
                          <a:spcPct val="107000"/>
                        </a:lnSpc>
                        <a:spcAft>
                          <a:spcPts val="800"/>
                        </a:spcAft>
                      </a:pPr>
                      <a:r>
                        <a:rPr lang="cy-GB" sz="800" noProof="0" dirty="0">
                          <a:effectLst/>
                        </a:rPr>
                        <a:t>Boddi.</a:t>
                      </a:r>
                      <a:endParaRPr lang="cy-GB" sz="1000" noProof="0" dirty="0">
                        <a:effectLst/>
                        <a:latin typeface="Calibri" panose="020F0502020204030204" pitchFamily="34" charset="0"/>
                        <a:ea typeface="Calibri" panose="020F0502020204030204" pitchFamily="34" charset="0"/>
                        <a:cs typeface="Times New Roman" panose="02020603050405020304" pitchFamily="18" charset="0"/>
                      </a:endParaRPr>
                    </a:p>
                  </a:txBody>
                  <a:tcPr marL="59307" marR="59307" marT="0" marB="0" anchor="ctr"/>
                </a:tc>
                <a:tc>
                  <a:txBody>
                    <a:bodyPr/>
                    <a:lstStyle/>
                    <a:p>
                      <a:pPr>
                        <a:lnSpc>
                          <a:spcPct val="107000"/>
                        </a:lnSpc>
                        <a:spcAft>
                          <a:spcPts val="800"/>
                        </a:spcAft>
                      </a:pPr>
                      <a:r>
                        <a:rPr lang="cy-GB" sz="800" noProof="0" dirty="0">
                          <a:effectLst/>
                        </a:rPr>
                        <a:t>Pobl ifanc; oedolion</a:t>
                      </a:r>
                      <a:endParaRPr lang="cy-GB" sz="1000" noProof="0" dirty="0">
                        <a:effectLst/>
                        <a:latin typeface="Calibri" panose="020F0502020204030204" pitchFamily="34" charset="0"/>
                        <a:ea typeface="Calibri" panose="020F0502020204030204" pitchFamily="34" charset="0"/>
                        <a:cs typeface="Times New Roman" panose="02020603050405020304" pitchFamily="18" charset="0"/>
                      </a:endParaRPr>
                    </a:p>
                  </a:txBody>
                  <a:tcPr marL="59307" marR="59307" marT="0" marB="0" anchor="ctr"/>
                </a:tc>
                <a:tc>
                  <a:txBody>
                    <a:bodyPr/>
                    <a:lstStyle/>
                    <a:p>
                      <a:pPr marL="342900" lvl="0" indent="-342900">
                        <a:lnSpc>
                          <a:spcPct val="107000"/>
                        </a:lnSpc>
                        <a:spcAft>
                          <a:spcPts val="800"/>
                        </a:spcAft>
                        <a:buFont typeface="Symbol" panose="05050102010706020507" pitchFamily="18" charset="2"/>
                        <a:buChar char=""/>
                      </a:pPr>
                      <a:r>
                        <a:rPr lang="cy-GB" sz="800" noProof="0" dirty="0">
                          <a:effectLst/>
                        </a:rPr>
                        <a:t>Cloddiau bas gyda phlanhigion i atal mynediad damweiniol.</a:t>
                      </a:r>
                      <a:endParaRPr lang="cy-GB" sz="1000" noProof="0" dirty="0">
                        <a:effectLst/>
                      </a:endParaRPr>
                    </a:p>
                    <a:p>
                      <a:pPr marL="342900" lvl="0" indent="-342900">
                        <a:lnSpc>
                          <a:spcPct val="107000"/>
                        </a:lnSpc>
                        <a:spcAft>
                          <a:spcPts val="800"/>
                        </a:spcAft>
                        <a:buFont typeface="Symbol" panose="05050102010706020507" pitchFamily="18" charset="2"/>
                        <a:buChar char=""/>
                      </a:pPr>
                      <a:r>
                        <a:rPr lang="cy-GB" sz="800" noProof="0" dirty="0">
                          <a:effectLst/>
                        </a:rPr>
                        <a:t>Dim mynediad i fanciau i bobl ifanc; defnyddio </a:t>
                      </a:r>
                      <a:r>
                        <a:rPr lang="cy-GB" sz="800" noProof="0" dirty="0" err="1">
                          <a:effectLst/>
                        </a:rPr>
                        <a:t>decin</a:t>
                      </a:r>
                      <a:r>
                        <a:rPr lang="cy-GB" sz="800" noProof="0" dirty="0">
                          <a:effectLst/>
                        </a:rPr>
                        <a:t> neu ardal 'traeth' yn unig.</a:t>
                      </a:r>
                      <a:endParaRPr lang="cy-GB" sz="1000" noProof="0" dirty="0">
                        <a:effectLst/>
                      </a:endParaRPr>
                    </a:p>
                    <a:p>
                      <a:pPr marL="342900" lvl="0" indent="-342900">
                        <a:lnSpc>
                          <a:spcPct val="107000"/>
                        </a:lnSpc>
                        <a:spcAft>
                          <a:spcPts val="800"/>
                        </a:spcAft>
                        <a:buFont typeface="Symbol" panose="05050102010706020507" pitchFamily="18" charset="2"/>
                        <a:buChar char=""/>
                      </a:pPr>
                      <a:r>
                        <a:rPr lang="cy-GB" sz="800" noProof="0" dirty="0">
                          <a:effectLst/>
                        </a:rPr>
                        <a:t>Canol y pwll yw’r rhan ddyfnaf – cadwch at yr ymylon.</a:t>
                      </a:r>
                      <a:endParaRPr lang="cy-GB" sz="1000" noProof="0" dirty="0">
                        <a:effectLst/>
                      </a:endParaRPr>
                    </a:p>
                    <a:p>
                      <a:pPr marL="342900" lvl="0" indent="-342900">
                        <a:lnSpc>
                          <a:spcPct val="107000"/>
                        </a:lnSpc>
                        <a:spcAft>
                          <a:spcPts val="800"/>
                        </a:spcAft>
                        <a:buFont typeface="Symbol" panose="05050102010706020507" pitchFamily="18" charset="2"/>
                        <a:buChar char=""/>
                      </a:pPr>
                      <a:r>
                        <a:rPr lang="cy-GB" sz="800" noProof="0" dirty="0">
                          <a:effectLst/>
                        </a:rPr>
                        <a:t>Perimedr cadw'n glir o ddail trwchus neu uchel felly mae ymylon pwll yn cael eu diffinio'n glir a gellir eu gweld / hosgoi.</a:t>
                      </a:r>
                      <a:endParaRPr lang="cy-GB" sz="1000" noProof="0" dirty="0">
                        <a:effectLst/>
                      </a:endParaRPr>
                    </a:p>
                    <a:p>
                      <a:pPr marL="342900" lvl="0" indent="-342900">
                        <a:lnSpc>
                          <a:spcPct val="107000"/>
                        </a:lnSpc>
                        <a:spcAft>
                          <a:spcPts val="800"/>
                        </a:spcAft>
                        <a:buFont typeface="Symbol" panose="05050102010706020507" pitchFamily="18" charset="2"/>
                        <a:buChar char=""/>
                      </a:pPr>
                      <a:r>
                        <a:rPr lang="cy-GB" sz="800" noProof="0" dirty="0">
                          <a:effectLst/>
                        </a:rPr>
                        <a:t>Roedd platfform dipio yn glir o beryglon tripiau (e.e. rhwydi, hambyrddau)</a:t>
                      </a:r>
                      <a:endParaRPr lang="cy-GB" sz="1000" noProof="0" dirty="0">
                        <a:effectLst/>
                      </a:endParaRPr>
                    </a:p>
                    <a:p>
                      <a:pPr marL="342900" lvl="0" indent="-342900">
                        <a:lnSpc>
                          <a:spcPct val="107000"/>
                        </a:lnSpc>
                        <a:spcAft>
                          <a:spcPts val="800"/>
                        </a:spcAft>
                        <a:buFont typeface="Symbol" panose="05050102010706020507" pitchFamily="18" charset="2"/>
                        <a:buChar char=""/>
                      </a:pPr>
                      <a:r>
                        <a:rPr lang="cy-GB" sz="800" noProof="0" dirty="0">
                          <a:effectLst/>
                        </a:rPr>
                        <a:t>Rheolau defnydd pwll yn cael eu harddangos a'u hadolygu'n glir ar ddechrau pob sesiwn.</a:t>
                      </a:r>
                      <a:endParaRPr lang="cy-GB" sz="1000" noProof="0" dirty="0">
                        <a:effectLst/>
                        <a:latin typeface="Calibri" panose="020F0502020204030204" pitchFamily="34" charset="0"/>
                        <a:ea typeface="Calibri" panose="020F0502020204030204" pitchFamily="34" charset="0"/>
                        <a:cs typeface="Times New Roman" panose="02020603050405020304" pitchFamily="18" charset="0"/>
                      </a:endParaRPr>
                    </a:p>
                  </a:txBody>
                  <a:tcPr marL="59307" marR="59307" marT="0" marB="0" anchor="ctr"/>
                </a:tc>
                <a:tc>
                  <a:txBody>
                    <a:bodyPr/>
                    <a:lstStyle/>
                    <a:p>
                      <a:pPr>
                        <a:lnSpc>
                          <a:spcPct val="107000"/>
                        </a:lnSpc>
                        <a:spcAft>
                          <a:spcPts val="800"/>
                        </a:spcAft>
                      </a:pPr>
                      <a:r>
                        <a:rPr lang="cy-GB" sz="900" noProof="0" dirty="0">
                          <a:effectLst/>
                        </a:rPr>
                        <a:t>Isel</a:t>
                      </a:r>
                      <a:endParaRPr lang="cy-GB" sz="1000" noProof="0" dirty="0">
                        <a:effectLst/>
                        <a:latin typeface="Calibri" panose="020F0502020204030204" pitchFamily="34" charset="0"/>
                        <a:ea typeface="Calibri" panose="020F0502020204030204" pitchFamily="34" charset="0"/>
                        <a:cs typeface="Times New Roman" panose="02020603050405020304" pitchFamily="18" charset="0"/>
                      </a:endParaRPr>
                    </a:p>
                  </a:txBody>
                  <a:tcPr marL="59307" marR="59307" marT="0" marB="0" anchor="ctr"/>
                </a:tc>
                <a:extLst>
                  <a:ext uri="{0D108BD9-81ED-4DB2-BD59-A6C34878D82A}">
                    <a16:rowId xmlns:a16="http://schemas.microsoft.com/office/drawing/2014/main" val="2256556976"/>
                  </a:ext>
                </a:extLst>
              </a:tr>
              <a:tr h="749058">
                <a:tc>
                  <a:txBody>
                    <a:bodyPr/>
                    <a:lstStyle/>
                    <a:p>
                      <a:pPr>
                        <a:lnSpc>
                          <a:spcPct val="107000"/>
                        </a:lnSpc>
                        <a:spcAft>
                          <a:spcPts val="800"/>
                        </a:spcAft>
                      </a:pPr>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9307" marR="59307" marT="0" marB="0" anchor="ctr"/>
                </a:tc>
                <a:tc>
                  <a:txBody>
                    <a:bodyPr/>
                    <a:lstStyle/>
                    <a:p>
                      <a:pPr>
                        <a:lnSpc>
                          <a:spcPct val="107000"/>
                        </a:lnSpc>
                        <a:spcAft>
                          <a:spcPts val="800"/>
                        </a:spcAft>
                      </a:pPr>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9307" marR="59307" marT="0" marB="0" anchor="ctr"/>
                </a:tc>
                <a:tc>
                  <a:txBody>
                    <a:bodyPr/>
                    <a:lstStyle/>
                    <a:p>
                      <a:pPr marL="228600">
                        <a:lnSpc>
                          <a:spcPct val="107000"/>
                        </a:lnSpc>
                        <a:spcAft>
                          <a:spcPts val="800"/>
                        </a:spcAft>
                      </a:pPr>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9307" marR="59307" marT="0" marB="0" anchor="ctr"/>
                </a:tc>
                <a:tc>
                  <a:txBody>
                    <a:bodyPr/>
                    <a:lstStyle/>
                    <a:p>
                      <a:pPr>
                        <a:lnSpc>
                          <a:spcPct val="107000"/>
                        </a:lnSpc>
                        <a:spcAft>
                          <a:spcPts val="800"/>
                        </a:spcAft>
                      </a:pPr>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9307" marR="59307" marT="0" marB="0" anchor="ctr"/>
                </a:tc>
                <a:tc>
                  <a:txBody>
                    <a:bodyPr/>
                    <a:lstStyle/>
                    <a:p>
                      <a:pPr marL="228600">
                        <a:lnSpc>
                          <a:spcPct val="107000"/>
                        </a:lnSpc>
                        <a:spcAft>
                          <a:spcPts val="800"/>
                        </a:spcAft>
                      </a:pPr>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9307" marR="59307" marT="0" marB="0" anchor="ctr"/>
                </a:tc>
                <a:tc>
                  <a:txBody>
                    <a:bodyPr/>
                    <a:lstStyle/>
                    <a:p>
                      <a:pPr>
                        <a:lnSpc>
                          <a:spcPct val="107000"/>
                        </a:lnSpc>
                        <a:spcAft>
                          <a:spcPts val="800"/>
                        </a:spcAft>
                      </a:pPr>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9307" marR="59307" marT="0" marB="0" anchor="ctr"/>
                </a:tc>
                <a:extLst>
                  <a:ext uri="{0D108BD9-81ED-4DB2-BD59-A6C34878D82A}">
                    <a16:rowId xmlns:a16="http://schemas.microsoft.com/office/drawing/2014/main" val="2120215078"/>
                  </a:ext>
                </a:extLst>
              </a:tr>
              <a:tr h="743224">
                <a:tc>
                  <a:txBody>
                    <a:bodyPr/>
                    <a:lstStyle/>
                    <a:p>
                      <a:pPr>
                        <a:lnSpc>
                          <a:spcPct val="107000"/>
                        </a:lnSpc>
                        <a:spcAft>
                          <a:spcPts val="800"/>
                        </a:spcAft>
                      </a:pPr>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9307" marR="59307" marT="0" marB="0" anchor="ctr"/>
                </a:tc>
                <a:tc>
                  <a:txBody>
                    <a:bodyPr/>
                    <a:lstStyle/>
                    <a:p>
                      <a:pPr>
                        <a:lnSpc>
                          <a:spcPct val="107000"/>
                        </a:lnSpc>
                        <a:spcAft>
                          <a:spcPts val="800"/>
                        </a:spcAft>
                      </a:pPr>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9307" marR="59307" marT="0" marB="0" anchor="ctr"/>
                </a:tc>
                <a:tc>
                  <a:txBody>
                    <a:bodyPr/>
                    <a:lstStyle/>
                    <a:p>
                      <a:pPr marL="228600">
                        <a:lnSpc>
                          <a:spcPct val="107000"/>
                        </a:lnSpc>
                        <a:spcAft>
                          <a:spcPts val="800"/>
                        </a:spcAft>
                      </a:pPr>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9307" marR="59307" marT="0" marB="0" anchor="ctr"/>
                </a:tc>
                <a:tc>
                  <a:txBody>
                    <a:bodyPr/>
                    <a:lstStyle/>
                    <a:p>
                      <a:pPr>
                        <a:lnSpc>
                          <a:spcPct val="107000"/>
                        </a:lnSpc>
                        <a:spcAft>
                          <a:spcPts val="800"/>
                        </a:spcAft>
                      </a:pPr>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9307" marR="59307" marT="0" marB="0" anchor="ctr"/>
                </a:tc>
                <a:tc>
                  <a:txBody>
                    <a:bodyPr/>
                    <a:lstStyle/>
                    <a:p>
                      <a:pPr marL="228600">
                        <a:lnSpc>
                          <a:spcPct val="107000"/>
                        </a:lnSpc>
                        <a:spcAft>
                          <a:spcPts val="800"/>
                        </a:spcAft>
                      </a:pPr>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9307" marR="59307" marT="0" marB="0" anchor="ctr"/>
                </a:tc>
                <a:tc>
                  <a:txBody>
                    <a:bodyPr/>
                    <a:lstStyle/>
                    <a:p>
                      <a:pPr>
                        <a:lnSpc>
                          <a:spcPct val="107000"/>
                        </a:lnSpc>
                        <a:spcAft>
                          <a:spcPts val="800"/>
                        </a:spcAft>
                      </a:pPr>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9307" marR="59307" marT="0" marB="0" anchor="ctr"/>
                </a:tc>
                <a:extLst>
                  <a:ext uri="{0D108BD9-81ED-4DB2-BD59-A6C34878D82A}">
                    <a16:rowId xmlns:a16="http://schemas.microsoft.com/office/drawing/2014/main" val="2135646237"/>
                  </a:ext>
                </a:extLst>
              </a:tr>
              <a:tr h="744974">
                <a:tc>
                  <a:txBody>
                    <a:bodyPr/>
                    <a:lstStyle/>
                    <a:p>
                      <a:pPr>
                        <a:lnSpc>
                          <a:spcPct val="107000"/>
                        </a:lnSpc>
                        <a:spcAft>
                          <a:spcPts val="800"/>
                        </a:spcAft>
                      </a:pPr>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9307" marR="59307" marT="0" marB="0" anchor="ctr"/>
                </a:tc>
                <a:tc>
                  <a:txBody>
                    <a:bodyPr/>
                    <a:lstStyle/>
                    <a:p>
                      <a:pPr>
                        <a:lnSpc>
                          <a:spcPct val="107000"/>
                        </a:lnSpc>
                        <a:spcAft>
                          <a:spcPts val="800"/>
                        </a:spcAft>
                      </a:pPr>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9307" marR="59307" marT="0" marB="0" anchor="ctr"/>
                </a:tc>
                <a:tc>
                  <a:txBody>
                    <a:bodyPr/>
                    <a:lstStyle/>
                    <a:p>
                      <a:pPr marL="228600">
                        <a:lnSpc>
                          <a:spcPct val="107000"/>
                        </a:lnSpc>
                        <a:spcAft>
                          <a:spcPts val="800"/>
                        </a:spcAft>
                      </a:pPr>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9307" marR="59307" marT="0" marB="0" anchor="ctr"/>
                </a:tc>
                <a:tc>
                  <a:txBody>
                    <a:bodyPr/>
                    <a:lstStyle/>
                    <a:p>
                      <a:pPr>
                        <a:lnSpc>
                          <a:spcPct val="107000"/>
                        </a:lnSpc>
                        <a:spcAft>
                          <a:spcPts val="800"/>
                        </a:spcAft>
                      </a:pPr>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9307" marR="59307" marT="0" marB="0" anchor="ctr"/>
                </a:tc>
                <a:tc>
                  <a:txBody>
                    <a:bodyPr/>
                    <a:lstStyle/>
                    <a:p>
                      <a:pPr marL="228600">
                        <a:lnSpc>
                          <a:spcPct val="107000"/>
                        </a:lnSpc>
                        <a:spcAft>
                          <a:spcPts val="800"/>
                        </a:spcAft>
                      </a:pPr>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9307" marR="59307" marT="0" marB="0" anchor="ctr"/>
                </a:tc>
                <a:tc>
                  <a:txBody>
                    <a:bodyPr/>
                    <a:lstStyle/>
                    <a:p>
                      <a:pPr>
                        <a:lnSpc>
                          <a:spcPct val="107000"/>
                        </a:lnSpc>
                        <a:spcAft>
                          <a:spcPts val="800"/>
                        </a:spcAft>
                      </a:pPr>
                      <a:r>
                        <a:rPr lang="en-GB" sz="1000" dirty="0">
                          <a:effectLst/>
                        </a:rPr>
                        <a:t>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59307" marR="59307" marT="0" marB="0" anchor="ctr"/>
                </a:tc>
                <a:extLst>
                  <a:ext uri="{0D108BD9-81ED-4DB2-BD59-A6C34878D82A}">
                    <a16:rowId xmlns:a16="http://schemas.microsoft.com/office/drawing/2014/main" val="3557867927"/>
                  </a:ext>
                </a:extLst>
              </a:tr>
            </a:tbl>
          </a:graphicData>
        </a:graphic>
      </p:graphicFrame>
    </p:spTree>
    <p:extLst>
      <p:ext uri="{BB962C8B-B14F-4D97-AF65-F5344CB8AC3E}">
        <p14:creationId xmlns:p14="http://schemas.microsoft.com/office/powerpoint/2010/main" val="139503488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000E11-B052-FBAE-43F2-64E428D2DAFB}"/>
              </a:ext>
            </a:extLst>
          </p:cNvPr>
          <p:cNvSpPr>
            <a:spLocks noGrp="1"/>
          </p:cNvSpPr>
          <p:nvPr>
            <p:ph type="title"/>
          </p:nvPr>
        </p:nvSpPr>
        <p:spPr/>
        <p:txBody>
          <a:bodyPr>
            <a:normAutofit/>
          </a:bodyPr>
          <a:lstStyle/>
          <a:p>
            <a:r>
              <a:rPr lang="cy-GB" dirty="0">
                <a:solidFill>
                  <a:srgbClr val="0070C0"/>
                </a:solidFill>
              </a:rPr>
              <a:t>Cydran 2 – Taflen</a:t>
            </a:r>
          </a:p>
        </p:txBody>
      </p:sp>
      <p:sp>
        <p:nvSpPr>
          <p:cNvPr id="3" name="Content Placeholder 2">
            <a:extLst>
              <a:ext uri="{FF2B5EF4-FFF2-40B4-BE49-F238E27FC236}">
                <a16:creationId xmlns:a16="http://schemas.microsoft.com/office/drawing/2014/main" id="{108D6D41-DF5F-3BBC-4389-473484DDC5A2}"/>
              </a:ext>
            </a:extLst>
          </p:cNvPr>
          <p:cNvSpPr>
            <a:spLocks noGrp="1"/>
          </p:cNvSpPr>
          <p:nvPr>
            <p:ph idx="1"/>
          </p:nvPr>
        </p:nvSpPr>
        <p:spPr/>
        <p:txBody>
          <a:bodyPr>
            <a:normAutofit/>
          </a:bodyPr>
          <a:lstStyle/>
          <a:p>
            <a:r>
              <a:rPr lang="cy-GB" sz="4000" dirty="0">
                <a:solidFill>
                  <a:srgbClr val="0070C0"/>
                </a:solidFill>
              </a:rPr>
              <a:t>Lluniwch daflen sy’n hysbysebu profiad dysgu awyr agored i grŵp o’ch dewis (Tua 500 o eiriau gan gynnwys delweddau</a:t>
            </a:r>
            <a:r>
              <a:rPr lang="en-GB" sz="4000" dirty="0">
                <a:solidFill>
                  <a:srgbClr val="0070C0"/>
                </a:solidFill>
              </a:rPr>
              <a:t>)</a:t>
            </a:r>
          </a:p>
          <a:p>
            <a:pPr marL="0" indent="0">
              <a:buNone/>
            </a:pPr>
            <a:endParaRPr lang="en-GB" sz="4000" dirty="0">
              <a:solidFill>
                <a:srgbClr val="0070C0"/>
              </a:solidFill>
            </a:endParaRPr>
          </a:p>
          <a:p>
            <a:r>
              <a:rPr lang="cy-GB" sz="4000" dirty="0" err="1">
                <a:solidFill>
                  <a:srgbClr val="0070C0"/>
                </a:solidFill>
              </a:rPr>
              <a:t>Moodle</a:t>
            </a:r>
            <a:r>
              <a:rPr lang="cy-GB" sz="4000" dirty="0">
                <a:solidFill>
                  <a:srgbClr val="0070C0"/>
                </a:solidFill>
              </a:rPr>
              <a:t>: Agorwch arweiniad taflenni (</a:t>
            </a:r>
            <a:r>
              <a:rPr lang="cy-GB" sz="4000" dirty="0" err="1">
                <a:solidFill>
                  <a:srgbClr val="0070C0"/>
                </a:solidFill>
              </a:rPr>
              <a:t>Flyer</a:t>
            </a:r>
            <a:r>
              <a:rPr lang="cy-GB" sz="4000" dirty="0">
                <a:solidFill>
                  <a:srgbClr val="0070C0"/>
                </a:solidFill>
              </a:rPr>
              <a:t> </a:t>
            </a:r>
            <a:r>
              <a:rPr lang="cy-GB" sz="4000" dirty="0" err="1">
                <a:solidFill>
                  <a:srgbClr val="0070C0"/>
                </a:solidFill>
              </a:rPr>
              <a:t>guidance</a:t>
            </a:r>
            <a:r>
              <a:rPr lang="cy-GB" sz="4000" dirty="0">
                <a:solidFill>
                  <a:srgbClr val="0070C0"/>
                </a:solidFill>
              </a:rPr>
              <a:t>) ac ysbrydoliaeth dylunio bywyd go iawn am enghreifftiau</a:t>
            </a:r>
          </a:p>
        </p:txBody>
      </p:sp>
    </p:spTree>
    <p:extLst>
      <p:ext uri="{BB962C8B-B14F-4D97-AF65-F5344CB8AC3E}">
        <p14:creationId xmlns:p14="http://schemas.microsoft.com/office/powerpoint/2010/main" val="78161703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838200" y="350611"/>
            <a:ext cx="10515600" cy="841376"/>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cy-GB" sz="4800" dirty="0">
                <a:latin typeface="Arial" panose="020B0604020202020204" pitchFamily="34" charset="0"/>
                <a:cs typeface="Arial" panose="020B0604020202020204" pitchFamily="34" charset="0"/>
              </a:rPr>
              <a:t>Aseiniad</a:t>
            </a:r>
            <a:r>
              <a:rPr lang="en-GB" sz="4800" dirty="0">
                <a:latin typeface="Arial" panose="020B0604020202020204" pitchFamily="34" charset="0"/>
                <a:cs typeface="Arial" panose="020B0604020202020204" pitchFamily="34" charset="0"/>
              </a:rPr>
              <a:t>          </a:t>
            </a:r>
            <a:r>
              <a:rPr lang="en-GB" sz="4800" i="1" dirty="0">
                <a:solidFill>
                  <a:srgbClr val="0070C0"/>
                </a:solidFill>
                <a:latin typeface="Arial" panose="020B0604020202020204" pitchFamily="34" charset="0"/>
                <a:cs typeface="Arial" panose="020B0604020202020204" pitchFamily="34" charset="0"/>
              </a:rPr>
              <a:t>Assignment</a:t>
            </a:r>
          </a:p>
        </p:txBody>
      </p:sp>
      <p:sp>
        <p:nvSpPr>
          <p:cNvPr id="3" name="Content Placeholder 2"/>
          <p:cNvSpPr txBox="1">
            <a:spLocks/>
          </p:cNvSpPr>
          <p:nvPr/>
        </p:nvSpPr>
        <p:spPr>
          <a:xfrm>
            <a:off x="598714" y="2156051"/>
            <a:ext cx="5181600" cy="4351338"/>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cy-GB" sz="2800" dirty="0">
                <a:latin typeface="Arial" panose="020B0604020202020204" pitchFamily="34" charset="0"/>
                <a:cs typeface="Arial" panose="020B0604020202020204" pitchFamily="34" charset="0"/>
              </a:rPr>
              <a:t>Portffolio</a:t>
            </a:r>
          </a:p>
          <a:p>
            <a:r>
              <a:rPr lang="cy-GB" sz="2800" dirty="0">
                <a:latin typeface="Arial" panose="020B0604020202020204" pitchFamily="34" charset="0"/>
                <a:cs typeface="Arial" panose="020B0604020202020204" pitchFamily="34" charset="0"/>
              </a:rPr>
              <a:t>4 Elfen</a:t>
            </a:r>
          </a:p>
          <a:p>
            <a:r>
              <a:rPr lang="cy-GB" sz="2800" dirty="0">
                <a:latin typeface="Arial" panose="020B0604020202020204" pitchFamily="34" charset="0"/>
                <a:cs typeface="Arial" panose="020B0604020202020204" pitchFamily="34" charset="0"/>
              </a:rPr>
              <a:t>4000 gair</a:t>
            </a:r>
          </a:p>
          <a:p>
            <a:endParaRPr lang="en-GB" sz="2800" dirty="0">
              <a:latin typeface="Arial" panose="020B0604020202020204" pitchFamily="34" charset="0"/>
              <a:cs typeface="Arial" panose="020B0604020202020204" pitchFamily="34" charset="0"/>
            </a:endParaRPr>
          </a:p>
          <a:p>
            <a:r>
              <a:rPr lang="cy-GB" sz="2800" dirty="0">
                <a:latin typeface="Arial" panose="020B0604020202020204" pitchFamily="34" charset="0"/>
                <a:cs typeface="Arial" panose="020B0604020202020204" pitchFamily="34" charset="0"/>
              </a:rPr>
              <a:t>Dyddiad cyflwyno 26.04.26, 23.59</a:t>
            </a:r>
          </a:p>
          <a:p>
            <a:r>
              <a:rPr lang="cy-GB" sz="2800" dirty="0">
                <a:latin typeface="Arial" panose="020B0604020202020204" pitchFamily="34" charset="0"/>
                <a:cs typeface="Arial" panose="020B0604020202020204" pitchFamily="34" charset="0"/>
              </a:rPr>
              <a:t>Gweler y Canllawiau Aseiniad sy’n dilyn</a:t>
            </a:r>
          </a:p>
        </p:txBody>
      </p:sp>
      <p:sp>
        <p:nvSpPr>
          <p:cNvPr id="4" name="Content Placeholder 3"/>
          <p:cNvSpPr txBox="1">
            <a:spLocks/>
          </p:cNvSpPr>
          <p:nvPr/>
        </p:nvSpPr>
        <p:spPr>
          <a:xfrm>
            <a:off x="6172200" y="2115910"/>
            <a:ext cx="5181600" cy="4351338"/>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dirty="0">
                <a:solidFill>
                  <a:srgbClr val="0070C0"/>
                </a:solidFill>
                <a:latin typeface="Arial" panose="020B0604020202020204" pitchFamily="34" charset="0"/>
                <a:cs typeface="Arial" panose="020B0604020202020204" pitchFamily="34" charset="0"/>
              </a:rPr>
              <a:t>Portfolio</a:t>
            </a:r>
          </a:p>
          <a:p>
            <a:pPr marL="0" indent="0" algn="ctr">
              <a:buNone/>
            </a:pPr>
            <a:r>
              <a:rPr lang="en-GB" dirty="0">
                <a:solidFill>
                  <a:srgbClr val="0070C0"/>
                </a:solidFill>
                <a:latin typeface="Arial" panose="020B0604020202020204" pitchFamily="34" charset="0"/>
                <a:cs typeface="Arial" panose="020B0604020202020204" pitchFamily="34" charset="0"/>
              </a:rPr>
              <a:t>4 Elements</a:t>
            </a:r>
          </a:p>
          <a:p>
            <a:pPr marL="0" indent="0" algn="ctr">
              <a:buNone/>
            </a:pPr>
            <a:r>
              <a:rPr lang="en-GB" dirty="0">
                <a:solidFill>
                  <a:srgbClr val="0070C0"/>
                </a:solidFill>
                <a:latin typeface="Arial" panose="020B0604020202020204" pitchFamily="34" charset="0"/>
                <a:cs typeface="Arial" panose="020B0604020202020204" pitchFamily="34" charset="0"/>
              </a:rPr>
              <a:t>4000 words</a:t>
            </a:r>
          </a:p>
          <a:p>
            <a:pPr marL="0" indent="0" algn="ctr">
              <a:buNone/>
            </a:pPr>
            <a:endParaRPr lang="en-GB" dirty="0">
              <a:solidFill>
                <a:srgbClr val="0070C0"/>
              </a:solidFill>
              <a:latin typeface="Arial" panose="020B0604020202020204" pitchFamily="34" charset="0"/>
              <a:cs typeface="Arial" panose="020B0604020202020204" pitchFamily="34" charset="0"/>
            </a:endParaRPr>
          </a:p>
          <a:p>
            <a:pPr marL="0" indent="0" algn="ctr">
              <a:buNone/>
            </a:pPr>
            <a:r>
              <a:rPr lang="en-GB" dirty="0">
                <a:solidFill>
                  <a:srgbClr val="0070C0"/>
                </a:solidFill>
                <a:latin typeface="Arial" panose="020B0604020202020204" pitchFamily="34" charset="0"/>
                <a:cs typeface="Arial" panose="020B0604020202020204" pitchFamily="34" charset="0"/>
              </a:rPr>
              <a:t>Hand in </a:t>
            </a:r>
            <a:r>
              <a:rPr lang="en-GB">
                <a:solidFill>
                  <a:srgbClr val="0070C0"/>
                </a:solidFill>
                <a:latin typeface="Arial" panose="020B0604020202020204" pitchFamily="34" charset="0"/>
                <a:cs typeface="Arial" panose="020B0604020202020204" pitchFamily="34" charset="0"/>
              </a:rPr>
              <a:t>date  26.04.26, </a:t>
            </a:r>
            <a:r>
              <a:rPr lang="en-GB" dirty="0">
                <a:solidFill>
                  <a:srgbClr val="0070C0"/>
                </a:solidFill>
                <a:latin typeface="Arial" panose="020B0604020202020204" pitchFamily="34" charset="0"/>
                <a:cs typeface="Arial" panose="020B0604020202020204" pitchFamily="34" charset="0"/>
              </a:rPr>
              <a:t>23.59</a:t>
            </a:r>
          </a:p>
          <a:p>
            <a:pPr marL="0" indent="0" algn="ctr">
              <a:buNone/>
            </a:pPr>
            <a:r>
              <a:rPr lang="en-GB" dirty="0">
                <a:solidFill>
                  <a:srgbClr val="0070C0"/>
                </a:solidFill>
                <a:latin typeface="Arial" panose="020B0604020202020204" pitchFamily="34" charset="0"/>
                <a:cs typeface="Arial" panose="020B0604020202020204" pitchFamily="34" charset="0"/>
              </a:rPr>
              <a:t>See following Assignment Guidance</a:t>
            </a:r>
          </a:p>
        </p:txBody>
      </p:sp>
    </p:spTree>
    <p:extLst>
      <p:ext uri="{BB962C8B-B14F-4D97-AF65-F5344CB8AC3E}">
        <p14:creationId xmlns:p14="http://schemas.microsoft.com/office/powerpoint/2010/main" val="419530497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Rectangle 3"/>
          <p:cNvSpPr/>
          <p:nvPr/>
        </p:nvSpPr>
        <p:spPr>
          <a:xfrm>
            <a:off x="4764413" y="501134"/>
            <a:ext cx="2119042" cy="584775"/>
          </a:xfrm>
          <a:prstGeom prst="rect">
            <a:avLst/>
          </a:prstGeom>
        </p:spPr>
        <p:txBody>
          <a:bodyPr wrap="none">
            <a:spAutoFit/>
          </a:bodyPr>
          <a:lstStyle/>
          <a:p>
            <a:pPr algn="ctr"/>
            <a:r>
              <a:rPr lang="cy-GB" sz="3200" b="1" u="sng" dirty="0">
                <a:solidFill>
                  <a:srgbClr val="0070C0"/>
                </a:solidFill>
              </a:rPr>
              <a:t>Cyfeiriadau</a:t>
            </a:r>
          </a:p>
        </p:txBody>
      </p:sp>
      <p:sp>
        <p:nvSpPr>
          <p:cNvPr id="8" name="TextBox 7">
            <a:extLst>
              <a:ext uri="{FF2B5EF4-FFF2-40B4-BE49-F238E27FC236}">
                <a16:creationId xmlns:a16="http://schemas.microsoft.com/office/drawing/2014/main" id="{3E4FC7AA-8470-813C-E5A8-317B26A2A50D}"/>
              </a:ext>
            </a:extLst>
          </p:cNvPr>
          <p:cNvSpPr txBox="1"/>
          <p:nvPr/>
        </p:nvSpPr>
        <p:spPr>
          <a:xfrm>
            <a:off x="551361" y="1328532"/>
            <a:ext cx="11640639" cy="5386090"/>
          </a:xfrm>
          <a:prstGeom prst="rect">
            <a:avLst/>
          </a:prstGeom>
          <a:noFill/>
        </p:spPr>
        <p:txBody>
          <a:bodyPr wrap="square">
            <a:spAutoFit/>
          </a:bodyPr>
          <a:lstStyle/>
          <a:p>
            <a:r>
              <a:rPr lang="en-GB" sz="1200" dirty="0">
                <a:solidFill>
                  <a:srgbClr val="0070C0"/>
                </a:solidFill>
                <a:latin typeface="Arial" panose="020B0604020202020204" pitchFamily="34" charset="0"/>
                <a:cs typeface="Arial" panose="020B0604020202020204" pitchFamily="34" charset="0"/>
              </a:rPr>
              <a:t>Belanger, M.,  et al, (2019). Physical activity mediates the relationship between outdoor time and mental health. </a:t>
            </a:r>
            <a:r>
              <a:rPr lang="en-GB" sz="1200" dirty="0" err="1">
                <a:solidFill>
                  <a:srgbClr val="0070C0"/>
                </a:solidFill>
                <a:latin typeface="Arial" panose="020B0604020202020204" pitchFamily="34" charset="0"/>
                <a:cs typeface="Arial" panose="020B0604020202020204" pitchFamily="34" charset="0"/>
              </a:rPr>
              <a:t>Prev</a:t>
            </a:r>
            <a:r>
              <a:rPr lang="en-GB" sz="1200" dirty="0">
                <a:solidFill>
                  <a:srgbClr val="0070C0"/>
                </a:solidFill>
                <a:latin typeface="Arial" panose="020B0604020202020204" pitchFamily="34" charset="0"/>
                <a:cs typeface="Arial" panose="020B0604020202020204" pitchFamily="34" charset="0"/>
              </a:rPr>
              <a:t> Med Rep. 16:101006.</a:t>
            </a:r>
          </a:p>
          <a:p>
            <a:endParaRPr lang="en-GB" sz="1200" dirty="0">
              <a:solidFill>
                <a:srgbClr val="0070C0"/>
              </a:solidFill>
              <a:latin typeface="Arial" panose="020B0604020202020204" pitchFamily="34" charset="0"/>
              <a:cs typeface="Arial" panose="020B0604020202020204" pitchFamily="34" charset="0"/>
            </a:endParaRPr>
          </a:p>
          <a:p>
            <a:r>
              <a:rPr lang="en-GB" sz="1200" dirty="0">
                <a:solidFill>
                  <a:srgbClr val="0070C0"/>
                </a:solidFill>
                <a:latin typeface="Arial" panose="020B0604020202020204" pitchFamily="34" charset="0"/>
                <a:cs typeface="Arial" panose="020B0604020202020204" pitchFamily="34" charset="0"/>
              </a:rPr>
              <a:t>Beyer, K.M.M.,  et al, (2018). Time spent outdoors, activity levels, and chronic disease among American adults. J </a:t>
            </a:r>
            <a:r>
              <a:rPr lang="en-GB" sz="1200" dirty="0" err="1">
                <a:solidFill>
                  <a:srgbClr val="0070C0"/>
                </a:solidFill>
                <a:latin typeface="Arial" panose="020B0604020202020204" pitchFamily="34" charset="0"/>
                <a:cs typeface="Arial" panose="020B0604020202020204" pitchFamily="34" charset="0"/>
              </a:rPr>
              <a:t>Behav</a:t>
            </a:r>
            <a:r>
              <a:rPr lang="en-GB" sz="1200" dirty="0">
                <a:solidFill>
                  <a:srgbClr val="0070C0"/>
                </a:solidFill>
                <a:latin typeface="Arial" panose="020B0604020202020204" pitchFamily="34" charset="0"/>
                <a:cs typeface="Arial" panose="020B0604020202020204" pitchFamily="34" charset="0"/>
              </a:rPr>
              <a:t> Med. 41(4):494–503.</a:t>
            </a:r>
          </a:p>
          <a:p>
            <a:endParaRPr lang="en-GB" sz="1200" dirty="0">
              <a:solidFill>
                <a:srgbClr val="0070C0"/>
              </a:solidFill>
              <a:latin typeface="Arial" panose="020B0604020202020204" pitchFamily="34" charset="0"/>
              <a:cs typeface="Arial" panose="020B0604020202020204" pitchFamily="34" charset="0"/>
            </a:endParaRPr>
          </a:p>
          <a:p>
            <a:r>
              <a:rPr lang="en-GB" sz="1200" dirty="0">
                <a:solidFill>
                  <a:srgbClr val="0070C0"/>
                </a:solidFill>
                <a:latin typeface="Arial" panose="020B0604020202020204" pitchFamily="34" charset="0"/>
                <a:cs typeface="Arial" panose="020B0604020202020204" pitchFamily="34" charset="0"/>
              </a:rPr>
              <a:t>Dodd, H.F.,  et al, (2021) Children’s Play and Independent Mobility in 2020: Results from the British Children’s Play Survey. Int. J. Environ. Res. Public Health, 18(8), 4334</a:t>
            </a:r>
          </a:p>
          <a:p>
            <a:endParaRPr lang="en-GB" sz="1200" dirty="0">
              <a:solidFill>
                <a:srgbClr val="0070C0"/>
              </a:solidFill>
              <a:latin typeface="Arial" panose="020B0604020202020204" pitchFamily="34" charset="0"/>
              <a:cs typeface="Arial" panose="020B0604020202020204" pitchFamily="34" charset="0"/>
            </a:endParaRPr>
          </a:p>
          <a:p>
            <a:r>
              <a:rPr lang="en-GB" sz="1200" dirty="0">
                <a:solidFill>
                  <a:srgbClr val="0070C0"/>
                </a:solidFill>
                <a:latin typeface="Arial" panose="020B0604020202020204" pitchFamily="34" charset="0"/>
                <a:cs typeface="Arial" panose="020B0604020202020204" pitchFamily="34" charset="0"/>
              </a:rPr>
              <a:t>Douglas, M. (1992) Risk and Blame: Essays in cultural theory. London: Routledge.</a:t>
            </a:r>
          </a:p>
          <a:p>
            <a:r>
              <a:rPr lang="en-GB" sz="1200" dirty="0" err="1">
                <a:solidFill>
                  <a:srgbClr val="0070C0"/>
                </a:solidFill>
                <a:latin typeface="Arial" panose="020B0604020202020204" pitchFamily="34" charset="0"/>
                <a:cs typeface="Arial" panose="020B0604020202020204" pitchFamily="34" charset="0"/>
              </a:rPr>
              <a:t>Furedi</a:t>
            </a:r>
            <a:r>
              <a:rPr lang="en-GB" sz="1200" dirty="0">
                <a:solidFill>
                  <a:srgbClr val="0070C0"/>
                </a:solidFill>
                <a:latin typeface="Arial" panose="020B0604020202020204" pitchFamily="34" charset="0"/>
                <a:cs typeface="Arial" panose="020B0604020202020204" pitchFamily="34" charset="0"/>
              </a:rPr>
              <a:t>, F. (2002) Playing outdoors in the early years. London: Continuum</a:t>
            </a:r>
          </a:p>
          <a:p>
            <a:endParaRPr lang="en-GB" sz="1200" dirty="0">
              <a:solidFill>
                <a:srgbClr val="0070C0"/>
              </a:solidFill>
              <a:latin typeface="Arial" panose="020B0604020202020204" pitchFamily="34" charset="0"/>
              <a:cs typeface="Arial" panose="020B0604020202020204" pitchFamily="34" charset="0"/>
            </a:endParaRPr>
          </a:p>
          <a:p>
            <a:r>
              <a:rPr lang="en-GB" sz="1200" dirty="0">
                <a:solidFill>
                  <a:srgbClr val="0070C0"/>
                </a:solidFill>
                <a:latin typeface="Arial" panose="020B0604020202020204" pitchFamily="34" charset="0"/>
                <a:cs typeface="Arial" panose="020B0604020202020204" pitchFamily="34" charset="0"/>
              </a:rPr>
              <a:t>Gill, T. (2004) Bred in captivity. The Guardian. 20th September</a:t>
            </a:r>
          </a:p>
          <a:p>
            <a:endParaRPr lang="en-GB" sz="1200" dirty="0">
              <a:solidFill>
                <a:srgbClr val="0070C0"/>
              </a:solidFill>
              <a:latin typeface="Arial" panose="020B0604020202020204" pitchFamily="34" charset="0"/>
              <a:cs typeface="Arial" panose="020B0604020202020204" pitchFamily="34" charset="0"/>
            </a:endParaRPr>
          </a:p>
          <a:p>
            <a:r>
              <a:rPr lang="en-GB" sz="1200" dirty="0">
                <a:solidFill>
                  <a:srgbClr val="0070C0"/>
                </a:solidFill>
                <a:latin typeface="Arial" panose="020B0604020202020204" pitchFamily="34" charset="0"/>
                <a:cs typeface="Arial" panose="020B0604020202020204" pitchFamily="34" charset="0"/>
              </a:rPr>
              <a:t>Gill, T. (2011). Children and nature: A quasi-</a:t>
            </a:r>
            <a:r>
              <a:rPr lang="en-GB" sz="1200" dirty="0" err="1">
                <a:solidFill>
                  <a:srgbClr val="0070C0"/>
                </a:solidFill>
                <a:latin typeface="Arial" panose="020B0604020202020204" pitchFamily="34" charset="0"/>
                <a:cs typeface="Arial" panose="020B0604020202020204" pitchFamily="34" charset="0"/>
              </a:rPr>
              <a:t>systematical</a:t>
            </a:r>
            <a:r>
              <a:rPr lang="en-GB" sz="1200" dirty="0">
                <a:solidFill>
                  <a:srgbClr val="0070C0"/>
                </a:solidFill>
                <a:latin typeface="Arial" panose="020B0604020202020204" pitchFamily="34" charset="0"/>
                <a:cs typeface="Arial" panose="020B0604020202020204" pitchFamily="34" charset="0"/>
              </a:rPr>
              <a:t> review of the empirical evidence. London: Greater London Authority.</a:t>
            </a:r>
          </a:p>
          <a:p>
            <a:endParaRPr lang="en-GB" sz="1200" dirty="0">
              <a:solidFill>
                <a:srgbClr val="0070C0"/>
              </a:solidFill>
              <a:latin typeface="Arial" panose="020B0604020202020204" pitchFamily="34" charset="0"/>
              <a:cs typeface="Arial" panose="020B0604020202020204" pitchFamily="34" charset="0"/>
            </a:endParaRPr>
          </a:p>
          <a:p>
            <a:r>
              <a:rPr lang="en-GB" sz="1200" dirty="0">
                <a:solidFill>
                  <a:srgbClr val="0070C0"/>
                </a:solidFill>
                <a:latin typeface="Arial" panose="020B0604020202020204" pitchFamily="34" charset="0"/>
                <a:cs typeface="Arial" panose="020B0604020202020204" pitchFamily="34" charset="0"/>
              </a:rPr>
              <a:t>Jimenez, M. P., et al. (2021) “Associations between Nature Exposure and Health: A Review of the Evidence.” International journal of environmental research and public health vol. 18,9 4790. </a:t>
            </a:r>
          </a:p>
          <a:p>
            <a:endParaRPr lang="en-GB" sz="1200" dirty="0">
              <a:solidFill>
                <a:srgbClr val="0070C0"/>
              </a:solidFill>
              <a:latin typeface="Arial" panose="020B0604020202020204" pitchFamily="34" charset="0"/>
              <a:cs typeface="Arial" panose="020B0604020202020204" pitchFamily="34" charset="0"/>
            </a:endParaRPr>
          </a:p>
          <a:p>
            <a:r>
              <a:rPr lang="en-GB" sz="1200" dirty="0">
                <a:solidFill>
                  <a:srgbClr val="0070C0"/>
                </a:solidFill>
                <a:latin typeface="Arial" panose="020B0604020202020204" pitchFamily="34" charset="0"/>
                <a:cs typeface="Arial" panose="020B0604020202020204" pitchFamily="34" charset="0"/>
              </a:rPr>
              <a:t>Kerr, J.,  et al,. (2012). The relationship between outdoor activity and health in older adults using GPS. Int J Environ Res Public Health. 9(12):4615–4625.</a:t>
            </a:r>
          </a:p>
          <a:p>
            <a:r>
              <a:rPr lang="en-GB" sz="1200" dirty="0" err="1">
                <a:solidFill>
                  <a:srgbClr val="0070C0"/>
                </a:solidFill>
                <a:latin typeface="Arial" panose="020B0604020202020204" pitchFamily="34" charset="0"/>
                <a:cs typeface="Arial" panose="020B0604020202020204" pitchFamily="34" charset="0"/>
              </a:rPr>
              <a:t>Kühn</a:t>
            </a:r>
            <a:r>
              <a:rPr lang="en-GB" sz="1200" dirty="0">
                <a:solidFill>
                  <a:srgbClr val="0070C0"/>
                </a:solidFill>
                <a:latin typeface="Arial" panose="020B0604020202020204" pitchFamily="34" charset="0"/>
                <a:cs typeface="Arial" panose="020B0604020202020204" pitchFamily="34" charset="0"/>
              </a:rPr>
              <a:t>, S., et al (2021) Spend time outdoors for your brain – an in-depth longitudinal MRI study, The World Journal of Biological Psychiatry, 23:3,</a:t>
            </a:r>
          </a:p>
          <a:p>
            <a:r>
              <a:rPr lang="en-GB" sz="1200" dirty="0">
                <a:solidFill>
                  <a:srgbClr val="0070C0"/>
                </a:solidFill>
                <a:latin typeface="Arial" panose="020B0604020202020204" pitchFamily="34" charset="0"/>
                <a:cs typeface="Arial" panose="020B0604020202020204" pitchFamily="34" charset="0"/>
              </a:rPr>
              <a:t>201-207</a:t>
            </a:r>
          </a:p>
          <a:p>
            <a:endParaRPr lang="en-GB" sz="1200" dirty="0">
              <a:solidFill>
                <a:srgbClr val="0070C0"/>
              </a:solidFill>
              <a:latin typeface="Arial" panose="020B0604020202020204" pitchFamily="34" charset="0"/>
              <a:cs typeface="Arial" panose="020B0604020202020204" pitchFamily="34" charset="0"/>
            </a:endParaRPr>
          </a:p>
          <a:p>
            <a:r>
              <a:rPr lang="en-GB" sz="1200" dirty="0">
                <a:solidFill>
                  <a:srgbClr val="0070C0"/>
                </a:solidFill>
                <a:latin typeface="Arial" panose="020B0604020202020204" pitchFamily="34" charset="0"/>
                <a:cs typeface="Arial" panose="020B0604020202020204" pitchFamily="34" charset="0"/>
              </a:rPr>
              <a:t>Lindon, J. (1999) Too safe for their own good? Helping children learn about risk and life skills. London: National Early Years Network.</a:t>
            </a:r>
          </a:p>
          <a:p>
            <a:endParaRPr lang="en-GB" sz="1200" dirty="0">
              <a:solidFill>
                <a:srgbClr val="0070C0"/>
              </a:solidFill>
              <a:latin typeface="Arial" panose="020B0604020202020204" pitchFamily="34" charset="0"/>
              <a:cs typeface="Arial" panose="020B0604020202020204" pitchFamily="34" charset="0"/>
            </a:endParaRPr>
          </a:p>
          <a:p>
            <a:r>
              <a:rPr lang="en-GB" sz="1200" dirty="0">
                <a:solidFill>
                  <a:srgbClr val="0070C0"/>
                </a:solidFill>
                <a:latin typeface="Arial" panose="020B0604020202020204" pitchFamily="34" charset="0"/>
                <a:cs typeface="Arial" panose="020B0604020202020204" pitchFamily="34" charset="0"/>
              </a:rPr>
              <a:t>Lingham, G., et al (2020). How does spending time outdoors protect against myopia? A review. Br J </a:t>
            </a:r>
            <a:r>
              <a:rPr lang="en-GB" sz="1200" dirty="0" err="1">
                <a:solidFill>
                  <a:srgbClr val="0070C0"/>
                </a:solidFill>
                <a:latin typeface="Arial" panose="020B0604020202020204" pitchFamily="34" charset="0"/>
                <a:cs typeface="Arial" panose="020B0604020202020204" pitchFamily="34" charset="0"/>
              </a:rPr>
              <a:t>Ophthalmol</a:t>
            </a:r>
            <a:r>
              <a:rPr lang="en-GB" sz="1200" dirty="0">
                <a:solidFill>
                  <a:srgbClr val="0070C0"/>
                </a:solidFill>
                <a:latin typeface="Arial" panose="020B0604020202020204" pitchFamily="34" charset="0"/>
                <a:cs typeface="Arial" panose="020B0604020202020204" pitchFamily="34" charset="0"/>
              </a:rPr>
              <a:t>. 104(5):593–599</a:t>
            </a:r>
          </a:p>
          <a:p>
            <a:endParaRPr lang="en-GB" sz="1200" dirty="0">
              <a:solidFill>
                <a:srgbClr val="0070C0"/>
              </a:solidFill>
              <a:latin typeface="Arial" panose="020B0604020202020204" pitchFamily="34" charset="0"/>
              <a:cs typeface="Arial" panose="020B0604020202020204" pitchFamily="34" charset="0"/>
            </a:endParaRPr>
          </a:p>
          <a:p>
            <a:r>
              <a:rPr lang="en-GB" sz="1200" dirty="0">
                <a:solidFill>
                  <a:srgbClr val="0070C0"/>
                </a:solidFill>
                <a:latin typeface="Arial" panose="020B0604020202020204" pitchFamily="34" charset="0"/>
                <a:cs typeface="Arial" panose="020B0604020202020204" pitchFamily="34" charset="0"/>
              </a:rPr>
              <a:t>Little, H. (2006) Children’s risk taking behaviour: implications for early childhood policy and practice. International Journal of Early Years Education, 14(2), 141-154.</a:t>
            </a:r>
            <a:endParaRPr lang="en-GB" sz="1200" dirty="0">
              <a:solidFill>
                <a:srgbClr val="0070C0"/>
              </a:solidFill>
            </a:endParaRPr>
          </a:p>
          <a:p>
            <a:endParaRPr lang="en-GB" sz="2600" dirty="0">
              <a:solidFill>
                <a:srgbClr val="0070C0"/>
              </a:solidFill>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70857306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Rectangle 3"/>
          <p:cNvSpPr/>
          <p:nvPr/>
        </p:nvSpPr>
        <p:spPr>
          <a:xfrm>
            <a:off x="4764412" y="501134"/>
            <a:ext cx="2119042" cy="584775"/>
          </a:xfrm>
          <a:prstGeom prst="rect">
            <a:avLst/>
          </a:prstGeom>
        </p:spPr>
        <p:txBody>
          <a:bodyPr wrap="none">
            <a:spAutoFit/>
          </a:bodyPr>
          <a:lstStyle/>
          <a:p>
            <a:pPr algn="ctr"/>
            <a:r>
              <a:rPr lang="en-GB" sz="3200" b="1" u="sng">
                <a:solidFill>
                  <a:srgbClr val="0070C0"/>
                </a:solidFill>
              </a:rPr>
              <a:t>Cyfeiriadau</a:t>
            </a:r>
            <a:endParaRPr lang="en-GB" sz="3200" b="1" u="sng" dirty="0">
              <a:solidFill>
                <a:srgbClr val="0070C0"/>
              </a:solidFill>
            </a:endParaRPr>
          </a:p>
        </p:txBody>
      </p:sp>
      <p:sp>
        <p:nvSpPr>
          <p:cNvPr id="8" name="TextBox 7">
            <a:extLst>
              <a:ext uri="{FF2B5EF4-FFF2-40B4-BE49-F238E27FC236}">
                <a16:creationId xmlns:a16="http://schemas.microsoft.com/office/drawing/2014/main" id="{3E4FC7AA-8470-813C-E5A8-317B26A2A50D}"/>
              </a:ext>
            </a:extLst>
          </p:cNvPr>
          <p:cNvSpPr txBox="1"/>
          <p:nvPr/>
        </p:nvSpPr>
        <p:spPr>
          <a:xfrm>
            <a:off x="318406" y="1314884"/>
            <a:ext cx="11640639" cy="3816429"/>
          </a:xfrm>
          <a:prstGeom prst="rect">
            <a:avLst/>
          </a:prstGeom>
          <a:noFill/>
        </p:spPr>
        <p:txBody>
          <a:bodyPr wrap="square">
            <a:spAutoFit/>
          </a:bodyPr>
          <a:lstStyle/>
          <a:p>
            <a:r>
              <a:rPr lang="en-GB" sz="1200" dirty="0">
                <a:solidFill>
                  <a:srgbClr val="0070C0"/>
                </a:solidFill>
                <a:latin typeface="Arial" panose="020B0604020202020204" pitchFamily="34" charset="0"/>
                <a:cs typeface="Arial" panose="020B0604020202020204" pitchFamily="34" charset="0"/>
              </a:rPr>
              <a:t>McMillan, M. (1921) The Nursery School. </a:t>
            </a:r>
            <a:r>
              <a:rPr lang="en-GB" sz="1200" dirty="0" err="1">
                <a:solidFill>
                  <a:srgbClr val="0070C0"/>
                </a:solidFill>
                <a:latin typeface="Arial" panose="020B0604020202020204" pitchFamily="34" charset="0"/>
                <a:cs typeface="Arial" panose="020B0604020202020204" pitchFamily="34" charset="0"/>
              </a:rPr>
              <a:t>Legare</a:t>
            </a:r>
            <a:r>
              <a:rPr lang="en-GB" sz="1200" dirty="0">
                <a:solidFill>
                  <a:srgbClr val="0070C0"/>
                </a:solidFill>
                <a:latin typeface="Arial" panose="020B0604020202020204" pitchFamily="34" charset="0"/>
                <a:cs typeface="Arial" panose="020B0604020202020204" pitchFamily="34" charset="0"/>
              </a:rPr>
              <a:t> Street Press.</a:t>
            </a:r>
          </a:p>
          <a:p>
            <a:endParaRPr lang="en-GB" sz="1200" dirty="0">
              <a:solidFill>
                <a:srgbClr val="0070C0"/>
              </a:solidFill>
              <a:latin typeface="Arial" panose="020B0604020202020204" pitchFamily="34" charset="0"/>
              <a:cs typeface="Arial" panose="020B0604020202020204" pitchFamily="34" charset="0"/>
            </a:endParaRPr>
          </a:p>
          <a:p>
            <a:r>
              <a:rPr lang="en-GB" sz="1200" dirty="0">
                <a:solidFill>
                  <a:srgbClr val="0070C0"/>
                </a:solidFill>
                <a:latin typeface="Arial" panose="020B0604020202020204" pitchFamily="34" charset="0"/>
                <a:cs typeface="Arial" panose="020B0604020202020204" pitchFamily="34" charset="0"/>
              </a:rPr>
              <a:t>Nash, R.F. (2014). Wilderness and the American Mind, 5th </a:t>
            </a:r>
            <a:r>
              <a:rPr lang="en-GB" sz="1200" dirty="0" err="1">
                <a:solidFill>
                  <a:srgbClr val="0070C0"/>
                </a:solidFill>
                <a:latin typeface="Arial" panose="020B0604020202020204" pitchFamily="34" charset="0"/>
                <a:cs typeface="Arial" panose="020B0604020202020204" pitchFamily="34" charset="0"/>
              </a:rPr>
              <a:t>Edn</a:t>
            </a:r>
            <a:r>
              <a:rPr lang="en-GB" sz="1200" dirty="0">
                <a:solidFill>
                  <a:srgbClr val="0070C0"/>
                </a:solidFill>
                <a:latin typeface="Arial" panose="020B0604020202020204" pitchFamily="34" charset="0"/>
                <a:cs typeface="Arial" panose="020B0604020202020204" pitchFamily="34" charset="0"/>
              </a:rPr>
              <a:t>. New Haven, CT: Yale University Press.</a:t>
            </a:r>
          </a:p>
          <a:p>
            <a:endParaRPr lang="en-GB" sz="1200" dirty="0">
              <a:solidFill>
                <a:srgbClr val="0070C0"/>
              </a:solidFill>
              <a:latin typeface="Arial" panose="020B0604020202020204" pitchFamily="34" charset="0"/>
              <a:cs typeface="Arial" panose="020B0604020202020204" pitchFamily="34" charset="0"/>
            </a:endParaRPr>
          </a:p>
          <a:p>
            <a:r>
              <a:rPr lang="en-GB" sz="1200" dirty="0">
                <a:solidFill>
                  <a:srgbClr val="0070C0"/>
                </a:solidFill>
                <a:latin typeface="Arial" panose="020B0604020202020204" pitchFamily="34" charset="0"/>
                <a:cs typeface="Arial" panose="020B0604020202020204" pitchFamily="34" charset="0"/>
              </a:rPr>
              <a:t>Tovey, H. (2007) Playing Outdoors: Spaces And Places, Risk And Challenge: Spaces and Places, Risks and Challenge (Debating Play). 1st </a:t>
            </a:r>
            <a:r>
              <a:rPr lang="en-GB" sz="1200" dirty="0" err="1">
                <a:solidFill>
                  <a:srgbClr val="0070C0"/>
                </a:solidFill>
                <a:latin typeface="Arial" panose="020B0604020202020204" pitchFamily="34" charset="0"/>
                <a:cs typeface="Arial" panose="020B0604020202020204" pitchFamily="34" charset="0"/>
              </a:rPr>
              <a:t>edn</a:t>
            </a:r>
            <a:r>
              <a:rPr lang="en-GB" sz="1200" dirty="0">
                <a:solidFill>
                  <a:srgbClr val="0070C0"/>
                </a:solidFill>
                <a:latin typeface="Arial" panose="020B0604020202020204" pitchFamily="34" charset="0"/>
                <a:cs typeface="Arial" panose="020B0604020202020204" pitchFamily="34" charset="0"/>
              </a:rPr>
              <a:t>. Open University Press.</a:t>
            </a:r>
          </a:p>
          <a:p>
            <a:endParaRPr lang="en-GB" sz="1200" dirty="0">
              <a:solidFill>
                <a:srgbClr val="0070C0"/>
              </a:solidFill>
              <a:latin typeface="Arial" panose="020B0604020202020204" pitchFamily="34" charset="0"/>
              <a:cs typeface="Arial" panose="020B0604020202020204" pitchFamily="34" charset="0"/>
            </a:endParaRPr>
          </a:p>
          <a:p>
            <a:r>
              <a:rPr lang="en-GB" sz="1200" dirty="0">
                <a:solidFill>
                  <a:srgbClr val="0070C0"/>
                </a:solidFill>
                <a:latin typeface="Arial" panose="020B0604020202020204" pitchFamily="34" charset="0"/>
                <a:cs typeface="Arial" panose="020B0604020202020204" pitchFamily="34" charset="0"/>
              </a:rPr>
              <a:t>Valentine, G. &amp; McKendrick, J. (1997) Children’s outdoor </a:t>
            </a:r>
            <a:r>
              <a:rPr lang="en-GB" sz="1200" dirty="0" err="1">
                <a:solidFill>
                  <a:srgbClr val="0070C0"/>
                </a:solidFill>
                <a:latin typeface="Arial" panose="020B0604020202020204" pitchFamily="34" charset="0"/>
                <a:cs typeface="Arial" panose="020B0604020202020204" pitchFamily="34" charset="0"/>
              </a:rPr>
              <a:t>play:exploring</a:t>
            </a:r>
            <a:r>
              <a:rPr lang="en-GB" sz="1200" dirty="0">
                <a:solidFill>
                  <a:srgbClr val="0070C0"/>
                </a:solidFill>
                <a:latin typeface="Arial" panose="020B0604020202020204" pitchFamily="34" charset="0"/>
                <a:cs typeface="Arial" panose="020B0604020202020204" pitchFamily="34" charset="0"/>
              </a:rPr>
              <a:t> parental concerns about children’s safety and the challenging nature of childhood. </a:t>
            </a:r>
            <a:r>
              <a:rPr lang="en-GB" sz="1200" dirty="0" err="1">
                <a:solidFill>
                  <a:srgbClr val="0070C0"/>
                </a:solidFill>
                <a:latin typeface="Arial" panose="020B0604020202020204" pitchFamily="34" charset="0"/>
                <a:cs typeface="Arial" panose="020B0604020202020204" pitchFamily="34" charset="0"/>
              </a:rPr>
              <a:t>Geoforum</a:t>
            </a:r>
            <a:r>
              <a:rPr lang="en-GB" sz="1200" dirty="0">
                <a:solidFill>
                  <a:srgbClr val="0070C0"/>
                </a:solidFill>
                <a:latin typeface="Arial" panose="020B0604020202020204" pitchFamily="34" charset="0"/>
                <a:cs typeface="Arial" panose="020B0604020202020204" pitchFamily="34" charset="0"/>
              </a:rPr>
              <a:t>, 28, 219-235</a:t>
            </a:r>
          </a:p>
          <a:p>
            <a:r>
              <a:rPr lang="en-GB" sz="1200" dirty="0">
                <a:solidFill>
                  <a:srgbClr val="0070C0"/>
                </a:solidFill>
                <a:latin typeface="Arial" panose="020B0604020202020204" pitchFamily="34" charset="0"/>
                <a:cs typeface="Arial" panose="020B0604020202020204" pitchFamily="34" charset="0"/>
              </a:rPr>
              <a:t>Weinstein, N., et al, (2015) Seeing Community for the Trees: The Links among Contact with Natural Environments, Community Cohesion, and Crime, </a:t>
            </a:r>
            <a:r>
              <a:rPr lang="en-GB" sz="1200" dirty="0" err="1">
                <a:solidFill>
                  <a:srgbClr val="0070C0"/>
                </a:solidFill>
                <a:latin typeface="Arial" panose="020B0604020202020204" pitchFamily="34" charset="0"/>
                <a:cs typeface="Arial" panose="020B0604020202020204" pitchFamily="34" charset="0"/>
              </a:rPr>
              <a:t>BioScience</a:t>
            </a:r>
            <a:r>
              <a:rPr lang="en-GB" sz="1200" dirty="0">
                <a:solidFill>
                  <a:srgbClr val="0070C0"/>
                </a:solidFill>
                <a:latin typeface="Arial" panose="020B0604020202020204" pitchFamily="34" charset="0"/>
                <a:cs typeface="Arial" panose="020B0604020202020204" pitchFamily="34" charset="0"/>
              </a:rPr>
              <a:t>, Volume 65, Issue 12, Pages 1141–1153.</a:t>
            </a:r>
          </a:p>
          <a:p>
            <a:endParaRPr lang="en-GB" sz="1200" dirty="0">
              <a:solidFill>
                <a:srgbClr val="0070C0"/>
              </a:solidFill>
              <a:latin typeface="Arial" panose="020B0604020202020204" pitchFamily="34" charset="0"/>
              <a:cs typeface="Arial" panose="020B0604020202020204" pitchFamily="34" charset="0"/>
            </a:endParaRPr>
          </a:p>
          <a:p>
            <a:r>
              <a:rPr lang="en-GB" sz="1200" dirty="0">
                <a:solidFill>
                  <a:srgbClr val="0070C0"/>
                </a:solidFill>
                <a:latin typeface="Arial" panose="020B0604020202020204" pitchFamily="34" charset="0"/>
                <a:cs typeface="Arial" panose="020B0604020202020204" pitchFamily="34" charset="0"/>
              </a:rPr>
              <a:t>White, J. (2008) Being, Playing and Learning Outdoors: Making Provision for High Quality Experiences in the Outdoor Environment (Essential Guides for Early Years Practitioners). 1st </a:t>
            </a:r>
            <a:r>
              <a:rPr lang="en-GB" sz="1200" dirty="0" err="1">
                <a:solidFill>
                  <a:srgbClr val="0070C0"/>
                </a:solidFill>
                <a:latin typeface="Arial" panose="020B0604020202020204" pitchFamily="34" charset="0"/>
                <a:cs typeface="Arial" panose="020B0604020202020204" pitchFamily="34" charset="0"/>
              </a:rPr>
              <a:t>edn</a:t>
            </a:r>
            <a:r>
              <a:rPr lang="en-GB" sz="1200" dirty="0">
                <a:solidFill>
                  <a:srgbClr val="0070C0"/>
                </a:solidFill>
                <a:latin typeface="Arial" panose="020B0604020202020204" pitchFamily="34" charset="0"/>
                <a:cs typeface="Arial" panose="020B0604020202020204" pitchFamily="34" charset="0"/>
              </a:rPr>
              <a:t>. Routledge</a:t>
            </a:r>
            <a:r>
              <a:rPr lang="en-GB" sz="2800" dirty="0">
                <a:latin typeface="Arial" panose="020B0604020202020204" pitchFamily="34" charset="0"/>
                <a:cs typeface="Arial" panose="020B0604020202020204" pitchFamily="34" charset="0"/>
              </a:rPr>
              <a:t>.</a:t>
            </a:r>
          </a:p>
          <a:p>
            <a:endParaRPr lang="en-GB" sz="2600" dirty="0">
              <a:latin typeface="Arial" panose="020B0604020202020204" pitchFamily="34" charset="0"/>
              <a:cs typeface="Arial" panose="020B0604020202020204" pitchFamily="34" charset="0"/>
            </a:endParaRPr>
          </a:p>
          <a:p>
            <a:endParaRPr lang="en-GB" sz="26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64176816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0435298AD9F9D243899E994CCB1A3FF7" ma:contentTypeVersion="10" ma:contentTypeDescription="Create a new document." ma:contentTypeScope="" ma:versionID="56e009322de72ea062fcc054287d7210">
  <xsd:schema xmlns:xsd="http://www.w3.org/2001/XMLSchema" xmlns:xs="http://www.w3.org/2001/XMLSchema" xmlns:p="http://schemas.microsoft.com/office/2006/metadata/properties" xmlns:ns3="26599eb2-cc7f-47dc-99f1-d58e85d089ed" xmlns:ns4="95d0673b-7393-4c63-90d0-f8e29adc0326" targetNamespace="http://schemas.microsoft.com/office/2006/metadata/properties" ma:root="true" ma:fieldsID="67a809d46337925bf4286d96fcd089f9" ns3:_="" ns4:_="">
    <xsd:import namespace="26599eb2-cc7f-47dc-99f1-d58e85d089ed"/>
    <xsd:import namespace="95d0673b-7393-4c63-90d0-f8e29adc0326"/>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6599eb2-cc7f-47dc-99f1-d58e85d089ed"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SearchProperties" ma:index="15" nillable="true" ma:displayName="MediaServiceSearchProperties" ma:hidden="true" ma:internalName="MediaServiceSearchProperties" ma:readOnly="true">
      <xsd:simpleType>
        <xsd:restriction base="dms:Note"/>
      </xsd:simpleType>
    </xsd:element>
    <xsd:element name="MediaServiceObjectDetectorVersions" ma:index="16" nillable="true" ma:displayName="MediaServiceObjectDetectorVersions" ma:hidden="true" ma:indexed="true" ma:internalName="MediaServiceObjectDetectorVersions" ma:readOnly="true">
      <xsd:simpleType>
        <xsd:restriction base="dms:Text"/>
      </xsd:simpleType>
    </xsd:element>
    <xsd:element name="_activity" ma:index="17"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95d0673b-7393-4c63-90d0-f8e29adc0326"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26599eb2-cc7f-47dc-99f1-d58e85d089ed" xsi:nil="true"/>
  </documentManagement>
</p:properties>
</file>

<file path=customXml/itemProps1.xml><?xml version="1.0" encoding="utf-8"?>
<ds:datastoreItem xmlns:ds="http://schemas.openxmlformats.org/officeDocument/2006/customXml" ds:itemID="{09CFFA15-99B7-4F82-904E-C1B6DDE2CEAD}">
  <ds:schemaRefs>
    <ds:schemaRef ds:uri="http://schemas.microsoft.com/sharepoint/v3/contenttype/forms"/>
  </ds:schemaRefs>
</ds:datastoreItem>
</file>

<file path=customXml/itemProps2.xml><?xml version="1.0" encoding="utf-8"?>
<ds:datastoreItem xmlns:ds="http://schemas.openxmlformats.org/officeDocument/2006/customXml" ds:itemID="{A82EEF7A-0667-4513-9250-1D15FF41969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6599eb2-cc7f-47dc-99f1-d58e85d089ed"/>
    <ds:schemaRef ds:uri="95d0673b-7393-4c63-90d0-f8e29adc032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FED745BD-7DA6-4C68-BA47-1929A9BC5197}">
  <ds:schemaRefs>
    <ds:schemaRef ds:uri="http://purl.org/dc/elements/1.1/"/>
    <ds:schemaRef ds:uri="26599eb2-cc7f-47dc-99f1-d58e85d089ed"/>
    <ds:schemaRef ds:uri="http://schemas.microsoft.com/office/2006/metadata/properties"/>
    <ds:schemaRef ds:uri="http://purl.org/dc/dcmitype/"/>
    <ds:schemaRef ds:uri="http://schemas.microsoft.com/office/infopath/2007/PartnerControls"/>
    <ds:schemaRef ds:uri="http://schemas.microsoft.com/office/2006/documentManagement/types"/>
    <ds:schemaRef ds:uri="http://schemas.openxmlformats.org/package/2006/metadata/core-properties"/>
    <ds:schemaRef ds:uri="95d0673b-7393-4c63-90d0-f8e29adc0326"/>
    <ds:schemaRef ds:uri="http://www.w3.org/XML/1998/namespace"/>
    <ds:schemaRef ds:uri="http://purl.org/dc/terms/"/>
  </ds:schemaRefs>
</ds:datastoreItem>
</file>

<file path=docProps/app.xml><?xml version="1.0" encoding="utf-8"?>
<Properties xmlns="http://schemas.openxmlformats.org/officeDocument/2006/extended-properties" xmlns:vt="http://schemas.openxmlformats.org/officeDocument/2006/docPropsVTypes">
  <TotalTime>0</TotalTime>
  <Words>1728</Words>
  <Application>Microsoft Office PowerPoint</Application>
  <PresentationFormat>Widescreen</PresentationFormat>
  <Paragraphs>219</Paragraphs>
  <Slides>28</Slides>
  <Notes>0</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28</vt:i4>
      </vt:variant>
    </vt:vector>
  </HeadingPairs>
  <TitlesOfParts>
    <vt:vector size="36" baseType="lpstr">
      <vt:lpstr>Myriad Pro</vt:lpstr>
      <vt:lpstr>Arial</vt:lpstr>
      <vt:lpstr>Calibri</vt:lpstr>
      <vt:lpstr>Calibri Light</vt:lpstr>
      <vt:lpstr>Symbol</vt:lpstr>
      <vt:lpstr>Wingdings</vt:lpstr>
      <vt:lpstr>Office Theme</vt:lpstr>
      <vt:lpstr>20140311PresentationUWTSDTemplate</vt:lpstr>
      <vt:lpstr>ECIE6001C  Symud i ffwrdd o'r ystafell ddosbarth draddodiadol: Addysg a Dysgu yn yr Awyr Agored </vt:lpstr>
      <vt:lpstr>PowerPoint Presentation</vt:lpstr>
      <vt:lpstr>Heddiw</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Templed asesu budd risg (ar Moodle)</vt:lpstr>
      <vt:lpstr>Cydran 2 – Taflen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ECIE6001  Moving away from the traditional classroom: Outdoor Education and Learning</dc:title>
  <dc:creator>Victoria Girton-Smith</dc:creator>
  <cp:lastModifiedBy>Sue Ainsworth</cp:lastModifiedBy>
  <cp:revision>35</cp:revision>
  <dcterms:created xsi:type="dcterms:W3CDTF">2022-03-02T09:43:12Z</dcterms:created>
  <dcterms:modified xsi:type="dcterms:W3CDTF">2025-08-24T15:43:39Z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0x0101000435298AD9F9D243899E994CCB1A3FF7</vt:lpwstr>
  </property>
</Properties>
</file>