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364" r:id="rId5"/>
    <p:sldId id="383" r:id="rId6"/>
    <p:sldId id="408" r:id="rId7"/>
    <p:sldId id="394" r:id="rId8"/>
    <p:sldId id="403" r:id="rId9"/>
    <p:sldId id="404" r:id="rId10"/>
    <p:sldId id="405" r:id="rId11"/>
    <p:sldId id="395" r:id="rId12"/>
    <p:sldId id="406" r:id="rId13"/>
    <p:sldId id="396" r:id="rId14"/>
    <p:sldId id="402" r:id="rId15"/>
    <p:sldId id="398" r:id="rId16"/>
    <p:sldId id="399" r:id="rId17"/>
    <p:sldId id="407" r:id="rId18"/>
    <p:sldId id="40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FFE44-E7CA-4653-BDA5-18D61031A447}" v="227" dt="2026-07-03T11:06:17.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2288" autoAdjust="0"/>
  </p:normalViewPr>
  <p:slideViewPr>
    <p:cSldViewPr snapToGrid="0" showGuides="1">
      <p:cViewPr varScale="1">
        <p:scale>
          <a:sx n="76" d="100"/>
          <a:sy n="76" d="100"/>
        </p:scale>
        <p:origin x="1099"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68CC74-E933-42BB-85ED-D535B8CB5440}"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7599B0-B24B-4D74-870F-69C2EB8B99E3}" type="slidenum">
              <a:rPr lang="en-GB" smtClean="0"/>
              <a:t>‹#›</a:t>
            </a:fld>
            <a:endParaRPr lang="en-GB"/>
          </a:p>
        </p:txBody>
      </p:sp>
    </p:spTree>
    <p:extLst>
      <p:ext uri="{BB962C8B-B14F-4D97-AF65-F5344CB8AC3E}">
        <p14:creationId xmlns:p14="http://schemas.microsoft.com/office/powerpoint/2010/main" val="296817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my name is Kirstii Williams</a:t>
            </a:r>
            <a:endParaRPr lang="en-GB" dirty="0"/>
          </a:p>
        </p:txBody>
      </p:sp>
      <p:sp>
        <p:nvSpPr>
          <p:cNvPr id="4" name="Slide Number Placeholder 3"/>
          <p:cNvSpPr>
            <a:spLocks noGrp="1"/>
          </p:cNvSpPr>
          <p:nvPr>
            <p:ph type="sldNum" sz="quarter" idx="5"/>
          </p:nvPr>
        </p:nvSpPr>
        <p:spPr/>
        <p:txBody>
          <a:bodyPr/>
          <a:lstStyle/>
          <a:p>
            <a:fld id="{FC7599B0-B24B-4D74-870F-69C2EB8B99E3}" type="slidenum">
              <a:rPr lang="en-GB" smtClean="0"/>
              <a:t>1</a:t>
            </a:fld>
            <a:endParaRPr lang="en-GB"/>
          </a:p>
        </p:txBody>
      </p:sp>
    </p:spTree>
    <p:extLst>
      <p:ext uri="{BB962C8B-B14F-4D97-AF65-F5344CB8AC3E}">
        <p14:creationId xmlns:p14="http://schemas.microsoft.com/office/powerpoint/2010/main" val="208529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Today I’m going to talk about </a:t>
            </a:r>
            <a:r>
              <a:rPr lang="en-GB" sz="1200" b="0" kern="1200" dirty="0">
                <a:solidFill>
                  <a:schemeClr val="tx1"/>
                </a:solidFill>
                <a:effectLst/>
                <a:latin typeface="+mn-lt"/>
                <a:ea typeface="+mn-ea"/>
                <a:cs typeface="+mn-cs"/>
              </a:rPr>
              <a:t>communication and why it is such an essential skill in health and social care. I’ll explain what communication is, the risks of poor communication, how effective communication improves teamwork, how I apply </a:t>
            </a:r>
            <a:r>
              <a:rPr lang="en-GB" sz="1200" kern="1200" dirty="0">
                <a:solidFill>
                  <a:schemeClr val="tx1"/>
                </a:solidFill>
                <a:effectLst/>
                <a:latin typeface="+mn-lt"/>
                <a:ea typeface="+mn-ea"/>
                <a:cs typeface="+mn-cs"/>
              </a:rPr>
              <a:t>this skill in real practice, and finally, how developing this skill supports my employability.</a:t>
            </a:r>
          </a:p>
        </p:txBody>
      </p:sp>
      <p:sp>
        <p:nvSpPr>
          <p:cNvPr id="4" name="Slide Number Placeholder 3"/>
          <p:cNvSpPr>
            <a:spLocks noGrp="1"/>
          </p:cNvSpPr>
          <p:nvPr>
            <p:ph type="sldNum" sz="quarter" idx="5"/>
          </p:nvPr>
        </p:nvSpPr>
        <p:spPr/>
        <p:txBody>
          <a:bodyPr/>
          <a:lstStyle/>
          <a:p>
            <a:fld id="{FC7599B0-B24B-4D74-870F-69C2EB8B99E3}" type="slidenum">
              <a:rPr lang="en-GB" smtClean="0"/>
              <a:t>3</a:t>
            </a:fld>
            <a:endParaRPr lang="en-GB"/>
          </a:p>
        </p:txBody>
      </p:sp>
    </p:spTree>
    <p:extLst>
      <p:ext uri="{BB962C8B-B14F-4D97-AF65-F5344CB8AC3E}">
        <p14:creationId xmlns:p14="http://schemas.microsoft.com/office/powerpoint/2010/main" val="3236069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simply the process of exchanging information, ideas, feelings or instructions. It includes verbal communication, like speaking and listening, and non‑verbal communication, such as eye contact, facial expressions and body language. It also includes written communication, like notes, emails or care records, and even tone of voice, which can completely change how a message is understood. Good communication is not just about talking, it’s about making sure the message is clear, respectful, and understood by the other person. (NHS, 2024; Skills for Care, 2023)</a:t>
            </a:r>
          </a:p>
        </p:txBody>
      </p:sp>
      <p:sp>
        <p:nvSpPr>
          <p:cNvPr id="4" name="Slide Number Placeholder 3"/>
          <p:cNvSpPr>
            <a:spLocks noGrp="1"/>
          </p:cNvSpPr>
          <p:nvPr>
            <p:ph type="sldNum" sz="quarter" idx="5"/>
          </p:nvPr>
        </p:nvSpPr>
        <p:spPr/>
        <p:txBody>
          <a:bodyPr/>
          <a:lstStyle/>
          <a:p>
            <a:fld id="{FC7599B0-B24B-4D74-870F-69C2EB8B99E3}" type="slidenum">
              <a:rPr lang="en-GB" smtClean="0"/>
              <a:t>4</a:t>
            </a:fld>
            <a:endParaRPr lang="en-GB"/>
          </a:p>
        </p:txBody>
      </p:sp>
    </p:spTree>
    <p:extLst>
      <p:ext uri="{BB962C8B-B14F-4D97-AF65-F5344CB8AC3E}">
        <p14:creationId xmlns:p14="http://schemas.microsoft.com/office/powerpoint/2010/main" val="3280560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daily life, we use communication constantly. We talk to share information or express feelings, and we listen to understand what others mean. We use non‑verbal cues without even thinking — like nodding, smiling, or showing concern through our posture. We also communicate through writing, whether that’s a quick message, a formal email, or notes in a care plan. And we adapt how we communicate depending on who we’re speaking to, for example, using simpler language with a child or speaking more slowly with someone who has dementia. (National Literacy Trust, 2022; Skills You Need, 2023)</a:t>
            </a:r>
          </a:p>
        </p:txBody>
      </p:sp>
      <p:sp>
        <p:nvSpPr>
          <p:cNvPr id="4" name="Slide Number Placeholder 3"/>
          <p:cNvSpPr>
            <a:spLocks noGrp="1"/>
          </p:cNvSpPr>
          <p:nvPr>
            <p:ph type="sldNum" sz="quarter" idx="5"/>
          </p:nvPr>
        </p:nvSpPr>
        <p:spPr/>
        <p:txBody>
          <a:bodyPr/>
          <a:lstStyle/>
          <a:p>
            <a:fld id="{FC7599B0-B24B-4D74-870F-69C2EB8B99E3}" type="slidenum">
              <a:rPr lang="en-GB" smtClean="0"/>
              <a:t>5</a:t>
            </a:fld>
            <a:endParaRPr lang="en-GB"/>
          </a:p>
        </p:txBody>
      </p:sp>
    </p:spTree>
    <p:extLst>
      <p:ext uri="{BB962C8B-B14F-4D97-AF65-F5344CB8AC3E}">
        <p14:creationId xmlns:p14="http://schemas.microsoft.com/office/powerpoint/2010/main" val="2789494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I’ve developed my communication skills through everyday conversations with family, friends and colleagues, and through school and college, where group work and discussions helped me learn how to express myself clearly. Digital communication has also played a role, especially in learning how to communicate professionally online. (National Literacy Trust, 2022; Skills You Need, 2023)</a:t>
            </a:r>
          </a:p>
        </p:txBody>
      </p:sp>
      <p:sp>
        <p:nvSpPr>
          <p:cNvPr id="4" name="Slide Number Placeholder 3"/>
          <p:cNvSpPr>
            <a:spLocks noGrp="1"/>
          </p:cNvSpPr>
          <p:nvPr>
            <p:ph type="sldNum" sz="quarter" idx="5"/>
          </p:nvPr>
        </p:nvSpPr>
        <p:spPr/>
        <p:txBody>
          <a:bodyPr/>
          <a:lstStyle/>
          <a:p>
            <a:fld id="{FC7599B0-B24B-4D74-870F-69C2EB8B99E3}" type="slidenum">
              <a:rPr lang="en-GB" smtClean="0"/>
              <a:t>6</a:t>
            </a:fld>
            <a:endParaRPr lang="en-GB"/>
          </a:p>
        </p:txBody>
      </p:sp>
    </p:spTree>
    <p:extLst>
      <p:ext uri="{BB962C8B-B14F-4D97-AF65-F5344CB8AC3E}">
        <p14:creationId xmlns:p14="http://schemas.microsoft.com/office/powerpoint/2010/main" val="3205713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Communication is a core professional skill in health and social care because it directly affects the quality, safety and experience of care. Staff must be able to communicate clearly, listen effectively and share information accurately to meet people’s needs. According to Skills for Care, good communication helps workers “build relationships, understand people’s needs and provide person‑centred support” (Skills for Care, 2023). The NHS also emphasises that effective communication is vital for ensuring safety, dignity and trust between staff and service users (NHS,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C7599B0-B24B-4D74-870F-69C2EB8B99E3}" type="slidenum">
              <a:rPr lang="en-GB" smtClean="0"/>
              <a:t>7</a:t>
            </a:fld>
            <a:endParaRPr lang="en-GB"/>
          </a:p>
        </p:txBody>
      </p:sp>
    </p:spTree>
    <p:extLst>
      <p:ext uri="{BB962C8B-B14F-4D97-AF65-F5344CB8AC3E}">
        <p14:creationId xmlns:p14="http://schemas.microsoft.com/office/powerpoint/2010/main" val="1803818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Communication is vital in health and social care. It ensures safe and accurate care, builds trust with service users, supports person‑centred practice, and helps staff work effectively as a team. Good communication reduces anxiety, promotes dignity, and is essential for documentation and record‑keeping. When communication is clear, care is safer, smoother, and more respectful. (NHS, 2024; Skills for Care, 2023)</a:t>
            </a:r>
          </a:p>
          <a:p>
            <a:endParaRPr lang="en-GB" dirty="0"/>
          </a:p>
        </p:txBody>
      </p:sp>
      <p:sp>
        <p:nvSpPr>
          <p:cNvPr id="4" name="Slide Number Placeholder 3"/>
          <p:cNvSpPr>
            <a:spLocks noGrp="1"/>
          </p:cNvSpPr>
          <p:nvPr>
            <p:ph type="sldNum" sz="quarter" idx="5"/>
          </p:nvPr>
        </p:nvSpPr>
        <p:spPr/>
        <p:txBody>
          <a:bodyPr/>
          <a:lstStyle/>
          <a:p>
            <a:fld id="{FC7599B0-B24B-4D74-870F-69C2EB8B99E3}" type="slidenum">
              <a:rPr lang="en-GB" smtClean="0"/>
              <a:t>8</a:t>
            </a:fld>
            <a:endParaRPr lang="en-GB"/>
          </a:p>
        </p:txBody>
      </p:sp>
    </p:spTree>
    <p:extLst>
      <p:ext uri="{BB962C8B-B14F-4D97-AF65-F5344CB8AC3E}">
        <p14:creationId xmlns:p14="http://schemas.microsoft.com/office/powerpoint/2010/main" val="21243008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Poor communication can have serious consequences. It can lead to avoidable harm, and research shows that communication failures contribute to around one in ten patients being harmed. It causes teamwork breakdowns, unsafe handovers, and reduces the overall quality of care. Even something as simple as unclear spoken communication can increase the risk of errors. (British Journal of Nursing, 2025; BMJ Open, 2024; NHS England, 2025; DHSC, 2025)</a:t>
            </a:r>
            <a:endParaRPr lang="en-GB" dirty="0"/>
          </a:p>
          <a:p>
            <a:endParaRPr lang="en-GB" dirty="0"/>
          </a:p>
        </p:txBody>
      </p:sp>
      <p:sp>
        <p:nvSpPr>
          <p:cNvPr id="4" name="Slide Number Placeholder 3"/>
          <p:cNvSpPr>
            <a:spLocks noGrp="1"/>
          </p:cNvSpPr>
          <p:nvPr>
            <p:ph type="sldNum" sz="quarter" idx="5"/>
          </p:nvPr>
        </p:nvSpPr>
        <p:spPr/>
        <p:txBody>
          <a:bodyPr/>
          <a:lstStyle/>
          <a:p>
            <a:fld id="{FC7599B0-B24B-4D74-870F-69C2EB8B99E3}" type="slidenum">
              <a:rPr lang="en-GB" smtClean="0"/>
              <a:t>9</a:t>
            </a:fld>
            <a:endParaRPr lang="en-GB"/>
          </a:p>
        </p:txBody>
      </p:sp>
    </p:spTree>
    <p:extLst>
      <p:ext uri="{BB962C8B-B14F-4D97-AF65-F5344CB8AC3E}">
        <p14:creationId xmlns:p14="http://schemas.microsoft.com/office/powerpoint/2010/main" val="1876003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model that helps explain communication is the Shannon and Weaver model. It breaks communication into five parts: the sender, the message, the channel, the receiver, and noise. Noise is anything that interferes with the message — like background sounds, distractions, or even emotional stress. Understanding this model helps us recognise where communication can break down and how to prevent misunderstandings. (Skills You Need, 2023)</a:t>
            </a:r>
          </a:p>
        </p:txBody>
      </p:sp>
      <p:sp>
        <p:nvSpPr>
          <p:cNvPr id="4" name="Slide Number Placeholder 3"/>
          <p:cNvSpPr>
            <a:spLocks noGrp="1"/>
          </p:cNvSpPr>
          <p:nvPr>
            <p:ph type="sldNum" sz="quarter" idx="5"/>
          </p:nvPr>
        </p:nvSpPr>
        <p:spPr/>
        <p:txBody>
          <a:bodyPr/>
          <a:lstStyle/>
          <a:p>
            <a:fld id="{FC7599B0-B24B-4D74-870F-69C2EB8B99E3}" type="slidenum">
              <a:rPr lang="en-GB" smtClean="0"/>
              <a:t>10</a:t>
            </a:fld>
            <a:endParaRPr lang="en-GB"/>
          </a:p>
        </p:txBody>
      </p:sp>
    </p:spTree>
    <p:extLst>
      <p:ext uri="{BB962C8B-B14F-4D97-AF65-F5344CB8AC3E}">
        <p14:creationId xmlns:p14="http://schemas.microsoft.com/office/powerpoint/2010/main" val="1173909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Here’s a practical example from a care setting. Imagine I’m working as a care assistant in a residential home, supporting a resident with dementia who becomes confused during personal care. I would use calm, clear verbal explanations, a gentle tone, and reassuring body language. I’d explain each step before it happens to reduce anxiety. Communication guides my actions by helping me adapt to the resident’s emotional needs, maintain dignity, and ensure safety. It also supports accurate handovers so other staff can continue care consistently. (NHS England, 2025; Skills for Care, 2023)</a:t>
            </a:r>
            <a:endParaRPr lang="en-GB" dirty="0"/>
          </a:p>
          <a:p>
            <a:endParaRPr lang="en-GB" dirty="0"/>
          </a:p>
        </p:txBody>
      </p:sp>
      <p:sp>
        <p:nvSpPr>
          <p:cNvPr id="4" name="Slide Number Placeholder 3"/>
          <p:cNvSpPr>
            <a:spLocks noGrp="1"/>
          </p:cNvSpPr>
          <p:nvPr>
            <p:ph type="sldNum" sz="quarter" idx="5"/>
          </p:nvPr>
        </p:nvSpPr>
        <p:spPr/>
        <p:txBody>
          <a:bodyPr/>
          <a:lstStyle/>
          <a:p>
            <a:fld id="{FC7599B0-B24B-4D74-870F-69C2EB8B99E3}" type="slidenum">
              <a:rPr lang="en-GB" smtClean="0"/>
              <a:t>11</a:t>
            </a:fld>
            <a:endParaRPr lang="en-GB"/>
          </a:p>
        </p:txBody>
      </p:sp>
    </p:spTree>
    <p:extLst>
      <p:ext uri="{BB962C8B-B14F-4D97-AF65-F5344CB8AC3E}">
        <p14:creationId xmlns:p14="http://schemas.microsoft.com/office/powerpoint/2010/main" val="18305636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one of the top skills employers look for. It supports teamwork, problem‑solving, and safe practice. It helps build positive relationships with colleagues and service users. In future roles, communication will ensure accurate information sharing, prevent errors, and support person‑centred care. Reflecting on my own skills, I feel confident in speaking clearly and listening well, but I want to continue building confidence in professional conversations. Developing this skill strengthens my readiness for practice and my future career in health and social care. (Skills for Care, 2023; NHS England, 2025; BMJ Open, 2024)</a:t>
            </a:r>
          </a:p>
        </p:txBody>
      </p:sp>
      <p:sp>
        <p:nvSpPr>
          <p:cNvPr id="4" name="Slide Number Placeholder 3"/>
          <p:cNvSpPr>
            <a:spLocks noGrp="1"/>
          </p:cNvSpPr>
          <p:nvPr>
            <p:ph type="sldNum" sz="quarter" idx="5"/>
          </p:nvPr>
        </p:nvSpPr>
        <p:spPr/>
        <p:txBody>
          <a:bodyPr/>
          <a:lstStyle/>
          <a:p>
            <a:fld id="{FC7599B0-B24B-4D74-870F-69C2EB8B99E3}" type="slidenum">
              <a:rPr lang="en-GB" smtClean="0"/>
              <a:t>12</a:t>
            </a:fld>
            <a:endParaRPr lang="en-GB"/>
          </a:p>
        </p:txBody>
      </p:sp>
    </p:spTree>
    <p:extLst>
      <p:ext uri="{BB962C8B-B14F-4D97-AF65-F5344CB8AC3E}">
        <p14:creationId xmlns:p14="http://schemas.microsoft.com/office/powerpoint/2010/main" val="1688258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conclude, communication is vital for safe, person‑centred care. It prevents errors, improves teamwork, builds trust, and supports better outcomes for service users. Strengthening my communication skills will support my employability and help me deliver high‑quality care in future roles.</a:t>
            </a:r>
          </a:p>
        </p:txBody>
      </p:sp>
      <p:sp>
        <p:nvSpPr>
          <p:cNvPr id="4" name="Slide Number Placeholder 3"/>
          <p:cNvSpPr>
            <a:spLocks noGrp="1"/>
          </p:cNvSpPr>
          <p:nvPr>
            <p:ph type="sldNum" sz="quarter" idx="5"/>
          </p:nvPr>
        </p:nvSpPr>
        <p:spPr/>
        <p:txBody>
          <a:bodyPr/>
          <a:lstStyle/>
          <a:p>
            <a:fld id="{FC7599B0-B24B-4D74-870F-69C2EB8B99E3}" type="slidenum">
              <a:rPr lang="en-GB" smtClean="0"/>
              <a:t>13</a:t>
            </a:fld>
            <a:endParaRPr lang="en-GB"/>
          </a:p>
        </p:txBody>
      </p:sp>
    </p:spTree>
    <p:extLst>
      <p:ext uri="{BB962C8B-B14F-4D97-AF65-F5344CB8AC3E}">
        <p14:creationId xmlns:p14="http://schemas.microsoft.com/office/powerpoint/2010/main" val="1663329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a:t>
            </a:r>
          </a:p>
        </p:txBody>
      </p:sp>
      <p:sp>
        <p:nvSpPr>
          <p:cNvPr id="4" name="Slide Number Placeholder 3"/>
          <p:cNvSpPr>
            <a:spLocks noGrp="1"/>
          </p:cNvSpPr>
          <p:nvPr>
            <p:ph type="sldNum" sz="quarter" idx="5"/>
          </p:nvPr>
        </p:nvSpPr>
        <p:spPr/>
        <p:txBody>
          <a:bodyPr/>
          <a:lstStyle/>
          <a:p>
            <a:fld id="{FC7599B0-B24B-4D74-870F-69C2EB8B99E3}" type="slidenum">
              <a:rPr lang="en-GB" smtClean="0"/>
              <a:t>14</a:t>
            </a:fld>
            <a:endParaRPr lang="en-GB"/>
          </a:p>
        </p:txBody>
      </p:sp>
    </p:spTree>
    <p:extLst>
      <p:ext uri="{BB962C8B-B14F-4D97-AF65-F5344CB8AC3E}">
        <p14:creationId xmlns:p14="http://schemas.microsoft.com/office/powerpoint/2010/main" val="8392400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17/07/2026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17/07/2026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17/07/2026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jpg"/><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magonlinelibrary.com/?utm_source=copilot.com" TargetMode="External"/><Relationship Id="rId7" Type="http://schemas.openxmlformats.org/officeDocument/2006/relationships/hyperlink" Target="https://www.skillsyouneed.com/?utm_source=copilot.com" TargetMode="External"/><Relationship Id="rId2" Type="http://schemas.openxmlformats.org/officeDocument/2006/relationships/hyperlink" Target="https://bmjopen.bmj.com/?utm_source=copilot.com" TargetMode="External"/><Relationship Id="rId1" Type="http://schemas.openxmlformats.org/officeDocument/2006/relationships/slideLayout" Target="../slideLayouts/slideLayout2.xml"/><Relationship Id="rId6" Type="http://schemas.openxmlformats.org/officeDocument/2006/relationships/hyperlink" Target="https://www.england.nhs.uk/?utm_source=copilot.com" TargetMode="External"/><Relationship Id="rId5" Type="http://schemas.openxmlformats.org/officeDocument/2006/relationships/hyperlink" Target="https://www.healthcareers.nhs.uk/" TargetMode="External"/><Relationship Id="rId4" Type="http://schemas.openxmlformats.org/officeDocument/2006/relationships/hyperlink" Target="https://www.gov.uk/dhsc?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type="ctrTitle"/>
          </p:nvPr>
        </p:nvSpPr>
        <p:spPr>
          <a:xfrm>
            <a:off x="1052101" y="2789811"/>
            <a:ext cx="10363200" cy="1470025"/>
          </a:xfrm>
        </p:spPr>
        <p:txBody>
          <a:bodyPr wrap="square" anchor="ctr">
            <a:noAutofit/>
          </a:bodyPr>
          <a:lstStyle/>
          <a:p>
            <a:pPr>
              <a:lnSpc>
                <a:spcPct val="150000"/>
              </a:lnSpc>
            </a:pPr>
            <a:r>
              <a:rPr lang="en-GB" altLang="en-US" sz="3200" b="1" u="sng" dirty="0">
                <a:latin typeface="Arial" panose="020B0604020202020204" pitchFamily="34" charset="0"/>
                <a:cs typeface="Arial" panose="020B0604020202020204" pitchFamily="34" charset="0"/>
              </a:rPr>
              <a:t>Module Title</a:t>
            </a:r>
            <a:r>
              <a:rPr lang="en-GB" altLang="en-US" sz="3200" b="1" dirty="0">
                <a:latin typeface="Arial" panose="020B0604020202020204" pitchFamily="34" charset="0"/>
                <a:cs typeface="Arial" panose="020B0604020202020204" pitchFamily="34" charset="0"/>
              </a:rPr>
              <a:t>: </a:t>
            </a:r>
            <a:r>
              <a:rPr lang="en-GB" altLang="en-US" sz="3200" i="1" dirty="0">
                <a:latin typeface="Arial" panose="020B0604020202020204" pitchFamily="34" charset="0"/>
                <a:cs typeface="Arial" panose="020B0604020202020204" pitchFamily="34" charset="0"/>
              </a:rPr>
              <a:t>Professional Career Development within Health &amp; Social Care</a:t>
            </a:r>
          </a:p>
          <a:p>
            <a:pPr>
              <a:lnSpc>
                <a:spcPct val="150000"/>
              </a:lnSpc>
            </a:pPr>
            <a:r>
              <a:rPr lang="en-GB" altLang="en-US" sz="3200" b="1" u="sng" dirty="0">
                <a:latin typeface="Arial" panose="020B0604020202020204" pitchFamily="34" charset="0"/>
                <a:cs typeface="Arial" panose="020B0604020202020204" pitchFamily="34" charset="0"/>
              </a:rPr>
              <a:t>Module Number</a:t>
            </a:r>
            <a:r>
              <a:rPr lang="en-GB" altLang="en-US" sz="3200" b="1" dirty="0">
                <a:latin typeface="Arial" panose="020B0604020202020204" pitchFamily="34" charset="0"/>
                <a:cs typeface="Arial" panose="020B0604020202020204" pitchFamily="34" charset="0"/>
              </a:rPr>
              <a:t>:</a:t>
            </a:r>
            <a:r>
              <a:rPr lang="en-GB" altLang="en-US" sz="3200" dirty="0">
                <a:latin typeface="Arial" panose="020B0604020202020204" pitchFamily="34" charset="0"/>
                <a:cs typeface="Arial" panose="020B0604020202020204" pitchFamily="34" charset="0"/>
              </a:rPr>
              <a:t> </a:t>
            </a:r>
            <a:r>
              <a:rPr lang="en-GB" altLang="en-US" sz="3200" i="1" dirty="0">
                <a:latin typeface="Arial" panose="020B0604020202020204" pitchFamily="34" charset="0"/>
                <a:cs typeface="Arial" panose="020B0604020202020204" pitchFamily="34" charset="0"/>
              </a:rPr>
              <a:t>LCHS 4009 (LON)</a:t>
            </a:r>
          </a:p>
          <a:p>
            <a:pPr>
              <a:lnSpc>
                <a:spcPct val="150000"/>
              </a:lnSpc>
            </a:pPr>
            <a:r>
              <a:rPr lang="en-GB" altLang="en-US" sz="3200" b="1" u="sng" dirty="0">
                <a:latin typeface="Arial" panose="020B0604020202020204" pitchFamily="34" charset="0"/>
                <a:cs typeface="Arial" panose="020B0604020202020204" pitchFamily="34" charset="0"/>
              </a:rPr>
              <a:t>Assignment No</a:t>
            </a:r>
            <a:r>
              <a:rPr lang="en-GB" altLang="en-US" sz="3200" b="1" i="1" dirty="0">
                <a:latin typeface="Arial" panose="020B0604020202020204" pitchFamily="34" charset="0"/>
                <a:cs typeface="Arial" panose="020B0604020202020204" pitchFamily="34" charset="0"/>
              </a:rPr>
              <a:t>:   </a:t>
            </a:r>
            <a:r>
              <a:rPr lang="en-GB" altLang="en-US" sz="3200" i="1" dirty="0">
                <a:latin typeface="Arial" panose="020B0604020202020204" pitchFamily="34" charset="0"/>
                <a:cs typeface="Arial" panose="020B0604020202020204" pitchFamily="34" charset="0"/>
              </a:rPr>
              <a:t>ASSIGNMENT 1</a:t>
            </a:r>
          </a:p>
          <a:p>
            <a:pPr>
              <a:lnSpc>
                <a:spcPct val="150000"/>
              </a:lnSpc>
            </a:pPr>
            <a:r>
              <a:rPr lang="en-GB" altLang="en-US" sz="3200" b="1" u="sng" dirty="0">
                <a:latin typeface="Arial" panose="020B0604020202020204" pitchFamily="34" charset="0"/>
                <a:cs typeface="Arial" panose="020B0604020202020204" pitchFamily="34" charset="0"/>
              </a:rPr>
              <a:t>Student Name</a:t>
            </a:r>
            <a:r>
              <a:rPr lang="en-GB" altLang="en-US" sz="3200" b="1" i="1" dirty="0">
                <a:latin typeface="Arial" panose="020B0604020202020204" pitchFamily="34" charset="0"/>
                <a:cs typeface="Arial" panose="020B0604020202020204" pitchFamily="34" charset="0"/>
              </a:rPr>
              <a:t>:    </a:t>
            </a:r>
            <a:r>
              <a:rPr lang="en-GB" altLang="en-US" sz="3200" i="1" dirty="0">
                <a:latin typeface="Arial" panose="020B0604020202020204" pitchFamily="34" charset="0"/>
                <a:cs typeface="Arial" panose="020B0604020202020204" pitchFamily="34" charset="0"/>
              </a:rPr>
              <a:t>Kirstii Williams</a:t>
            </a:r>
            <a:r>
              <a:rPr lang="en-GB" altLang="en-US" sz="3200" b="1" i="1" dirty="0">
                <a:latin typeface="Arial" panose="020B0604020202020204" pitchFamily="34" charset="0"/>
                <a:cs typeface="Arial" panose="020B0604020202020204" pitchFamily="34" charset="0"/>
              </a:rPr>
              <a:t>	</a:t>
            </a:r>
          </a:p>
          <a:p>
            <a:pPr>
              <a:lnSpc>
                <a:spcPct val="150000"/>
              </a:lnSpc>
            </a:pPr>
            <a:r>
              <a:rPr lang="en-GB" altLang="en-US" sz="3200" b="1" u="sng" dirty="0">
                <a:latin typeface="Arial" panose="020B0604020202020204" pitchFamily="34" charset="0"/>
                <a:cs typeface="Arial" panose="020B0604020202020204" pitchFamily="34" charset="0"/>
              </a:rPr>
              <a:t>Student ID:</a:t>
            </a:r>
            <a:r>
              <a:rPr lang="en-GB" altLang="en-US" sz="3200" b="1" dirty="0">
                <a:latin typeface="Arial" panose="020B0604020202020204" pitchFamily="34" charset="0"/>
                <a:cs typeface="Arial" panose="020B0604020202020204" pitchFamily="34" charset="0"/>
              </a:rPr>
              <a:t>           </a:t>
            </a:r>
            <a:r>
              <a:rPr lang="en-GB" altLang="en-US" sz="3200" dirty="0">
                <a:latin typeface="Arial" panose="020B0604020202020204" pitchFamily="34" charset="0"/>
                <a:cs typeface="Arial" panose="020B0604020202020204" pitchFamily="34" charset="0"/>
              </a:rPr>
              <a:t>2511144</a:t>
            </a:r>
          </a:p>
          <a:p>
            <a:pPr>
              <a:lnSpc>
                <a:spcPct val="150000"/>
              </a:lnSpc>
            </a:pPr>
            <a:r>
              <a:rPr lang="en-GB" altLang="en-US" sz="3200" b="1" u="sng" dirty="0">
                <a:latin typeface="Arial" panose="020B0604020202020204" pitchFamily="34" charset="0"/>
                <a:cs typeface="Arial" panose="020B0604020202020204" pitchFamily="34" charset="0"/>
              </a:rPr>
              <a:t>Lecturer’s Name</a:t>
            </a:r>
            <a:r>
              <a:rPr lang="en-GB" altLang="en-US" sz="3200" b="1" i="1" dirty="0">
                <a:latin typeface="Arial" panose="020B0604020202020204" pitchFamily="34" charset="0"/>
                <a:cs typeface="Arial" panose="020B0604020202020204" pitchFamily="34" charset="0"/>
              </a:rPr>
              <a:t>: </a:t>
            </a:r>
            <a:r>
              <a:rPr lang="en-GB" altLang="en-US" sz="3200" i="1" dirty="0" err="1">
                <a:latin typeface="Arial" panose="020B0604020202020204" pitchFamily="34" charset="0"/>
                <a:cs typeface="Arial" panose="020B0604020202020204" pitchFamily="34" charset="0"/>
              </a:rPr>
              <a:t>Dilhara</a:t>
            </a:r>
            <a:r>
              <a:rPr lang="en-GB" altLang="en-US" sz="3200" i="1" dirty="0">
                <a:latin typeface="Arial" panose="020B0604020202020204" pitchFamily="34" charset="0"/>
                <a:cs typeface="Arial" panose="020B0604020202020204" pitchFamily="34" charset="0"/>
              </a:rPr>
              <a:t> </a:t>
            </a:r>
            <a:r>
              <a:rPr lang="en-GB" altLang="en-US" sz="3200" i="1" dirty="0" err="1">
                <a:latin typeface="Arial" panose="020B0604020202020204" pitchFamily="34" charset="0"/>
                <a:cs typeface="Arial" panose="020B0604020202020204" pitchFamily="34" charset="0"/>
              </a:rPr>
              <a:t>Mampitya</a:t>
            </a:r>
            <a:endParaRPr lang="en-GB" altLang="en-US" sz="32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527051"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17/07/2026</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pPr>
              <a:lnSpc>
                <a:spcPct val="150000"/>
              </a:lnSpc>
            </a:pPr>
            <a:r>
              <a:rPr lang="en-GB" b="1" dirty="0">
                <a:latin typeface="Arial" panose="020B0604020202020204" pitchFamily="34" charset="0"/>
                <a:cs typeface="Arial" panose="020B0604020202020204" pitchFamily="34" charset="0"/>
              </a:rPr>
              <a:t>Acknowledge use of AI</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
        <p:nvSpPr>
          <p:cNvPr id="6" name="TextBox 5">
            <a:extLst>
              <a:ext uri="{FF2B5EF4-FFF2-40B4-BE49-F238E27FC236}">
                <a16:creationId xmlns:a16="http://schemas.microsoft.com/office/drawing/2014/main" id="{5C227271-EAB9-7190-C715-87A14794D01A}"/>
              </a:ext>
            </a:extLst>
          </p:cNvPr>
          <p:cNvSpPr txBox="1"/>
          <p:nvPr/>
        </p:nvSpPr>
        <p:spPr>
          <a:xfrm>
            <a:off x="1332270" y="1408337"/>
            <a:ext cx="9527458" cy="658835"/>
          </a:xfrm>
          <a:prstGeom prst="rect">
            <a:avLst/>
          </a:prstGeom>
          <a:noFill/>
        </p:spPr>
        <p:txBody>
          <a:bodyPr wrap="square" rtlCol="0">
            <a:spAutoFit/>
          </a:bodyPr>
          <a:lstStyle/>
          <a:p>
            <a:pPr algn="ctr">
              <a:lnSpc>
                <a:spcPct val="150000"/>
              </a:lnSpc>
            </a:pPr>
            <a:r>
              <a:rPr lang="en-GB" sz="2800" dirty="0">
                <a:latin typeface="Arial" panose="020B0604020202020204" pitchFamily="34" charset="0"/>
                <a:cs typeface="Arial" panose="020B0604020202020204" pitchFamily="34" charset="0"/>
              </a:rPr>
              <a:t>I can confirm that I have not used AI for this presentation</a:t>
            </a:r>
            <a:r>
              <a:rPr lang="en-GB" dirty="0"/>
              <a:t>.</a:t>
            </a:r>
          </a:p>
        </p:txBody>
      </p:sp>
      <p:pic>
        <p:nvPicPr>
          <p:cNvPr id="7" name="Picture 6" descr="3D face graphic">
            <a:extLst>
              <a:ext uri="{FF2B5EF4-FFF2-40B4-BE49-F238E27FC236}">
                <a16:creationId xmlns:a16="http://schemas.microsoft.com/office/drawing/2014/main" id="{5E003D0A-2A0F-DBC1-864C-22B61DC7C4DA}"/>
              </a:ext>
            </a:extLst>
          </p:cNvPr>
          <p:cNvPicPr>
            <a:picLocks noChangeAspect="1"/>
          </p:cNvPicPr>
          <p:nvPr/>
        </p:nvPicPr>
        <p:blipFill>
          <a:blip r:embed="rId2"/>
          <a:stretch>
            <a:fillRect/>
          </a:stretch>
        </p:blipFill>
        <p:spPr>
          <a:xfrm>
            <a:off x="3926839" y="2476603"/>
            <a:ext cx="4338320" cy="2711450"/>
          </a:xfrm>
          <a:prstGeom prst="rect">
            <a:avLst/>
          </a:prstGeom>
        </p:spPr>
      </p:pic>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E13E39F-AB3D-CB80-5D81-1F1636953AE3}"/>
              </a:ext>
            </a:extLst>
          </p:cNvPr>
          <p:cNvSpPr txBox="1"/>
          <p:nvPr/>
        </p:nvSpPr>
        <p:spPr bwMode="auto">
          <a:xfrm>
            <a:off x="609600" y="274638"/>
            <a:ext cx="10972800" cy="1143000"/>
          </a:xfrm>
          <a:prstGeom prst="rect">
            <a:avLst/>
          </a:prstGeom>
          <a:noFill/>
          <a:ln>
            <a:noFill/>
          </a:ln>
        </p:spPr>
        <p:txBody>
          <a:bodyPr vert="horz" wrap="square" lIns="91440" tIns="45720" rIns="91440" bIns="45720" numCol="1" rtlCol="0" anchor="ctr" anchorCtr="0" compatLnSpc="1">
            <a:prstTxWarp prst="textNoShape">
              <a:avLst/>
            </a:prstTxWarp>
            <a:normAutofit/>
          </a:bodyPr>
          <a:lstStyle/>
          <a:p>
            <a:pPr algn="ctr" eaLnBrk="0" fontAlgn="base" hangingPunct="0">
              <a:spcBef>
                <a:spcPct val="0"/>
              </a:spcBef>
              <a:spcAft>
                <a:spcPts val="600"/>
              </a:spcAft>
            </a:pPr>
            <a:r>
              <a:rPr lang="en-US" sz="4400" b="1" dirty="0">
                <a:latin typeface="Arial" panose="020B0604020202020204" pitchFamily="34" charset="0"/>
                <a:ea typeface="+mj-ea"/>
                <a:cs typeface="Arial" panose="020B0604020202020204" pitchFamily="34" charset="0"/>
              </a:rPr>
              <a:t>Introduction </a:t>
            </a:r>
          </a:p>
        </p:txBody>
      </p:sp>
      <p:pic>
        <p:nvPicPr>
          <p:cNvPr id="10" name="Picture 9" descr="Smiling woman waving at camera">
            <a:extLst>
              <a:ext uri="{FF2B5EF4-FFF2-40B4-BE49-F238E27FC236}">
                <a16:creationId xmlns:a16="http://schemas.microsoft.com/office/drawing/2014/main" id="{2DAB957F-B9ED-15BB-4D83-9874947F67CC}"/>
              </a:ext>
            </a:extLst>
          </p:cNvPr>
          <p:cNvPicPr>
            <a:picLocks noChangeAspect="1"/>
          </p:cNvPicPr>
          <p:nvPr/>
        </p:nvPicPr>
        <p:blipFill>
          <a:blip r:embed="rId3"/>
          <a:srcRect l="5197" r="4696" b="-2"/>
          <a:stretch>
            <a:fillRect/>
          </a:stretch>
        </p:blipFill>
        <p:spPr>
          <a:xfrm>
            <a:off x="334433" y="1208315"/>
            <a:ext cx="5384800" cy="3989040"/>
          </a:xfrm>
          <a:prstGeom prst="rect">
            <a:avLst/>
          </a:prstGeom>
          <a:noFill/>
        </p:spPr>
      </p:pic>
      <p:sp>
        <p:nvSpPr>
          <p:cNvPr id="8" name="TextBox 7">
            <a:extLst>
              <a:ext uri="{FF2B5EF4-FFF2-40B4-BE49-F238E27FC236}">
                <a16:creationId xmlns:a16="http://schemas.microsoft.com/office/drawing/2014/main" id="{B6FA11EE-5088-86C3-3505-219C4CBD90A1}"/>
              </a:ext>
            </a:extLst>
          </p:cNvPr>
          <p:cNvSpPr txBox="1"/>
          <p:nvPr/>
        </p:nvSpPr>
        <p:spPr bwMode="auto">
          <a:xfrm>
            <a:off x="6197600" y="1208315"/>
            <a:ext cx="5384800" cy="3989040"/>
          </a:xfrm>
          <a:prstGeom prst="rect">
            <a:avLst/>
          </a:prstGeom>
          <a:noFill/>
          <a:ln>
            <a:noFill/>
          </a:ln>
        </p:spPr>
        <p:txBody>
          <a:bodyPr vert="horz" wrap="square" lIns="91440" tIns="45720" rIns="91440" bIns="45720" numCol="1" anchor="t" anchorCtr="0" compatLnSpc="1">
            <a:prstTxWarp prst="textNoShape">
              <a:avLst/>
            </a:prstTxWarp>
            <a:normAutofit fontScale="92500" lnSpcReduction="20000"/>
          </a:bodyPr>
          <a:lstStyle/>
          <a:p>
            <a:pPr marL="342900" indent="-342900" eaLnBrk="0" fontAlgn="base" hangingPunct="0">
              <a:lnSpc>
                <a:spcPct val="150000"/>
              </a:lnSpc>
              <a:spcBef>
                <a:spcPct val="20000"/>
              </a:spcBef>
              <a:spcAft>
                <a:spcPct val="0"/>
              </a:spcAft>
              <a:buFont typeface="Arial" panose="020B0604020202020204" pitchFamily="34" charset="0"/>
              <a:buChar char="•"/>
            </a:pPr>
            <a:r>
              <a:rPr lang="en-US" sz="2400" b="1" dirty="0">
                <a:effectLst/>
                <a:latin typeface="Arial" panose="020B0604020202020204" pitchFamily="34" charset="0"/>
                <a:cs typeface="Arial" panose="020B0604020202020204" pitchFamily="34" charset="0"/>
              </a:rPr>
              <a:t>What is “communication”?</a:t>
            </a:r>
            <a:endParaRPr lang="en-US" sz="2400" dirty="0">
              <a:latin typeface="Arial" panose="020B0604020202020204" pitchFamily="34" charset="0"/>
              <a:cs typeface="Arial" panose="020B0604020202020204" pitchFamily="34" charset="0"/>
            </a:endParaRPr>
          </a:p>
          <a:p>
            <a:pPr marL="342900" indent="-342900" eaLnBrk="0" fontAlgn="base" hangingPunct="0">
              <a:lnSpc>
                <a:spcPct val="150000"/>
              </a:lnSpc>
              <a:spcBef>
                <a:spcPct val="20000"/>
              </a:spcBef>
              <a:spcAft>
                <a:spcPct val="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R</a:t>
            </a:r>
            <a:r>
              <a:rPr lang="en-US" sz="2400" b="1" dirty="0">
                <a:effectLst/>
                <a:latin typeface="Arial" panose="020B0604020202020204" pitchFamily="34" charset="0"/>
                <a:cs typeface="Arial" panose="020B0604020202020204" pitchFamily="34" charset="0"/>
              </a:rPr>
              <a:t>isks of poor communication</a:t>
            </a:r>
            <a:endParaRPr lang="en-US" sz="2400" dirty="0">
              <a:latin typeface="Arial" panose="020B0604020202020204" pitchFamily="34" charset="0"/>
              <a:cs typeface="Arial" panose="020B0604020202020204" pitchFamily="34" charset="0"/>
            </a:endParaRPr>
          </a:p>
          <a:p>
            <a:pPr marL="342900" indent="-342900" eaLnBrk="0" fontAlgn="base" hangingPunct="0">
              <a:lnSpc>
                <a:spcPct val="150000"/>
              </a:lnSpc>
              <a:spcBef>
                <a:spcPct val="20000"/>
              </a:spcBef>
              <a:spcAft>
                <a:spcPct val="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H</a:t>
            </a:r>
            <a:r>
              <a:rPr lang="en-US" sz="2400" b="1" dirty="0">
                <a:effectLst/>
                <a:latin typeface="Arial" panose="020B0604020202020204" pitchFamily="34" charset="0"/>
                <a:cs typeface="Arial" panose="020B0604020202020204" pitchFamily="34" charset="0"/>
              </a:rPr>
              <a:t>ow effective communication improves teamwork</a:t>
            </a:r>
            <a:endParaRPr lang="en-US" sz="2400" dirty="0">
              <a:latin typeface="Arial" panose="020B0604020202020204" pitchFamily="34" charset="0"/>
              <a:cs typeface="Arial" panose="020B0604020202020204" pitchFamily="34" charset="0"/>
            </a:endParaRPr>
          </a:p>
          <a:p>
            <a:pPr marL="342900" indent="-342900" eaLnBrk="0" fontAlgn="base" hangingPunct="0">
              <a:lnSpc>
                <a:spcPct val="150000"/>
              </a:lnSpc>
              <a:spcBef>
                <a:spcPct val="20000"/>
              </a:spcBef>
              <a:spcAft>
                <a:spcPct val="0"/>
              </a:spcAft>
              <a:buFont typeface="Arial" panose="020B0604020202020204" pitchFamily="34" charset="0"/>
              <a:buChar char="•"/>
            </a:pPr>
            <a:r>
              <a:rPr lang="en-US" sz="2400" b="1" dirty="0">
                <a:effectLst/>
                <a:latin typeface="Arial" panose="020B0604020202020204" pitchFamily="34" charset="0"/>
                <a:cs typeface="Arial" panose="020B0604020202020204" pitchFamily="34" charset="0"/>
              </a:rPr>
              <a:t>Communicating in everyday life</a:t>
            </a:r>
            <a:endParaRPr lang="en-US" sz="2400" dirty="0">
              <a:latin typeface="Arial" panose="020B0604020202020204" pitchFamily="34" charset="0"/>
              <a:cs typeface="Arial" panose="020B0604020202020204" pitchFamily="34" charset="0"/>
            </a:endParaRPr>
          </a:p>
          <a:p>
            <a:pPr marL="342900" indent="-342900" eaLnBrk="0" fontAlgn="base" hangingPunct="0">
              <a:lnSpc>
                <a:spcPct val="150000"/>
              </a:lnSpc>
              <a:spcBef>
                <a:spcPct val="20000"/>
              </a:spcBef>
              <a:spcAft>
                <a:spcPct val="0"/>
              </a:spcAft>
              <a:buFont typeface="Arial" panose="020B0604020202020204" pitchFamily="34" charset="0"/>
              <a:buChar char="•"/>
            </a:pPr>
            <a:r>
              <a:rPr lang="en-US" sz="2400" b="1" dirty="0">
                <a:effectLst/>
                <a:latin typeface="Arial" panose="020B0604020202020204" pitchFamily="34" charset="0"/>
                <a:cs typeface="Arial" panose="020B0604020202020204" pitchFamily="34" charset="0"/>
              </a:rPr>
              <a:t>Reflect on my own communication skills</a:t>
            </a:r>
            <a:endParaRPr lang="en-US" sz="2400" b="1" dirty="0">
              <a:latin typeface="Arial" panose="020B0604020202020204" pitchFamily="34" charset="0"/>
              <a:cs typeface="Arial" panose="020B0604020202020204" pitchFamily="34" charset="0"/>
            </a:endParaRPr>
          </a:p>
          <a:p>
            <a:pPr marL="342900" indent="-342900" eaLnBrk="0" fontAlgn="base" hangingPunct="0">
              <a:lnSpc>
                <a:spcPct val="150000"/>
              </a:lnSpc>
              <a:spcBef>
                <a:spcPct val="20000"/>
              </a:spcBef>
              <a:spcAft>
                <a:spcPct val="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C</a:t>
            </a:r>
            <a:r>
              <a:rPr lang="en-US" sz="2400" b="1" dirty="0">
                <a:effectLst/>
                <a:latin typeface="Arial" panose="020B0604020202020204" pitchFamily="34" charset="0"/>
                <a:cs typeface="Arial" panose="020B0604020202020204" pitchFamily="34" charset="0"/>
              </a:rPr>
              <a:t>ommunication </a:t>
            </a:r>
            <a:r>
              <a:rPr lang="en-US" sz="2400" b="1" dirty="0">
                <a:latin typeface="Arial" panose="020B0604020202020204" pitchFamily="34" charset="0"/>
                <a:cs typeface="Arial" panose="020B0604020202020204" pitchFamily="34" charset="0"/>
              </a:rPr>
              <a:t>&amp;</a:t>
            </a:r>
            <a:r>
              <a:rPr lang="en-US" sz="2400" b="1" dirty="0">
                <a:effectLst/>
                <a:latin typeface="Arial" panose="020B0604020202020204" pitchFamily="34" charset="0"/>
                <a:cs typeface="Arial" panose="020B0604020202020204" pitchFamily="34" charset="0"/>
              </a:rPr>
              <a:t> employability</a:t>
            </a:r>
            <a:endParaRPr lang="en-US" sz="2400"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ECDF74E2-1125-1E5E-C746-1CD0AE2990C6}"/>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5E23D760-A5D6-4408-9293-3816AB405458}" type="datetime1">
              <a:rPr lang="en-GB" altLang="en-US" sz="900" kern="1200">
                <a:latin typeface="+mn-lt"/>
                <a:ea typeface="+mn-ea"/>
                <a:cs typeface="+mn-cs"/>
              </a:rPr>
              <a:pPr>
                <a:lnSpc>
                  <a:spcPct val="90000"/>
                </a:lnSpc>
                <a:spcAft>
                  <a:spcPts val="600"/>
                </a:spcAft>
                <a:defRPr/>
              </a:pPr>
              <a:t>17/07/2026</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77BCB3F0-3B85-1AB1-2F6A-212135EADB8C}"/>
              </a:ext>
            </a:extLst>
          </p:cNvPr>
          <p:cNvSpPr>
            <a:spLocks noGrp="1"/>
          </p:cNvSpPr>
          <p:nvPr>
            <p:ph type="sldNum" sz="quarter" idx="11"/>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1627DB7A-9E6D-4CCE-BDBB-D06183803CCF}" type="slidenum">
              <a:rPr lang="en-GB" altLang="en-US" kern="1200">
                <a:latin typeface="Myriad Pro"/>
                <a:ea typeface="+mn-ea"/>
                <a:cs typeface="+mn-cs"/>
              </a:rPr>
              <a:pPr>
                <a:spcAft>
                  <a:spcPts val="600"/>
                </a:spcAft>
                <a:defRPr/>
              </a:pPr>
              <a:t>3</a:t>
            </a:fld>
            <a:endParaRPr lang="en-GB" altLang="en-US" kern="1200">
              <a:latin typeface="Myriad Pro"/>
              <a:ea typeface="+mn-ea"/>
              <a:cs typeface="+mn-cs"/>
            </a:endParaRPr>
          </a:p>
        </p:txBody>
      </p:sp>
      <p:sp>
        <p:nvSpPr>
          <p:cNvPr id="5" name="TextBox 4">
            <a:extLst>
              <a:ext uri="{FF2B5EF4-FFF2-40B4-BE49-F238E27FC236}">
                <a16:creationId xmlns:a16="http://schemas.microsoft.com/office/drawing/2014/main" id="{E83D8E34-1263-4631-C1CB-9068C4E957B7}"/>
              </a:ext>
            </a:extLst>
          </p:cNvPr>
          <p:cNvSpPr txBox="1"/>
          <p:nvPr/>
        </p:nvSpPr>
        <p:spPr>
          <a:xfrm>
            <a:off x="213528" y="5306992"/>
            <a:ext cx="5654709" cy="307777"/>
          </a:xfrm>
          <a:prstGeom prst="rect">
            <a:avLst/>
          </a:prstGeom>
          <a:noFill/>
        </p:spPr>
        <p:txBody>
          <a:bodyPr wrap="square">
            <a:spAutoFit/>
          </a:bodyPr>
          <a:lstStyle/>
          <a:p>
            <a:r>
              <a:rPr lang="en-GB" sz="1400" i="1" dirty="0">
                <a:latin typeface="Arial" panose="020B0604020202020204" pitchFamily="34" charset="0"/>
                <a:cs typeface="Arial" panose="020B0604020202020204" pitchFamily="34" charset="0"/>
              </a:rPr>
              <a:t>(NHS, 2024) (Skills for Care, 2023)</a:t>
            </a:r>
          </a:p>
        </p:txBody>
      </p:sp>
    </p:spTree>
    <p:extLst>
      <p:ext uri="{BB962C8B-B14F-4D97-AF65-F5344CB8AC3E}">
        <p14:creationId xmlns:p14="http://schemas.microsoft.com/office/powerpoint/2010/main" val="2366793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3" name="TextBox 2">
            <a:extLst>
              <a:ext uri="{FF2B5EF4-FFF2-40B4-BE49-F238E27FC236}">
                <a16:creationId xmlns:a16="http://schemas.microsoft.com/office/drawing/2014/main" id="{C676B18B-3A78-2B6D-1FDE-58C9BAAD369F}"/>
              </a:ext>
            </a:extLst>
          </p:cNvPr>
          <p:cNvSpPr txBox="1"/>
          <p:nvPr/>
        </p:nvSpPr>
        <p:spPr>
          <a:xfrm>
            <a:off x="3084786" y="527529"/>
            <a:ext cx="4879343" cy="820674"/>
          </a:xfrm>
          <a:prstGeom prst="rect">
            <a:avLst/>
          </a:prstGeom>
          <a:noFill/>
        </p:spPr>
        <p:txBody>
          <a:bodyPr wrap="square" rtlCol="0">
            <a:spAutoFit/>
          </a:bodyPr>
          <a:lstStyle/>
          <a:p>
            <a:pPr algn="ctr">
              <a:lnSpc>
                <a:spcPct val="150000"/>
              </a:lnSpc>
            </a:pPr>
            <a:r>
              <a:rPr lang="en-GB" sz="3600" b="1" dirty="0">
                <a:latin typeface="Arial" panose="020B0604020202020204" pitchFamily="34" charset="0"/>
                <a:cs typeface="Arial" panose="020B0604020202020204" pitchFamily="34" charset="0"/>
              </a:rPr>
              <a:t>Communication</a:t>
            </a:r>
          </a:p>
        </p:txBody>
      </p:sp>
      <p:sp>
        <p:nvSpPr>
          <p:cNvPr id="7" name="TextBox 6">
            <a:extLst>
              <a:ext uri="{FF2B5EF4-FFF2-40B4-BE49-F238E27FC236}">
                <a16:creationId xmlns:a16="http://schemas.microsoft.com/office/drawing/2014/main" id="{610670A0-1856-F58F-52C5-2676A5C09BD0}"/>
              </a:ext>
            </a:extLst>
          </p:cNvPr>
          <p:cNvSpPr txBox="1"/>
          <p:nvPr/>
        </p:nvSpPr>
        <p:spPr>
          <a:xfrm>
            <a:off x="-74751" y="2108279"/>
            <a:ext cx="9683722" cy="2978508"/>
          </a:xfrm>
          <a:prstGeom prst="rect">
            <a:avLst/>
          </a:prstGeom>
          <a:noFill/>
        </p:spPr>
        <p:txBody>
          <a:bodyPr wrap="square">
            <a:spAutoFit/>
          </a:bodyPr>
          <a:lstStyle/>
          <a:p>
            <a:pPr lvl="1">
              <a:lnSpc>
                <a:spcPct val="150000"/>
              </a:lnSpc>
            </a:pPr>
            <a:r>
              <a:rPr lang="en-GB" sz="3200" b="1" dirty="0">
                <a:latin typeface="Arial" panose="020B0604020202020204" pitchFamily="34" charset="0"/>
                <a:cs typeface="Arial" panose="020B0604020202020204" pitchFamily="34" charset="0"/>
              </a:rPr>
              <a:t>Definition:</a:t>
            </a:r>
          </a:p>
          <a:p>
            <a:pPr lvl="1">
              <a:lnSpc>
                <a:spcPct val="150000"/>
              </a:lnSpc>
            </a:pPr>
            <a:r>
              <a:rPr lang="en-GB" sz="2400" b="1" dirty="0">
                <a:latin typeface="Arial" panose="020B0604020202020204" pitchFamily="34" charset="0"/>
                <a:cs typeface="Arial" panose="020B0604020202020204" pitchFamily="34" charset="0"/>
              </a:rPr>
              <a:t>Communication</a:t>
            </a:r>
            <a:r>
              <a:rPr lang="en-GB" sz="2400" dirty="0">
                <a:latin typeface="Arial" panose="020B0604020202020204" pitchFamily="34" charset="0"/>
                <a:cs typeface="Arial" panose="020B0604020202020204" pitchFamily="34" charset="0"/>
              </a:rPr>
              <a:t> is the process of exchanging information, ideas, feelings or instructions between individuals through verbal, non‑verbal, written or visual methods. It involves both sending and receiving messages clearly so that meaning is understood. </a:t>
            </a:r>
          </a:p>
        </p:txBody>
      </p:sp>
      <p:sp>
        <p:nvSpPr>
          <p:cNvPr id="9" name="TextBox 8">
            <a:extLst>
              <a:ext uri="{FF2B5EF4-FFF2-40B4-BE49-F238E27FC236}">
                <a16:creationId xmlns:a16="http://schemas.microsoft.com/office/drawing/2014/main" id="{13800E47-3AA3-5269-A329-12B322E69CF0}"/>
              </a:ext>
            </a:extLst>
          </p:cNvPr>
          <p:cNvSpPr txBox="1"/>
          <p:nvPr/>
        </p:nvSpPr>
        <p:spPr>
          <a:xfrm>
            <a:off x="0" y="5225455"/>
            <a:ext cx="6169742" cy="261610"/>
          </a:xfrm>
          <a:prstGeom prst="rect">
            <a:avLst/>
          </a:prstGeom>
          <a:noFill/>
        </p:spPr>
        <p:txBody>
          <a:bodyPr wrap="square">
            <a:spAutoFit/>
          </a:bodyPr>
          <a:lstStyle/>
          <a:p>
            <a:r>
              <a:rPr lang="en-GB" sz="1100" i="1" dirty="0"/>
              <a:t>(NHS, 2024) (Skills for Care, 2023)</a:t>
            </a:r>
          </a:p>
        </p:txBody>
      </p:sp>
      <p:pic>
        <p:nvPicPr>
          <p:cNvPr id="5" name="Picture 4" descr="Person creating a calendar with adhesive notes on a blackboard">
            <a:extLst>
              <a:ext uri="{FF2B5EF4-FFF2-40B4-BE49-F238E27FC236}">
                <a16:creationId xmlns:a16="http://schemas.microsoft.com/office/drawing/2014/main" id="{378CBC03-4608-3365-4E44-1D8F9A676B99}"/>
              </a:ext>
            </a:extLst>
          </p:cNvPr>
          <p:cNvPicPr>
            <a:picLocks noChangeAspect="1"/>
          </p:cNvPicPr>
          <p:nvPr/>
        </p:nvPicPr>
        <p:blipFill>
          <a:blip r:embed="rId3"/>
          <a:stretch>
            <a:fillRect/>
          </a:stretch>
        </p:blipFill>
        <p:spPr>
          <a:xfrm>
            <a:off x="8538214" y="675750"/>
            <a:ext cx="2914668" cy="1943491"/>
          </a:xfrm>
          <a:prstGeom prst="rect">
            <a:avLst/>
          </a:prstGeom>
        </p:spPr>
      </p:pic>
      <p:pic>
        <p:nvPicPr>
          <p:cNvPr id="8" name="Picture 7" descr="People using sign language">
            <a:extLst>
              <a:ext uri="{FF2B5EF4-FFF2-40B4-BE49-F238E27FC236}">
                <a16:creationId xmlns:a16="http://schemas.microsoft.com/office/drawing/2014/main" id="{8612C107-BCEE-32BC-4050-CE82F14EC4AA}"/>
              </a:ext>
            </a:extLst>
          </p:cNvPr>
          <p:cNvPicPr>
            <a:picLocks noChangeAspect="1"/>
          </p:cNvPicPr>
          <p:nvPr/>
        </p:nvPicPr>
        <p:blipFill>
          <a:blip r:embed="rId4"/>
          <a:stretch>
            <a:fillRect/>
          </a:stretch>
        </p:blipFill>
        <p:spPr>
          <a:xfrm>
            <a:off x="334433" y="388812"/>
            <a:ext cx="2370975" cy="15808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03CC9D-CB74-8DF2-82BB-BF0189DF897F}"/>
              </a:ext>
            </a:extLst>
          </p:cNvPr>
          <p:cNvSpPr>
            <a:spLocks noGrp="1"/>
          </p:cNvSpPr>
          <p:nvPr>
            <p:ph type="dt" sz="half" idx="10"/>
          </p:nvPr>
        </p:nvSpPr>
        <p:spPr/>
        <p:txBody>
          <a:bodyPr/>
          <a:lstStyle/>
          <a:p>
            <a:pPr>
              <a:defRPr/>
            </a:pPr>
            <a:fld id="{5E23D760-A5D6-4408-9293-3816AB405458}" type="datetime1">
              <a:rPr lang="en-GB" altLang="en-US" smtClean="0"/>
              <a:pPr>
                <a:defRPr/>
              </a:pPr>
              <a:t>17/07/2026</a:t>
            </a:fld>
            <a:endParaRPr lang="en-GB" altLang="en-US"/>
          </a:p>
        </p:txBody>
      </p:sp>
      <p:sp>
        <p:nvSpPr>
          <p:cNvPr id="3" name="Slide Number Placeholder 2">
            <a:extLst>
              <a:ext uri="{FF2B5EF4-FFF2-40B4-BE49-F238E27FC236}">
                <a16:creationId xmlns:a16="http://schemas.microsoft.com/office/drawing/2014/main" id="{1FEB93BF-436E-40C7-900F-7E763B9FDE7D}"/>
              </a:ext>
            </a:extLst>
          </p:cNvPr>
          <p:cNvSpPr>
            <a:spLocks noGrp="1"/>
          </p:cNvSpPr>
          <p:nvPr>
            <p:ph type="sldNum" sz="quarter" idx="11"/>
          </p:nvPr>
        </p:nvSpPr>
        <p:spPr/>
        <p:txBody>
          <a:bodyPr/>
          <a:lstStyle/>
          <a:p>
            <a:pPr>
              <a:defRPr/>
            </a:pPr>
            <a:fld id="{1627DB7A-9E6D-4CCE-BDBB-D06183803CCF}" type="slidenum">
              <a:rPr lang="en-GB" altLang="en-US" smtClean="0"/>
              <a:pPr>
                <a:defRPr/>
              </a:pPr>
              <a:t>5</a:t>
            </a:fld>
            <a:endParaRPr lang="en-GB" altLang="en-US"/>
          </a:p>
        </p:txBody>
      </p:sp>
      <p:sp>
        <p:nvSpPr>
          <p:cNvPr id="7" name="TextBox 6">
            <a:extLst>
              <a:ext uri="{FF2B5EF4-FFF2-40B4-BE49-F238E27FC236}">
                <a16:creationId xmlns:a16="http://schemas.microsoft.com/office/drawing/2014/main" id="{F6730256-35A9-6C70-B405-6E242BE66903}"/>
              </a:ext>
            </a:extLst>
          </p:cNvPr>
          <p:cNvSpPr txBox="1"/>
          <p:nvPr/>
        </p:nvSpPr>
        <p:spPr>
          <a:xfrm>
            <a:off x="151361" y="5396599"/>
            <a:ext cx="6096000" cy="276999"/>
          </a:xfrm>
          <a:prstGeom prst="rect">
            <a:avLst/>
          </a:prstGeom>
          <a:noFill/>
        </p:spPr>
        <p:txBody>
          <a:bodyPr wrap="square">
            <a:spAutoFit/>
          </a:bodyPr>
          <a:lstStyle/>
          <a:p>
            <a:r>
              <a:rPr lang="en-GB" sz="1200" i="1" dirty="0">
                <a:effectLst/>
                <a:latin typeface="Arial" panose="020B0604020202020204" pitchFamily="34" charset="0"/>
                <a:ea typeface="Source Sans Pro" panose="020B0503030403020204" pitchFamily="34" charset="0"/>
                <a:cs typeface="Arial" panose="020B0604020202020204" pitchFamily="34" charset="0"/>
              </a:rPr>
              <a:t>(National Literacy Trust, 2022) </a:t>
            </a:r>
            <a:r>
              <a:rPr lang="en-GB" sz="1200" i="1" dirty="0">
                <a:latin typeface="Arial" panose="020B0604020202020204" pitchFamily="34" charset="0"/>
                <a:ea typeface="Source Sans Pro" panose="020B0503030403020204" pitchFamily="34" charset="0"/>
                <a:cs typeface="Arial" panose="020B0604020202020204" pitchFamily="34" charset="0"/>
              </a:rPr>
              <a:t>(Skills You Need, 2023)</a:t>
            </a:r>
          </a:p>
        </p:txBody>
      </p:sp>
      <p:pic>
        <p:nvPicPr>
          <p:cNvPr id="6" name="Picture 5" descr="Persons talking to each other">
            <a:extLst>
              <a:ext uri="{FF2B5EF4-FFF2-40B4-BE49-F238E27FC236}">
                <a16:creationId xmlns:a16="http://schemas.microsoft.com/office/drawing/2014/main" id="{46F42C6F-5C1B-1EB0-B133-E76CCF91E55D}"/>
              </a:ext>
            </a:extLst>
          </p:cNvPr>
          <p:cNvPicPr>
            <a:picLocks noChangeAspect="1"/>
          </p:cNvPicPr>
          <p:nvPr/>
        </p:nvPicPr>
        <p:blipFill>
          <a:blip r:embed="rId3"/>
          <a:stretch>
            <a:fillRect/>
          </a:stretch>
        </p:blipFill>
        <p:spPr>
          <a:xfrm>
            <a:off x="9062031" y="311703"/>
            <a:ext cx="2795535" cy="1863690"/>
          </a:xfrm>
          <a:prstGeom prst="rect">
            <a:avLst/>
          </a:prstGeom>
        </p:spPr>
      </p:pic>
      <p:sp>
        <p:nvSpPr>
          <p:cNvPr id="4" name="Oval 3">
            <a:extLst>
              <a:ext uri="{FF2B5EF4-FFF2-40B4-BE49-F238E27FC236}">
                <a16:creationId xmlns:a16="http://schemas.microsoft.com/office/drawing/2014/main" id="{EB638A80-F942-8A3A-EE43-91EED7D629F0}"/>
              </a:ext>
            </a:extLst>
          </p:cNvPr>
          <p:cNvSpPr/>
          <p:nvPr/>
        </p:nvSpPr>
        <p:spPr>
          <a:xfrm>
            <a:off x="4108531" y="2361679"/>
            <a:ext cx="2692958" cy="208000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Communication</a:t>
            </a:r>
          </a:p>
        </p:txBody>
      </p:sp>
      <p:cxnSp>
        <p:nvCxnSpPr>
          <p:cNvPr id="9" name="Straight Arrow Connector 8">
            <a:extLst>
              <a:ext uri="{FF2B5EF4-FFF2-40B4-BE49-F238E27FC236}">
                <a16:creationId xmlns:a16="http://schemas.microsoft.com/office/drawing/2014/main" id="{10C9C85C-3E9B-866F-7020-F55B7E6D7FCE}"/>
              </a:ext>
            </a:extLst>
          </p:cNvPr>
          <p:cNvCxnSpPr>
            <a:stCxn id="4" idx="1"/>
          </p:cNvCxnSpPr>
          <p:nvPr/>
        </p:nvCxnSpPr>
        <p:spPr>
          <a:xfrm flipH="1" flipV="1">
            <a:off x="3877417" y="2210954"/>
            <a:ext cx="625489" cy="4553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21F31E1B-1E51-A942-D7FE-8C636BA11214}"/>
              </a:ext>
            </a:extLst>
          </p:cNvPr>
          <p:cNvSpPr txBox="1"/>
          <p:nvPr/>
        </p:nvSpPr>
        <p:spPr>
          <a:xfrm>
            <a:off x="3123792" y="1770967"/>
            <a:ext cx="131633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Talking</a:t>
            </a:r>
          </a:p>
        </p:txBody>
      </p:sp>
      <p:cxnSp>
        <p:nvCxnSpPr>
          <p:cNvPr id="12" name="Straight Arrow Connector 11">
            <a:extLst>
              <a:ext uri="{FF2B5EF4-FFF2-40B4-BE49-F238E27FC236}">
                <a16:creationId xmlns:a16="http://schemas.microsoft.com/office/drawing/2014/main" id="{5EED5F0F-BC78-9AE9-2A1C-3A3F80708626}"/>
              </a:ext>
            </a:extLst>
          </p:cNvPr>
          <p:cNvCxnSpPr>
            <a:stCxn id="4" idx="0"/>
          </p:cNvCxnSpPr>
          <p:nvPr/>
        </p:nvCxnSpPr>
        <p:spPr>
          <a:xfrm flipV="1">
            <a:off x="5455010" y="1658295"/>
            <a:ext cx="20095" cy="703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E4A1CC7-AA85-F778-3C09-B215632FB8EB}"/>
              </a:ext>
            </a:extLst>
          </p:cNvPr>
          <p:cNvSpPr txBox="1"/>
          <p:nvPr/>
        </p:nvSpPr>
        <p:spPr>
          <a:xfrm>
            <a:off x="4668558" y="1244726"/>
            <a:ext cx="173334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Listening</a:t>
            </a:r>
          </a:p>
        </p:txBody>
      </p:sp>
      <p:cxnSp>
        <p:nvCxnSpPr>
          <p:cNvPr id="15" name="Straight Arrow Connector 14">
            <a:extLst>
              <a:ext uri="{FF2B5EF4-FFF2-40B4-BE49-F238E27FC236}">
                <a16:creationId xmlns:a16="http://schemas.microsoft.com/office/drawing/2014/main" id="{04F04144-77BF-3A7C-CE47-5589A47C8BE9}"/>
              </a:ext>
            </a:extLst>
          </p:cNvPr>
          <p:cNvCxnSpPr>
            <a:stCxn id="4" idx="7"/>
          </p:cNvCxnSpPr>
          <p:nvPr/>
        </p:nvCxnSpPr>
        <p:spPr>
          <a:xfrm flipV="1">
            <a:off x="6407114" y="2210954"/>
            <a:ext cx="645583" cy="4553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7F5100A-AD72-73E7-0F3C-5551DA186AB6}"/>
              </a:ext>
            </a:extLst>
          </p:cNvPr>
          <p:cNvSpPr txBox="1"/>
          <p:nvPr/>
        </p:nvSpPr>
        <p:spPr>
          <a:xfrm>
            <a:off x="6652103" y="1762938"/>
            <a:ext cx="266520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Non-verbal cues</a:t>
            </a:r>
          </a:p>
        </p:txBody>
      </p:sp>
      <p:cxnSp>
        <p:nvCxnSpPr>
          <p:cNvPr id="18" name="Straight Arrow Connector 17">
            <a:extLst>
              <a:ext uri="{FF2B5EF4-FFF2-40B4-BE49-F238E27FC236}">
                <a16:creationId xmlns:a16="http://schemas.microsoft.com/office/drawing/2014/main" id="{AA53BC95-D834-0BA7-F294-47F6C75B4AC3}"/>
              </a:ext>
            </a:extLst>
          </p:cNvPr>
          <p:cNvCxnSpPr>
            <a:stCxn id="4" idx="6"/>
          </p:cNvCxnSpPr>
          <p:nvPr/>
        </p:nvCxnSpPr>
        <p:spPr>
          <a:xfrm>
            <a:off x="6801489" y="3401684"/>
            <a:ext cx="604146" cy="273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25F5802-5937-1E18-BB39-23E6C90772C7}"/>
              </a:ext>
            </a:extLst>
          </p:cNvPr>
          <p:cNvSpPr txBox="1"/>
          <p:nvPr/>
        </p:nvSpPr>
        <p:spPr>
          <a:xfrm>
            <a:off x="7489845" y="3244334"/>
            <a:ext cx="357338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Written communication</a:t>
            </a:r>
          </a:p>
        </p:txBody>
      </p:sp>
      <p:cxnSp>
        <p:nvCxnSpPr>
          <p:cNvPr id="21" name="Straight Arrow Connector 20">
            <a:extLst>
              <a:ext uri="{FF2B5EF4-FFF2-40B4-BE49-F238E27FC236}">
                <a16:creationId xmlns:a16="http://schemas.microsoft.com/office/drawing/2014/main" id="{2B562ADB-E6F4-B1C4-759B-6440FC6DF5D8}"/>
              </a:ext>
            </a:extLst>
          </p:cNvPr>
          <p:cNvCxnSpPr>
            <a:stCxn id="4" idx="5"/>
          </p:cNvCxnSpPr>
          <p:nvPr/>
        </p:nvCxnSpPr>
        <p:spPr>
          <a:xfrm>
            <a:off x="6407114" y="4137078"/>
            <a:ext cx="645583" cy="4248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B2EE906-5620-274B-EC57-DD4B06C76089}"/>
              </a:ext>
            </a:extLst>
          </p:cNvPr>
          <p:cNvSpPr txBox="1"/>
          <p:nvPr/>
        </p:nvSpPr>
        <p:spPr>
          <a:xfrm>
            <a:off x="7103562" y="4561952"/>
            <a:ext cx="221374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Tone of voice</a:t>
            </a:r>
          </a:p>
        </p:txBody>
      </p:sp>
      <p:cxnSp>
        <p:nvCxnSpPr>
          <p:cNvPr id="29" name="Straight Arrow Connector 28">
            <a:extLst>
              <a:ext uri="{FF2B5EF4-FFF2-40B4-BE49-F238E27FC236}">
                <a16:creationId xmlns:a16="http://schemas.microsoft.com/office/drawing/2014/main" id="{2AAE77A8-D3F3-6983-DF4C-0F43E00CAE5A}"/>
              </a:ext>
            </a:extLst>
          </p:cNvPr>
          <p:cNvCxnSpPr/>
          <p:nvPr/>
        </p:nvCxnSpPr>
        <p:spPr>
          <a:xfrm flipH="1">
            <a:off x="3416440" y="3758084"/>
            <a:ext cx="773721" cy="1406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376D35F7-97E9-3F3A-F3FE-303A0B6A82E9}"/>
              </a:ext>
            </a:extLst>
          </p:cNvPr>
          <p:cNvCxnSpPr>
            <a:cxnSpLocks/>
            <a:endCxn id="32" idx="0"/>
          </p:cNvCxnSpPr>
          <p:nvPr/>
        </p:nvCxnSpPr>
        <p:spPr>
          <a:xfrm>
            <a:off x="5295481" y="4441688"/>
            <a:ext cx="438993" cy="6141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9383E8C6-D9CA-2E9C-1740-5B3A269D4AA0}"/>
              </a:ext>
            </a:extLst>
          </p:cNvPr>
          <p:cNvSpPr txBox="1"/>
          <p:nvPr/>
        </p:nvSpPr>
        <p:spPr>
          <a:xfrm>
            <a:off x="3781959" y="5055867"/>
            <a:ext cx="390503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Checking understanding</a:t>
            </a:r>
          </a:p>
        </p:txBody>
      </p:sp>
      <p:sp>
        <p:nvSpPr>
          <p:cNvPr id="35" name="TextBox 34">
            <a:extLst>
              <a:ext uri="{FF2B5EF4-FFF2-40B4-BE49-F238E27FC236}">
                <a16:creationId xmlns:a16="http://schemas.microsoft.com/office/drawing/2014/main" id="{F7D37CFD-39F9-B462-B30E-5DF26694FC4B}"/>
              </a:ext>
            </a:extLst>
          </p:cNvPr>
          <p:cNvSpPr txBox="1"/>
          <p:nvPr/>
        </p:nvSpPr>
        <p:spPr>
          <a:xfrm>
            <a:off x="151361" y="3788230"/>
            <a:ext cx="3609881"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Adaptive communication</a:t>
            </a:r>
          </a:p>
        </p:txBody>
      </p:sp>
      <p:sp>
        <p:nvSpPr>
          <p:cNvPr id="36" name="TextBox 35">
            <a:extLst>
              <a:ext uri="{FF2B5EF4-FFF2-40B4-BE49-F238E27FC236}">
                <a16:creationId xmlns:a16="http://schemas.microsoft.com/office/drawing/2014/main" id="{0B85C70E-9316-80F1-862F-B0A20308C187}"/>
              </a:ext>
            </a:extLst>
          </p:cNvPr>
          <p:cNvSpPr txBox="1"/>
          <p:nvPr/>
        </p:nvSpPr>
        <p:spPr>
          <a:xfrm>
            <a:off x="894303" y="168535"/>
            <a:ext cx="8052554"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Different communication styles we use every day </a:t>
            </a:r>
          </a:p>
        </p:txBody>
      </p:sp>
    </p:spTree>
    <p:extLst>
      <p:ext uri="{BB962C8B-B14F-4D97-AF65-F5344CB8AC3E}">
        <p14:creationId xmlns:p14="http://schemas.microsoft.com/office/powerpoint/2010/main" val="998848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64B672-BC12-D04F-0331-5713A427C5B8}"/>
              </a:ext>
            </a:extLst>
          </p:cNvPr>
          <p:cNvSpPr>
            <a:spLocks noGrp="1"/>
          </p:cNvSpPr>
          <p:nvPr>
            <p:ph type="dt" sz="half" idx="10"/>
          </p:nvPr>
        </p:nvSpPr>
        <p:spPr/>
        <p:txBody>
          <a:bodyPr/>
          <a:lstStyle/>
          <a:p>
            <a:pPr>
              <a:defRPr/>
            </a:pPr>
            <a:fld id="{5E23D760-A5D6-4408-9293-3816AB405458}" type="datetime1">
              <a:rPr lang="en-GB" altLang="en-US" smtClean="0"/>
              <a:pPr>
                <a:defRPr/>
              </a:pPr>
              <a:t>17/07/2026</a:t>
            </a:fld>
            <a:endParaRPr lang="en-GB" altLang="en-US"/>
          </a:p>
        </p:txBody>
      </p:sp>
      <p:sp>
        <p:nvSpPr>
          <p:cNvPr id="3" name="Slide Number Placeholder 2">
            <a:extLst>
              <a:ext uri="{FF2B5EF4-FFF2-40B4-BE49-F238E27FC236}">
                <a16:creationId xmlns:a16="http://schemas.microsoft.com/office/drawing/2014/main" id="{3A4C418C-E0B2-9A11-CA68-5FF032266AA8}"/>
              </a:ext>
            </a:extLst>
          </p:cNvPr>
          <p:cNvSpPr>
            <a:spLocks noGrp="1"/>
          </p:cNvSpPr>
          <p:nvPr>
            <p:ph type="sldNum" sz="quarter" idx="11"/>
          </p:nvPr>
        </p:nvSpPr>
        <p:spPr/>
        <p:txBody>
          <a:bodyPr/>
          <a:lstStyle/>
          <a:p>
            <a:pPr>
              <a:defRPr/>
            </a:pPr>
            <a:fld id="{1627DB7A-9E6D-4CCE-BDBB-D06183803CCF}"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2BFB788C-99E8-5E50-EFEC-FE984D227E5D}"/>
              </a:ext>
            </a:extLst>
          </p:cNvPr>
          <p:cNvSpPr txBox="1"/>
          <p:nvPr/>
        </p:nvSpPr>
        <p:spPr>
          <a:xfrm>
            <a:off x="944880" y="363980"/>
            <a:ext cx="8459009" cy="739754"/>
          </a:xfrm>
          <a:prstGeom prst="rect">
            <a:avLst/>
          </a:prstGeom>
          <a:noFill/>
        </p:spPr>
        <p:txBody>
          <a:bodyPr wrap="square" rtlCol="0">
            <a:spAutoFit/>
          </a:bodyPr>
          <a:lstStyle/>
          <a:p>
            <a:pPr algn="ctr">
              <a:lnSpc>
                <a:spcPct val="150000"/>
              </a:lnSpc>
            </a:pPr>
            <a:r>
              <a:rPr lang="en-GB" sz="3200" b="1" dirty="0">
                <a:latin typeface="Arial" panose="020B0604020202020204" pitchFamily="34" charset="0"/>
                <a:ea typeface="Source Sans Pro" panose="020B0503030403020204" pitchFamily="34" charset="0"/>
                <a:cs typeface="Arial" panose="020B0604020202020204" pitchFamily="34" charset="0"/>
              </a:rPr>
              <a:t>Where and how did I develop this skill?</a:t>
            </a:r>
          </a:p>
        </p:txBody>
      </p:sp>
      <p:sp>
        <p:nvSpPr>
          <p:cNvPr id="8" name="TextBox 7">
            <a:extLst>
              <a:ext uri="{FF2B5EF4-FFF2-40B4-BE49-F238E27FC236}">
                <a16:creationId xmlns:a16="http://schemas.microsoft.com/office/drawing/2014/main" id="{70AC6BB0-825F-0D44-C350-F387D2F7CB94}"/>
              </a:ext>
            </a:extLst>
          </p:cNvPr>
          <p:cNvSpPr txBox="1"/>
          <p:nvPr/>
        </p:nvSpPr>
        <p:spPr>
          <a:xfrm>
            <a:off x="1288026" y="1653966"/>
            <a:ext cx="6096000" cy="113184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dirty="0">
                <a:latin typeface="Arial" panose="020B0604020202020204" pitchFamily="34" charset="0"/>
                <a:ea typeface="Source Sans Pro" panose="020B0503030403020204" pitchFamily="34" charset="0"/>
                <a:cs typeface="Arial" panose="020B0604020202020204" pitchFamily="34" charset="0"/>
              </a:rPr>
              <a:t>Daily conversations with family, friends and colleagues</a:t>
            </a:r>
          </a:p>
        </p:txBody>
      </p:sp>
      <p:sp>
        <p:nvSpPr>
          <p:cNvPr id="10" name="TextBox 9">
            <a:extLst>
              <a:ext uri="{FF2B5EF4-FFF2-40B4-BE49-F238E27FC236}">
                <a16:creationId xmlns:a16="http://schemas.microsoft.com/office/drawing/2014/main" id="{381A1C07-83CA-F4B1-2649-817572B6016A}"/>
              </a:ext>
            </a:extLst>
          </p:cNvPr>
          <p:cNvSpPr txBox="1"/>
          <p:nvPr/>
        </p:nvSpPr>
        <p:spPr>
          <a:xfrm>
            <a:off x="1288026" y="2689529"/>
            <a:ext cx="6096000" cy="113184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dirty="0">
                <a:latin typeface="Arial" panose="020B0604020202020204" pitchFamily="34" charset="0"/>
                <a:ea typeface="Source Sans Pro" panose="020B0503030403020204" pitchFamily="34" charset="0"/>
                <a:cs typeface="Arial" panose="020B0604020202020204" pitchFamily="34" charset="0"/>
              </a:rPr>
              <a:t>School, college and group learning environments</a:t>
            </a:r>
          </a:p>
        </p:txBody>
      </p:sp>
      <p:sp>
        <p:nvSpPr>
          <p:cNvPr id="14" name="TextBox 13">
            <a:extLst>
              <a:ext uri="{FF2B5EF4-FFF2-40B4-BE49-F238E27FC236}">
                <a16:creationId xmlns:a16="http://schemas.microsoft.com/office/drawing/2014/main" id="{DB25A24E-6D0D-1882-83BF-ACB1087E8957}"/>
              </a:ext>
            </a:extLst>
          </p:cNvPr>
          <p:cNvSpPr txBox="1"/>
          <p:nvPr/>
        </p:nvSpPr>
        <p:spPr>
          <a:xfrm>
            <a:off x="1288026" y="3852866"/>
            <a:ext cx="6096000" cy="57785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dirty="0">
                <a:latin typeface="Arial" panose="020B0604020202020204" pitchFamily="34" charset="0"/>
                <a:ea typeface="Source Sans Pro" panose="020B0503030403020204" pitchFamily="34" charset="0"/>
                <a:cs typeface="Arial" panose="020B0604020202020204" pitchFamily="34" charset="0"/>
              </a:rPr>
              <a:t>Digital communication</a:t>
            </a:r>
          </a:p>
        </p:txBody>
      </p:sp>
      <p:sp>
        <p:nvSpPr>
          <p:cNvPr id="18" name="TextBox 17">
            <a:extLst>
              <a:ext uri="{FF2B5EF4-FFF2-40B4-BE49-F238E27FC236}">
                <a16:creationId xmlns:a16="http://schemas.microsoft.com/office/drawing/2014/main" id="{6C99EDBA-0917-A2D4-E6E2-9DC15C00405B}"/>
              </a:ext>
            </a:extLst>
          </p:cNvPr>
          <p:cNvSpPr txBox="1"/>
          <p:nvPr/>
        </p:nvSpPr>
        <p:spPr>
          <a:xfrm>
            <a:off x="0" y="5198192"/>
            <a:ext cx="6096000"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a:t>
            </a:r>
            <a:r>
              <a:rPr lang="en-GB" sz="1200" i="1" dirty="0">
                <a:effectLst/>
                <a:latin typeface="Arial" panose="020B0604020202020204" pitchFamily="34" charset="0"/>
                <a:ea typeface="Source Sans Pro" panose="020B0503030403020204" pitchFamily="34" charset="0"/>
                <a:cs typeface="Arial" panose="020B0604020202020204" pitchFamily="34" charset="0"/>
              </a:rPr>
              <a:t>National Literacy Trust, 2022) </a:t>
            </a:r>
            <a:r>
              <a:rPr lang="en-GB" sz="1200" i="1" dirty="0">
                <a:latin typeface="Arial" panose="020B0604020202020204" pitchFamily="34" charset="0"/>
                <a:ea typeface="Source Sans Pro" panose="020B0503030403020204" pitchFamily="34" charset="0"/>
                <a:cs typeface="Arial" panose="020B0604020202020204" pitchFamily="34" charset="0"/>
              </a:rPr>
              <a:t>(Skills You Need, 2023)</a:t>
            </a:r>
          </a:p>
        </p:txBody>
      </p:sp>
      <p:pic>
        <p:nvPicPr>
          <p:cNvPr id="5" name="Picture 4" descr="Classroom of students raising their hands in front of a teacher">
            <a:extLst>
              <a:ext uri="{FF2B5EF4-FFF2-40B4-BE49-F238E27FC236}">
                <a16:creationId xmlns:a16="http://schemas.microsoft.com/office/drawing/2014/main" id="{F1D88D5A-E2F7-04DC-689F-E76AA38111E8}"/>
              </a:ext>
            </a:extLst>
          </p:cNvPr>
          <p:cNvPicPr>
            <a:picLocks noChangeAspect="1"/>
          </p:cNvPicPr>
          <p:nvPr/>
        </p:nvPicPr>
        <p:blipFill>
          <a:blip r:embed="rId3"/>
          <a:stretch>
            <a:fillRect/>
          </a:stretch>
        </p:blipFill>
        <p:spPr>
          <a:xfrm>
            <a:off x="8499851" y="3294029"/>
            <a:ext cx="2795502" cy="1904163"/>
          </a:xfrm>
          <a:prstGeom prst="rect">
            <a:avLst/>
          </a:prstGeom>
        </p:spPr>
      </p:pic>
      <p:pic>
        <p:nvPicPr>
          <p:cNvPr id="9" name="Picture 8" descr="Young multiracial friends">
            <a:extLst>
              <a:ext uri="{FF2B5EF4-FFF2-40B4-BE49-F238E27FC236}">
                <a16:creationId xmlns:a16="http://schemas.microsoft.com/office/drawing/2014/main" id="{160E719E-89F0-3E99-019E-7317CD0A69D2}"/>
              </a:ext>
            </a:extLst>
          </p:cNvPr>
          <p:cNvPicPr>
            <a:picLocks noChangeAspect="1"/>
          </p:cNvPicPr>
          <p:nvPr/>
        </p:nvPicPr>
        <p:blipFill>
          <a:blip r:embed="rId4"/>
          <a:stretch>
            <a:fillRect/>
          </a:stretch>
        </p:blipFill>
        <p:spPr>
          <a:xfrm>
            <a:off x="5059128" y="3911500"/>
            <a:ext cx="2484036" cy="1656024"/>
          </a:xfrm>
          <a:prstGeom prst="rect">
            <a:avLst/>
          </a:prstGeom>
        </p:spPr>
      </p:pic>
      <p:pic>
        <p:nvPicPr>
          <p:cNvPr id="13" name="Picture 12" descr="People in a video call">
            <a:extLst>
              <a:ext uri="{FF2B5EF4-FFF2-40B4-BE49-F238E27FC236}">
                <a16:creationId xmlns:a16="http://schemas.microsoft.com/office/drawing/2014/main" id="{BEE452BA-ACDE-88AC-FB60-D470814B7919}"/>
              </a:ext>
            </a:extLst>
          </p:cNvPr>
          <p:cNvPicPr>
            <a:picLocks noChangeAspect="1"/>
          </p:cNvPicPr>
          <p:nvPr/>
        </p:nvPicPr>
        <p:blipFill>
          <a:blip r:embed="rId5"/>
          <a:stretch>
            <a:fillRect/>
          </a:stretch>
        </p:blipFill>
        <p:spPr>
          <a:xfrm>
            <a:off x="9148048" y="683716"/>
            <a:ext cx="2523363" cy="1682242"/>
          </a:xfrm>
          <a:prstGeom prst="rect">
            <a:avLst/>
          </a:prstGeom>
        </p:spPr>
      </p:pic>
    </p:spTree>
    <p:extLst>
      <p:ext uri="{BB962C8B-B14F-4D97-AF65-F5344CB8AC3E}">
        <p14:creationId xmlns:p14="http://schemas.microsoft.com/office/powerpoint/2010/main" val="3296349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0BB66C-4195-C7EA-27FB-E7061AA20D87}"/>
              </a:ext>
            </a:extLst>
          </p:cNvPr>
          <p:cNvSpPr>
            <a:spLocks noGrp="1"/>
          </p:cNvSpPr>
          <p:nvPr>
            <p:ph type="dt" sz="half" idx="10"/>
          </p:nvPr>
        </p:nvSpPr>
        <p:spPr/>
        <p:txBody>
          <a:bodyPr/>
          <a:lstStyle/>
          <a:p>
            <a:pPr>
              <a:defRPr/>
            </a:pPr>
            <a:fld id="{5E23D760-A5D6-4408-9293-3816AB405458}" type="datetime1">
              <a:rPr lang="en-GB" altLang="en-US" smtClean="0"/>
              <a:pPr>
                <a:defRPr/>
              </a:pPr>
              <a:t>17/07/2026</a:t>
            </a:fld>
            <a:endParaRPr lang="en-GB" altLang="en-US"/>
          </a:p>
        </p:txBody>
      </p:sp>
      <p:sp>
        <p:nvSpPr>
          <p:cNvPr id="3" name="Slide Number Placeholder 2">
            <a:extLst>
              <a:ext uri="{FF2B5EF4-FFF2-40B4-BE49-F238E27FC236}">
                <a16:creationId xmlns:a16="http://schemas.microsoft.com/office/drawing/2014/main" id="{15DB1F6A-D09B-64AC-BAF4-0D404552F29A}"/>
              </a:ext>
            </a:extLst>
          </p:cNvPr>
          <p:cNvSpPr>
            <a:spLocks noGrp="1"/>
          </p:cNvSpPr>
          <p:nvPr>
            <p:ph type="sldNum" sz="quarter" idx="11"/>
          </p:nvPr>
        </p:nvSpPr>
        <p:spPr/>
        <p:txBody>
          <a:bodyPr/>
          <a:lstStyle/>
          <a:p>
            <a:pPr>
              <a:defRPr/>
            </a:pPr>
            <a:fld id="{1627DB7A-9E6D-4CCE-BDBB-D06183803CCF}" type="slidenum">
              <a:rPr lang="en-GB" altLang="en-US" smtClean="0"/>
              <a:pPr>
                <a:defRPr/>
              </a:pPr>
              <a:t>7</a:t>
            </a:fld>
            <a:endParaRPr lang="en-GB" altLang="en-US"/>
          </a:p>
        </p:txBody>
      </p:sp>
      <p:sp>
        <p:nvSpPr>
          <p:cNvPr id="7" name="TextBox 6">
            <a:extLst>
              <a:ext uri="{FF2B5EF4-FFF2-40B4-BE49-F238E27FC236}">
                <a16:creationId xmlns:a16="http://schemas.microsoft.com/office/drawing/2014/main" id="{75EBFD63-F5F5-10D5-4DB7-73C9E96AD2C4}"/>
              </a:ext>
            </a:extLst>
          </p:cNvPr>
          <p:cNvSpPr txBox="1"/>
          <p:nvPr/>
        </p:nvSpPr>
        <p:spPr>
          <a:xfrm>
            <a:off x="250790" y="114299"/>
            <a:ext cx="11424948" cy="1478418"/>
          </a:xfrm>
          <a:prstGeom prst="rect">
            <a:avLst/>
          </a:prstGeom>
          <a:noFill/>
        </p:spPr>
        <p:txBody>
          <a:bodyPr wrap="square">
            <a:spAutoFit/>
          </a:bodyPr>
          <a:lstStyle/>
          <a:p>
            <a:pPr algn="ctr">
              <a:lnSpc>
                <a:spcPct val="150000"/>
              </a:lnSpc>
              <a:buNone/>
            </a:pPr>
            <a:r>
              <a:rPr lang="en-GB" sz="3200" b="1" dirty="0">
                <a:latin typeface="Arial" panose="020B0604020202020204" pitchFamily="34" charset="0"/>
                <a:ea typeface="Source Sans Pro" panose="020B0503030403020204" pitchFamily="34" charset="0"/>
                <a:cs typeface="Arial" panose="020B0604020202020204" pitchFamily="34" charset="0"/>
              </a:rPr>
              <a:t>Key reasons communication is essential in Health and social care</a:t>
            </a:r>
          </a:p>
        </p:txBody>
      </p:sp>
      <p:sp>
        <p:nvSpPr>
          <p:cNvPr id="9" name="TextBox 8">
            <a:extLst>
              <a:ext uri="{FF2B5EF4-FFF2-40B4-BE49-F238E27FC236}">
                <a16:creationId xmlns:a16="http://schemas.microsoft.com/office/drawing/2014/main" id="{7DDACA19-A678-3C2E-87F8-52A2596EF486}"/>
              </a:ext>
            </a:extLst>
          </p:cNvPr>
          <p:cNvSpPr txBox="1"/>
          <p:nvPr/>
        </p:nvSpPr>
        <p:spPr>
          <a:xfrm>
            <a:off x="157316" y="5240098"/>
            <a:ext cx="6096000" cy="369332"/>
          </a:xfrm>
          <a:prstGeom prst="rect">
            <a:avLst/>
          </a:prstGeom>
          <a:noFill/>
        </p:spPr>
        <p:txBody>
          <a:bodyPr wrap="square">
            <a:spAutoFit/>
          </a:bodyPr>
          <a:lstStyle/>
          <a:p>
            <a:r>
              <a:rPr lang="en-GB" i="1" dirty="0">
                <a:latin typeface="Arial" panose="020B0604020202020204" pitchFamily="34" charset="0"/>
                <a:ea typeface="Source Sans Pro" panose="020B0503030403020204" pitchFamily="34" charset="0"/>
                <a:cs typeface="Arial" panose="020B0604020202020204" pitchFamily="34" charset="0"/>
              </a:rPr>
              <a:t>(NHS, 2024), </a:t>
            </a:r>
            <a:r>
              <a:rPr lang="en-GB" sz="1800" i="1" dirty="0">
                <a:effectLst/>
                <a:latin typeface="Arial" panose="020B0604020202020204" pitchFamily="34" charset="0"/>
                <a:ea typeface="Source Sans Pro" panose="020B0503030403020204" pitchFamily="34" charset="0"/>
                <a:cs typeface="Arial" panose="020B0604020202020204" pitchFamily="34" charset="0"/>
              </a:rPr>
              <a:t>(Skills for Care, 2023)</a:t>
            </a:r>
            <a:endParaRPr lang="en-GB" i="1" dirty="0">
              <a:latin typeface="Arial" panose="020B0604020202020204" pitchFamily="34" charset="0"/>
              <a:ea typeface="Source Sans Pro" panose="020B0503030403020204" pitchFamily="34" charset="0"/>
              <a:cs typeface="Arial" panose="020B0604020202020204" pitchFamily="34" charset="0"/>
            </a:endParaRPr>
          </a:p>
        </p:txBody>
      </p:sp>
      <p:sp>
        <p:nvSpPr>
          <p:cNvPr id="4" name="Oval 3">
            <a:extLst>
              <a:ext uri="{FF2B5EF4-FFF2-40B4-BE49-F238E27FC236}">
                <a16:creationId xmlns:a16="http://schemas.microsoft.com/office/drawing/2014/main" id="{6A4C5670-BE4A-C9E9-6588-B39F1CE4A443}"/>
              </a:ext>
            </a:extLst>
          </p:cNvPr>
          <p:cNvSpPr/>
          <p:nvPr/>
        </p:nvSpPr>
        <p:spPr>
          <a:xfrm>
            <a:off x="649794" y="1989968"/>
            <a:ext cx="2331217" cy="139964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Safe and accurate care</a:t>
            </a:r>
          </a:p>
        </p:txBody>
      </p:sp>
      <p:sp>
        <p:nvSpPr>
          <p:cNvPr id="6" name="Oval 5">
            <a:extLst>
              <a:ext uri="{FF2B5EF4-FFF2-40B4-BE49-F238E27FC236}">
                <a16:creationId xmlns:a16="http://schemas.microsoft.com/office/drawing/2014/main" id="{17F91E3F-0654-7E79-53D6-DBB971E1CA34}"/>
              </a:ext>
            </a:extLst>
          </p:cNvPr>
          <p:cNvSpPr/>
          <p:nvPr/>
        </p:nvSpPr>
        <p:spPr>
          <a:xfrm>
            <a:off x="1815402" y="3769644"/>
            <a:ext cx="2193146" cy="134647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Builds trust &amp; positive relationships</a:t>
            </a:r>
          </a:p>
        </p:txBody>
      </p:sp>
      <p:sp>
        <p:nvSpPr>
          <p:cNvPr id="8" name="Oval 7">
            <a:extLst>
              <a:ext uri="{FF2B5EF4-FFF2-40B4-BE49-F238E27FC236}">
                <a16:creationId xmlns:a16="http://schemas.microsoft.com/office/drawing/2014/main" id="{77B7F76E-C379-D2E3-B16F-235C3E226913}"/>
              </a:ext>
            </a:extLst>
          </p:cNvPr>
          <p:cNvSpPr/>
          <p:nvPr/>
        </p:nvSpPr>
        <p:spPr>
          <a:xfrm>
            <a:off x="3726263" y="1592717"/>
            <a:ext cx="2369737" cy="159058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Supports person- centred care</a:t>
            </a:r>
          </a:p>
        </p:txBody>
      </p:sp>
      <p:sp>
        <p:nvSpPr>
          <p:cNvPr id="10" name="Oval 9">
            <a:extLst>
              <a:ext uri="{FF2B5EF4-FFF2-40B4-BE49-F238E27FC236}">
                <a16:creationId xmlns:a16="http://schemas.microsoft.com/office/drawing/2014/main" id="{50D39FBF-7799-A937-DA35-F7BECCDDCA73}"/>
              </a:ext>
            </a:extLst>
          </p:cNvPr>
          <p:cNvSpPr/>
          <p:nvPr/>
        </p:nvSpPr>
        <p:spPr>
          <a:xfrm>
            <a:off x="7124281" y="1583870"/>
            <a:ext cx="2331217" cy="147841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 work effectively</a:t>
            </a:r>
          </a:p>
        </p:txBody>
      </p:sp>
      <p:sp>
        <p:nvSpPr>
          <p:cNvPr id="11" name="Oval 10">
            <a:extLst>
              <a:ext uri="{FF2B5EF4-FFF2-40B4-BE49-F238E27FC236}">
                <a16:creationId xmlns:a16="http://schemas.microsoft.com/office/drawing/2014/main" id="{94A16B81-24C5-1575-F652-8F78C275554A}"/>
              </a:ext>
            </a:extLst>
          </p:cNvPr>
          <p:cNvSpPr/>
          <p:nvPr/>
        </p:nvSpPr>
        <p:spPr>
          <a:xfrm>
            <a:off x="5126334" y="3769644"/>
            <a:ext cx="2088382" cy="134647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Reduces anxiety</a:t>
            </a:r>
          </a:p>
        </p:txBody>
      </p:sp>
      <p:sp>
        <p:nvSpPr>
          <p:cNvPr id="12" name="Oval 11">
            <a:extLst>
              <a:ext uri="{FF2B5EF4-FFF2-40B4-BE49-F238E27FC236}">
                <a16:creationId xmlns:a16="http://schemas.microsoft.com/office/drawing/2014/main" id="{86CB018E-59AB-EA62-8D9C-6B0362B50E2D}"/>
              </a:ext>
            </a:extLst>
          </p:cNvPr>
          <p:cNvSpPr/>
          <p:nvPr/>
        </p:nvSpPr>
        <p:spPr>
          <a:xfrm>
            <a:off x="9854502" y="2117761"/>
            <a:ext cx="2167204" cy="147841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Promotes dignity</a:t>
            </a:r>
          </a:p>
        </p:txBody>
      </p:sp>
      <p:sp>
        <p:nvSpPr>
          <p:cNvPr id="13" name="Oval 12">
            <a:extLst>
              <a:ext uri="{FF2B5EF4-FFF2-40B4-BE49-F238E27FC236}">
                <a16:creationId xmlns:a16="http://schemas.microsoft.com/office/drawing/2014/main" id="{1A79A27A-1A6C-595B-7F15-A33D8AE2239D}"/>
              </a:ext>
            </a:extLst>
          </p:cNvPr>
          <p:cNvSpPr/>
          <p:nvPr/>
        </p:nvSpPr>
        <p:spPr>
          <a:xfrm>
            <a:off x="8086597" y="3706725"/>
            <a:ext cx="2522136" cy="165026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Essential for documentation and record keeping</a:t>
            </a:r>
          </a:p>
        </p:txBody>
      </p:sp>
    </p:spTree>
    <p:extLst>
      <p:ext uri="{BB962C8B-B14F-4D97-AF65-F5344CB8AC3E}">
        <p14:creationId xmlns:p14="http://schemas.microsoft.com/office/powerpoint/2010/main" val="974843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
        <p:nvSpPr>
          <p:cNvPr id="8" name="TextBox 7">
            <a:extLst>
              <a:ext uri="{FF2B5EF4-FFF2-40B4-BE49-F238E27FC236}">
                <a16:creationId xmlns:a16="http://schemas.microsoft.com/office/drawing/2014/main" id="{D0ABAE0A-DD8A-4E6F-F9B5-EAFA91E0A230}"/>
              </a:ext>
            </a:extLst>
          </p:cNvPr>
          <p:cNvSpPr txBox="1"/>
          <p:nvPr/>
        </p:nvSpPr>
        <p:spPr>
          <a:xfrm>
            <a:off x="435405" y="809814"/>
            <a:ext cx="5486400" cy="2528321"/>
          </a:xfrm>
          <a:prstGeom prst="rect">
            <a:avLst/>
          </a:prstGeom>
          <a:noFill/>
        </p:spPr>
        <p:txBody>
          <a:bodyPr wrap="square">
            <a:spAutoFit/>
          </a:bodyPr>
          <a:lstStyle/>
          <a:p>
            <a:pPr>
              <a:lnSpc>
                <a:spcPct val="150000"/>
              </a:lnSpc>
            </a:pPr>
            <a:r>
              <a:rPr lang="en-GB" sz="2800" b="1" dirty="0">
                <a:latin typeface="Arial" panose="020B0604020202020204" pitchFamily="34" charset="0"/>
                <a:cs typeface="Arial" panose="020B0604020202020204" pitchFamily="34" charset="0"/>
              </a:rPr>
              <a:t>Safe and effective care:</a:t>
            </a:r>
            <a:endParaRPr lang="en-GB" sz="1800" i="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Prevents errors and misunderstandings</a:t>
            </a:r>
          </a:p>
          <a:p>
            <a:pPr marL="171450" indent="-1714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Ensuring safe handovers</a:t>
            </a:r>
          </a:p>
          <a:p>
            <a:pPr marL="171450" indent="-1714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Helping staff respond quickly and appropriately</a:t>
            </a:r>
          </a:p>
        </p:txBody>
      </p:sp>
      <p:sp>
        <p:nvSpPr>
          <p:cNvPr id="13" name="TextBox 12">
            <a:extLst>
              <a:ext uri="{FF2B5EF4-FFF2-40B4-BE49-F238E27FC236}">
                <a16:creationId xmlns:a16="http://schemas.microsoft.com/office/drawing/2014/main" id="{0C3E19BE-7843-930D-1CAD-B28FE9FE1842}"/>
              </a:ext>
            </a:extLst>
          </p:cNvPr>
          <p:cNvSpPr txBox="1"/>
          <p:nvPr/>
        </p:nvSpPr>
        <p:spPr>
          <a:xfrm>
            <a:off x="6022776" y="809814"/>
            <a:ext cx="5102423" cy="1604991"/>
          </a:xfrm>
          <a:prstGeom prst="rect">
            <a:avLst/>
          </a:prstGeom>
          <a:noFill/>
        </p:spPr>
        <p:txBody>
          <a:bodyPr wrap="square">
            <a:spAutoFit/>
          </a:bodyPr>
          <a:lstStyle/>
          <a:p>
            <a:pPr>
              <a:lnSpc>
                <a:spcPct val="150000"/>
              </a:lnSpc>
            </a:pPr>
            <a:r>
              <a:rPr lang="en-GB" sz="2800" b="1" dirty="0">
                <a:latin typeface="Arial" panose="020B0604020202020204" pitchFamily="34" charset="0"/>
                <a:cs typeface="Arial" panose="020B0604020202020204" pitchFamily="34" charset="0"/>
              </a:rPr>
              <a:t>Service Users / Patients</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Building trust and rapport</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Reducing anxiety and confusion </a:t>
            </a:r>
          </a:p>
        </p:txBody>
      </p:sp>
      <p:sp>
        <p:nvSpPr>
          <p:cNvPr id="15" name="TextBox 14">
            <a:extLst>
              <a:ext uri="{FF2B5EF4-FFF2-40B4-BE49-F238E27FC236}">
                <a16:creationId xmlns:a16="http://schemas.microsoft.com/office/drawing/2014/main" id="{731E26FE-1ADB-E076-874D-8AB722E2892F}"/>
              </a:ext>
            </a:extLst>
          </p:cNvPr>
          <p:cNvSpPr txBox="1"/>
          <p:nvPr/>
        </p:nvSpPr>
        <p:spPr>
          <a:xfrm>
            <a:off x="334433" y="3169615"/>
            <a:ext cx="4277034" cy="2066656"/>
          </a:xfrm>
          <a:prstGeom prst="rect">
            <a:avLst/>
          </a:prstGeom>
          <a:noFill/>
        </p:spPr>
        <p:txBody>
          <a:bodyPr wrap="square">
            <a:spAutoFit/>
          </a:bodyPr>
          <a:lstStyle/>
          <a:p>
            <a:pPr>
              <a:lnSpc>
                <a:spcPct val="150000"/>
              </a:lnSpc>
            </a:pPr>
            <a:r>
              <a:rPr lang="en-GB" sz="2800" b="1" dirty="0">
                <a:latin typeface="Arial" panose="020B0604020202020204" pitchFamily="34" charset="0"/>
                <a:cs typeface="Arial" panose="020B0604020202020204" pitchFamily="34" charset="0"/>
              </a:rPr>
              <a:t>Staff and Colleagues</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Reducing misunderstandings and conflict</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Supporting safe handovers</a:t>
            </a:r>
          </a:p>
        </p:txBody>
      </p:sp>
      <p:sp>
        <p:nvSpPr>
          <p:cNvPr id="17" name="TextBox 16">
            <a:extLst>
              <a:ext uri="{FF2B5EF4-FFF2-40B4-BE49-F238E27FC236}">
                <a16:creationId xmlns:a16="http://schemas.microsoft.com/office/drawing/2014/main" id="{1F6280BA-CE5F-A13C-51E1-626A5E6B1F23}"/>
              </a:ext>
            </a:extLst>
          </p:cNvPr>
          <p:cNvSpPr txBox="1"/>
          <p:nvPr/>
        </p:nvSpPr>
        <p:spPr>
          <a:xfrm>
            <a:off x="6071420" y="3330607"/>
            <a:ext cx="6120580" cy="1604991"/>
          </a:xfrm>
          <a:prstGeom prst="rect">
            <a:avLst/>
          </a:prstGeom>
          <a:noFill/>
        </p:spPr>
        <p:txBody>
          <a:bodyPr wrap="square">
            <a:spAutoFit/>
          </a:bodyPr>
          <a:lstStyle/>
          <a:p>
            <a:pPr>
              <a:lnSpc>
                <a:spcPct val="150000"/>
              </a:lnSpc>
            </a:pPr>
            <a:r>
              <a:rPr lang="en-GB" sz="2800" b="1" dirty="0">
                <a:latin typeface="Arial" panose="020B0604020202020204" pitchFamily="34" charset="0"/>
                <a:cs typeface="Arial" panose="020B0604020202020204" pitchFamily="34" charset="0"/>
              </a:rPr>
              <a:t>Benefits for the Organisation</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Improving quality of care</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Reducing risks and incidents</a:t>
            </a:r>
          </a:p>
        </p:txBody>
      </p:sp>
      <p:sp>
        <p:nvSpPr>
          <p:cNvPr id="19" name="TextBox 18">
            <a:extLst>
              <a:ext uri="{FF2B5EF4-FFF2-40B4-BE49-F238E27FC236}">
                <a16:creationId xmlns:a16="http://schemas.microsoft.com/office/drawing/2014/main" id="{2C1EA7E8-78A9-BD30-6A8B-522C961E7112}"/>
              </a:ext>
            </a:extLst>
          </p:cNvPr>
          <p:cNvSpPr txBox="1"/>
          <p:nvPr/>
        </p:nvSpPr>
        <p:spPr>
          <a:xfrm>
            <a:off x="0" y="5334188"/>
            <a:ext cx="7251290" cy="307777"/>
          </a:xfrm>
          <a:prstGeom prst="rect">
            <a:avLst/>
          </a:prstGeom>
          <a:noFill/>
        </p:spPr>
        <p:txBody>
          <a:bodyPr wrap="square">
            <a:spAutoFit/>
          </a:bodyPr>
          <a:lstStyle/>
          <a:p>
            <a:r>
              <a:rPr lang="en-GB" sz="1400" i="1" dirty="0">
                <a:latin typeface="Arial" panose="020B0604020202020204" pitchFamily="34" charset="0"/>
                <a:cs typeface="Arial" panose="020B0604020202020204" pitchFamily="34" charset="0"/>
              </a:rPr>
              <a:t>(NHS, 2024)</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(Skills for Care, 2023)</a:t>
            </a:r>
            <a:endParaRPr lang="en-GB"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7B0FBB7-2B4C-4119-A8F4-8A09D8C8FF42}"/>
              </a:ext>
            </a:extLst>
          </p:cNvPr>
          <p:cNvSpPr txBox="1"/>
          <p:nvPr/>
        </p:nvSpPr>
        <p:spPr>
          <a:xfrm>
            <a:off x="2550160" y="130953"/>
            <a:ext cx="6096000" cy="820674"/>
          </a:xfrm>
          <a:prstGeom prst="rect">
            <a:avLst/>
          </a:prstGeom>
          <a:noFill/>
        </p:spPr>
        <p:txBody>
          <a:bodyPr wrap="square" rtlCol="0">
            <a:spAutoFit/>
          </a:bodyPr>
          <a:lstStyle/>
          <a:p>
            <a:pPr algn="ctr">
              <a:lnSpc>
                <a:spcPct val="150000"/>
              </a:lnSpc>
            </a:pPr>
            <a:r>
              <a:rPr lang="en-GB" sz="3600" b="1" dirty="0">
                <a:latin typeface="Arial" panose="020B0604020202020204" pitchFamily="34" charset="0"/>
                <a:cs typeface="Arial" panose="020B0604020202020204" pitchFamily="34" charset="0"/>
              </a:rPr>
              <a:t>Clear communication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7EE624-75DC-140B-057A-100A2EF9603D}"/>
              </a:ext>
            </a:extLst>
          </p:cNvPr>
          <p:cNvSpPr>
            <a:spLocks noGrp="1"/>
          </p:cNvSpPr>
          <p:nvPr>
            <p:ph type="dt" sz="half" idx="10"/>
          </p:nvPr>
        </p:nvSpPr>
        <p:spPr/>
        <p:txBody>
          <a:bodyPr/>
          <a:lstStyle/>
          <a:p>
            <a:pPr>
              <a:defRPr/>
            </a:pPr>
            <a:fld id="{5E23D760-A5D6-4408-9293-3816AB405458}" type="datetime1">
              <a:rPr lang="en-GB" altLang="en-US" smtClean="0"/>
              <a:pPr>
                <a:defRPr/>
              </a:pPr>
              <a:t>17/07/2026</a:t>
            </a:fld>
            <a:endParaRPr lang="en-GB" altLang="en-US"/>
          </a:p>
        </p:txBody>
      </p:sp>
      <p:sp>
        <p:nvSpPr>
          <p:cNvPr id="3" name="Slide Number Placeholder 2">
            <a:extLst>
              <a:ext uri="{FF2B5EF4-FFF2-40B4-BE49-F238E27FC236}">
                <a16:creationId xmlns:a16="http://schemas.microsoft.com/office/drawing/2014/main" id="{4E5704B7-A513-722B-A12B-63515250636E}"/>
              </a:ext>
            </a:extLst>
          </p:cNvPr>
          <p:cNvSpPr>
            <a:spLocks noGrp="1"/>
          </p:cNvSpPr>
          <p:nvPr>
            <p:ph type="sldNum" sz="quarter" idx="11"/>
          </p:nvPr>
        </p:nvSpPr>
        <p:spPr/>
        <p:txBody>
          <a:bodyPr/>
          <a:lstStyle/>
          <a:p>
            <a:pPr>
              <a:defRPr/>
            </a:pPr>
            <a:fld id="{1627DB7A-9E6D-4CCE-BDBB-D06183803CCF}" type="slidenum">
              <a:rPr lang="en-GB" altLang="en-US" smtClean="0"/>
              <a:pPr>
                <a:defRPr/>
              </a:pPr>
              <a:t>9</a:t>
            </a:fld>
            <a:endParaRPr lang="en-GB" altLang="en-US"/>
          </a:p>
        </p:txBody>
      </p:sp>
      <p:sp>
        <p:nvSpPr>
          <p:cNvPr id="6" name="TextBox 5">
            <a:extLst>
              <a:ext uri="{FF2B5EF4-FFF2-40B4-BE49-F238E27FC236}">
                <a16:creationId xmlns:a16="http://schemas.microsoft.com/office/drawing/2014/main" id="{ED824475-FA15-2841-33A6-6EC807B8C0DA}"/>
              </a:ext>
            </a:extLst>
          </p:cNvPr>
          <p:cNvSpPr txBox="1"/>
          <p:nvPr/>
        </p:nvSpPr>
        <p:spPr>
          <a:xfrm>
            <a:off x="1229360" y="589624"/>
            <a:ext cx="9562570" cy="739241"/>
          </a:xfrm>
          <a:prstGeom prst="rect">
            <a:avLst/>
          </a:prstGeom>
          <a:noFill/>
        </p:spPr>
        <p:txBody>
          <a:bodyPr wrap="square">
            <a:spAutoFit/>
          </a:bodyPr>
          <a:lstStyle/>
          <a:p>
            <a:pPr algn="ctr">
              <a:lnSpc>
                <a:spcPct val="150000"/>
              </a:lnSpc>
            </a:pPr>
            <a:r>
              <a:rPr lang="en-GB" sz="3200" b="1" dirty="0">
                <a:latin typeface="Arial" panose="020B0604020202020204" pitchFamily="34" charset="0"/>
                <a:cs typeface="Arial" panose="020B0604020202020204" pitchFamily="34" charset="0"/>
              </a:rPr>
              <a:t>Problems When Communication Is Not Effective</a:t>
            </a:r>
          </a:p>
        </p:txBody>
      </p:sp>
      <p:sp>
        <p:nvSpPr>
          <p:cNvPr id="9" name="TextBox 8">
            <a:extLst>
              <a:ext uri="{FF2B5EF4-FFF2-40B4-BE49-F238E27FC236}">
                <a16:creationId xmlns:a16="http://schemas.microsoft.com/office/drawing/2014/main" id="{DD5E2F33-7DD0-894E-AC5A-3055C5AB2C0D}"/>
              </a:ext>
            </a:extLst>
          </p:cNvPr>
          <p:cNvSpPr txBox="1"/>
          <p:nvPr/>
        </p:nvSpPr>
        <p:spPr>
          <a:xfrm>
            <a:off x="982133" y="1784835"/>
            <a:ext cx="7670254" cy="279384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dirty="0">
                <a:effectLst/>
                <a:latin typeface="Arial" panose="020B0604020202020204" pitchFamily="34" charset="0"/>
                <a:cs typeface="Arial" panose="020B0604020202020204" pitchFamily="34" charset="0"/>
              </a:rPr>
              <a:t>Leads to avoidable patient harm </a:t>
            </a:r>
            <a:endParaRPr lang="en-GB" sz="2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a:effectLst/>
                <a:latin typeface="Arial" panose="020B0604020202020204" pitchFamily="34" charset="0"/>
                <a:cs typeface="Arial" panose="020B0604020202020204" pitchFamily="34" charset="0"/>
              </a:rPr>
              <a:t>Contributes to 1 in 10 patients being harmed </a:t>
            </a:r>
          </a:p>
          <a:p>
            <a:pPr marL="285750" indent="-285750">
              <a:lnSpc>
                <a:spcPct val="150000"/>
              </a:lnSpc>
              <a:buFont typeface="Arial" panose="020B0604020202020204" pitchFamily="34" charset="0"/>
              <a:buChar char="•"/>
            </a:pPr>
            <a:r>
              <a:rPr lang="en-GB" sz="2400" dirty="0">
                <a:effectLst/>
                <a:latin typeface="Arial" panose="020B0604020202020204" pitchFamily="34" charset="0"/>
                <a:cs typeface="Arial" panose="020B0604020202020204" pitchFamily="34" charset="0"/>
              </a:rPr>
              <a:t>Causes teamwork failures and unsafe handovers </a:t>
            </a:r>
            <a:endParaRPr lang="en-GB" sz="2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a:effectLst/>
                <a:latin typeface="Arial" panose="020B0604020202020204" pitchFamily="34" charset="0"/>
                <a:cs typeface="Arial" panose="020B0604020202020204" pitchFamily="34" charset="0"/>
              </a:rPr>
              <a:t>Reduces quality, safety, and patient experience </a:t>
            </a:r>
          </a:p>
          <a:p>
            <a:pPr marL="285750" indent="-285750">
              <a:lnSpc>
                <a:spcPct val="150000"/>
              </a:lnSpc>
              <a:buFont typeface="Arial" panose="020B0604020202020204" pitchFamily="34" charset="0"/>
              <a:buChar char="•"/>
            </a:pPr>
            <a:r>
              <a:rPr lang="en-GB" sz="2400" dirty="0">
                <a:effectLst/>
                <a:latin typeface="Arial" panose="020B0604020202020204" pitchFamily="34" charset="0"/>
                <a:cs typeface="Arial" panose="020B0604020202020204" pitchFamily="34" charset="0"/>
              </a:rPr>
              <a:t>Poor spoken communication increases risk of errors</a:t>
            </a:r>
            <a:endParaRPr lang="en-GB" sz="2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54EE09EE-179B-D404-D576-D71A484B9BCA}"/>
              </a:ext>
            </a:extLst>
          </p:cNvPr>
          <p:cNvSpPr txBox="1"/>
          <p:nvPr/>
        </p:nvSpPr>
        <p:spPr>
          <a:xfrm>
            <a:off x="0" y="5310718"/>
            <a:ext cx="10205884" cy="307777"/>
          </a:xfrm>
          <a:prstGeom prst="rect">
            <a:avLst/>
          </a:prstGeom>
          <a:noFill/>
        </p:spPr>
        <p:txBody>
          <a:bodyPr wrap="square">
            <a:spAutoFit/>
          </a:bodyPr>
          <a:lstStyle/>
          <a:p>
            <a:r>
              <a:rPr lang="en-GB" sz="1400" i="1" dirty="0"/>
              <a:t>(British Journal of Nursing, 2025; BMJ Open, 2024; NHS England, 2025; DHSC, 2025)</a:t>
            </a:r>
          </a:p>
        </p:txBody>
      </p:sp>
      <p:pic>
        <p:nvPicPr>
          <p:cNvPr id="15" name="Picture 14" descr="Woman sitting in hospital bed">
            <a:extLst>
              <a:ext uri="{FF2B5EF4-FFF2-40B4-BE49-F238E27FC236}">
                <a16:creationId xmlns:a16="http://schemas.microsoft.com/office/drawing/2014/main" id="{2E584B08-3B4C-F406-5C6F-30B3C68956F9}"/>
              </a:ext>
            </a:extLst>
          </p:cNvPr>
          <p:cNvPicPr>
            <a:picLocks noChangeAspect="1"/>
          </p:cNvPicPr>
          <p:nvPr/>
        </p:nvPicPr>
        <p:blipFill>
          <a:blip r:embed="rId3"/>
          <a:stretch>
            <a:fillRect/>
          </a:stretch>
        </p:blipFill>
        <p:spPr>
          <a:xfrm>
            <a:off x="8768244" y="3393865"/>
            <a:ext cx="2875280" cy="1916853"/>
          </a:xfrm>
          <a:prstGeom prst="rect">
            <a:avLst/>
          </a:prstGeom>
        </p:spPr>
      </p:pic>
    </p:spTree>
    <p:extLst>
      <p:ext uri="{BB962C8B-B14F-4D97-AF65-F5344CB8AC3E}">
        <p14:creationId xmlns:p14="http://schemas.microsoft.com/office/powerpoint/2010/main" val="1424815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pPr>
              <a:lnSpc>
                <a:spcPct val="150000"/>
              </a:lnSpc>
            </a:pPr>
            <a:r>
              <a:rPr lang="en-GB" sz="3600" b="1" dirty="0"/>
              <a:t>Shannon and Weaver’s Communication Model (1949)</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386328"/>
            <a:ext cx="11332028" cy="4692419"/>
          </a:xfrm>
        </p:spPr>
        <p:txBody>
          <a:bodyPr/>
          <a:lstStyle/>
          <a:p>
            <a:pPr marL="0" lvl="0" indent="0">
              <a:lnSpc>
                <a:spcPct val="150000"/>
              </a:lnSpc>
              <a:buNone/>
            </a:pPr>
            <a:r>
              <a:rPr lang="en-GB" sz="2000" dirty="0">
                <a:latin typeface="Arial" panose="020B0604020202020204" pitchFamily="34" charset="0"/>
                <a:cs typeface="Arial" panose="020B0604020202020204" pitchFamily="34" charset="0"/>
              </a:rPr>
              <a:t>The Shannon and Weaver model breaks communication down into </a:t>
            </a:r>
            <a:r>
              <a:rPr lang="en-GB" sz="2000" b="1" dirty="0">
                <a:latin typeface="Arial" panose="020B0604020202020204" pitchFamily="34" charset="0"/>
                <a:cs typeface="Arial" panose="020B0604020202020204" pitchFamily="34" charset="0"/>
              </a:rPr>
              <a:t>five main components</a:t>
            </a:r>
            <a:r>
              <a:rPr lang="en-GB" sz="2000" dirty="0">
                <a:latin typeface="Arial" panose="020B0604020202020204" pitchFamily="34" charset="0"/>
                <a:cs typeface="Arial" panose="020B0604020202020204" pitchFamily="34" charset="0"/>
              </a:rPr>
              <a:t>. These show how a message moves from one person to another — and where problems can occur.</a:t>
            </a:r>
            <a:endParaRPr lang="en-GB" sz="2000" b="1" dirty="0">
              <a:latin typeface="Arial" panose="020B0604020202020204" pitchFamily="34" charset="0"/>
              <a:cs typeface="Arial" panose="020B0604020202020204" pitchFamily="34" charset="0"/>
            </a:endParaRPr>
          </a:p>
          <a:p>
            <a:pPr lvl="0">
              <a:lnSpc>
                <a:spcPct val="150000"/>
              </a:lnSpc>
            </a:pPr>
            <a:r>
              <a:rPr lang="en-GB" sz="2000" b="1" dirty="0">
                <a:latin typeface="Arial" panose="020B0604020202020204" pitchFamily="34" charset="0"/>
                <a:cs typeface="Arial" panose="020B0604020202020204" pitchFamily="34" charset="0"/>
              </a:rPr>
              <a:t>Sender</a:t>
            </a:r>
            <a:endParaRPr lang="en-GB" sz="2000" dirty="0">
              <a:latin typeface="Arial" panose="020B0604020202020204" pitchFamily="34" charset="0"/>
              <a:cs typeface="Arial" panose="020B0604020202020204" pitchFamily="34" charset="0"/>
            </a:endParaRPr>
          </a:p>
          <a:p>
            <a:pPr lvl="0">
              <a:lnSpc>
                <a:spcPct val="150000"/>
              </a:lnSpc>
            </a:pPr>
            <a:r>
              <a:rPr lang="en-GB" sz="2000" b="1" dirty="0">
                <a:latin typeface="Arial" panose="020B0604020202020204" pitchFamily="34" charset="0"/>
                <a:cs typeface="Arial" panose="020B0604020202020204" pitchFamily="34" charset="0"/>
              </a:rPr>
              <a:t>Message</a:t>
            </a:r>
            <a:endParaRPr lang="en-GB" sz="2000" dirty="0">
              <a:latin typeface="Arial" panose="020B0604020202020204" pitchFamily="34" charset="0"/>
              <a:cs typeface="Arial" panose="020B0604020202020204" pitchFamily="34" charset="0"/>
            </a:endParaRPr>
          </a:p>
          <a:p>
            <a:pPr lvl="0">
              <a:lnSpc>
                <a:spcPct val="150000"/>
              </a:lnSpc>
            </a:pPr>
            <a:r>
              <a:rPr lang="en-GB" sz="2000" b="1" dirty="0">
                <a:latin typeface="Arial" panose="020B0604020202020204" pitchFamily="34" charset="0"/>
                <a:cs typeface="Arial" panose="020B0604020202020204" pitchFamily="34" charset="0"/>
              </a:rPr>
              <a:t>Channel</a:t>
            </a:r>
            <a:endParaRPr lang="en-GB" sz="2000" dirty="0">
              <a:latin typeface="Arial" panose="020B0604020202020204" pitchFamily="34" charset="0"/>
              <a:cs typeface="Arial" panose="020B0604020202020204" pitchFamily="34" charset="0"/>
            </a:endParaRPr>
          </a:p>
          <a:p>
            <a:pPr lvl="0">
              <a:lnSpc>
                <a:spcPct val="150000"/>
              </a:lnSpc>
            </a:pPr>
            <a:r>
              <a:rPr lang="en-GB" sz="2000" b="1" dirty="0">
                <a:latin typeface="Arial" panose="020B0604020202020204" pitchFamily="34" charset="0"/>
                <a:cs typeface="Arial" panose="020B0604020202020204" pitchFamily="34" charset="0"/>
              </a:rPr>
              <a:t>Receiver</a:t>
            </a:r>
            <a:endParaRPr lang="en-GB" sz="2000" dirty="0">
              <a:latin typeface="Arial" panose="020B0604020202020204" pitchFamily="34" charset="0"/>
              <a:cs typeface="Arial" panose="020B0604020202020204" pitchFamily="34" charset="0"/>
            </a:endParaRPr>
          </a:p>
          <a:p>
            <a:pPr lvl="0">
              <a:lnSpc>
                <a:spcPct val="150000"/>
              </a:lnSpc>
            </a:pPr>
            <a:r>
              <a:rPr lang="en-GB" sz="2000" b="1" dirty="0">
                <a:latin typeface="Arial" panose="020B0604020202020204" pitchFamily="34" charset="0"/>
                <a:cs typeface="Arial" panose="020B0604020202020204" pitchFamily="34" charset="0"/>
              </a:rPr>
              <a:t>Noise</a:t>
            </a:r>
            <a:endParaRPr lang="en-GB"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
        <p:nvSpPr>
          <p:cNvPr id="7" name="TextBox 6">
            <a:extLst>
              <a:ext uri="{FF2B5EF4-FFF2-40B4-BE49-F238E27FC236}">
                <a16:creationId xmlns:a16="http://schemas.microsoft.com/office/drawing/2014/main" id="{A66A2E28-AB73-79AF-6FB8-BC7B79CB0AAF}"/>
              </a:ext>
            </a:extLst>
          </p:cNvPr>
          <p:cNvSpPr txBox="1"/>
          <p:nvPr/>
        </p:nvSpPr>
        <p:spPr>
          <a:xfrm>
            <a:off x="429986" y="5355869"/>
            <a:ext cx="6096000" cy="276999"/>
          </a:xfrm>
          <a:prstGeom prst="rect">
            <a:avLst/>
          </a:prstGeom>
          <a:noFill/>
        </p:spPr>
        <p:txBody>
          <a:bodyPr wrap="square">
            <a:spAutoFit/>
          </a:bodyPr>
          <a:lstStyle/>
          <a:p>
            <a:r>
              <a:rPr lang="en-GB" sz="1200" i="1" dirty="0">
                <a:effectLst/>
                <a:latin typeface="Source Sans Pro" panose="020B0503030403020204" pitchFamily="34" charset="0"/>
                <a:ea typeface="Source Sans Pro" panose="020B0503030403020204" pitchFamily="34" charset="0"/>
                <a:cs typeface="Times New Roman" panose="02020603050405020304" pitchFamily="18" charset="0"/>
              </a:rPr>
              <a:t>(Skills You Need, 2023)</a:t>
            </a:r>
            <a:endParaRPr lang="en-GB" sz="1200" i="1" dirty="0">
              <a:latin typeface="Source Sans Pro" panose="020B0503030403020204" pitchFamily="34" charset="0"/>
              <a:ea typeface="Source Sans Pro" panose="020B0503030403020204" pitchFamily="34" charset="0"/>
            </a:endParaRPr>
          </a:p>
        </p:txBody>
      </p:sp>
      <p:pic>
        <p:nvPicPr>
          <p:cNvPr id="8" name="Picture 7" descr="Two documents illustration">
            <a:extLst>
              <a:ext uri="{FF2B5EF4-FFF2-40B4-BE49-F238E27FC236}">
                <a16:creationId xmlns:a16="http://schemas.microsoft.com/office/drawing/2014/main" id="{A5D41B0B-8E1A-53D2-3040-22D67F293361}"/>
              </a:ext>
            </a:extLst>
          </p:cNvPr>
          <p:cNvPicPr>
            <a:picLocks noChangeAspect="1"/>
          </p:cNvPicPr>
          <p:nvPr/>
        </p:nvPicPr>
        <p:blipFill>
          <a:blip r:embed="rId3"/>
          <a:stretch>
            <a:fillRect/>
          </a:stretch>
        </p:blipFill>
        <p:spPr>
          <a:xfrm>
            <a:off x="4602145" y="2715382"/>
            <a:ext cx="4712677" cy="2397159"/>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981200" y="516733"/>
            <a:ext cx="8229600" cy="797260"/>
          </a:xfrm>
        </p:spPr>
        <p:txBody>
          <a:bodyPr/>
          <a:lstStyle/>
          <a:p>
            <a:pPr>
              <a:lnSpc>
                <a:spcPct val="150000"/>
              </a:lnSpc>
            </a:pPr>
            <a:r>
              <a:rPr lang="en-GB" sz="3200" b="1" dirty="0">
                <a:latin typeface="Arial" panose="020B0604020202020204" pitchFamily="34" charset="0"/>
                <a:cs typeface="Arial" panose="020B0604020202020204" pitchFamily="34" charset="0"/>
              </a:rPr>
              <a:t>Practical Example – Communication in Care Practice</a:t>
            </a:r>
            <a:br>
              <a:rPr lang="en-GB" sz="3200" dirty="0">
                <a:latin typeface="Arial" panose="020B0604020202020204" pitchFamily="34" charset="0"/>
                <a:cs typeface="Arial" panose="020B0604020202020204" pitchFamily="34" charset="0"/>
              </a:rPr>
            </a:br>
            <a:endParaRPr lang="en-GB" sz="32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11</a:t>
            </a:fld>
            <a:endParaRPr lang="en-GB" altLang="en-US"/>
          </a:p>
        </p:txBody>
      </p:sp>
      <p:sp>
        <p:nvSpPr>
          <p:cNvPr id="14" name="TextBox 13">
            <a:extLst>
              <a:ext uri="{FF2B5EF4-FFF2-40B4-BE49-F238E27FC236}">
                <a16:creationId xmlns:a16="http://schemas.microsoft.com/office/drawing/2014/main" id="{584B9776-BBD5-F900-6AE1-F1659E50C493}"/>
              </a:ext>
            </a:extLst>
          </p:cNvPr>
          <p:cNvSpPr txBox="1"/>
          <p:nvPr/>
        </p:nvSpPr>
        <p:spPr>
          <a:xfrm>
            <a:off x="82899" y="5314958"/>
            <a:ext cx="6094324" cy="307777"/>
          </a:xfrm>
          <a:prstGeom prst="rect">
            <a:avLst/>
          </a:prstGeom>
          <a:noFill/>
        </p:spPr>
        <p:txBody>
          <a:bodyPr wrap="square">
            <a:spAutoFit/>
          </a:bodyPr>
          <a:lstStyle/>
          <a:p>
            <a:r>
              <a:rPr lang="en-GB" sz="1400" i="1" dirty="0">
                <a:latin typeface="Arial" panose="020B0604020202020204" pitchFamily="34" charset="0"/>
                <a:cs typeface="Arial" panose="020B0604020202020204" pitchFamily="34" charset="0"/>
              </a:rPr>
              <a:t>(NHS England, 2025; Skills for Care, 2023)</a:t>
            </a:r>
          </a:p>
        </p:txBody>
      </p:sp>
      <p:sp>
        <p:nvSpPr>
          <p:cNvPr id="6" name="TextBox 5">
            <a:extLst>
              <a:ext uri="{FF2B5EF4-FFF2-40B4-BE49-F238E27FC236}">
                <a16:creationId xmlns:a16="http://schemas.microsoft.com/office/drawing/2014/main" id="{FAB696F6-D242-ACD6-1E41-5185B5CE81DB}"/>
              </a:ext>
            </a:extLst>
          </p:cNvPr>
          <p:cNvSpPr txBox="1"/>
          <p:nvPr/>
        </p:nvSpPr>
        <p:spPr>
          <a:xfrm>
            <a:off x="213853" y="1105209"/>
            <a:ext cx="6094324" cy="1893339"/>
          </a:xfrm>
          <a:prstGeom prst="rect">
            <a:avLst/>
          </a:prstGeom>
          <a:noFill/>
        </p:spPr>
        <p:txBody>
          <a:bodyPr wrap="square">
            <a:spAutoFit/>
          </a:bodyPr>
          <a:lstStyle/>
          <a:p>
            <a:pPr>
              <a:lnSpc>
                <a:spcPct val="150000"/>
              </a:lnSpc>
              <a:buNone/>
            </a:pPr>
            <a:r>
              <a:rPr lang="en-GB" sz="1600" b="1" dirty="0">
                <a:latin typeface="Arial" panose="020B0604020202020204" pitchFamily="34" charset="0"/>
                <a:cs typeface="Arial" panose="020B0604020202020204" pitchFamily="34" charset="0"/>
              </a:rPr>
              <a:t>Job Role &amp; Setting</a:t>
            </a:r>
          </a:p>
          <a:p>
            <a:pPr>
              <a:lnSpc>
                <a:spcPct val="150000"/>
              </a:lnSpc>
              <a:buNone/>
            </a:pPr>
            <a:r>
              <a:rPr lang="en-GB" sz="1600" dirty="0">
                <a:effectLst/>
                <a:latin typeface="Arial" panose="020B0604020202020204" pitchFamily="34" charset="0"/>
                <a:cs typeface="Arial" panose="020B0604020202020204" pitchFamily="34" charset="0"/>
              </a:rPr>
              <a:t>Care Assistant – Residential Care Home</a:t>
            </a:r>
            <a:endParaRPr lang="en-GB" sz="1600" dirty="0">
              <a:latin typeface="Arial" panose="020B0604020202020204" pitchFamily="34" charset="0"/>
              <a:cs typeface="Arial" panose="020B0604020202020204" pitchFamily="34" charset="0"/>
            </a:endParaRPr>
          </a:p>
          <a:p>
            <a:pPr>
              <a:lnSpc>
                <a:spcPct val="150000"/>
              </a:lnSpc>
              <a:buNone/>
            </a:pPr>
            <a:r>
              <a:rPr lang="en-GB" sz="1600" b="1" dirty="0">
                <a:latin typeface="Arial" panose="020B0604020202020204" pitchFamily="34" charset="0"/>
                <a:cs typeface="Arial" panose="020B0604020202020204" pitchFamily="34" charset="0"/>
              </a:rPr>
              <a:t>Situation</a:t>
            </a:r>
          </a:p>
          <a:p>
            <a:pPr>
              <a:lnSpc>
                <a:spcPct val="150000"/>
              </a:lnSpc>
              <a:buNone/>
            </a:pPr>
            <a:r>
              <a:rPr lang="en-GB" sz="1600" dirty="0">
                <a:effectLst/>
                <a:latin typeface="Arial" panose="020B0604020202020204" pitchFamily="34" charset="0"/>
                <a:cs typeface="Arial" panose="020B0604020202020204" pitchFamily="34" charset="0"/>
              </a:rPr>
              <a:t>Resident with dementia becomes confused and anxious during personal care.</a:t>
            </a:r>
            <a:endParaRPr lang="en-GB"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2D93138-434A-3EBA-F919-9DD508A75963}"/>
              </a:ext>
            </a:extLst>
          </p:cNvPr>
          <p:cNvSpPr txBox="1"/>
          <p:nvPr/>
        </p:nvSpPr>
        <p:spPr>
          <a:xfrm>
            <a:off x="982133" y="3300274"/>
            <a:ext cx="6094324" cy="1702710"/>
          </a:xfrm>
          <a:prstGeom prst="rect">
            <a:avLst/>
          </a:prstGeom>
          <a:noFill/>
        </p:spPr>
        <p:txBody>
          <a:bodyPr wrap="square">
            <a:spAutoFit/>
          </a:bodyPr>
          <a:lstStyle/>
          <a:p>
            <a:pPr>
              <a:lnSpc>
                <a:spcPct val="150000"/>
              </a:lnSpc>
              <a:buNone/>
            </a:pPr>
            <a:r>
              <a:rPr lang="en-GB" b="1" dirty="0">
                <a:latin typeface="Arial" panose="020B0604020202020204" pitchFamily="34" charset="0"/>
                <a:cs typeface="Arial" panose="020B0604020202020204" pitchFamily="34" charset="0"/>
              </a:rPr>
              <a:t>How I Communicate</a:t>
            </a: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Use calm, clear explanations</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Gentle tone and body language</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Tell the resident what will happen next</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04E1A7CE-6FDC-8929-5425-50589F305E7A}"/>
              </a:ext>
            </a:extLst>
          </p:cNvPr>
          <p:cNvSpPr txBox="1"/>
          <p:nvPr/>
        </p:nvSpPr>
        <p:spPr>
          <a:xfrm>
            <a:off x="6569110" y="1410173"/>
            <a:ext cx="6094324" cy="3780202"/>
          </a:xfrm>
          <a:prstGeom prst="rect">
            <a:avLst/>
          </a:prstGeom>
          <a:noFill/>
        </p:spPr>
        <p:txBody>
          <a:bodyPr wrap="square">
            <a:spAutoFit/>
          </a:bodyPr>
          <a:lstStyle/>
          <a:p>
            <a:pPr>
              <a:lnSpc>
                <a:spcPct val="150000"/>
              </a:lnSpc>
              <a:buNone/>
            </a:pPr>
            <a:r>
              <a:rPr lang="en-GB" b="1" dirty="0">
                <a:latin typeface="Arial" panose="020B0604020202020204" pitchFamily="34" charset="0"/>
                <a:cs typeface="Arial" panose="020B0604020202020204" pitchFamily="34" charset="0"/>
              </a:rPr>
              <a:t>How This Guides My Actions</a:t>
            </a: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Adjust my approach to their emotions</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Protect dignity and safety</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Give accurate handovers to staff</a:t>
            </a:r>
          </a:p>
          <a:p>
            <a:pPr>
              <a:lnSpc>
                <a:spcPct val="150000"/>
              </a:lnSpc>
            </a:pPr>
            <a:endParaRPr lang="en-GB" dirty="0">
              <a:latin typeface="Arial" panose="020B0604020202020204" pitchFamily="34" charset="0"/>
              <a:cs typeface="Arial" panose="020B0604020202020204" pitchFamily="34" charset="0"/>
            </a:endParaRPr>
          </a:p>
          <a:p>
            <a:pPr>
              <a:lnSpc>
                <a:spcPct val="150000"/>
              </a:lnSpc>
              <a:buNone/>
            </a:pPr>
            <a:r>
              <a:rPr lang="en-GB" b="1" dirty="0">
                <a:latin typeface="Arial" panose="020B0604020202020204" pitchFamily="34" charset="0"/>
                <a:cs typeface="Arial" panose="020B0604020202020204" pitchFamily="34" charset="0"/>
              </a:rPr>
              <a:t>Impact on Care</a:t>
            </a: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Resident feels calm and respected</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Less risk of resistance or injury</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Better quality, safer, person‑centred care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7286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3200" b="1" dirty="0">
                <a:latin typeface="Arial" panose="020B0604020202020204" pitchFamily="34" charset="0"/>
                <a:cs typeface="Arial" panose="020B0604020202020204" pitchFamily="34" charset="0"/>
              </a:rPr>
              <a:t>Why Communication Is Important</a:t>
            </a:r>
            <a:br>
              <a:rPr lang="en-GB" sz="2800" dirty="0"/>
            </a:br>
            <a:endParaRPr lang="en-GB" altLang="en-US" sz="2800" b="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12</a:t>
            </a:fld>
            <a:endParaRPr lang="en-GB" altLang="en-US" sz="900">
              <a:solidFill>
                <a:srgbClr val="898989"/>
              </a:solidFill>
            </a:endParaRPr>
          </a:p>
        </p:txBody>
      </p:sp>
      <p:sp>
        <p:nvSpPr>
          <p:cNvPr id="5" name="TextBox 4">
            <a:extLst>
              <a:ext uri="{FF2B5EF4-FFF2-40B4-BE49-F238E27FC236}">
                <a16:creationId xmlns:a16="http://schemas.microsoft.com/office/drawing/2014/main" id="{BC2BE759-1E64-DB91-C35D-AE656B720268}"/>
              </a:ext>
            </a:extLst>
          </p:cNvPr>
          <p:cNvSpPr txBox="1"/>
          <p:nvPr/>
        </p:nvSpPr>
        <p:spPr>
          <a:xfrm>
            <a:off x="222672" y="869179"/>
            <a:ext cx="8088208" cy="1881990"/>
          </a:xfrm>
          <a:prstGeom prst="rect">
            <a:avLst/>
          </a:prstGeom>
          <a:noFill/>
        </p:spPr>
        <p:txBody>
          <a:bodyPr wrap="square">
            <a:spAutoFit/>
          </a:bodyPr>
          <a:lstStyle/>
          <a:p>
            <a:pPr>
              <a:lnSpc>
                <a:spcPct val="150000"/>
              </a:lnSpc>
              <a:buNone/>
            </a:pPr>
            <a:r>
              <a:rPr lang="en-GB" sz="2000" b="1" dirty="0">
                <a:effectLst/>
                <a:latin typeface="Arial" panose="020B0604020202020204" pitchFamily="34" charset="0"/>
                <a:cs typeface="Arial" panose="020B0604020202020204" pitchFamily="34" charset="0"/>
              </a:rPr>
              <a:t>Employability</a:t>
            </a: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Essential skill employers look for</a:t>
            </a: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Supports teamwork, problem‑solving, and safe practice</a:t>
            </a: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Helps build positive relationships with colleagues and service users</a:t>
            </a: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A67D997-FF31-EF99-BEAC-96D3C3190670}"/>
              </a:ext>
            </a:extLst>
          </p:cNvPr>
          <p:cNvSpPr txBox="1"/>
          <p:nvPr/>
        </p:nvSpPr>
        <p:spPr>
          <a:xfrm>
            <a:off x="222672" y="3058801"/>
            <a:ext cx="6094324" cy="1881990"/>
          </a:xfrm>
          <a:prstGeom prst="rect">
            <a:avLst/>
          </a:prstGeom>
          <a:noFill/>
        </p:spPr>
        <p:txBody>
          <a:bodyPr wrap="square">
            <a:spAutoFit/>
          </a:bodyPr>
          <a:lstStyle/>
          <a:p>
            <a:pPr>
              <a:lnSpc>
                <a:spcPct val="150000"/>
              </a:lnSpc>
              <a:buNone/>
            </a:pPr>
            <a:r>
              <a:rPr lang="en-GB" sz="2000" b="1" dirty="0">
                <a:effectLst/>
                <a:latin typeface="Arial" panose="020B0604020202020204" pitchFamily="34" charset="0"/>
                <a:cs typeface="Arial" panose="020B0604020202020204" pitchFamily="34" charset="0"/>
              </a:rPr>
              <a:t>Future Role in Health &amp; Social Care</a:t>
            </a: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Ensures accurate information sharing</a:t>
            </a: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Prevents errors and improves patient safety</a:t>
            </a: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Supports person‑centred care and dignity</a:t>
            </a:r>
            <a:endParaRPr lang="en-GB"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0527FCF-7BDD-9B3E-81CB-6180F4716F26}"/>
              </a:ext>
            </a:extLst>
          </p:cNvPr>
          <p:cNvSpPr txBox="1"/>
          <p:nvPr/>
        </p:nvSpPr>
        <p:spPr>
          <a:xfrm>
            <a:off x="5875004" y="3058801"/>
            <a:ext cx="6094324" cy="2343655"/>
          </a:xfrm>
          <a:prstGeom prst="rect">
            <a:avLst/>
          </a:prstGeom>
          <a:noFill/>
        </p:spPr>
        <p:txBody>
          <a:bodyPr wrap="square">
            <a:spAutoFit/>
          </a:bodyPr>
          <a:lstStyle/>
          <a:p>
            <a:pPr>
              <a:lnSpc>
                <a:spcPct val="150000"/>
              </a:lnSpc>
              <a:buNone/>
            </a:pPr>
            <a:r>
              <a:rPr lang="en-GB" sz="2000" b="1" dirty="0">
                <a:effectLst/>
                <a:latin typeface="Arial" panose="020B0604020202020204" pitchFamily="34" charset="0"/>
                <a:cs typeface="Arial" panose="020B0604020202020204" pitchFamily="34" charset="0"/>
              </a:rPr>
              <a:t>My Reflection</a:t>
            </a: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Strength: I communicate clearly and listen well</a:t>
            </a: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000" dirty="0">
                <a:effectLst/>
                <a:latin typeface="Arial" panose="020B0604020202020204" pitchFamily="34" charset="0"/>
                <a:cs typeface="Arial" panose="020B0604020202020204" pitchFamily="34" charset="0"/>
              </a:rPr>
              <a:t> Development: I want to improve confidence in professional conversations</a:t>
            </a: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F02C25D-1B38-7E3B-FCB2-2166C87D26E8}"/>
              </a:ext>
            </a:extLst>
          </p:cNvPr>
          <p:cNvSpPr txBox="1"/>
          <p:nvPr/>
        </p:nvSpPr>
        <p:spPr>
          <a:xfrm>
            <a:off x="73174" y="5248423"/>
            <a:ext cx="6830043" cy="307777"/>
          </a:xfrm>
          <a:prstGeom prst="rect">
            <a:avLst/>
          </a:prstGeom>
          <a:noFill/>
        </p:spPr>
        <p:txBody>
          <a:bodyPr wrap="square">
            <a:spAutoFit/>
          </a:bodyPr>
          <a:lstStyle/>
          <a:p>
            <a:pPr>
              <a:buNone/>
            </a:pPr>
            <a:r>
              <a:rPr lang="en-GB" sz="1400" i="1" dirty="0">
                <a:effectLst/>
                <a:latin typeface="Arial" panose="020B0604020202020204" pitchFamily="34" charset="0"/>
                <a:cs typeface="Arial" panose="020B0604020202020204" pitchFamily="34" charset="0"/>
              </a:rPr>
              <a:t>(Skills for Care, 2023)</a:t>
            </a:r>
            <a:r>
              <a:rPr lang="en-GB" sz="1400" dirty="0">
                <a:latin typeface="Arial" panose="020B0604020202020204" pitchFamily="34" charset="0"/>
                <a:cs typeface="Arial" panose="020B0604020202020204" pitchFamily="34" charset="0"/>
              </a:rPr>
              <a:t>,</a:t>
            </a:r>
            <a:r>
              <a:rPr lang="en-GB" sz="1400" i="1" dirty="0">
                <a:effectLst/>
                <a:latin typeface="Arial" panose="020B0604020202020204" pitchFamily="34" charset="0"/>
                <a:cs typeface="Arial" panose="020B0604020202020204" pitchFamily="34" charset="0"/>
              </a:rPr>
              <a:t>(NHS England, 2025)</a:t>
            </a:r>
            <a:r>
              <a:rPr lang="en-GB" sz="1400" dirty="0">
                <a:latin typeface="Arial" panose="020B0604020202020204" pitchFamily="34" charset="0"/>
                <a:cs typeface="Arial" panose="020B0604020202020204" pitchFamily="34" charset="0"/>
              </a:rPr>
              <a:t>,</a:t>
            </a:r>
            <a:r>
              <a:rPr lang="en-GB" sz="1400" i="1" dirty="0">
                <a:effectLst/>
                <a:latin typeface="Arial" panose="020B0604020202020204" pitchFamily="34" charset="0"/>
                <a:cs typeface="Arial" panose="020B0604020202020204" pitchFamily="34" charset="0"/>
              </a:rPr>
              <a:t>(BMJ Open, 2024)</a:t>
            </a:r>
            <a:endParaRPr lang="en-GB" sz="14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dirty="0">
                <a:latin typeface="Arial" panose="020B0604020202020204" pitchFamily="34" charset="0"/>
                <a:cs typeface="Arial" panose="020B0604020202020204" pitchFamily="34" charset="0"/>
              </a:rPr>
              <a:t>Conclusion</a:t>
            </a:r>
            <a:endParaRPr lang="en-GB" altLang="en-US" b="1" i="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43280" y="2188029"/>
            <a:ext cx="11216639" cy="2937272"/>
          </a:xfrm>
        </p:spPr>
        <p:txBody>
          <a:bodyPr/>
          <a:lstStyle/>
          <a:p>
            <a:pPr>
              <a:lnSpc>
                <a:spcPct val="150000"/>
              </a:lnSpc>
            </a:pPr>
            <a:r>
              <a:rPr lang="en-GB" sz="2000" dirty="0">
                <a:latin typeface="Arial" panose="020B0604020202020204" pitchFamily="34" charset="0"/>
                <a:cs typeface="Arial" panose="020B0604020202020204" pitchFamily="34" charset="0"/>
              </a:rPr>
              <a:t>Communication is vital for safe, person‑centred care</a:t>
            </a:r>
          </a:p>
          <a:p>
            <a:pPr>
              <a:lnSpc>
                <a:spcPct val="150000"/>
              </a:lnSpc>
            </a:pPr>
            <a:r>
              <a:rPr lang="en-GB" sz="2000" dirty="0">
                <a:latin typeface="Arial" panose="020B0604020202020204" pitchFamily="34" charset="0"/>
                <a:cs typeface="Arial" panose="020B0604020202020204" pitchFamily="34" charset="0"/>
              </a:rPr>
              <a:t>Prevents errors and improves teamwork</a:t>
            </a:r>
          </a:p>
          <a:p>
            <a:pPr>
              <a:lnSpc>
                <a:spcPct val="150000"/>
              </a:lnSpc>
            </a:pPr>
            <a:r>
              <a:rPr lang="en-GB" sz="2000" dirty="0">
                <a:latin typeface="Arial" panose="020B0604020202020204" pitchFamily="34" charset="0"/>
                <a:cs typeface="Arial" panose="020B0604020202020204" pitchFamily="34" charset="0"/>
              </a:rPr>
              <a:t>Builds trust with patients and colleagues</a:t>
            </a:r>
          </a:p>
          <a:p>
            <a:pPr>
              <a:lnSpc>
                <a:spcPct val="150000"/>
              </a:lnSpc>
            </a:pPr>
            <a:r>
              <a:rPr lang="en-GB" sz="2000" dirty="0">
                <a:latin typeface="Arial" panose="020B0604020202020204" pitchFamily="34" charset="0"/>
                <a:cs typeface="Arial" panose="020B0604020202020204" pitchFamily="34" charset="0"/>
              </a:rPr>
              <a:t>Supports better safety, quality, and outcomes</a:t>
            </a:r>
          </a:p>
          <a:p>
            <a:pPr>
              <a:lnSpc>
                <a:spcPct val="150000"/>
              </a:lnSpc>
            </a:pPr>
            <a:r>
              <a:rPr lang="en-GB" sz="2000" dirty="0">
                <a:latin typeface="Arial" panose="020B0604020202020204" pitchFamily="34" charset="0"/>
                <a:cs typeface="Arial" panose="020B0604020202020204" pitchFamily="34" charset="0"/>
              </a:rPr>
              <a:t>Developing this skill strengthens my readiness for practice and future employability</a:t>
            </a: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13</a:t>
            </a:fld>
            <a:endParaRPr lang="en-GB" altLang="en-US" sz="900">
              <a:solidFill>
                <a:srgbClr val="898989"/>
              </a:solidFill>
            </a:endParaRPr>
          </a:p>
        </p:txBody>
      </p:sp>
      <p:pic>
        <p:nvPicPr>
          <p:cNvPr id="6" name="Picture 5" descr="Happy healthcare professional with patient">
            <a:extLst>
              <a:ext uri="{FF2B5EF4-FFF2-40B4-BE49-F238E27FC236}">
                <a16:creationId xmlns:a16="http://schemas.microsoft.com/office/drawing/2014/main" id="{2FDC29E4-304D-3F78-EB2C-19EC723B7607}"/>
              </a:ext>
            </a:extLst>
          </p:cNvPr>
          <p:cNvPicPr>
            <a:picLocks noChangeAspect="1"/>
          </p:cNvPicPr>
          <p:nvPr/>
        </p:nvPicPr>
        <p:blipFill>
          <a:blip r:embed="rId3"/>
          <a:stretch>
            <a:fillRect/>
          </a:stretch>
        </p:blipFill>
        <p:spPr>
          <a:xfrm>
            <a:off x="8178782" y="1783282"/>
            <a:ext cx="3403618" cy="227122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19A250-DA20-4606-E955-4572F92EAB44}"/>
              </a:ext>
            </a:extLst>
          </p:cNvPr>
          <p:cNvSpPr>
            <a:spLocks noGrp="1"/>
          </p:cNvSpPr>
          <p:nvPr>
            <p:ph type="dt" sz="half" idx="10"/>
          </p:nvPr>
        </p:nvSpPr>
        <p:spPr/>
        <p:txBody>
          <a:bodyPr/>
          <a:lstStyle/>
          <a:p>
            <a:pPr>
              <a:defRPr/>
            </a:pPr>
            <a:fld id="{5E23D760-A5D6-4408-9293-3816AB405458}" type="datetime1">
              <a:rPr lang="en-GB" altLang="en-US" smtClean="0"/>
              <a:pPr>
                <a:defRPr/>
              </a:pPr>
              <a:t>17/07/2026</a:t>
            </a:fld>
            <a:endParaRPr lang="en-GB" altLang="en-US"/>
          </a:p>
        </p:txBody>
      </p:sp>
      <p:sp>
        <p:nvSpPr>
          <p:cNvPr id="3" name="Slide Number Placeholder 2">
            <a:extLst>
              <a:ext uri="{FF2B5EF4-FFF2-40B4-BE49-F238E27FC236}">
                <a16:creationId xmlns:a16="http://schemas.microsoft.com/office/drawing/2014/main" id="{3B931861-5AFA-52CC-BA8B-62829C6C0946}"/>
              </a:ext>
            </a:extLst>
          </p:cNvPr>
          <p:cNvSpPr>
            <a:spLocks noGrp="1"/>
          </p:cNvSpPr>
          <p:nvPr>
            <p:ph type="sldNum" sz="quarter" idx="11"/>
          </p:nvPr>
        </p:nvSpPr>
        <p:spPr/>
        <p:txBody>
          <a:bodyPr/>
          <a:lstStyle/>
          <a:p>
            <a:pPr>
              <a:defRPr/>
            </a:pPr>
            <a:fld id="{1627DB7A-9E6D-4CCE-BDBB-D06183803CCF}" type="slidenum">
              <a:rPr lang="en-GB" altLang="en-US" smtClean="0"/>
              <a:pPr>
                <a:defRPr/>
              </a:pPr>
              <a:t>14</a:t>
            </a:fld>
            <a:endParaRPr lang="en-GB" altLang="en-US"/>
          </a:p>
        </p:txBody>
      </p:sp>
      <p:pic>
        <p:nvPicPr>
          <p:cNvPr id="5" name="Picture 4" descr="Different colored question marks">
            <a:extLst>
              <a:ext uri="{FF2B5EF4-FFF2-40B4-BE49-F238E27FC236}">
                <a16:creationId xmlns:a16="http://schemas.microsoft.com/office/drawing/2014/main" id="{2E2EDB63-8407-6152-76A2-EAE03C1D8042}"/>
              </a:ext>
            </a:extLst>
          </p:cNvPr>
          <p:cNvPicPr>
            <a:picLocks noChangeAspect="1"/>
          </p:cNvPicPr>
          <p:nvPr/>
        </p:nvPicPr>
        <p:blipFill>
          <a:blip r:embed="rId3"/>
          <a:stretch>
            <a:fillRect/>
          </a:stretch>
        </p:blipFill>
        <p:spPr>
          <a:xfrm>
            <a:off x="0" y="0"/>
            <a:ext cx="12191551" cy="6858000"/>
          </a:xfrm>
          <a:prstGeom prst="rect">
            <a:avLst/>
          </a:prstGeom>
        </p:spPr>
      </p:pic>
      <p:sp>
        <p:nvSpPr>
          <p:cNvPr id="6" name="TextBox 5">
            <a:extLst>
              <a:ext uri="{FF2B5EF4-FFF2-40B4-BE49-F238E27FC236}">
                <a16:creationId xmlns:a16="http://schemas.microsoft.com/office/drawing/2014/main" id="{20DFD095-D61B-4EC1-9801-17AB7C4106EB}"/>
              </a:ext>
            </a:extLst>
          </p:cNvPr>
          <p:cNvSpPr txBox="1"/>
          <p:nvPr/>
        </p:nvSpPr>
        <p:spPr>
          <a:xfrm>
            <a:off x="2346960" y="2712720"/>
            <a:ext cx="6969760" cy="1077218"/>
          </a:xfrm>
          <a:prstGeom prst="rect">
            <a:avLst/>
          </a:prstGeom>
          <a:noFill/>
        </p:spPr>
        <p:txBody>
          <a:bodyPr wrap="square" rtlCol="0">
            <a:spAutoFit/>
          </a:bodyPr>
          <a:lstStyle/>
          <a:p>
            <a:pPr algn="ctr"/>
            <a:r>
              <a:rPr lang="en-GB" sz="3200" b="1" dirty="0"/>
              <a:t>Thankyou for listening</a:t>
            </a:r>
          </a:p>
          <a:p>
            <a:pPr algn="ctr"/>
            <a:r>
              <a:rPr lang="en-GB" sz="3200" b="1" dirty="0"/>
              <a:t>Any questions??</a:t>
            </a:r>
          </a:p>
        </p:txBody>
      </p:sp>
    </p:spTree>
    <p:extLst>
      <p:ext uri="{BB962C8B-B14F-4D97-AF65-F5344CB8AC3E}">
        <p14:creationId xmlns:p14="http://schemas.microsoft.com/office/powerpoint/2010/main" val="25865093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61035" y="995040"/>
            <a:ext cx="10402529" cy="3393929"/>
          </a:xfrm>
        </p:spPr>
        <p:txBody>
          <a:bodyPr/>
          <a:lstStyle/>
          <a:p>
            <a:pPr marL="0" indent="0">
              <a:lnSpc>
                <a:spcPct val="150000"/>
              </a:lnSpc>
              <a:buNone/>
            </a:pPr>
            <a:r>
              <a:rPr lang="en-GB" sz="1300" dirty="0"/>
              <a:t>BMJ Open (2024) </a:t>
            </a:r>
            <a:r>
              <a:rPr lang="en-GB" sz="1300" i="1" dirty="0"/>
              <a:t>Poor communication between patients and practitioners as a contributor to patient safety incidents</a:t>
            </a:r>
            <a:r>
              <a:rPr lang="en-GB" sz="1300" dirty="0"/>
              <a:t>. BMJ Open. Available at: </a:t>
            </a:r>
            <a:r>
              <a:rPr lang="en-GB" sz="1300" dirty="0">
                <a:hlinkClick r:id="rId2" tooltip="bmjopen.bmj.com"/>
              </a:rPr>
              <a:t>https://bmjopen.bmj.com</a:t>
            </a:r>
            <a:r>
              <a:rPr lang="en-GB" sz="1300" dirty="0"/>
              <a:t> (Accessed: 3 July 2026).</a:t>
            </a:r>
          </a:p>
          <a:p>
            <a:pPr marL="0" indent="0">
              <a:lnSpc>
                <a:spcPct val="150000"/>
              </a:lnSpc>
              <a:buNone/>
            </a:pPr>
            <a:r>
              <a:rPr lang="en-GB" sz="1300" dirty="0"/>
              <a:t>British Journal of Nursing (2025) </a:t>
            </a:r>
            <a:r>
              <a:rPr lang="en-GB" sz="1300" i="1" dirty="0"/>
              <a:t>Communication failures and avoidable harm in the NHS</a:t>
            </a:r>
            <a:r>
              <a:rPr lang="en-GB" sz="1300" dirty="0"/>
              <a:t>. British Journal of Nursing. Available at: </a:t>
            </a:r>
            <a:r>
              <a:rPr lang="en-GB" sz="1300" dirty="0">
                <a:hlinkClick r:id="rId3" tooltip="www.magonlinelibrary.com"/>
              </a:rPr>
              <a:t>https://www.magonlinelibrary.com</a:t>
            </a:r>
            <a:r>
              <a:rPr lang="en-GB" sz="1300" dirty="0"/>
              <a:t> (Accessed: 3 July 2026).</a:t>
            </a:r>
          </a:p>
          <a:p>
            <a:pPr marL="0" indent="0">
              <a:lnSpc>
                <a:spcPct val="150000"/>
              </a:lnSpc>
              <a:buNone/>
            </a:pPr>
            <a:r>
              <a:rPr lang="en-GB" sz="1300" dirty="0"/>
              <a:t>Department of Health and Social Care (2025) </a:t>
            </a:r>
            <a:r>
              <a:rPr lang="en-GB" sz="1300" i="1" dirty="0"/>
              <a:t>Quality of Care Framework</a:t>
            </a:r>
            <a:r>
              <a:rPr lang="en-GB" sz="1300" dirty="0"/>
              <a:t>. DHSC. Available at: </a:t>
            </a:r>
            <a:r>
              <a:rPr lang="en-GB" sz="1300" dirty="0">
                <a:hlinkClick r:id="rId4" tooltip="www.gov.uk"/>
              </a:rPr>
              <a:t>https://www.gov.uk/dhsc</a:t>
            </a:r>
            <a:r>
              <a:rPr lang="en-GB" sz="1300" dirty="0"/>
              <a:t> (Accessed: 3 July 2026).</a:t>
            </a:r>
          </a:p>
          <a:p>
            <a:pPr marL="0" indent="0">
              <a:lnSpc>
                <a:spcPct val="150000"/>
              </a:lnSpc>
              <a:buNone/>
            </a:pPr>
            <a:r>
              <a:rPr lang="en-GB" sz="1300" dirty="0">
                <a:latin typeface="Arial" panose="020B0604020202020204" pitchFamily="34" charset="0"/>
                <a:cs typeface="Arial" panose="020B0604020202020204" pitchFamily="34" charset="0"/>
              </a:rPr>
              <a:t>NHS (2024) </a:t>
            </a:r>
            <a:r>
              <a:rPr lang="en-GB" sz="1300" i="1" dirty="0">
                <a:latin typeface="Arial" panose="020B0604020202020204" pitchFamily="34" charset="0"/>
                <a:cs typeface="Arial" panose="020B0604020202020204" pitchFamily="34" charset="0"/>
              </a:rPr>
              <a:t>Communication Skills</a:t>
            </a:r>
            <a:r>
              <a:rPr lang="en-GB" sz="1300" dirty="0">
                <a:latin typeface="Arial" panose="020B0604020202020204" pitchFamily="34" charset="0"/>
                <a:cs typeface="Arial" panose="020B0604020202020204" pitchFamily="34" charset="0"/>
              </a:rPr>
              <a:t>. NHS Health Careers. Available at: </a:t>
            </a:r>
            <a:r>
              <a:rPr lang="en-GB" sz="13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https://www.healthcareers.nhs.uk</a:t>
            </a:r>
            <a:r>
              <a:rPr lang="en-GB" sz="1300" dirty="0">
                <a:latin typeface="Arial" panose="020B0604020202020204" pitchFamily="34" charset="0"/>
                <a:cs typeface="Arial" panose="020B0604020202020204" pitchFamily="34" charset="0"/>
              </a:rPr>
              <a:t> (Accessed: 2 July 2026).</a:t>
            </a:r>
          </a:p>
          <a:p>
            <a:pPr marL="0" indent="0">
              <a:lnSpc>
                <a:spcPct val="150000"/>
              </a:lnSpc>
              <a:buNone/>
            </a:pPr>
            <a:r>
              <a:rPr lang="en-GB" sz="1300" dirty="0"/>
              <a:t>NHS England (2025) </a:t>
            </a:r>
            <a:r>
              <a:rPr lang="en-GB" sz="1300" i="1" dirty="0"/>
              <a:t>Improving spoken communication for patient safety</a:t>
            </a:r>
            <a:r>
              <a:rPr lang="en-GB" sz="1300" dirty="0"/>
              <a:t>. NHS England. Available at: </a:t>
            </a:r>
            <a:r>
              <a:rPr lang="en-GB" sz="1300" dirty="0">
                <a:hlinkClick r:id="rId6" tooltip="www.england.nhs.uk"/>
              </a:rPr>
              <a:t>https://www.england.nhs.uk</a:t>
            </a:r>
            <a:r>
              <a:rPr lang="en-GB" sz="1300" dirty="0"/>
              <a:t> (Accessed: 3 July 2026).</a:t>
            </a:r>
            <a:endParaRPr lang="en-GB" sz="1300" dirty="0">
              <a:latin typeface="Arial" panose="020B0604020202020204" pitchFamily="34" charset="0"/>
              <a:cs typeface="Arial" panose="020B0604020202020204" pitchFamily="34" charset="0"/>
            </a:endParaRPr>
          </a:p>
          <a:p>
            <a:pPr marL="0" indent="0">
              <a:lnSpc>
                <a:spcPct val="150000"/>
              </a:lnSpc>
              <a:buNone/>
            </a:pPr>
            <a:r>
              <a:rPr lang="en-GB" sz="1300" dirty="0">
                <a:latin typeface="Arial" panose="020B0604020202020204" pitchFamily="34" charset="0"/>
                <a:cs typeface="Arial" panose="020B0604020202020204" pitchFamily="34" charset="0"/>
              </a:rPr>
              <a:t>National Literacy Trust (2022) </a:t>
            </a:r>
            <a:r>
              <a:rPr lang="en-GB" sz="1300" i="1" dirty="0">
                <a:latin typeface="Arial" panose="020B0604020202020204" pitchFamily="34" charset="0"/>
                <a:cs typeface="Arial" panose="020B0604020202020204" pitchFamily="34" charset="0"/>
              </a:rPr>
              <a:t>Communication Skills</a:t>
            </a:r>
            <a:r>
              <a:rPr lang="en-GB" sz="1300" dirty="0">
                <a:latin typeface="Arial" panose="020B0604020202020204" pitchFamily="34" charset="0"/>
                <a:cs typeface="Arial" panose="020B0604020202020204" pitchFamily="34" charset="0"/>
              </a:rPr>
              <a:t>. National Literacy Trust. Available at: https://literacytrust.org.uk (Accessed: 2 July 2026).</a:t>
            </a:r>
          </a:p>
          <a:p>
            <a:pPr marL="0" indent="0">
              <a:lnSpc>
                <a:spcPct val="150000"/>
              </a:lnSpc>
              <a:buNone/>
            </a:pPr>
            <a:r>
              <a:rPr lang="en-GB" sz="1300" dirty="0">
                <a:latin typeface="Arial" panose="020B0604020202020204" pitchFamily="34" charset="0"/>
                <a:cs typeface="Arial" panose="020B0604020202020204" pitchFamily="34" charset="0"/>
              </a:rPr>
              <a:t>Skills for Care (2023) </a:t>
            </a:r>
            <a:r>
              <a:rPr lang="en-GB" sz="1300" i="1" dirty="0">
                <a:latin typeface="Arial" panose="020B0604020202020204" pitchFamily="34" charset="0"/>
                <a:cs typeface="Arial" panose="020B0604020202020204" pitchFamily="34" charset="0"/>
              </a:rPr>
              <a:t>Effective Communication</a:t>
            </a:r>
            <a:r>
              <a:rPr lang="en-GB" sz="1300" dirty="0">
                <a:latin typeface="Arial" panose="020B0604020202020204" pitchFamily="34" charset="0"/>
                <a:cs typeface="Arial" panose="020B0604020202020204" pitchFamily="34" charset="0"/>
              </a:rPr>
              <a:t>. Skills for Care. Available at: https://www.skillsforcare.org.uk (Accessed: 2 July 2026).</a:t>
            </a:r>
          </a:p>
          <a:p>
            <a:pPr marL="0" indent="0">
              <a:lnSpc>
                <a:spcPct val="150000"/>
              </a:lnSpc>
              <a:buNone/>
            </a:pPr>
            <a:r>
              <a:rPr lang="en-GB" sz="1300" dirty="0">
                <a:latin typeface="Arial" panose="020B0604020202020204" pitchFamily="34" charset="0"/>
                <a:cs typeface="Arial" panose="020B0604020202020204" pitchFamily="34" charset="0"/>
              </a:rPr>
              <a:t>Skills You Need (2023) </a:t>
            </a:r>
            <a:r>
              <a:rPr lang="en-GB" sz="1300" i="1" dirty="0">
                <a:latin typeface="Arial" panose="020B0604020202020204" pitchFamily="34" charset="0"/>
                <a:cs typeface="Arial" panose="020B0604020202020204" pitchFamily="34" charset="0"/>
              </a:rPr>
              <a:t>What Is Communication?</a:t>
            </a:r>
            <a:r>
              <a:rPr lang="en-GB" sz="1300" dirty="0">
                <a:latin typeface="Arial" panose="020B0604020202020204" pitchFamily="34" charset="0"/>
                <a:cs typeface="Arial" panose="020B0604020202020204" pitchFamily="34" charset="0"/>
              </a:rPr>
              <a:t> Skills You Need. Available at: </a:t>
            </a:r>
            <a:r>
              <a:rPr lang="en-GB" sz="1300" dirty="0">
                <a:latin typeface="Arial" panose="020B0604020202020204" pitchFamily="34" charset="0"/>
                <a:cs typeface="Arial" panose="020B0604020202020204" pitchFamily="34" charset="0"/>
                <a:hlinkClick r:id="rId7" tooltip="www.skillsyouneed.com">
                  <a:extLst>
                    <a:ext uri="{A12FA001-AC4F-418D-AE19-62706E023703}">
                      <ahyp:hlinkClr xmlns:ahyp="http://schemas.microsoft.com/office/drawing/2018/hyperlinkcolor" val="tx"/>
                    </a:ext>
                  </a:extLst>
                </a:hlinkClick>
              </a:rPr>
              <a:t>https://www.skillsyouneed.com</a:t>
            </a:r>
            <a:r>
              <a:rPr lang="en-GB" sz="1300" dirty="0">
                <a:latin typeface="Arial" panose="020B0604020202020204" pitchFamily="34" charset="0"/>
                <a:cs typeface="Arial" panose="020B0604020202020204" pitchFamily="34" charset="0"/>
              </a:rPr>
              <a:t> (Accessed: 2 July 2026).</a:t>
            </a: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15</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CAF38596F6224C85994D82B7D04C5E" ma:contentTypeVersion="5" ma:contentTypeDescription="Create a new document." ma:contentTypeScope="" ma:versionID="bcdec999e8df9b63705184eef2bf49d4">
  <xsd:schema xmlns:xsd="http://www.w3.org/2001/XMLSchema" xmlns:xs="http://www.w3.org/2001/XMLSchema" xmlns:p="http://schemas.microsoft.com/office/2006/metadata/properties" xmlns:ns3="5a96fd87-d65e-4250-a0f3-23014b7624a5" targetNamespace="http://schemas.microsoft.com/office/2006/metadata/properties" ma:root="true" ma:fieldsID="655ac8d5b748f99c29da4767151e6401" ns3:_="">
    <xsd:import namespace="5a96fd87-d65e-4250-a0f3-23014b7624a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96fd87-d65e-4250-a0f3-23014b7624a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a96fd87-d65e-4250-a0f3-23014b7624a5" xsi:nil="true"/>
  </documentManagement>
</p:properties>
</file>

<file path=customXml/itemProps1.xml><?xml version="1.0" encoding="utf-8"?>
<ds:datastoreItem xmlns:ds="http://schemas.openxmlformats.org/officeDocument/2006/customXml" ds:itemID="{14A88590-9FBB-4D07-8F1D-9450C925FC42}">
  <ds:schemaRefs>
    <ds:schemaRef ds:uri="http://schemas.microsoft.com/sharepoint/v3/contenttype/forms"/>
  </ds:schemaRefs>
</ds:datastoreItem>
</file>

<file path=customXml/itemProps2.xml><?xml version="1.0" encoding="utf-8"?>
<ds:datastoreItem xmlns:ds="http://schemas.openxmlformats.org/officeDocument/2006/customXml" ds:itemID="{E56367FF-5DAF-4758-AAF7-783AE9F8E3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96fd87-d65e-4250-a0f3-23014b7624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578E8C-D268-466D-895E-48339C055CB0}">
  <ds:schemaRefs>
    <ds:schemaRef ds:uri="http://schemas.microsoft.com/office/2006/documentManagement/types"/>
    <ds:schemaRef ds:uri="http://schemas.microsoft.com/office/infopath/2007/PartnerControls"/>
    <ds:schemaRef ds:uri="http://www.w3.org/XML/1998/namespace"/>
    <ds:schemaRef ds:uri="http://purl.org/dc/elements/1.1/"/>
    <ds:schemaRef ds:uri="http://purl.org/dc/terms/"/>
    <ds:schemaRef ds:uri="http://purl.org/dc/dcmitype/"/>
    <ds:schemaRef ds:uri="http://schemas.openxmlformats.org/package/2006/metadata/core-properties"/>
    <ds:schemaRef ds:uri="5a96fd87-d65e-4250-a0f3-23014b7624a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20638</TotalTime>
  <Words>2000</Words>
  <Application>Microsoft Office PowerPoint</Application>
  <PresentationFormat>Widescreen</PresentationFormat>
  <Paragraphs>181</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Myriad Pro</vt:lpstr>
      <vt:lpstr>Source Sans Pro</vt:lpstr>
      <vt:lpstr>20140311PresentationUWTSDTemplate</vt:lpstr>
      <vt:lpstr>Module Title: Professional Career Development within Health &amp; Social Care Module Number: LCHS 4009 (LON) Assignment No:   ASSIGNMENT 1 Student Name:    Kirstii Williams  Student ID:           2511144 Lecturer’s Name: Dilhara Mampitya</vt:lpstr>
      <vt:lpstr>Acknowledge use of AI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Shannon and Weaver’s Communication Model (1949)</vt:lpstr>
      <vt:lpstr>Practical Example – Communication in Care Practice </vt:lpstr>
      <vt:lpstr>Why Communication Is Important </vt:lpstr>
      <vt:lpstr>Conclusion</vt:lpstr>
      <vt:lpstr>PowerPoint Presentation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Kirsti Leanne Williams (2511144)</cp:lastModifiedBy>
  <cp:revision>38</cp:revision>
  <dcterms:created xsi:type="dcterms:W3CDTF">2025-02-21T18:28:54Z</dcterms:created>
  <dcterms:modified xsi:type="dcterms:W3CDTF">2026-07-17T09:30:27Z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0x010100ABCAF38596F6224C85994D82B7D04C5E</vt:lpwstr>
  </property>
</Properties>
</file>