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0D0105-850C-C9A3-8D6F-A52692F25B70}" v="717" dt="2020-12-11T10:43:54.726"/>
    <p1510:client id="{62AEC189-BF55-4F5E-B92B-2C416159FAEA}" v="2149" dt="2020-12-07T12:01:36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ignpac.com.au" TargetMode="External"/><Relationship Id="rId3" Type="http://schemas.openxmlformats.org/officeDocument/2006/relationships/hyperlink" Target="http://www.depositphotos.com" TargetMode="External"/><Relationship Id="rId7" Type="http://schemas.openxmlformats.org/officeDocument/2006/relationships/hyperlink" Target="http://www.quotesgram.com" TargetMode="External"/><Relationship Id="rId2" Type="http://schemas.openxmlformats.org/officeDocument/2006/relationships/hyperlink" Target="http://www.barwellcecademy.couk/anti-bullyi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ayoti.in" TargetMode="External"/><Relationship Id="rId5" Type="http://schemas.openxmlformats.org/officeDocument/2006/relationships/hyperlink" Target="http://www.huffpost.com" TargetMode="External"/><Relationship Id="rId10" Type="http://schemas.openxmlformats.org/officeDocument/2006/relationships/hyperlink" Target="http://www.stopbullying.gov/" TargetMode="External"/><Relationship Id="rId4" Type="http://schemas.openxmlformats.org/officeDocument/2006/relationships/hyperlink" Target="http://www.Duhaine.org" TargetMode="External"/><Relationship Id="rId9" Type="http://schemas.openxmlformats.org/officeDocument/2006/relationships/hyperlink" Target="http://www.stjohns-canterbury.kent.sch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023D8C-358B-4801-BC7C-4651C0EB313D}"/>
              </a:ext>
            </a:extLst>
          </p:cNvPr>
          <p:cNvSpPr txBox="1"/>
          <p:nvPr/>
        </p:nvSpPr>
        <p:spPr>
          <a:xfrm>
            <a:off x="2971903" y="3394493"/>
            <a:ext cx="535987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333333"/>
                </a:solidFill>
                <a:latin typeface="Times New Roman"/>
                <a:cs typeface="Arial"/>
              </a:rPr>
              <a:t>What is Bullying:</a:t>
            </a:r>
            <a:r>
              <a:rPr lang="en-US" sz="2000" b="1" dirty="0">
                <a:solidFill>
                  <a:srgbClr val="2E3338"/>
                </a:solidFill>
                <a:latin typeface="Times New Roman"/>
                <a:cs typeface="Arial"/>
              </a:rPr>
              <a:t> "</a:t>
            </a:r>
            <a:r>
              <a:rPr lang="en-US" dirty="0">
                <a:latin typeface="Times New Roman"/>
                <a:cs typeface="Times New Roman"/>
              </a:rPr>
              <a:t>Repeated, persistent and aggressive </a:t>
            </a:r>
            <a:r>
              <a:rPr lang="en-US" dirty="0" err="1">
                <a:latin typeface="Times New Roman"/>
                <a:cs typeface="Times New Roman"/>
              </a:rPr>
              <a:t>behaviour</a:t>
            </a:r>
            <a:r>
              <a:rPr lang="en-US" dirty="0">
                <a:latin typeface="Times New Roman"/>
                <a:cs typeface="Times New Roman"/>
              </a:rPr>
              <a:t> intended to cause fear, distress, or harm to another person's body, emotions, self-esteem or reputation" (Duhaime, 2012, p.1).</a:t>
            </a:r>
          </a:p>
        </p:txBody>
      </p: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EF229D03-9778-43A9-8414-49E5023F7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899" y="30961"/>
            <a:ext cx="2743200" cy="25799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27AF4E-1CCA-44ED-8C86-E2D0DB1FDDD6}"/>
              </a:ext>
            </a:extLst>
          </p:cNvPr>
          <p:cNvSpPr txBox="1"/>
          <p:nvPr/>
        </p:nvSpPr>
        <p:spPr>
          <a:xfrm>
            <a:off x="4283837" y="228564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</a:t>
            </a:r>
            <a:r>
              <a:rPr lang="en-GB" dirty="0" err="1">
                <a:latin typeface="Times New Roman"/>
                <a:cs typeface="Calibri"/>
              </a:rPr>
              <a:t>Signpac</a:t>
            </a:r>
            <a:r>
              <a:rPr lang="en-GB" dirty="0">
                <a:latin typeface="Times New Roman"/>
                <a:cs typeface="Calibri"/>
              </a:rPr>
              <a:t>, 2017)</a:t>
            </a:r>
            <a:r>
              <a:rPr lang="en-GB" dirty="0">
                <a:cs typeface="Calibri"/>
              </a:rPr>
              <a:t>.</a:t>
            </a:r>
          </a:p>
        </p:txBody>
      </p:sp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B677F158-C612-4F47-9798-3EE3D4E200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8708" y="135806"/>
            <a:ext cx="3281836" cy="24390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2DD3FB-4D1B-4E45-881F-A02E0F1FE670}"/>
              </a:ext>
            </a:extLst>
          </p:cNvPr>
          <p:cNvSpPr txBox="1"/>
          <p:nvPr/>
        </p:nvSpPr>
        <p:spPr>
          <a:xfrm>
            <a:off x="6096411" y="228615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Calibri"/>
              </a:rPr>
              <a:t>(Barwell Academy, 2018).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77A2B4-3DBC-4374-A28B-EBB3137EF8B4}"/>
              </a:ext>
            </a:extLst>
          </p:cNvPr>
          <p:cNvSpPr txBox="1"/>
          <p:nvPr/>
        </p:nvSpPr>
        <p:spPr>
          <a:xfrm>
            <a:off x="-2413" y="302546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Calibri"/>
              </a:rPr>
              <a:t>(Say No To Bullying Quotes, 2019).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06D563-6CAD-4B0E-8564-9559C4D7A08D}"/>
              </a:ext>
            </a:extLst>
          </p:cNvPr>
          <p:cNvSpPr txBox="1"/>
          <p:nvPr/>
        </p:nvSpPr>
        <p:spPr>
          <a:xfrm>
            <a:off x="9697812" y="3356882"/>
            <a:ext cx="32330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Calibri"/>
              </a:rPr>
              <a:t>(McCarty, 2017)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F2E7321-26E4-4595-AA93-63F5AE8B53DB}"/>
              </a:ext>
            </a:extLst>
          </p:cNvPr>
          <p:cNvSpPr txBox="1"/>
          <p:nvPr/>
        </p:nvSpPr>
        <p:spPr>
          <a:xfrm>
            <a:off x="4283444" y="4802193"/>
            <a:ext cx="25527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Times New Roman"/>
                <a:cs typeface="Calibri"/>
              </a:rPr>
              <a:t>If you are being bullied speak to someone. A buddy, a friend, a family member or a teacher. It is better to talk. </a:t>
            </a:r>
          </a:p>
        </p:txBody>
      </p:sp>
      <p:pic>
        <p:nvPicPr>
          <p:cNvPr id="18" name="Picture 18" descr="Chart&#10;&#10;Description automatically generated">
            <a:extLst>
              <a:ext uri="{FF2B5EF4-FFF2-40B4-BE49-F238E27FC236}">
                <a16:creationId xmlns:a16="http://schemas.microsoft.com/office/drawing/2014/main" id="{2B5A85B5-EB74-4226-990D-87A8D74626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7186" y="3761830"/>
            <a:ext cx="3614056" cy="296744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E5BE253-25A8-4F13-9D32-0D4EE8142D50}"/>
              </a:ext>
            </a:extLst>
          </p:cNvPr>
          <p:cNvSpPr txBox="1"/>
          <p:nvPr/>
        </p:nvSpPr>
        <p:spPr>
          <a:xfrm>
            <a:off x="8221436" y="6452507"/>
            <a:ext cx="29609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</a:t>
            </a:r>
            <a:r>
              <a:rPr lang="en-GB" dirty="0">
                <a:latin typeface="Times New Roman"/>
                <a:cs typeface="Calibri"/>
              </a:rPr>
              <a:t>Bates, 2019)</a:t>
            </a:r>
            <a:r>
              <a:rPr lang="en-GB" dirty="0">
                <a:cs typeface="Calibri"/>
              </a:rPr>
              <a:t>.</a:t>
            </a:r>
          </a:p>
        </p:txBody>
      </p:sp>
      <p:pic>
        <p:nvPicPr>
          <p:cNvPr id="2" name="Picture 2" descr="A picture containing person, young, holding, person&#10;&#10;Description automatically generated">
            <a:extLst>
              <a:ext uri="{FF2B5EF4-FFF2-40B4-BE49-F238E27FC236}">
                <a16:creationId xmlns:a16="http://schemas.microsoft.com/office/drawing/2014/main" id="{40146BD6-0A32-4786-9DCB-53337D65D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85463" y="34696"/>
            <a:ext cx="3306538" cy="3291570"/>
          </a:xfrm>
          <a:prstGeom prst="rect">
            <a:avLst/>
          </a:prstGeom>
        </p:spPr>
      </p:pic>
      <p:pic>
        <p:nvPicPr>
          <p:cNvPr id="3" name="Picture 12" descr="Shape, circle&#10;&#10;Description automatically generated">
            <a:extLst>
              <a:ext uri="{FF2B5EF4-FFF2-40B4-BE49-F238E27FC236}">
                <a16:creationId xmlns:a16="http://schemas.microsoft.com/office/drawing/2014/main" id="{D290B3EF-292A-4273-A4C9-9DA472B5C0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615" y="65969"/>
            <a:ext cx="2743200" cy="20996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4D673C3-303D-4A4B-8CA7-4F19A75DF96B}"/>
              </a:ext>
            </a:extLst>
          </p:cNvPr>
          <p:cNvSpPr txBox="1"/>
          <p:nvPr/>
        </p:nvSpPr>
        <p:spPr>
          <a:xfrm>
            <a:off x="179614" y="2247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</a:t>
            </a:r>
            <a:r>
              <a:rPr lang="en-GB" dirty="0">
                <a:latin typeface="Times New Roman"/>
                <a:cs typeface="Calibri"/>
              </a:rPr>
              <a:t>Deposit photos, 2014)</a:t>
            </a:r>
            <a:r>
              <a:rPr lang="en-GB" dirty="0">
                <a:cs typeface="Calibri"/>
              </a:rPr>
              <a:t>.</a:t>
            </a:r>
          </a:p>
        </p:txBody>
      </p:sp>
      <p:pic>
        <p:nvPicPr>
          <p:cNvPr id="14" name="Picture 19" descr="Logo, company name&#10;&#10;Description automatically generated">
            <a:extLst>
              <a:ext uri="{FF2B5EF4-FFF2-40B4-BE49-F238E27FC236}">
                <a16:creationId xmlns:a16="http://schemas.microsoft.com/office/drawing/2014/main" id="{17CC03C6-3E79-4656-A56F-1F38961DC3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053" y="3678174"/>
            <a:ext cx="2533322" cy="3134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E7258-903D-47F4-8360-F23890C4DC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3179" y="-782637"/>
            <a:ext cx="9144000" cy="2387600"/>
          </a:xfrm>
        </p:spPr>
        <p:txBody>
          <a:bodyPr/>
          <a:lstStyle/>
          <a:p>
            <a:r>
              <a:rPr lang="en-GB" dirty="0">
                <a:cs typeface="Calibri Light"/>
              </a:rPr>
              <a:t>References: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71947C-0872-41F5-A2A4-01CB38EDE7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05253"/>
            <a:ext cx="9144000" cy="345190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just"/>
            <a:r>
              <a:rPr lang="en-GB" sz="1400" dirty="0">
                <a:latin typeface="Times New Roman"/>
                <a:cs typeface="Calibri"/>
              </a:rPr>
              <a:t>Barwell Academy. (2018) Anti-Bullying. Available at: </a:t>
            </a:r>
            <a:r>
              <a:rPr lang="en-GB" sz="1400" dirty="0">
                <a:latin typeface="Times New Roman"/>
                <a:cs typeface="Calibri"/>
                <a:hlinkClick r:id="rId2"/>
              </a:rPr>
              <a:t>www.barwellcecademy.couk/anti-bullying</a:t>
            </a:r>
            <a:r>
              <a:rPr lang="en-GB" sz="1400" dirty="0">
                <a:latin typeface="Times New Roman"/>
                <a:cs typeface="Calibri"/>
              </a:rPr>
              <a:t>. (Accessed:6/12/2020). </a:t>
            </a:r>
            <a:endParaRPr lang="en-US"/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Bates. B. (2019)</a:t>
            </a:r>
            <a:r>
              <a:rPr lang="en-GB" sz="1400" i="1" dirty="0">
                <a:latin typeface="Times New Roman"/>
                <a:cs typeface="Calibri"/>
              </a:rPr>
              <a:t> LEARNING THEORIES SIMPLIFIED</a:t>
            </a:r>
            <a:r>
              <a:rPr lang="en-GB" sz="1400" dirty="0">
                <a:latin typeface="Times New Roman"/>
                <a:cs typeface="Calibri"/>
              </a:rPr>
              <a:t>. 2nd Ed. London: SAGE.</a:t>
            </a: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Deposit photos. (2014) </a:t>
            </a:r>
            <a:r>
              <a:rPr lang="en-GB" sz="1400" dirty="0">
                <a:latin typeface="Times New Roman"/>
                <a:ea typeface="+mn-lt"/>
                <a:cs typeface="+mn-lt"/>
              </a:rPr>
              <a:t>Cyber bullying — Stock Illustration. Available at: </a:t>
            </a:r>
            <a:r>
              <a:rPr lang="en-GB" sz="1400" dirty="0">
                <a:latin typeface="Times New Roman"/>
                <a:ea typeface="+mn-lt"/>
                <a:cs typeface="+mn-lt"/>
                <a:hlinkClick r:id="rId3"/>
              </a:rPr>
              <a:t>www.depositphotos.com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(Accessed: 11/12/2020).</a:t>
            </a:r>
            <a:endParaRPr lang="en-GB" sz="1400" dirty="0">
              <a:latin typeface="Times New Roman"/>
              <a:cs typeface="Calibri"/>
            </a:endParaRP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Duhaime, L. (2012) </a:t>
            </a:r>
            <a:r>
              <a:rPr lang="en-GB" sz="1400" i="1" dirty="0">
                <a:latin typeface="Times New Roman"/>
                <a:cs typeface="Calibri"/>
              </a:rPr>
              <a:t>Duhaime's Law Dictionary.</a:t>
            </a:r>
            <a:r>
              <a:rPr lang="en-GB" sz="1400" dirty="0">
                <a:latin typeface="Times New Roman"/>
                <a:cs typeface="Calibri"/>
              </a:rPr>
              <a:t> Available at: </a:t>
            </a:r>
            <a:r>
              <a:rPr lang="en-GB" sz="1400" dirty="0">
                <a:latin typeface="Times New Roman"/>
                <a:cs typeface="Calibri"/>
                <a:hlinkClick r:id="rId4"/>
              </a:rPr>
              <a:t>www.Duhaine.org</a:t>
            </a:r>
            <a:r>
              <a:rPr lang="en-GB" sz="1400" dirty="0">
                <a:latin typeface="Times New Roman"/>
                <a:cs typeface="Calibri"/>
              </a:rPr>
              <a:t> (Accessed: 7/12/2020).</a:t>
            </a:r>
            <a:endParaRPr lang="en-GB" sz="1400">
              <a:latin typeface="Times New Roman"/>
              <a:cs typeface="Times New Roman"/>
            </a:endParaRP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McCarty. T. (2017) </a:t>
            </a:r>
            <a:r>
              <a:rPr lang="en-GB" sz="1400" dirty="0">
                <a:latin typeface="Times New Roman"/>
                <a:ea typeface="+mn-lt"/>
                <a:cs typeface="+mn-lt"/>
              </a:rPr>
              <a:t>Bullying and Body Image: How Bullying Leads to Eating Disorders. Available at: </a:t>
            </a:r>
            <a:r>
              <a:rPr lang="en-GB" sz="1400" dirty="0">
                <a:latin typeface="Times New Roman"/>
                <a:ea typeface="+mn-lt"/>
                <a:cs typeface="+mn-lt"/>
                <a:hlinkClick r:id="rId5"/>
              </a:rPr>
              <a:t>www.huffpost.com</a:t>
            </a:r>
            <a:r>
              <a:rPr lang="en-GB" sz="1400" dirty="0">
                <a:latin typeface="Times New Roman"/>
                <a:ea typeface="+mn-lt"/>
                <a:cs typeface="+mn-lt"/>
              </a:rPr>
              <a:t>. (Accessed: 11/12/020).</a:t>
            </a:r>
            <a:endParaRPr lang="en-GB" sz="1400" dirty="0">
              <a:latin typeface="Times New Roman"/>
              <a:cs typeface="Calibri"/>
            </a:endParaRP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Purohit. A. How to stop bullying and its long term psychological effects. Available at: </a:t>
            </a:r>
            <a:r>
              <a:rPr lang="en-GB" sz="1400" dirty="0">
                <a:latin typeface="Times New Roman"/>
                <a:cs typeface="Calibri"/>
                <a:hlinkClick r:id="rId6"/>
              </a:rPr>
              <a:t>www.ayoti.in</a:t>
            </a:r>
            <a:r>
              <a:rPr lang="en-GB" sz="1400" dirty="0">
                <a:latin typeface="Times New Roman"/>
                <a:cs typeface="Calibri"/>
              </a:rPr>
              <a:t>. (Accessed 5/12/2020). </a:t>
            </a: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Say No To Bullying Quotes. (2019) Say No To Bullying Quotes. Available at: </a:t>
            </a:r>
            <a:r>
              <a:rPr lang="en-GB" sz="1400" dirty="0">
                <a:latin typeface="Times New Roman"/>
                <a:cs typeface="Calibri"/>
                <a:hlinkClick r:id="rId7"/>
              </a:rPr>
              <a:t>www.quotesgram.com</a:t>
            </a:r>
            <a:r>
              <a:rPr lang="en-GB" sz="1400" dirty="0">
                <a:latin typeface="Times New Roman"/>
                <a:cs typeface="Calibri"/>
              </a:rPr>
              <a:t> (Accessed: 12/12/2020).</a:t>
            </a: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School A Policy. (2020)  Emotional Well Being  School A: Wales</a:t>
            </a: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School A policy. (2020) Anti Bullying Policy. School A: Wales.</a:t>
            </a:r>
          </a:p>
          <a:p>
            <a:pPr algn="just"/>
            <a:r>
              <a:rPr lang="en-GB" sz="1400" dirty="0" err="1">
                <a:latin typeface="Times New Roman"/>
                <a:cs typeface="Calibri"/>
              </a:rPr>
              <a:t>Signpac</a:t>
            </a:r>
            <a:r>
              <a:rPr lang="en-GB" sz="1400" dirty="0">
                <a:latin typeface="Times New Roman"/>
                <a:cs typeface="Calibri"/>
              </a:rPr>
              <a:t>. (2017) </a:t>
            </a:r>
            <a:r>
              <a:rPr lang="en-GB" sz="1400" i="1" dirty="0">
                <a:latin typeface="Times New Roman"/>
                <a:cs typeface="Calibri"/>
              </a:rPr>
              <a:t>School signs</a:t>
            </a:r>
            <a:r>
              <a:rPr lang="en-GB" sz="1400" dirty="0">
                <a:latin typeface="Times New Roman"/>
                <a:cs typeface="Calibri"/>
              </a:rPr>
              <a:t>. Available at: </a:t>
            </a:r>
            <a:r>
              <a:rPr lang="en-GB" sz="1400" dirty="0">
                <a:latin typeface="Times New Roman"/>
                <a:cs typeface="Calibri"/>
                <a:hlinkClick r:id="rId8"/>
              </a:rPr>
              <a:t>www.signpac.com.au</a:t>
            </a:r>
            <a:r>
              <a:rPr lang="en-GB" sz="1400" dirty="0">
                <a:latin typeface="Times New Roman"/>
                <a:cs typeface="Calibri"/>
              </a:rPr>
              <a:t>. (Accessed: 8/12/2020).</a:t>
            </a: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St Johns Primary School. (2018). Restorative Approaches at St Johns. Available at: </a:t>
            </a:r>
            <a:r>
              <a:rPr lang="en-GB" sz="1400" dirty="0">
                <a:latin typeface="Times New Roman"/>
                <a:cs typeface="Calibri"/>
                <a:hlinkClick r:id="rId9"/>
              </a:rPr>
              <a:t>www.stjohns-canterbury.kent.sch.uk</a:t>
            </a:r>
            <a:r>
              <a:rPr lang="en-GB" sz="1400" dirty="0">
                <a:latin typeface="Times New Roman"/>
                <a:cs typeface="Calibri"/>
              </a:rPr>
              <a:t>. (Accessed: 8/12/2020).</a:t>
            </a:r>
          </a:p>
          <a:p>
            <a:pPr algn="just"/>
            <a:r>
              <a:rPr lang="en-GB" sz="1400" dirty="0">
                <a:latin typeface="Times New Roman"/>
                <a:cs typeface="Calibri"/>
              </a:rPr>
              <a:t>Stopbullying.gov. (2020) Prevention: learn how to identify bullying and stand up to it safely. Available at: </a:t>
            </a:r>
            <a:r>
              <a:rPr lang="en-GB" sz="1400" dirty="0">
                <a:latin typeface="Times New Roman"/>
                <a:cs typeface="Calibri"/>
                <a:hlinkClick r:id="rId10"/>
              </a:rPr>
              <a:t>www.stopbullying.gov/</a:t>
            </a:r>
            <a:r>
              <a:rPr lang="en-GB" sz="1400" dirty="0">
                <a:latin typeface="Times New Roman"/>
                <a:cs typeface="Calibri"/>
              </a:rPr>
              <a:t> (Accessed 7/12/2020).</a:t>
            </a:r>
          </a:p>
          <a:p>
            <a:pPr algn="just"/>
            <a:endParaRPr lang="en-GB" sz="1400" dirty="0"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01539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455</cp:revision>
  <dcterms:created xsi:type="dcterms:W3CDTF">2020-12-07T09:49:34Z</dcterms:created>
  <dcterms:modified xsi:type="dcterms:W3CDTF">2020-12-11T10:47:34Z</dcterms:modified>
</cp:coreProperties>
</file>