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1.xml" ContentType="application/vnd.openxmlformats-officedocument.presentationml.notesSlide+xml"/>
  <Override PartName="/ppt/tags/tag21.xml" ContentType="application/vnd.openxmlformats-officedocument.presentationml.tags+xml"/>
  <Override PartName="/ppt/notesSlides/notesSlide2.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notesSlides/notesSlide3.xml" ContentType="application/vnd.openxmlformats-officedocument.presentationml.notesSlide+xml"/>
  <Override PartName="/ppt/tags/tag24.xml" ContentType="application/vnd.openxmlformats-officedocument.presentationml.tags+xml"/>
  <Override PartName="/ppt/notesSlides/notesSlide4.xml" ContentType="application/vnd.openxmlformats-officedocument.presentationml.notesSlide+xml"/>
  <Override PartName="/ppt/tags/tag25.xml" ContentType="application/vnd.openxmlformats-officedocument.presentationml.tags+xml"/>
  <Override PartName="/ppt/notesSlides/notesSlide5.xml" ContentType="application/vnd.openxmlformats-officedocument.presentationml.notesSlide+xml"/>
  <Override PartName="/ppt/tags/tag26.xml" ContentType="application/vnd.openxmlformats-officedocument.presentationml.tags+xml"/>
  <Override PartName="/ppt/notesSlides/notesSlide6.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7.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3"/>
  </p:notesMasterIdLst>
  <p:sldIdLst>
    <p:sldId id="258" r:id="rId2"/>
    <p:sldId id="256" r:id="rId3"/>
    <p:sldId id="305" r:id="rId4"/>
    <p:sldId id="270" r:id="rId5"/>
    <p:sldId id="271" r:id="rId6"/>
    <p:sldId id="272" r:id="rId7"/>
    <p:sldId id="273"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287" r:id="rId21"/>
    <p:sldId id="288" r:id="rId22"/>
    <p:sldId id="286" r:id="rId23"/>
    <p:sldId id="289" r:id="rId24"/>
    <p:sldId id="290" r:id="rId25"/>
    <p:sldId id="292" r:id="rId26"/>
    <p:sldId id="291" r:id="rId27"/>
    <p:sldId id="293" r:id="rId28"/>
    <p:sldId id="294" r:id="rId29"/>
    <p:sldId id="295" r:id="rId30"/>
    <p:sldId id="307" r:id="rId31"/>
    <p:sldId id="296" r:id="rId32"/>
    <p:sldId id="306" r:id="rId33"/>
    <p:sldId id="297" r:id="rId34"/>
    <p:sldId id="298" r:id="rId35"/>
    <p:sldId id="299" r:id="rId36"/>
    <p:sldId id="300" r:id="rId37"/>
    <p:sldId id="301" r:id="rId38"/>
    <p:sldId id="302" r:id="rId39"/>
    <p:sldId id="303" r:id="rId40"/>
    <p:sldId id="304" r:id="rId41"/>
    <p:sldId id="308" r:id="rId42"/>
    <p:sldId id="309" r:id="rId43"/>
    <p:sldId id="310" r:id="rId44"/>
    <p:sldId id="311" r:id="rId45"/>
    <p:sldId id="312" r:id="rId46"/>
    <p:sldId id="316" r:id="rId47"/>
    <p:sldId id="313" r:id="rId48"/>
    <p:sldId id="314" r:id="rId49"/>
    <p:sldId id="317" r:id="rId50"/>
    <p:sldId id="315" r:id="rId51"/>
    <p:sldId id="318" r:id="rId52"/>
    <p:sldId id="320" r:id="rId53"/>
    <p:sldId id="321" r:id="rId54"/>
    <p:sldId id="322" r:id="rId55"/>
    <p:sldId id="323" r:id="rId56"/>
    <p:sldId id="324" r:id="rId57"/>
    <p:sldId id="325" r:id="rId58"/>
    <p:sldId id="326" r:id="rId59"/>
    <p:sldId id="327" r:id="rId60"/>
    <p:sldId id="329" r:id="rId61"/>
    <p:sldId id="330"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FF00FF"/>
    <a:srgbClr val="FF66FF"/>
    <a:srgbClr val="CC66FF"/>
    <a:srgbClr val="66FFFF"/>
    <a:srgbClr val="FF9933"/>
    <a:srgbClr val="FFFF99"/>
    <a:srgbClr val="00FFCC"/>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66551" autoAdjust="0"/>
  </p:normalViewPr>
  <p:slideViewPr>
    <p:cSldViewPr snapToGrid="0">
      <p:cViewPr varScale="1">
        <p:scale>
          <a:sx n="77" d="100"/>
          <a:sy n="77" d="100"/>
        </p:scale>
        <p:origin x="2358" y="9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4ACAB2-5B4B-4E47-92E7-7FFBC17E9EF6}" type="datetimeFigureOut">
              <a:rPr lang="en-GB" smtClean="0"/>
              <a:t>06/03/2018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E051E-7EA0-4CC6-ADBF-635E12E6214F}" type="slidenum">
              <a:rPr lang="en-GB" smtClean="0"/>
              <a:t>‹#›</a:t>
            </a:fld>
            <a:endParaRPr lang="en-GB"/>
          </a:p>
        </p:txBody>
      </p:sp>
    </p:spTree>
    <p:extLst>
      <p:ext uri="{BB962C8B-B14F-4D97-AF65-F5344CB8AC3E}">
        <p14:creationId xmlns:p14="http://schemas.microsoft.com/office/powerpoint/2010/main" val="1343830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20</a:t>
            </a:fld>
            <a:endParaRPr lang="en-GB"/>
          </a:p>
        </p:txBody>
      </p:sp>
    </p:spTree>
    <p:extLst>
      <p:ext uri="{BB962C8B-B14F-4D97-AF65-F5344CB8AC3E}">
        <p14:creationId xmlns:p14="http://schemas.microsoft.com/office/powerpoint/2010/main" val="1325614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21</a:t>
            </a:fld>
            <a:endParaRPr lang="en-GB"/>
          </a:p>
        </p:txBody>
      </p:sp>
    </p:spTree>
    <p:extLst>
      <p:ext uri="{BB962C8B-B14F-4D97-AF65-F5344CB8AC3E}">
        <p14:creationId xmlns:p14="http://schemas.microsoft.com/office/powerpoint/2010/main" val="453188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23</a:t>
            </a:fld>
            <a:endParaRPr lang="en-GB"/>
          </a:p>
        </p:txBody>
      </p:sp>
    </p:spTree>
    <p:extLst>
      <p:ext uri="{BB962C8B-B14F-4D97-AF65-F5344CB8AC3E}">
        <p14:creationId xmlns:p14="http://schemas.microsoft.com/office/powerpoint/2010/main" val="3386349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24</a:t>
            </a:fld>
            <a:endParaRPr lang="en-GB"/>
          </a:p>
        </p:txBody>
      </p:sp>
    </p:spTree>
    <p:extLst>
      <p:ext uri="{BB962C8B-B14F-4D97-AF65-F5344CB8AC3E}">
        <p14:creationId xmlns:p14="http://schemas.microsoft.com/office/powerpoint/2010/main" val="3623036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25</a:t>
            </a:fld>
            <a:endParaRPr lang="en-GB"/>
          </a:p>
        </p:txBody>
      </p:sp>
    </p:spTree>
    <p:extLst>
      <p:ext uri="{BB962C8B-B14F-4D97-AF65-F5344CB8AC3E}">
        <p14:creationId xmlns:p14="http://schemas.microsoft.com/office/powerpoint/2010/main" val="33441781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26</a:t>
            </a:fld>
            <a:endParaRPr lang="en-GB"/>
          </a:p>
        </p:txBody>
      </p:sp>
    </p:spTree>
    <p:extLst>
      <p:ext uri="{BB962C8B-B14F-4D97-AF65-F5344CB8AC3E}">
        <p14:creationId xmlns:p14="http://schemas.microsoft.com/office/powerpoint/2010/main" val="483989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Bio:</a:t>
            </a:r>
          </a:p>
          <a:p>
            <a:r>
              <a:rPr lang="en-GB" dirty="0" smtClean="0"/>
              <a:t>Addiction</a:t>
            </a:r>
            <a:r>
              <a:rPr lang="en-GB" baseline="0" dirty="0" smtClean="0"/>
              <a:t> in family members</a:t>
            </a:r>
          </a:p>
          <a:p>
            <a:r>
              <a:rPr lang="en-GB" baseline="0" dirty="0" smtClean="0"/>
              <a:t>Presence of OCD – obsessive compulsions may predispose an individual to develop an addiction to work – OCD highlighted as having a genetic/neurochemical influence.</a:t>
            </a:r>
            <a:endParaRPr lang="en-GB" dirty="0" smtClean="0"/>
          </a:p>
          <a:p>
            <a:endParaRPr lang="en-GB" dirty="0" smtClean="0"/>
          </a:p>
          <a:p>
            <a:endParaRPr lang="en-GB" dirty="0" smtClean="0"/>
          </a:p>
          <a:p>
            <a:r>
              <a:rPr lang="en-GB" dirty="0" smtClean="0"/>
              <a:t>Social learning theory: if putting</a:t>
            </a:r>
            <a:r>
              <a:rPr lang="en-GB" baseline="0" dirty="0" smtClean="0"/>
              <a:t> too much labour into something was praised and/or reinforced at home, school and/or work, its more likely that a child would learn to associate overwork with positive feedback.</a:t>
            </a:r>
            <a:endParaRPr lang="en-GB" dirty="0" smtClean="0"/>
          </a:p>
          <a:p>
            <a:endParaRPr lang="en-GB" dirty="0" smtClean="0"/>
          </a:p>
          <a:p>
            <a:r>
              <a:rPr lang="en-GB" dirty="0" smtClean="0"/>
              <a:t>Family upbringing, for</a:t>
            </a:r>
            <a:r>
              <a:rPr lang="en-GB" baseline="0" dirty="0" smtClean="0"/>
              <a:t> example – parents and other family members may have modelled and emphasised excessive responsibility and over-achievement, or expect high achievements in children. (bio, psycho and social).</a:t>
            </a:r>
          </a:p>
          <a:p>
            <a:endParaRPr lang="en-GB" baseline="0" dirty="0" smtClean="0"/>
          </a:p>
          <a:p>
            <a:r>
              <a:rPr lang="en-GB" baseline="0" dirty="0" smtClean="0"/>
              <a:t>Culture: most cultures value and encourage hard work, competence and financial success, and some workaholics may absorb that message to the extreme</a:t>
            </a:r>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ADE051E-7EA0-4CC6-ADBF-635E12E6214F}" type="slidenum">
              <a:rPr lang="en-GB" smtClean="0"/>
              <a:t>44</a:t>
            </a:fld>
            <a:endParaRPr lang="en-GB"/>
          </a:p>
        </p:txBody>
      </p:sp>
    </p:spTree>
    <p:extLst>
      <p:ext uri="{BB962C8B-B14F-4D97-AF65-F5344CB8AC3E}">
        <p14:creationId xmlns:p14="http://schemas.microsoft.com/office/powerpoint/2010/main" val="4121082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4B73C9A-A337-487C-B476-A29F689096C2}"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1927106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B73C9A-A337-487C-B476-A29F689096C2}"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4273930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4B73C9A-A337-487C-B476-A29F689096C2}"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3653987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4B73C9A-A337-487C-B476-A29F689096C2}"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3242074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4B73C9A-A337-487C-B476-A29F689096C2}"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135020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4B73C9A-A337-487C-B476-A29F689096C2}" type="datetimeFigureOut">
              <a:rPr lang="en-GB" smtClean="0"/>
              <a:t>06/03/2018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3272660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B73C9A-A337-487C-B476-A29F689096C2}" type="datetimeFigureOut">
              <a:rPr lang="en-GB" smtClean="0"/>
              <a:t>06/03/2018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4169323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B73C9A-A337-487C-B476-A29F689096C2}"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1488668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B73C9A-A337-487C-B476-A29F689096C2}"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3703331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B73C9A-A337-487C-B476-A29F689096C2}"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2313806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B73C9A-A337-487C-B476-A29F689096C2}"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DC5814-7342-4796-9E70-823DD958FCF1}" type="slidenum">
              <a:rPr lang="en-GB" smtClean="0"/>
              <a:t>‹#›</a:t>
            </a:fld>
            <a:endParaRPr lang="en-GB"/>
          </a:p>
        </p:txBody>
      </p:sp>
    </p:spTree>
    <p:extLst>
      <p:ext uri="{BB962C8B-B14F-4D97-AF65-F5344CB8AC3E}">
        <p14:creationId xmlns:p14="http://schemas.microsoft.com/office/powerpoint/2010/main" val="696625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B73C9A-A337-487C-B476-A29F689096C2}" type="datetimeFigureOut">
              <a:rPr lang="en-GB" smtClean="0"/>
              <a:t>06/03/2018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DC5814-7342-4796-9E70-823DD958FCF1}" type="slidenum">
              <a:rPr lang="en-GB" smtClean="0"/>
              <a:t>‹#›</a:t>
            </a:fld>
            <a:endParaRPr lang="en-GB"/>
          </a:p>
        </p:txBody>
      </p:sp>
    </p:spTree>
    <p:extLst>
      <p:ext uri="{BB962C8B-B14F-4D97-AF65-F5344CB8AC3E}">
        <p14:creationId xmlns:p14="http://schemas.microsoft.com/office/powerpoint/2010/main" val="4227312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6.xml"/><Relationship Id="rId5" Type="http://schemas.openxmlformats.org/officeDocument/2006/relationships/image" Target="../media/image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10.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5.xml"/><Relationship Id="rId5" Type="http://schemas.openxmlformats.org/officeDocument/2006/relationships/image" Target="../media/image8.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8.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1.xml"/><Relationship Id="rId5" Type="http://schemas.openxmlformats.org/officeDocument/2006/relationships/image" Target="../media/image15.png"/><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22.xml"/><Relationship Id="rId5" Type="http://schemas.openxmlformats.org/officeDocument/2006/relationships/image" Target="../media/image16.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3.xml"/><Relationship Id="rId5" Type="http://schemas.openxmlformats.org/officeDocument/2006/relationships/image" Target="../media/image18.png"/><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22.png"/><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5.xml"/><Relationship Id="rId5" Type="http://schemas.openxmlformats.org/officeDocument/2006/relationships/image" Target="../media/image24.png"/><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26.xml"/><Relationship Id="rId5" Type="http://schemas.openxmlformats.org/officeDocument/2006/relationships/image" Target="../media/image26.png"/><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27.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28.xml"/><Relationship Id="rId5" Type="http://schemas.openxmlformats.org/officeDocument/2006/relationships/image" Target="../media/image27.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29.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30.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31.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33.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34.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35.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36.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37.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38.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39.xml"/></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40.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41.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4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43.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44.xml"/><Relationship Id="rId5" Type="http://schemas.openxmlformats.org/officeDocument/2006/relationships/image" Target="../media/image4.png"/><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45.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46.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47.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48.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49.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50.xml"/><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51.xml"/><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5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53.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54.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55.xml"/></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56.xml"/></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57.xml"/></Relationships>
</file>

<file path=ppt/slides/_rels/slide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58.xml"/><Relationship Id="rId4" Type="http://schemas.openxmlformats.org/officeDocument/2006/relationships/image" Target="../media/image4.png"/></Relationships>
</file>

<file path=ppt/slides/_rels/slide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59.xml"/><Relationship Id="rId4" Type="http://schemas.openxmlformats.org/officeDocument/2006/relationships/image" Target="../media/image4.png"/></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60.xml"/></Relationships>
</file>

<file path=ppt/slides/_rels/slide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61.xml"/><Relationship Id="rId5" Type="http://schemas.openxmlformats.org/officeDocument/2006/relationships/image" Target="../media/image28.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143"/>
            <a:ext cx="9156225" cy="6848857"/>
          </a:xfrm>
          <a:prstGeom prst="rect">
            <a:avLst/>
          </a:prstGeom>
        </p:spPr>
      </p:pic>
      <p:sp>
        <p:nvSpPr>
          <p:cNvPr id="2" name="Title 1"/>
          <p:cNvSpPr>
            <a:spLocks noGrp="1"/>
          </p:cNvSpPr>
          <p:nvPr>
            <p:ph type="ctrTitle"/>
          </p:nvPr>
        </p:nvSpPr>
        <p:spPr>
          <a:xfrm>
            <a:off x="762000" y="808038"/>
            <a:ext cx="7772400" cy="2387600"/>
          </a:xfrm>
        </p:spPr>
        <p:txBody>
          <a:bodyPr>
            <a:normAutofit/>
          </a:bodyPr>
          <a:lstStyle/>
          <a:p>
            <a:r>
              <a:rPr lang="en-GB" sz="2800" b="1" dirty="0" smtClean="0"/>
              <a:t>Occupational </a:t>
            </a:r>
            <a:br>
              <a:rPr lang="en-GB" sz="2800" b="1" dirty="0" smtClean="0"/>
            </a:br>
            <a:r>
              <a:rPr lang="en-GB" sz="2800" b="1" dirty="0" smtClean="0"/>
              <a:t>Psychology</a:t>
            </a:r>
            <a:endParaRPr lang="en-GB" sz="2800" b="1" dirty="0"/>
          </a:p>
        </p:txBody>
      </p:sp>
      <p:sp>
        <p:nvSpPr>
          <p:cNvPr id="3" name="Subtitle 2"/>
          <p:cNvSpPr>
            <a:spLocks noGrp="1"/>
          </p:cNvSpPr>
          <p:nvPr>
            <p:ph type="subTitle" idx="1"/>
          </p:nvPr>
        </p:nvSpPr>
        <p:spPr>
          <a:xfrm>
            <a:off x="1219200" y="3602038"/>
            <a:ext cx="6858000" cy="1655762"/>
          </a:xfrm>
        </p:spPr>
        <p:txBody>
          <a:bodyPr>
            <a:normAutofit/>
          </a:bodyPr>
          <a:lstStyle/>
          <a:p>
            <a:r>
              <a:rPr lang="en-GB" sz="2000" dirty="0" smtClean="0"/>
              <a:t>Lecture 5: Work Addiction</a:t>
            </a:r>
          </a:p>
          <a:p>
            <a:endParaRPr lang="en-GB" sz="2000" dirty="0"/>
          </a:p>
          <a:p>
            <a:r>
              <a:rPr lang="en-GB" sz="2000" dirty="0" smtClean="0"/>
              <a:t>Stacey Coleman</a:t>
            </a:r>
            <a:endParaRPr lang="en-GB" sz="2000" dirty="0"/>
          </a:p>
        </p:txBody>
      </p:sp>
    </p:spTree>
    <p:custDataLst>
      <p:tags r:id="rId1"/>
    </p:custDataLst>
    <p:extLst>
      <p:ext uri="{BB962C8B-B14F-4D97-AF65-F5344CB8AC3E}">
        <p14:creationId xmlns:p14="http://schemas.microsoft.com/office/powerpoint/2010/main" val="1357020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Lecture Outline</a:t>
            </a:r>
            <a:endParaRPr lang="en-GB" sz="3600" b="1" dirty="0">
              <a:solidFill>
                <a:srgbClr val="00B0F0"/>
              </a:solidFill>
            </a:endParaRPr>
          </a:p>
        </p:txBody>
      </p:sp>
      <p:sp>
        <p:nvSpPr>
          <p:cNvPr id="6" name="Content Placeholder 2"/>
          <p:cNvSpPr txBox="1">
            <a:spLocks/>
          </p:cNvSpPr>
          <p:nvPr/>
        </p:nvSpPr>
        <p:spPr>
          <a:xfrm>
            <a:off x="1803400" y="1787524"/>
            <a:ext cx="7086600" cy="4700361"/>
          </a:xfrm>
          <a:prstGeom prst="rect">
            <a:avLst/>
          </a:prstGeom>
        </p:spPr>
        <p:txBody>
          <a:bodyPr vert="horz" lIns="91440" tIns="45720" rIns="91440" bIns="45720" rtlCol="0">
            <a:normAutofit fontScale="8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Wingdings" panose="05000000000000000000" pitchFamily="2" charset="2"/>
              <a:buChar char="v"/>
            </a:pPr>
            <a:r>
              <a:rPr lang="en-GB" altLang="ko-KR" dirty="0" smtClean="0">
                <a:cs typeface="Arial" pitchFamily="34" charset="0"/>
              </a:rPr>
              <a:t>Introduce the concept of work-life balance</a:t>
            </a:r>
          </a:p>
          <a:p>
            <a:pPr marL="285750" indent="-285750" algn="l">
              <a:buFont typeface="Wingdings" panose="05000000000000000000" pitchFamily="2" charset="2"/>
              <a:buChar char="v"/>
            </a:pPr>
            <a:endParaRPr lang="en-GB" altLang="ko-KR" dirty="0">
              <a:cs typeface="Arial" pitchFamily="34" charset="0"/>
            </a:endParaRPr>
          </a:p>
          <a:p>
            <a:pPr marL="285750" indent="-285750" algn="l">
              <a:buFont typeface="Wingdings" panose="05000000000000000000" pitchFamily="2" charset="2"/>
              <a:buChar char="v"/>
            </a:pPr>
            <a:r>
              <a:rPr lang="en-GB" altLang="ko-KR" dirty="0" smtClean="0">
                <a:cs typeface="Arial" pitchFamily="34" charset="0"/>
              </a:rPr>
              <a:t>Discuss </a:t>
            </a:r>
            <a:r>
              <a:rPr lang="en-GB" altLang="ko-KR" dirty="0">
                <a:cs typeface="Arial" pitchFamily="34" charset="0"/>
              </a:rPr>
              <a:t>the definitions of work addiction</a:t>
            </a:r>
          </a:p>
          <a:p>
            <a:pPr marL="285750" indent="-285750" algn="l">
              <a:buFont typeface="Wingdings" panose="05000000000000000000" pitchFamily="2" charset="2"/>
              <a:buChar char="v"/>
            </a:pPr>
            <a:endParaRPr lang="en-GB" altLang="ko-KR" dirty="0">
              <a:cs typeface="Arial" pitchFamily="34" charset="0"/>
            </a:endParaRPr>
          </a:p>
          <a:p>
            <a:pPr marL="285750" indent="-285750" algn="l">
              <a:buFont typeface="Wingdings" panose="05000000000000000000" pitchFamily="2" charset="2"/>
              <a:buChar char="v"/>
            </a:pPr>
            <a:r>
              <a:rPr lang="en-GB" altLang="ko-KR" dirty="0">
                <a:cs typeface="Arial" pitchFamily="34" charset="0"/>
              </a:rPr>
              <a:t>Explore the impact of excessive working on the potential development of work addiction</a:t>
            </a:r>
          </a:p>
          <a:p>
            <a:pPr marL="285750" indent="-285750" algn="l">
              <a:buFont typeface="Wingdings" panose="05000000000000000000" pitchFamily="2" charset="2"/>
              <a:buChar char="v"/>
            </a:pPr>
            <a:endParaRPr lang="en-GB" altLang="ko-KR" dirty="0">
              <a:cs typeface="Arial" pitchFamily="34" charset="0"/>
            </a:endParaRPr>
          </a:p>
          <a:p>
            <a:pPr marL="285750" indent="-285750" algn="l">
              <a:buFont typeface="Wingdings" panose="05000000000000000000" pitchFamily="2" charset="2"/>
              <a:buChar char="v"/>
            </a:pPr>
            <a:r>
              <a:rPr lang="en-GB" altLang="ko-KR" dirty="0">
                <a:cs typeface="Arial" pitchFamily="34" charset="0"/>
              </a:rPr>
              <a:t>Compare core component of work addiction to other behavioural addictions</a:t>
            </a:r>
          </a:p>
          <a:p>
            <a:pPr marL="285750" indent="-285750" algn="l">
              <a:buFont typeface="Wingdings" panose="05000000000000000000" pitchFamily="2" charset="2"/>
              <a:buChar char="v"/>
            </a:pPr>
            <a:endParaRPr lang="en-GB" altLang="ko-KR" dirty="0">
              <a:cs typeface="Arial" pitchFamily="34" charset="0"/>
            </a:endParaRPr>
          </a:p>
          <a:p>
            <a:pPr marL="285750" indent="-285750" algn="l">
              <a:buFont typeface="Wingdings" panose="05000000000000000000" pitchFamily="2" charset="2"/>
              <a:buChar char="v"/>
            </a:pPr>
            <a:r>
              <a:rPr lang="en-GB" altLang="ko-KR" dirty="0">
                <a:cs typeface="Arial" pitchFamily="34" charset="0"/>
              </a:rPr>
              <a:t>Explore other factors that may impact the development of work addiction</a:t>
            </a:r>
          </a:p>
          <a:p>
            <a:pPr marL="285750" indent="-285750" algn="l">
              <a:buFont typeface="Wingdings" panose="05000000000000000000" pitchFamily="2" charset="2"/>
              <a:buChar char="v"/>
            </a:pPr>
            <a:endParaRPr lang="en-GB" altLang="ko-KR" dirty="0">
              <a:cs typeface="Arial" pitchFamily="34" charset="0"/>
            </a:endParaRPr>
          </a:p>
          <a:p>
            <a:pPr marL="285750" indent="-285750" algn="l">
              <a:buFont typeface="Wingdings" panose="05000000000000000000" pitchFamily="2" charset="2"/>
              <a:buChar char="v"/>
            </a:pPr>
            <a:r>
              <a:rPr lang="en-GB" altLang="ko-KR" dirty="0">
                <a:cs typeface="Arial" pitchFamily="34" charset="0"/>
              </a:rPr>
              <a:t>Discuss individual and organisational causes of work addiction (further consolidated in today’s seminar)</a:t>
            </a:r>
          </a:p>
          <a:p>
            <a:pPr algn="l"/>
            <a:endParaRPr lang="en-GB" dirty="0"/>
          </a:p>
        </p:txBody>
      </p:sp>
    </p:spTree>
    <p:custDataLst>
      <p:tags r:id="rId1"/>
    </p:custDataLst>
    <p:extLst>
      <p:ext uri="{BB962C8B-B14F-4D97-AF65-F5344CB8AC3E}">
        <p14:creationId xmlns:p14="http://schemas.microsoft.com/office/powerpoint/2010/main" val="2029077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143"/>
            <a:ext cx="9156225" cy="6848857"/>
          </a:xfrm>
          <a:prstGeom prst="rect">
            <a:avLst/>
          </a:prstGeom>
        </p:spPr>
      </p:pic>
      <p:sp>
        <p:nvSpPr>
          <p:cNvPr id="2" name="Title 1"/>
          <p:cNvSpPr>
            <a:spLocks noGrp="1"/>
          </p:cNvSpPr>
          <p:nvPr>
            <p:ph type="ctrTitle"/>
          </p:nvPr>
        </p:nvSpPr>
        <p:spPr>
          <a:xfrm>
            <a:off x="3146068" y="2069329"/>
            <a:ext cx="3063143" cy="2387600"/>
          </a:xfrm>
        </p:spPr>
        <p:txBody>
          <a:bodyPr>
            <a:normAutofit/>
          </a:bodyPr>
          <a:lstStyle/>
          <a:p>
            <a:r>
              <a:rPr lang="en-GB" sz="2400" dirty="0" smtClean="0">
                <a:latin typeface="Arial" panose="020B0604020202020204" pitchFamily="34" charset="0"/>
                <a:cs typeface="Arial" panose="020B0604020202020204" pitchFamily="34" charset="0"/>
              </a:rPr>
              <a:t>What has an impact on the development of </a:t>
            </a:r>
            <a:r>
              <a:rPr lang="en-GB" sz="2400" b="1" i="1" dirty="0" smtClean="0">
                <a:latin typeface="Arial" panose="020B0604020202020204" pitchFamily="34" charset="0"/>
                <a:cs typeface="Arial" panose="020B0604020202020204" pitchFamily="34" charset="0"/>
              </a:rPr>
              <a:t>addiction to work?</a:t>
            </a:r>
            <a:endParaRPr lang="en-GB" sz="2400" b="1"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2740981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Development of addiction to work?</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pic>
        <p:nvPicPr>
          <p:cNvPr id="7" name="Content Placeholder 3"/>
          <p:cNvPicPr>
            <a:picLocks noChangeAspect="1"/>
          </p:cNvPicPr>
          <p:nvPr/>
        </p:nvPicPr>
        <p:blipFill>
          <a:blip r:embed="rId5"/>
          <a:stretch>
            <a:fillRect/>
          </a:stretch>
        </p:blipFill>
        <p:spPr>
          <a:xfrm>
            <a:off x="2653817" y="2565454"/>
            <a:ext cx="3518612" cy="3320595"/>
          </a:xfrm>
          <a:prstGeom prst="rect">
            <a:avLst/>
          </a:prstGeom>
        </p:spPr>
      </p:pic>
      <p:sp>
        <p:nvSpPr>
          <p:cNvPr id="8" name="Cloud Callout 7"/>
          <p:cNvSpPr/>
          <p:nvPr/>
        </p:nvSpPr>
        <p:spPr>
          <a:xfrm>
            <a:off x="157654" y="1990748"/>
            <a:ext cx="2496162" cy="1261241"/>
          </a:xfrm>
          <a:prstGeom prst="cloudCallout">
            <a:avLst>
              <a:gd name="adj1" fmla="val 57063"/>
              <a:gd name="adj2" fmla="val 88333"/>
            </a:avLst>
          </a:prstGeom>
          <a:gradFill flip="none" rotWithShape="1">
            <a:gsLst>
              <a:gs pos="0">
                <a:srgbClr val="CC66FF">
                  <a:tint val="66000"/>
                  <a:satMod val="160000"/>
                </a:srgbClr>
              </a:gs>
              <a:gs pos="50000">
                <a:srgbClr val="CC66FF">
                  <a:tint val="44500"/>
                  <a:satMod val="160000"/>
                </a:srgbClr>
              </a:gs>
              <a:gs pos="100000">
                <a:srgbClr val="CC66FF">
                  <a:tint val="23500"/>
                  <a:satMod val="160000"/>
                </a:srgbClr>
              </a:gs>
            </a:gsLst>
            <a:lin ang="8100000" scaled="1"/>
            <a:tileRect/>
          </a:gradFill>
          <a:ln>
            <a:solidFill>
              <a:srgbClr val="CC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7030A0"/>
                </a:solidFill>
              </a:rPr>
              <a:t>Work-life balance?</a:t>
            </a:r>
            <a:endParaRPr lang="en-GB" dirty="0">
              <a:solidFill>
                <a:srgbClr val="7030A0"/>
              </a:solidFill>
            </a:endParaRPr>
          </a:p>
        </p:txBody>
      </p:sp>
      <p:sp>
        <p:nvSpPr>
          <p:cNvPr id="10" name="Cloud Callout 9"/>
          <p:cNvSpPr/>
          <p:nvPr/>
        </p:nvSpPr>
        <p:spPr>
          <a:xfrm>
            <a:off x="6172428" y="1878918"/>
            <a:ext cx="2666771" cy="1373071"/>
          </a:xfrm>
          <a:prstGeom prst="cloudCallout">
            <a:avLst>
              <a:gd name="adj1" fmla="val -55863"/>
              <a:gd name="adj2" fmla="val 76278"/>
            </a:avLst>
          </a:prstGeom>
          <a:gradFill flip="none" rotWithShape="1">
            <a:gsLst>
              <a:gs pos="0">
                <a:srgbClr val="FF9933">
                  <a:tint val="66000"/>
                  <a:satMod val="160000"/>
                </a:srgbClr>
              </a:gs>
              <a:gs pos="50000">
                <a:srgbClr val="FF9933">
                  <a:tint val="44500"/>
                  <a:satMod val="160000"/>
                </a:srgbClr>
              </a:gs>
              <a:gs pos="100000">
                <a:srgbClr val="FF9933">
                  <a:tint val="23500"/>
                  <a:satMod val="160000"/>
                </a:srgbClr>
              </a:gs>
            </a:gsLst>
            <a:lin ang="8100000" scaled="1"/>
            <a:tileRect/>
          </a:gradFill>
          <a:ln>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Media communication?</a:t>
            </a:r>
            <a:endParaRPr lang="en-GB" dirty="0">
              <a:solidFill>
                <a:schemeClr val="accent2">
                  <a:lumMod val="75000"/>
                </a:schemeClr>
              </a:solidFill>
            </a:endParaRPr>
          </a:p>
        </p:txBody>
      </p:sp>
      <p:sp>
        <p:nvSpPr>
          <p:cNvPr id="11" name="Cloud Callout 10"/>
          <p:cNvSpPr/>
          <p:nvPr/>
        </p:nvSpPr>
        <p:spPr>
          <a:xfrm>
            <a:off x="768096" y="4624808"/>
            <a:ext cx="2496162" cy="1261241"/>
          </a:xfrm>
          <a:prstGeom prst="cloudCallout">
            <a:avLst>
              <a:gd name="adj1" fmla="val 78958"/>
              <a:gd name="adj2" fmla="val -74167"/>
            </a:avLst>
          </a:prstGeom>
          <a:gradFill flip="none" rotWithShape="1">
            <a:gsLst>
              <a:gs pos="0">
                <a:srgbClr val="66FFFF">
                  <a:tint val="66000"/>
                  <a:satMod val="160000"/>
                </a:srgbClr>
              </a:gs>
              <a:gs pos="50000">
                <a:srgbClr val="66FFFF">
                  <a:tint val="44500"/>
                  <a:satMod val="160000"/>
                </a:srgbClr>
              </a:gs>
              <a:gs pos="100000">
                <a:srgbClr val="66FFFF">
                  <a:tint val="23500"/>
                  <a:satMod val="160000"/>
                </a:srgbClr>
              </a:gs>
            </a:gsLst>
            <a:lin ang="8100000" scaled="1"/>
            <a:tileRect/>
          </a:gra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0070C0"/>
                </a:solidFill>
              </a:rPr>
              <a:t>The role of technology?</a:t>
            </a:r>
            <a:endParaRPr lang="en-GB" dirty="0">
              <a:solidFill>
                <a:srgbClr val="0070C0"/>
              </a:solidFill>
            </a:endParaRPr>
          </a:p>
        </p:txBody>
      </p:sp>
      <p:sp>
        <p:nvSpPr>
          <p:cNvPr id="12" name="Cloud Callout 11"/>
          <p:cNvSpPr/>
          <p:nvPr/>
        </p:nvSpPr>
        <p:spPr>
          <a:xfrm>
            <a:off x="6256601" y="5205343"/>
            <a:ext cx="2496162" cy="1261241"/>
          </a:xfrm>
          <a:prstGeom prst="cloudCallout">
            <a:avLst>
              <a:gd name="adj1" fmla="val -56623"/>
              <a:gd name="adj2" fmla="val -96667"/>
            </a:avLst>
          </a:prstGeom>
          <a:gradFill flip="none" rotWithShape="1">
            <a:gsLst>
              <a:gs pos="0">
                <a:srgbClr val="FF33CC">
                  <a:tint val="66000"/>
                  <a:satMod val="160000"/>
                </a:srgbClr>
              </a:gs>
              <a:gs pos="50000">
                <a:srgbClr val="FF33CC">
                  <a:tint val="44500"/>
                  <a:satMod val="160000"/>
                </a:srgbClr>
              </a:gs>
              <a:gs pos="100000">
                <a:srgbClr val="FF33CC">
                  <a:tint val="23500"/>
                  <a:satMod val="160000"/>
                </a:srgbClr>
              </a:gs>
            </a:gsLst>
            <a:lin ang="8100000" scaled="1"/>
            <a:tileRect/>
          </a:gradFill>
          <a:ln>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FF"/>
                </a:solidFill>
              </a:rPr>
              <a:t>Organisation culture and attitudes?</a:t>
            </a:r>
            <a:endParaRPr lang="en-GB" dirty="0">
              <a:solidFill>
                <a:srgbClr val="FF00FF"/>
              </a:solidFill>
            </a:endParaRPr>
          </a:p>
        </p:txBody>
      </p:sp>
    </p:spTree>
    <p:custDataLst>
      <p:tags r:id="rId1"/>
    </p:custDataLst>
    <p:extLst>
      <p:ext uri="{BB962C8B-B14F-4D97-AF65-F5344CB8AC3E}">
        <p14:creationId xmlns:p14="http://schemas.microsoft.com/office/powerpoint/2010/main" val="374228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par>
                          <p:cTn id="12" fill="hold">
                            <p:stCondLst>
                              <p:cond delay="4000"/>
                            </p:stCondLst>
                            <p:childTnLst>
                              <p:par>
                                <p:cTn id="13" presetID="6" presetClass="entr" presetSubtype="16"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circle(in)">
                                      <p:cBhvr>
                                        <p:cTn id="15" dur="2000"/>
                                        <p:tgtEl>
                                          <p:spTgt spid="11"/>
                                        </p:tgtEl>
                                      </p:cBhvr>
                                    </p:animEffect>
                                  </p:childTnLst>
                                </p:cTn>
                              </p:par>
                            </p:childTnLst>
                          </p:cTn>
                        </p:par>
                        <p:par>
                          <p:cTn id="16" fill="hold">
                            <p:stCondLst>
                              <p:cond delay="6000"/>
                            </p:stCondLst>
                            <p:childTnLst>
                              <p:par>
                                <p:cTn id="17" presetID="6" presetClass="entr" presetSubtype="16"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circle(in)">
                                      <p:cBhvr>
                                        <p:cTn id="1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Why is work-life balance important?</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Work-life balance = the proper prioritising between ‘work’ (careers/ambition) and ‘lifestyle’ (health, pleasure, family, </a:t>
            </a:r>
            <a:r>
              <a:rPr lang="en-GB" dirty="0" err="1" smtClean="0"/>
              <a:t>etc</a:t>
            </a:r>
            <a:r>
              <a:rPr lang="en-GB" dirty="0" smtClean="0"/>
              <a:t>)</a:t>
            </a:r>
          </a:p>
          <a:p>
            <a:pPr marL="342900" indent="-342900" algn="l">
              <a:buFont typeface="Wingdings" panose="05000000000000000000" pitchFamily="2" charset="2"/>
              <a:buChar char="v"/>
            </a:pPr>
            <a:endParaRPr lang="en-GB" dirty="0" smtClean="0"/>
          </a:p>
          <a:p>
            <a:pPr marL="342900" indent="-342900" algn="l">
              <a:buFont typeface="Wingdings" panose="05000000000000000000" pitchFamily="2" charset="2"/>
              <a:buChar char="v"/>
            </a:pPr>
            <a:r>
              <a:rPr lang="en-GB" dirty="0" smtClean="0"/>
              <a:t>Brady et al. (2008): </a:t>
            </a:r>
            <a:r>
              <a:rPr lang="en-GB" dirty="0">
                <a:solidFill>
                  <a:prstClr val="black"/>
                </a:solidFill>
              </a:rPr>
              <a:t>conflict arises at home as a result of inability to detach and separate work from home </a:t>
            </a:r>
            <a:r>
              <a:rPr lang="en-GB" dirty="0" smtClean="0">
                <a:solidFill>
                  <a:prstClr val="black"/>
                </a:solidFill>
              </a:rPr>
              <a:t>life</a:t>
            </a:r>
          </a:p>
          <a:p>
            <a:pPr marL="342900" indent="-342900" algn="l">
              <a:buFont typeface="Wingdings" panose="05000000000000000000" pitchFamily="2" charset="2"/>
              <a:buChar char="v"/>
            </a:pPr>
            <a:endParaRPr lang="en-GB" dirty="0" smtClean="0">
              <a:solidFill>
                <a:prstClr val="black"/>
              </a:solidFill>
            </a:endParaRPr>
          </a:p>
          <a:p>
            <a:pPr marL="342900" indent="-342900" algn="l">
              <a:buFont typeface="Wingdings" panose="05000000000000000000" pitchFamily="2" charset="2"/>
              <a:buChar char="v"/>
            </a:pPr>
            <a:r>
              <a:rPr lang="en-GB" dirty="0" smtClean="0">
                <a:solidFill>
                  <a:prstClr val="black"/>
                </a:solidFill>
              </a:rPr>
              <a:t>Work-life </a:t>
            </a:r>
            <a:r>
              <a:rPr lang="en-GB" dirty="0">
                <a:solidFill>
                  <a:prstClr val="black"/>
                </a:solidFill>
              </a:rPr>
              <a:t>imbalance implicated in mental health problems, decreased motivation at and commitment to work, and marital problems (Schaufeli et al., 2008)</a:t>
            </a:r>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5657207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3550" y="504463"/>
            <a:ext cx="6788150" cy="1603374"/>
          </a:xfrm>
        </p:spPr>
        <p:txBody>
          <a:bodyPr>
            <a:normAutofit fontScale="90000"/>
          </a:bodyPr>
          <a:lstStyle/>
          <a:p>
            <a:r>
              <a:rPr lang="en-GB" b="1" dirty="0" smtClean="0">
                <a:solidFill>
                  <a:srgbClr val="00B0F0"/>
                </a:solidFill>
              </a:rPr>
              <a:t>What can be done to ensure employees have a sound work-life balance?</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pic>
        <p:nvPicPr>
          <p:cNvPr id="7" name="Picture 6"/>
          <p:cNvPicPr>
            <a:picLocks noChangeAspect="1"/>
          </p:cNvPicPr>
          <p:nvPr/>
        </p:nvPicPr>
        <p:blipFill>
          <a:blip r:embed="rId5"/>
          <a:stretch>
            <a:fillRect/>
          </a:stretch>
        </p:blipFill>
        <p:spPr>
          <a:xfrm>
            <a:off x="2128343" y="2526095"/>
            <a:ext cx="4569560" cy="3422759"/>
          </a:xfrm>
          <a:prstGeom prst="rect">
            <a:avLst/>
          </a:prstGeom>
        </p:spPr>
      </p:pic>
    </p:spTree>
    <p:custDataLst>
      <p:tags r:id="rId1"/>
    </p:custDataLst>
    <p:extLst>
      <p:ext uri="{BB962C8B-B14F-4D97-AF65-F5344CB8AC3E}">
        <p14:creationId xmlns:p14="http://schemas.microsoft.com/office/powerpoint/2010/main" val="28698976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111533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Working to live?</a:t>
            </a:r>
          </a:p>
          <a:p>
            <a:pPr algn="l"/>
            <a:r>
              <a:rPr lang="en-GB" sz="3600" b="1" dirty="0" smtClean="0">
                <a:solidFill>
                  <a:srgbClr val="00B0F0"/>
                </a:solidFill>
              </a:rPr>
              <a:t>Or living to work?</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err="1"/>
              <a:t>Sturges</a:t>
            </a:r>
            <a:r>
              <a:rPr lang="en-GB" dirty="0"/>
              <a:t> and Guest (2004):</a:t>
            </a:r>
          </a:p>
          <a:p>
            <a:endParaRPr lang="en-GB" dirty="0"/>
          </a:p>
          <a:p>
            <a:pPr marL="342900" indent="-342900" algn="l">
              <a:buFont typeface="Wingdings" panose="05000000000000000000" pitchFamily="2" charset="2"/>
              <a:buChar char="v"/>
            </a:pPr>
            <a:r>
              <a:rPr lang="en-GB" dirty="0" smtClean="0"/>
              <a:t>Graduates in the early stages of their career work increasingly long hours and experience an increasingly unsatisfactory relationship between home and work</a:t>
            </a:r>
          </a:p>
          <a:p>
            <a:pPr marL="342900" indent="-342900" algn="l">
              <a:buFont typeface="Wingdings" panose="05000000000000000000" pitchFamily="2" charset="2"/>
              <a:buChar char="v"/>
            </a:pPr>
            <a:endParaRPr lang="en-GB" dirty="0">
              <a:solidFill>
                <a:prstClr val="black"/>
              </a:solidFill>
            </a:endParaRPr>
          </a:p>
          <a:p>
            <a:pPr marL="342900" indent="-342900" algn="l">
              <a:buFont typeface="Wingdings" panose="05000000000000000000" pitchFamily="2" charset="2"/>
              <a:buChar char="v"/>
            </a:pPr>
            <a:endParaRPr lang="en-GB" dirty="0" smtClean="0">
              <a:solidFill>
                <a:prstClr val="black"/>
              </a:solidFill>
            </a:endParaRPr>
          </a:p>
          <a:p>
            <a:pPr marL="342900" indent="-342900" algn="l">
              <a:buFont typeface="Wingdings" panose="05000000000000000000" pitchFamily="2" charset="2"/>
              <a:buChar char="v"/>
            </a:pPr>
            <a:endParaRPr lang="en-GB" dirty="0"/>
          </a:p>
        </p:txBody>
      </p:sp>
      <p:sp>
        <p:nvSpPr>
          <p:cNvPr id="2" name="Rectangle 1"/>
          <p:cNvSpPr/>
          <p:nvPr/>
        </p:nvSpPr>
        <p:spPr>
          <a:xfrm>
            <a:off x="3601435" y="4656798"/>
            <a:ext cx="2811988" cy="1200329"/>
          </a:xfrm>
          <a:prstGeom prst="rect">
            <a:avLst/>
          </a:prstGeom>
          <a:noFill/>
        </p:spPr>
        <p:txBody>
          <a:bodyPr wrap="none" lIns="91440" tIns="45720" rIns="91440" bIns="45720">
            <a:spAutoFit/>
          </a:bodyPr>
          <a:lstStyle/>
          <a:p>
            <a:pPr algn="ctr"/>
            <a:r>
              <a:rPr lang="en-GB" sz="7200" b="1" cap="none" spc="0"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WHY?!</a:t>
            </a:r>
            <a:endParaRPr lang="en-GB" sz="72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custDataLst>
      <p:tags r:id="rId1"/>
    </p:custDataLst>
    <p:extLst>
      <p:ext uri="{BB962C8B-B14F-4D97-AF65-F5344CB8AC3E}">
        <p14:creationId xmlns:p14="http://schemas.microsoft.com/office/powerpoint/2010/main" val="41977112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Study A: Quantitative measure of attitudes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sz="2400" dirty="0"/>
              <a:t>Graduates reported that achieving a healthy work-life balance was highly important to them before they started work</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Only approx. 10% of graduates stated that they worked standard office hours, with those with 8 years of service working significantly longer hours than new starters</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However, found that there was no association between greater work/non-work conflict and lower organisational commitment</a:t>
            </a:r>
          </a:p>
        </p:txBody>
      </p:sp>
    </p:spTree>
    <p:custDataLst>
      <p:tags r:id="rId1"/>
    </p:custDataLst>
    <p:extLst>
      <p:ext uri="{BB962C8B-B14F-4D97-AF65-F5344CB8AC3E}">
        <p14:creationId xmlns:p14="http://schemas.microsoft.com/office/powerpoint/2010/main" val="3714838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fontScale="90000"/>
          </a:bodyPr>
          <a:lstStyle/>
          <a:p>
            <a:r>
              <a:rPr lang="en-GB" b="1" dirty="0" smtClean="0">
                <a:solidFill>
                  <a:srgbClr val="00B0F0"/>
                </a:solidFill>
              </a:rPr>
              <a:t>Study B: Qualitative exploration of issues affecting commitment</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sz="2400" dirty="0"/>
              <a:t>Importance of work-life balance emerged strongly</a:t>
            </a:r>
          </a:p>
          <a:p>
            <a:pPr lvl="1">
              <a:buFont typeface="Wingdings" panose="05000000000000000000" pitchFamily="2" charset="2"/>
              <a:buChar char="v"/>
            </a:pPr>
            <a:r>
              <a:rPr lang="en-GB" sz="2000" i="1" dirty="0">
                <a:solidFill>
                  <a:schemeClr val="accent1">
                    <a:lumMod val="75000"/>
                  </a:schemeClr>
                </a:solidFill>
              </a:rPr>
              <a:t>I work to live, I don’t live to work. I won’t be happy at work unless I’m happy in my social </a:t>
            </a:r>
            <a:r>
              <a:rPr lang="en-GB" sz="2000" i="1" dirty="0" smtClean="0">
                <a:solidFill>
                  <a:schemeClr val="accent1">
                    <a:lumMod val="75000"/>
                  </a:schemeClr>
                </a:solidFill>
              </a:rPr>
              <a:t>life</a:t>
            </a:r>
          </a:p>
          <a:p>
            <a:pPr lvl="1">
              <a:buFont typeface="Wingdings" panose="05000000000000000000" pitchFamily="2" charset="2"/>
              <a:buChar char="v"/>
            </a:pPr>
            <a:endParaRPr lang="en-GB" sz="2000" i="1" dirty="0">
              <a:solidFill>
                <a:schemeClr val="accent1">
                  <a:lumMod val="75000"/>
                </a:schemeClr>
              </a:solidFill>
            </a:endParaRPr>
          </a:p>
          <a:p>
            <a:pPr>
              <a:buFont typeface="Wingdings" panose="05000000000000000000" pitchFamily="2" charset="2"/>
              <a:buChar char="v"/>
            </a:pPr>
            <a:r>
              <a:rPr lang="en-GB" sz="2400" dirty="0"/>
              <a:t>Suggestions that if work-life balance was not achieved, graduates would consider leaving the </a:t>
            </a:r>
            <a:r>
              <a:rPr lang="en-GB" sz="2400" dirty="0" smtClean="0"/>
              <a:t>organisation</a:t>
            </a:r>
          </a:p>
          <a:p>
            <a:pPr>
              <a:buFont typeface="Wingdings" panose="05000000000000000000" pitchFamily="2" charset="2"/>
              <a:buChar char="v"/>
            </a:pPr>
            <a:endParaRPr lang="en-GB" sz="2400" dirty="0" smtClean="0"/>
          </a:p>
          <a:p>
            <a:pPr>
              <a:buFont typeface="Wingdings" panose="05000000000000000000" pitchFamily="2" charset="2"/>
              <a:buChar char="v"/>
            </a:pPr>
            <a:r>
              <a:rPr lang="en-GB" sz="2400" dirty="0" smtClean="0"/>
              <a:t>Many </a:t>
            </a:r>
            <a:r>
              <a:rPr lang="en-GB" sz="2400" dirty="0"/>
              <a:t>stated that working long hours as a short-term option was ok – but would not tolerate that becoming the norm, especially if they had family responsibilities</a:t>
            </a:r>
          </a:p>
        </p:txBody>
      </p:sp>
    </p:spTree>
    <p:custDataLst>
      <p:tags r:id="rId1"/>
    </p:custDataLst>
    <p:extLst>
      <p:ext uri="{BB962C8B-B14F-4D97-AF65-F5344CB8AC3E}">
        <p14:creationId xmlns:p14="http://schemas.microsoft.com/office/powerpoint/2010/main" val="82019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143"/>
            <a:ext cx="9156225" cy="6848857"/>
          </a:xfrm>
          <a:prstGeom prst="rect">
            <a:avLst/>
          </a:prstGeom>
        </p:spPr>
      </p:pic>
      <p:sp>
        <p:nvSpPr>
          <p:cNvPr id="2" name="Title 1"/>
          <p:cNvSpPr>
            <a:spLocks noGrp="1"/>
          </p:cNvSpPr>
          <p:nvPr>
            <p:ph type="ctrTitle"/>
          </p:nvPr>
        </p:nvSpPr>
        <p:spPr>
          <a:xfrm>
            <a:off x="3301084" y="2480809"/>
            <a:ext cx="2768790" cy="2387600"/>
          </a:xfrm>
        </p:spPr>
        <p:txBody>
          <a:bodyPr>
            <a:normAutofit fontScale="90000"/>
          </a:bodyPr>
          <a:lstStyle/>
          <a:p>
            <a:r>
              <a:rPr lang="en-GB" sz="2400" b="1" dirty="0" smtClean="0">
                <a:latin typeface="Arial" panose="020B0604020202020204" pitchFamily="34" charset="0"/>
                <a:cs typeface="Arial" panose="020B0604020202020204" pitchFamily="34" charset="0"/>
              </a:rPr>
              <a:t>If organisations know that employees need a health work-life balance, why don’t they just provide the conditions to achieve this?!</a:t>
            </a:r>
            <a:endParaRPr lang="en-GB" sz="2400"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6580877" y="139168"/>
            <a:ext cx="2352675" cy="1943100"/>
          </a:xfrm>
          <a:prstGeom prst="rect">
            <a:avLst/>
          </a:prstGeom>
        </p:spPr>
      </p:pic>
    </p:spTree>
    <p:custDataLst>
      <p:tags r:id="rId1"/>
    </p:custDataLst>
    <p:extLst>
      <p:ext uri="{BB962C8B-B14F-4D97-AF65-F5344CB8AC3E}">
        <p14:creationId xmlns:p14="http://schemas.microsoft.com/office/powerpoint/2010/main" val="17387615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a:bodyPr>
          <a:lstStyle/>
          <a:p>
            <a:r>
              <a:rPr lang="en-GB" b="1" dirty="0" smtClean="0">
                <a:solidFill>
                  <a:srgbClr val="00B0F0"/>
                </a:solidFill>
              </a:rPr>
              <a:t>Work-life balance</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endParaRPr lang="en-GB" sz="2400" dirty="0"/>
          </a:p>
          <a:p>
            <a:pPr>
              <a:buFont typeface="Wingdings" panose="05000000000000000000" pitchFamily="2" charset="2"/>
              <a:buChar char="v"/>
            </a:pPr>
            <a:r>
              <a:rPr lang="en-GB" sz="2400" dirty="0"/>
              <a:t>“Work-life balance is the individual perception that work and non-work activities are compatible and promote growth in accordance with an individual’s current life priorities” (</a:t>
            </a:r>
            <a:r>
              <a:rPr lang="en-GB" sz="2400" dirty="0" err="1"/>
              <a:t>Kalliath</a:t>
            </a:r>
            <a:r>
              <a:rPr lang="en-GB" sz="2400" dirty="0"/>
              <a:t> &amp; </a:t>
            </a:r>
            <a:r>
              <a:rPr lang="en-GB" sz="2400" dirty="0" err="1"/>
              <a:t>Brough</a:t>
            </a:r>
            <a:r>
              <a:rPr lang="en-GB" sz="2400" dirty="0"/>
              <a:t>, 2008)</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Work-life balance working group has been set up by the Division of Occupational Psychology within the BPS</a:t>
            </a:r>
          </a:p>
        </p:txBody>
      </p:sp>
    </p:spTree>
    <p:custDataLst>
      <p:tags r:id="rId1"/>
    </p:custDataLst>
    <p:extLst>
      <p:ext uri="{BB962C8B-B14F-4D97-AF65-F5344CB8AC3E}">
        <p14:creationId xmlns:p14="http://schemas.microsoft.com/office/powerpoint/2010/main" val="30599682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111533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Risk factors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600" b="1" u="sng" dirty="0"/>
              <a:t>The job:</a:t>
            </a:r>
          </a:p>
          <a:p>
            <a:pPr marL="800100" lvl="1" indent="-342900" algn="l">
              <a:buFont typeface="Wingdings" panose="05000000000000000000" pitchFamily="2" charset="2"/>
              <a:buChar char="v"/>
            </a:pPr>
            <a:r>
              <a:rPr lang="en-GB" sz="2400" dirty="0" smtClean="0"/>
              <a:t>Demands, control and support (Johnson &amp; Hall, 1988)</a:t>
            </a:r>
          </a:p>
          <a:p>
            <a:pPr lvl="1" algn="l"/>
            <a:endParaRPr lang="en-GB" sz="2400" dirty="0"/>
          </a:p>
          <a:p>
            <a:pPr algn="l"/>
            <a:r>
              <a:rPr lang="en-GB" sz="2600" b="1" u="sng" dirty="0"/>
              <a:t>Workers’ attitudes:</a:t>
            </a:r>
          </a:p>
          <a:p>
            <a:pPr marL="800100" lvl="1" indent="-342900" algn="l">
              <a:buFont typeface="Wingdings" panose="05000000000000000000" pitchFamily="2" charset="2"/>
              <a:buChar char="v"/>
            </a:pPr>
            <a:r>
              <a:rPr lang="en-GB" sz="2400" dirty="0"/>
              <a:t>High levels of job involvement and commitment to work/the organisation can turn into OVER commitment – difficulty switching off when at home.</a:t>
            </a:r>
          </a:p>
          <a:p>
            <a:pPr marL="800100" lvl="1" indent="-342900" algn="l">
              <a:buFont typeface="Wingdings" panose="05000000000000000000" pitchFamily="2" charset="2"/>
              <a:buChar char="v"/>
            </a:pPr>
            <a:r>
              <a:rPr lang="en-GB" sz="2400" dirty="0"/>
              <a:t>Organisational culture – the attitudes of OTHER workers also has an impact on the development of work-life imbalance. E.g., viewing working long hours as synonymous with dedication and productivity</a:t>
            </a:r>
          </a:p>
          <a:p>
            <a:pPr marL="342900" indent="-342900" algn="l">
              <a:buFont typeface="Wingdings" panose="05000000000000000000" pitchFamily="2" charset="2"/>
              <a:buChar char="v"/>
            </a:pPr>
            <a:endParaRPr lang="en-GB" dirty="0">
              <a:solidFill>
                <a:prstClr val="black"/>
              </a:solidFill>
            </a:endParaRPr>
          </a:p>
          <a:p>
            <a:pPr marL="342900" indent="-342900" algn="l">
              <a:buFont typeface="Wingdings" panose="05000000000000000000" pitchFamily="2" charset="2"/>
              <a:buChar char="v"/>
            </a:pPr>
            <a:endParaRPr lang="en-GB" dirty="0" smtClean="0">
              <a:solidFill>
                <a:prstClr val="black"/>
              </a:solidFill>
            </a:endParaRPr>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38764299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111533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Risk factors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b="1" u="sng" dirty="0" smtClean="0"/>
              <a:t>Factors outside of work:</a:t>
            </a:r>
          </a:p>
          <a:p>
            <a:pPr algn="l"/>
            <a:endParaRPr lang="en-GB" sz="2600" b="1" u="sng" dirty="0" smtClean="0"/>
          </a:p>
          <a:p>
            <a:pPr marL="800100" lvl="1" indent="-342900" algn="l">
              <a:buFont typeface="Wingdings" panose="05000000000000000000" pitchFamily="2" charset="2"/>
              <a:buChar char="v"/>
            </a:pPr>
            <a:r>
              <a:rPr lang="en-GB" sz="2400" dirty="0" smtClean="0"/>
              <a:t>Stress within family or relationships</a:t>
            </a:r>
          </a:p>
          <a:p>
            <a:pPr marL="800100" lvl="1" indent="-342900" algn="l">
              <a:buFont typeface="Wingdings" panose="05000000000000000000" pitchFamily="2" charset="2"/>
              <a:buChar char="v"/>
            </a:pPr>
            <a:r>
              <a:rPr lang="en-GB" sz="2400" dirty="0" smtClean="0"/>
              <a:t>Caring responsibilities</a:t>
            </a:r>
          </a:p>
          <a:p>
            <a:pPr marL="800100" lvl="1" indent="-342900" algn="l">
              <a:buFont typeface="Wingdings" panose="05000000000000000000" pitchFamily="2" charset="2"/>
              <a:buChar char="v"/>
            </a:pPr>
            <a:r>
              <a:rPr lang="en-GB" sz="2400" dirty="0" smtClean="0"/>
              <a:t>Little support from family when working long hours</a:t>
            </a:r>
            <a:endParaRPr lang="en-GB" sz="2400" dirty="0"/>
          </a:p>
          <a:p>
            <a:pPr marL="342900" indent="-342900" algn="l">
              <a:buFont typeface="Wingdings" panose="05000000000000000000" pitchFamily="2" charset="2"/>
              <a:buChar char="v"/>
            </a:pPr>
            <a:endParaRPr lang="en-GB" dirty="0">
              <a:solidFill>
                <a:prstClr val="black"/>
              </a:solidFill>
            </a:endParaRPr>
          </a:p>
          <a:p>
            <a:pPr marL="342900" indent="-342900" algn="l">
              <a:buFont typeface="Wingdings" panose="05000000000000000000" pitchFamily="2" charset="2"/>
              <a:buChar char="v"/>
            </a:pPr>
            <a:endParaRPr lang="en-GB" dirty="0" smtClean="0">
              <a:solidFill>
                <a:prstClr val="black"/>
              </a:solidFill>
            </a:endParaRPr>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12975099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a:bodyPr>
          <a:lstStyle/>
          <a:p>
            <a:r>
              <a:rPr lang="en-GB" b="1" dirty="0" smtClean="0">
                <a:solidFill>
                  <a:srgbClr val="00B0F0"/>
                </a:solidFill>
              </a:rPr>
              <a:t>Other things employers need to consider</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Nowadays, </a:t>
            </a:r>
            <a:r>
              <a:rPr lang="en-GB" sz="2400" b="1" dirty="0">
                <a:solidFill>
                  <a:srgbClr val="CC66FF"/>
                </a:solidFill>
              </a:rPr>
              <a:t>customers</a:t>
            </a:r>
            <a:r>
              <a:rPr lang="en-GB" sz="2400" dirty="0">
                <a:solidFill>
                  <a:schemeClr val="accent1">
                    <a:lumMod val="75000"/>
                  </a:schemeClr>
                </a:solidFill>
              </a:rPr>
              <a:t> </a:t>
            </a:r>
            <a:r>
              <a:rPr lang="en-GB" sz="2400" dirty="0"/>
              <a:t>expect to have goods and services available outside of the traditional 9 to 5 working </a:t>
            </a:r>
            <a:r>
              <a:rPr lang="en-GB" sz="2400" dirty="0" smtClean="0"/>
              <a:t>hours</a:t>
            </a:r>
          </a:p>
          <a:p>
            <a:pPr marL="0" indent="0">
              <a:buNone/>
            </a:pPr>
            <a:endParaRPr lang="en-GB" sz="2400" dirty="0" smtClean="0"/>
          </a:p>
          <a:p>
            <a:pPr marL="0" indent="0">
              <a:buNone/>
            </a:pPr>
            <a:r>
              <a:rPr lang="en-GB" sz="2400" b="1" dirty="0" smtClean="0">
                <a:solidFill>
                  <a:srgbClr val="CC66FF"/>
                </a:solidFill>
              </a:rPr>
              <a:t>Employees</a:t>
            </a:r>
            <a:r>
              <a:rPr lang="en-GB" sz="2400" dirty="0" smtClean="0"/>
              <a:t> </a:t>
            </a:r>
            <a:r>
              <a:rPr lang="en-GB" sz="2400" dirty="0"/>
              <a:t>want to achieve a better balance between work and home life</a:t>
            </a:r>
          </a:p>
          <a:p>
            <a:pPr marL="0" indent="0">
              <a:buNone/>
            </a:pPr>
            <a:endParaRPr lang="en-GB" sz="2400" dirty="0"/>
          </a:p>
          <a:p>
            <a:pPr marL="0" indent="0">
              <a:buNone/>
            </a:pPr>
            <a:r>
              <a:rPr lang="en-GB" sz="2400" b="1" dirty="0">
                <a:solidFill>
                  <a:srgbClr val="CC66FF"/>
                </a:solidFill>
              </a:rPr>
              <a:t>Organisations</a:t>
            </a:r>
            <a:r>
              <a:rPr lang="en-GB" sz="2400" dirty="0"/>
              <a:t> want to meet their customers needs AND employee needs in a way that enables them to be as productive as possible…</a:t>
            </a:r>
            <a:endParaRPr lang="en-GB" sz="2400" b="1" dirty="0"/>
          </a:p>
        </p:txBody>
      </p:sp>
    </p:spTree>
    <p:custDataLst>
      <p:tags r:id="rId1"/>
    </p:custDataLst>
    <p:extLst>
      <p:ext uri="{BB962C8B-B14F-4D97-AF65-F5344CB8AC3E}">
        <p14:creationId xmlns:p14="http://schemas.microsoft.com/office/powerpoint/2010/main" val="31466066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a:bodyPr>
          <a:lstStyle/>
          <a:p>
            <a:r>
              <a:rPr lang="en-GB" b="1" dirty="0" smtClean="0">
                <a:solidFill>
                  <a:srgbClr val="00B0F0"/>
                </a:solidFill>
              </a:rPr>
              <a:t>Solutions?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Flexi-time</a:t>
            </a:r>
          </a:p>
          <a:p>
            <a:r>
              <a:rPr lang="en-GB" sz="2400" dirty="0"/>
              <a:t>Part-time hours</a:t>
            </a:r>
          </a:p>
          <a:p>
            <a:r>
              <a:rPr lang="en-GB" sz="2400" dirty="0"/>
              <a:t>Annualised hours</a:t>
            </a:r>
          </a:p>
          <a:p>
            <a:r>
              <a:rPr lang="en-GB" sz="2400" dirty="0"/>
              <a:t>Job-sharing</a:t>
            </a:r>
          </a:p>
          <a:p>
            <a:r>
              <a:rPr lang="en-GB" sz="2400" dirty="0"/>
              <a:t>Compressed hours</a:t>
            </a:r>
          </a:p>
          <a:p>
            <a:r>
              <a:rPr lang="en-GB" sz="2400" dirty="0"/>
              <a:t>Shift work</a:t>
            </a:r>
          </a:p>
          <a:p>
            <a:r>
              <a:rPr lang="en-GB" sz="2400" dirty="0"/>
              <a:t>Term-time working</a:t>
            </a:r>
          </a:p>
          <a:p>
            <a:r>
              <a:rPr lang="en-GB" sz="2400" dirty="0"/>
              <a:t>Working from home</a:t>
            </a:r>
          </a:p>
          <a:p>
            <a:r>
              <a:rPr lang="en-GB" sz="2400" dirty="0"/>
              <a:t>Hot-desking</a:t>
            </a:r>
          </a:p>
          <a:p>
            <a:pPr marL="0" indent="0">
              <a:buNone/>
            </a:pPr>
            <a:endParaRPr lang="en-GB" sz="2400" b="1" dirty="0"/>
          </a:p>
        </p:txBody>
      </p:sp>
      <p:pic>
        <p:nvPicPr>
          <p:cNvPr id="7" name="Picture 6"/>
          <p:cNvPicPr>
            <a:picLocks noChangeAspect="1"/>
          </p:cNvPicPr>
          <p:nvPr/>
        </p:nvPicPr>
        <p:blipFill>
          <a:blip r:embed="rId5"/>
          <a:stretch>
            <a:fillRect/>
          </a:stretch>
        </p:blipFill>
        <p:spPr>
          <a:xfrm>
            <a:off x="5817927" y="4592635"/>
            <a:ext cx="2286000" cy="1971675"/>
          </a:xfrm>
          <a:prstGeom prst="rect">
            <a:avLst/>
          </a:prstGeom>
        </p:spPr>
      </p:pic>
      <p:cxnSp>
        <p:nvCxnSpPr>
          <p:cNvPr id="8" name="Straight Arrow Connector 7"/>
          <p:cNvCxnSpPr/>
          <p:nvPr/>
        </p:nvCxnSpPr>
        <p:spPr>
          <a:xfrm flipH="1">
            <a:off x="3964803" y="5390005"/>
            <a:ext cx="2228193" cy="0"/>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557048" y="5044965"/>
            <a:ext cx="3283432" cy="6411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224727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111533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Working from home – a grey area?</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Individuals need the right skills and personality traits to be effective homeworkers:</a:t>
            </a:r>
          </a:p>
          <a:p>
            <a:pPr algn="l"/>
            <a:endParaRPr lang="en-GB" sz="2800" dirty="0"/>
          </a:p>
          <a:p>
            <a:pPr marL="800100" lvl="1" indent="-342900" algn="l">
              <a:buFont typeface="Wingdings" panose="05000000000000000000" pitchFamily="2" charset="2"/>
              <a:buChar char="v"/>
            </a:pPr>
            <a:r>
              <a:rPr lang="en-GB" dirty="0"/>
              <a:t>Strong time management and self-discipline</a:t>
            </a:r>
          </a:p>
          <a:p>
            <a:pPr marL="800100" lvl="1" indent="-342900" algn="l">
              <a:buFont typeface="Wingdings" panose="05000000000000000000" pitchFamily="2" charset="2"/>
              <a:buChar char="v"/>
            </a:pPr>
            <a:r>
              <a:rPr lang="en-GB" dirty="0"/>
              <a:t>Motivation, self-sufficiency and the ability to work alone</a:t>
            </a:r>
          </a:p>
          <a:p>
            <a:pPr marL="800100" lvl="1" indent="-342900" algn="l">
              <a:buFont typeface="Wingdings" panose="05000000000000000000" pitchFamily="2" charset="2"/>
              <a:buChar char="v"/>
            </a:pPr>
            <a:r>
              <a:rPr lang="en-GB" dirty="0"/>
              <a:t>Strong lifestyle management and the ability to manage the split between home life and working life</a:t>
            </a:r>
          </a:p>
          <a:p>
            <a:pPr marL="800100" lvl="1" indent="-342900" algn="l">
              <a:buFont typeface="Wingdings" panose="05000000000000000000" pitchFamily="2" charset="2"/>
              <a:buChar char="v"/>
            </a:pPr>
            <a:r>
              <a:rPr lang="en-GB" dirty="0"/>
              <a:t>The ability to manage IT equipment</a:t>
            </a:r>
          </a:p>
          <a:p>
            <a:pPr marL="342900" indent="-342900" algn="l">
              <a:buFont typeface="Wingdings" panose="05000000000000000000" pitchFamily="2" charset="2"/>
              <a:buChar char="v"/>
            </a:pPr>
            <a:endParaRPr lang="en-GB" dirty="0">
              <a:solidFill>
                <a:prstClr val="black"/>
              </a:solidFill>
            </a:endParaRPr>
          </a:p>
          <a:p>
            <a:pPr marL="342900" indent="-342900" algn="l">
              <a:buFont typeface="Wingdings" panose="05000000000000000000" pitchFamily="2" charset="2"/>
              <a:buChar char="v"/>
            </a:pPr>
            <a:endParaRPr lang="en-GB" dirty="0" smtClean="0">
              <a:solidFill>
                <a:prstClr val="black"/>
              </a:solidFill>
            </a:endParaRPr>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18788282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a:bodyPr>
          <a:lstStyle/>
          <a:p>
            <a:r>
              <a:rPr lang="en-GB" b="1" dirty="0" smtClean="0">
                <a:solidFill>
                  <a:srgbClr val="00B0F0"/>
                </a:solidFill>
              </a:rPr>
              <a:t>Working from home – the benefits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pic>
        <p:nvPicPr>
          <p:cNvPr id="7" name="Picture 6"/>
          <p:cNvPicPr>
            <a:picLocks noChangeAspect="1"/>
          </p:cNvPicPr>
          <p:nvPr/>
        </p:nvPicPr>
        <p:blipFill>
          <a:blip r:embed="rId5"/>
          <a:stretch>
            <a:fillRect/>
          </a:stretch>
        </p:blipFill>
        <p:spPr>
          <a:xfrm>
            <a:off x="151352" y="1772215"/>
            <a:ext cx="1233488" cy="923926"/>
          </a:xfrm>
          <a:prstGeom prst="rect">
            <a:avLst/>
          </a:prstGeom>
        </p:spPr>
      </p:pic>
      <p:sp>
        <p:nvSpPr>
          <p:cNvPr id="9" name="Text Placeholder 2"/>
          <p:cNvSpPr txBox="1">
            <a:spLocks/>
          </p:cNvSpPr>
          <p:nvPr/>
        </p:nvSpPr>
        <p:spPr>
          <a:xfrm>
            <a:off x="1384840" y="1856155"/>
            <a:ext cx="2949416" cy="822960"/>
          </a:xfrm>
          <a:prstGeom prst="rect">
            <a:avLst/>
          </a:prstGeom>
        </p:spPr>
        <p:txBody>
          <a:bodyPr vert="horz" lIns="137160" tIns="45720" rIns="137160" bIns="45720" rtlCol="0" anchor="ctr">
            <a:normAutofit/>
          </a:bodyPr>
          <a:lstStyle>
            <a:lvl1pPr marL="0" indent="0" algn="l" defTabSz="914400" rtl="0" eaLnBrk="1" latinLnBrk="0" hangingPunct="1">
              <a:lnSpc>
                <a:spcPct val="90000"/>
              </a:lnSpc>
              <a:spcBef>
                <a:spcPts val="0"/>
              </a:spcBef>
              <a:spcAft>
                <a:spcPts val="0"/>
              </a:spcAft>
              <a:buClr>
                <a:schemeClr val="accent1"/>
              </a:buClr>
              <a:buSzPct val="100000"/>
              <a:buFont typeface="Tw Cen MT" panose="020B0602020104020603" pitchFamily="34" charset="0"/>
              <a:buNone/>
              <a:defRPr sz="2200" b="0" kern="1200" cap="none" baseline="0">
                <a:solidFill>
                  <a:schemeClr val="accent1"/>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Wingdings 3" pitchFamily="18"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Wingdings 3" pitchFamily="18"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GB" sz="2200" b="0" i="0" u="none" strike="noStrike" kern="1200" cap="none" spc="0" normalizeH="0" baseline="0" noProof="0" smtClean="0">
                <a:ln>
                  <a:noFill/>
                </a:ln>
                <a:solidFill>
                  <a:srgbClr val="1CADE4"/>
                </a:solidFill>
                <a:effectLst/>
                <a:uLnTx/>
                <a:uFillTx/>
                <a:latin typeface="Tw Cen MT" panose="020B0602020104020603"/>
                <a:ea typeface="+mn-ea"/>
                <a:cs typeface="+mn-cs"/>
              </a:rPr>
              <a:t>For the employee</a:t>
            </a:r>
            <a:endParaRPr kumimoji="0" lang="en-GB" sz="2200" b="0" i="0" u="none" strike="noStrike" kern="1200" cap="none" spc="0" normalizeH="0" baseline="0" noProof="0" dirty="0">
              <a:ln>
                <a:noFill/>
              </a:ln>
              <a:solidFill>
                <a:srgbClr val="1CADE4"/>
              </a:solidFill>
              <a:effectLst/>
              <a:uLnTx/>
              <a:uFillTx/>
              <a:latin typeface="Tw Cen MT" panose="020B0602020104020603"/>
              <a:ea typeface="+mn-ea"/>
              <a:cs typeface="+mn-cs"/>
            </a:endParaRPr>
          </a:p>
        </p:txBody>
      </p:sp>
      <p:pic>
        <p:nvPicPr>
          <p:cNvPr id="10" name="Picture 9"/>
          <p:cNvPicPr>
            <a:picLocks noChangeAspect="1"/>
          </p:cNvPicPr>
          <p:nvPr/>
        </p:nvPicPr>
        <p:blipFill>
          <a:blip r:embed="rId6"/>
          <a:stretch>
            <a:fillRect/>
          </a:stretch>
        </p:blipFill>
        <p:spPr>
          <a:xfrm>
            <a:off x="4407826" y="1807140"/>
            <a:ext cx="1602828" cy="901591"/>
          </a:xfrm>
          <a:prstGeom prst="rect">
            <a:avLst/>
          </a:prstGeom>
        </p:spPr>
      </p:pic>
      <p:sp>
        <p:nvSpPr>
          <p:cNvPr id="11" name="Text Placeholder 4"/>
          <p:cNvSpPr txBox="1">
            <a:spLocks/>
          </p:cNvSpPr>
          <p:nvPr/>
        </p:nvSpPr>
        <p:spPr>
          <a:xfrm>
            <a:off x="6053959" y="1846455"/>
            <a:ext cx="2832541" cy="822960"/>
          </a:xfrm>
          <a:prstGeom prst="rect">
            <a:avLst/>
          </a:prstGeom>
        </p:spPr>
        <p:txBody>
          <a:bodyPr vert="horz" lIns="137160" tIns="45720" rIns="137160" bIns="45720" rtlCol="0" anchor="ctr">
            <a:normAutofit/>
          </a:bodyPr>
          <a:lstStyle>
            <a:lvl1pPr marL="0" indent="0" algn="l" defTabSz="914400" rtl="0" eaLnBrk="1" latinLnBrk="0" hangingPunct="1">
              <a:lnSpc>
                <a:spcPct val="90000"/>
              </a:lnSpc>
              <a:spcBef>
                <a:spcPts val="0"/>
              </a:spcBef>
              <a:spcAft>
                <a:spcPts val="0"/>
              </a:spcAft>
              <a:buClr>
                <a:schemeClr val="accent1"/>
              </a:buClr>
              <a:buSzPct val="100000"/>
              <a:buFont typeface="Tw Cen MT" panose="020B0602020104020603" pitchFamily="34" charset="0"/>
              <a:buNone/>
              <a:defRPr lang="en-US" sz="2200" b="0" kern="1200" cap="none" baseline="0" dirty="0">
                <a:solidFill>
                  <a:schemeClr val="accent1"/>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Wingdings 3" pitchFamily="18"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Wingdings 3" pitchFamily="18"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GB" sz="2200" b="0" i="0" u="none" strike="noStrike" kern="1200" cap="none" spc="0" normalizeH="0" baseline="0" noProof="0" smtClean="0">
                <a:ln>
                  <a:noFill/>
                </a:ln>
                <a:solidFill>
                  <a:srgbClr val="1CADE4"/>
                </a:solidFill>
                <a:effectLst/>
                <a:uLnTx/>
                <a:uFillTx/>
                <a:latin typeface="Tw Cen MT" panose="020B0602020104020603"/>
                <a:ea typeface="+mn-ea"/>
                <a:cs typeface="+mn-cs"/>
              </a:rPr>
              <a:t>For the organisation</a:t>
            </a:r>
            <a:endParaRPr kumimoji="0" lang="en-GB" sz="2200" b="0" i="0" u="none" strike="noStrike" kern="1200" cap="none" spc="0" normalizeH="0" baseline="0" noProof="0" dirty="0">
              <a:ln>
                <a:noFill/>
              </a:ln>
              <a:solidFill>
                <a:srgbClr val="1CADE4"/>
              </a:solidFill>
              <a:effectLst/>
              <a:uLnTx/>
              <a:uFillTx/>
              <a:latin typeface="Tw Cen MT" panose="020B0602020104020603"/>
              <a:ea typeface="+mn-ea"/>
              <a:cs typeface="+mn-cs"/>
            </a:endParaRPr>
          </a:p>
        </p:txBody>
      </p:sp>
      <p:sp>
        <p:nvSpPr>
          <p:cNvPr id="12" name="Content Placeholder 3"/>
          <p:cNvSpPr txBox="1">
            <a:spLocks/>
          </p:cNvSpPr>
          <p:nvPr/>
        </p:nvSpPr>
        <p:spPr>
          <a:xfrm>
            <a:off x="768096" y="2967788"/>
            <a:ext cx="3566160" cy="3341572"/>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000" b="0" i="0" u="none" strike="noStrike" kern="1200" cap="none" spc="0" normalizeH="0" baseline="0" noProof="0" dirty="0" smtClean="0">
                <a:ln>
                  <a:noFill/>
                </a:ln>
                <a:solidFill>
                  <a:sysClr val="windowText" lastClr="000000"/>
                </a:solidFill>
                <a:effectLst/>
                <a:uLnTx/>
                <a:uFillTx/>
                <a:ea typeface="+mn-ea"/>
                <a:cs typeface="+mn-cs"/>
              </a:rPr>
              <a:t>Fewer interruptions and less time spent commuting</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000" b="0" i="0" u="none" strike="noStrike" kern="1200" cap="none" spc="0" normalizeH="0" baseline="0" noProof="0" dirty="0" smtClean="0">
                <a:ln>
                  <a:noFill/>
                </a:ln>
                <a:solidFill>
                  <a:sysClr val="windowText" lastClr="000000"/>
                </a:solidFill>
                <a:effectLst/>
                <a:uLnTx/>
                <a:uFillTx/>
                <a:ea typeface="+mn-ea"/>
                <a:cs typeface="+mn-cs"/>
              </a:rPr>
              <a:t>Control over noise, heat, lighting, </a:t>
            </a:r>
            <a:r>
              <a:rPr kumimoji="0" lang="en-GB" sz="2000" b="0" i="0" u="none" strike="noStrike" kern="1200" cap="none" spc="0" normalizeH="0" baseline="0" noProof="0" dirty="0" err="1" smtClean="0">
                <a:ln>
                  <a:noFill/>
                </a:ln>
                <a:solidFill>
                  <a:sysClr val="windowText" lastClr="000000"/>
                </a:solidFill>
                <a:effectLst/>
                <a:uLnTx/>
                <a:uFillTx/>
                <a:ea typeface="+mn-ea"/>
                <a:cs typeface="+mn-cs"/>
              </a:rPr>
              <a:t>etc</a:t>
            </a:r>
            <a:endParaRPr kumimoji="0" lang="en-GB" sz="2000" b="0" i="0" u="none" strike="noStrike" kern="1200" cap="none" spc="0" normalizeH="0" baseline="0" noProof="0" dirty="0" smtClean="0">
              <a:ln>
                <a:noFill/>
              </a:ln>
              <a:solidFill>
                <a:sysClr val="windowText" lastClr="000000"/>
              </a:solidFill>
              <a:effectLst/>
              <a:uLnTx/>
              <a:uFillTx/>
              <a:ea typeface="+mn-ea"/>
              <a:cs typeface="+mn-cs"/>
            </a:endParaRP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000" b="0" i="0" u="none" strike="noStrike" kern="1200" cap="none" spc="0" normalizeH="0" baseline="0" noProof="0" dirty="0" smtClean="0">
                <a:ln>
                  <a:noFill/>
                </a:ln>
                <a:solidFill>
                  <a:sysClr val="windowText" lastClr="000000"/>
                </a:solidFill>
                <a:effectLst/>
                <a:uLnTx/>
                <a:uFillTx/>
                <a:ea typeface="+mn-ea"/>
                <a:cs typeface="+mn-cs"/>
              </a:rPr>
              <a:t>Some reported cases of better work-life balance and improvement in health and well-being</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endParaRPr kumimoji="0" lang="en-GB" sz="2000" b="0" i="0" u="none" strike="noStrike" kern="1200" cap="none" spc="0" normalizeH="0" baseline="0" noProof="0" dirty="0">
              <a:ln>
                <a:noFill/>
              </a:ln>
              <a:solidFill>
                <a:sysClr val="windowText" lastClr="000000"/>
              </a:solidFill>
              <a:effectLst/>
              <a:uLnTx/>
              <a:uFillTx/>
              <a:latin typeface="Tw Cen MT" panose="020B0602020104020603"/>
              <a:ea typeface="+mn-ea"/>
              <a:cs typeface="+mn-cs"/>
            </a:endParaRPr>
          </a:p>
        </p:txBody>
      </p:sp>
      <p:sp>
        <p:nvSpPr>
          <p:cNvPr id="13" name="Content Placeholder 5"/>
          <p:cNvSpPr txBox="1">
            <a:spLocks/>
          </p:cNvSpPr>
          <p:nvPr/>
        </p:nvSpPr>
        <p:spPr>
          <a:xfrm>
            <a:off x="4491990" y="2967788"/>
            <a:ext cx="3566160" cy="3341572"/>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000" b="0" i="0" u="none" strike="noStrike" kern="1200" cap="none" spc="0" normalizeH="0" baseline="0" noProof="0" dirty="0" smtClean="0">
                <a:ln>
                  <a:noFill/>
                </a:ln>
                <a:solidFill>
                  <a:sysClr val="windowText" lastClr="000000"/>
                </a:solidFill>
                <a:effectLst/>
                <a:uLnTx/>
                <a:uFillTx/>
                <a:ea typeface="+mn-ea"/>
                <a:cs typeface="+mn-cs"/>
              </a:rPr>
              <a:t>Can improve employee retention, especially in the case of parents</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000" b="0" i="0" u="none" strike="noStrike" kern="1200" cap="none" spc="0" normalizeH="0" baseline="0" noProof="0" dirty="0" smtClean="0">
                <a:ln>
                  <a:noFill/>
                </a:ln>
                <a:solidFill>
                  <a:sysClr val="windowText" lastClr="000000"/>
                </a:solidFill>
                <a:effectLst/>
                <a:uLnTx/>
                <a:uFillTx/>
                <a:ea typeface="+mn-ea"/>
                <a:cs typeface="+mn-cs"/>
              </a:rPr>
              <a:t>Businesses have access to a wider pool of applicants for consideration for jobs – e.g., disabled candidates who may prefer to work from home</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000" b="0" i="0" u="none" strike="noStrike" kern="1200" cap="none" spc="0" normalizeH="0" baseline="0" noProof="0" dirty="0" smtClean="0">
                <a:ln>
                  <a:noFill/>
                </a:ln>
                <a:solidFill>
                  <a:sysClr val="windowText" lastClr="000000"/>
                </a:solidFill>
                <a:effectLst/>
                <a:uLnTx/>
                <a:uFillTx/>
                <a:ea typeface="+mn-ea"/>
                <a:cs typeface="+mn-cs"/>
              </a:rPr>
              <a:t>Financial savings on office space and other facilities</a:t>
            </a:r>
            <a:endParaRPr kumimoji="0" lang="en-GB" sz="2000" b="0" i="0" u="none" strike="noStrike" kern="1200" cap="none" spc="0" normalizeH="0" baseline="0" noProof="0" dirty="0">
              <a:ln>
                <a:noFill/>
              </a:ln>
              <a:solidFill>
                <a:sysClr val="windowText" lastClr="000000"/>
              </a:solidFill>
              <a:effectLst/>
              <a:uLnTx/>
              <a:uFillTx/>
              <a:ea typeface="+mn-ea"/>
              <a:cs typeface="+mn-cs"/>
            </a:endParaRPr>
          </a:p>
        </p:txBody>
      </p:sp>
    </p:spTree>
    <p:custDataLst>
      <p:tags r:id="rId1"/>
    </p:custDataLst>
    <p:extLst>
      <p:ext uri="{BB962C8B-B14F-4D97-AF65-F5344CB8AC3E}">
        <p14:creationId xmlns:p14="http://schemas.microsoft.com/office/powerpoint/2010/main" val="7117099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a:bodyPr>
          <a:lstStyle/>
          <a:p>
            <a:r>
              <a:rPr lang="en-GB" b="1" dirty="0" smtClean="0">
                <a:solidFill>
                  <a:srgbClr val="00B0F0"/>
                </a:solidFill>
              </a:rPr>
              <a:t>Working from home – the problems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9" name="Text Placeholder 2"/>
          <p:cNvSpPr txBox="1">
            <a:spLocks/>
          </p:cNvSpPr>
          <p:nvPr/>
        </p:nvSpPr>
        <p:spPr>
          <a:xfrm>
            <a:off x="1384840" y="1856155"/>
            <a:ext cx="2949416" cy="822960"/>
          </a:xfrm>
          <a:prstGeom prst="rect">
            <a:avLst/>
          </a:prstGeom>
        </p:spPr>
        <p:txBody>
          <a:bodyPr vert="horz" lIns="137160" tIns="45720" rIns="137160" bIns="45720" rtlCol="0" anchor="ctr">
            <a:normAutofit/>
          </a:bodyPr>
          <a:lstStyle>
            <a:lvl1pPr marL="0" indent="0" algn="l" defTabSz="914400" rtl="0" eaLnBrk="1" latinLnBrk="0" hangingPunct="1">
              <a:lnSpc>
                <a:spcPct val="90000"/>
              </a:lnSpc>
              <a:spcBef>
                <a:spcPts val="0"/>
              </a:spcBef>
              <a:spcAft>
                <a:spcPts val="0"/>
              </a:spcAft>
              <a:buClr>
                <a:schemeClr val="accent1"/>
              </a:buClr>
              <a:buSzPct val="100000"/>
              <a:buFont typeface="Tw Cen MT" panose="020B0602020104020603" pitchFamily="34" charset="0"/>
              <a:buNone/>
              <a:defRPr sz="2200" b="0" kern="1200" cap="none" baseline="0">
                <a:solidFill>
                  <a:schemeClr val="accent1"/>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Wingdings 3" pitchFamily="18"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Wingdings 3" pitchFamily="18"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GB" sz="2200" b="0" i="0" u="none" strike="noStrike" kern="1200" cap="none" spc="0" normalizeH="0" baseline="0" noProof="0" smtClean="0">
                <a:ln>
                  <a:noFill/>
                </a:ln>
                <a:solidFill>
                  <a:srgbClr val="1CADE4"/>
                </a:solidFill>
                <a:effectLst/>
                <a:uLnTx/>
                <a:uFillTx/>
                <a:latin typeface="Tw Cen MT" panose="020B0602020104020603"/>
                <a:ea typeface="+mn-ea"/>
                <a:cs typeface="+mn-cs"/>
              </a:rPr>
              <a:t>For the employee</a:t>
            </a:r>
            <a:endParaRPr kumimoji="0" lang="en-GB" sz="2200" b="0" i="0" u="none" strike="noStrike" kern="1200" cap="none" spc="0" normalizeH="0" baseline="0" noProof="0" dirty="0">
              <a:ln>
                <a:noFill/>
              </a:ln>
              <a:solidFill>
                <a:srgbClr val="1CADE4"/>
              </a:solidFill>
              <a:effectLst/>
              <a:uLnTx/>
              <a:uFillTx/>
              <a:latin typeface="Tw Cen MT" panose="020B0602020104020603"/>
              <a:ea typeface="+mn-ea"/>
              <a:cs typeface="+mn-cs"/>
            </a:endParaRPr>
          </a:p>
        </p:txBody>
      </p:sp>
      <p:sp>
        <p:nvSpPr>
          <p:cNvPr id="11" name="Text Placeholder 4"/>
          <p:cNvSpPr txBox="1">
            <a:spLocks/>
          </p:cNvSpPr>
          <p:nvPr/>
        </p:nvSpPr>
        <p:spPr>
          <a:xfrm>
            <a:off x="6053959" y="1846455"/>
            <a:ext cx="2832541" cy="822960"/>
          </a:xfrm>
          <a:prstGeom prst="rect">
            <a:avLst/>
          </a:prstGeom>
        </p:spPr>
        <p:txBody>
          <a:bodyPr vert="horz" lIns="137160" tIns="45720" rIns="137160" bIns="45720" rtlCol="0" anchor="ctr">
            <a:normAutofit/>
          </a:bodyPr>
          <a:lstStyle>
            <a:lvl1pPr marL="0" indent="0" algn="l" defTabSz="914400" rtl="0" eaLnBrk="1" latinLnBrk="0" hangingPunct="1">
              <a:lnSpc>
                <a:spcPct val="90000"/>
              </a:lnSpc>
              <a:spcBef>
                <a:spcPts val="0"/>
              </a:spcBef>
              <a:spcAft>
                <a:spcPts val="0"/>
              </a:spcAft>
              <a:buClr>
                <a:schemeClr val="accent1"/>
              </a:buClr>
              <a:buSzPct val="100000"/>
              <a:buFont typeface="Tw Cen MT" panose="020B0602020104020603" pitchFamily="34" charset="0"/>
              <a:buNone/>
              <a:defRPr lang="en-US" sz="2200" b="0" kern="1200" cap="none" baseline="0" dirty="0">
                <a:solidFill>
                  <a:schemeClr val="accent1"/>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Wingdings 3" pitchFamily="18"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Wingdings 3" pitchFamily="18"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0"/>
              </a:spcBef>
              <a:spcAft>
                <a:spcPts val="0"/>
              </a:spcAft>
              <a:buClr>
                <a:srgbClr val="1CADE4"/>
              </a:buClr>
              <a:buSzPct val="100000"/>
              <a:buFont typeface="Tw Cen MT" panose="020B0602020104020603" pitchFamily="34" charset="0"/>
              <a:buNone/>
              <a:tabLst/>
              <a:defRPr/>
            </a:pPr>
            <a:r>
              <a:rPr kumimoji="0" lang="en-GB" sz="2200" b="0" i="0" u="none" strike="noStrike" kern="1200" cap="none" spc="0" normalizeH="0" baseline="0" noProof="0" smtClean="0">
                <a:ln>
                  <a:noFill/>
                </a:ln>
                <a:solidFill>
                  <a:srgbClr val="1CADE4"/>
                </a:solidFill>
                <a:effectLst/>
                <a:uLnTx/>
                <a:uFillTx/>
                <a:latin typeface="Tw Cen MT" panose="020B0602020104020603"/>
                <a:ea typeface="+mn-ea"/>
                <a:cs typeface="+mn-cs"/>
              </a:rPr>
              <a:t>For the organisation</a:t>
            </a:r>
            <a:endParaRPr kumimoji="0" lang="en-GB" sz="2200" b="0" i="0" u="none" strike="noStrike" kern="1200" cap="none" spc="0" normalizeH="0" baseline="0" noProof="0" dirty="0">
              <a:ln>
                <a:noFill/>
              </a:ln>
              <a:solidFill>
                <a:srgbClr val="1CADE4"/>
              </a:solidFill>
              <a:effectLst/>
              <a:uLnTx/>
              <a:uFillTx/>
              <a:latin typeface="Tw Cen MT" panose="020B0602020104020603"/>
              <a:ea typeface="+mn-ea"/>
              <a:cs typeface="+mn-cs"/>
            </a:endParaRPr>
          </a:p>
        </p:txBody>
      </p:sp>
      <p:sp>
        <p:nvSpPr>
          <p:cNvPr id="12" name="Content Placeholder 3"/>
          <p:cNvSpPr txBox="1">
            <a:spLocks/>
          </p:cNvSpPr>
          <p:nvPr/>
        </p:nvSpPr>
        <p:spPr>
          <a:xfrm>
            <a:off x="768096" y="2967788"/>
            <a:ext cx="3566160" cy="3341572"/>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dirty="0"/>
              <a:t>Deterioration in skills</a:t>
            </a:r>
          </a:p>
          <a:p>
            <a:r>
              <a:rPr lang="en-GB" dirty="0"/>
              <a:t>Cost of working from home</a:t>
            </a:r>
          </a:p>
          <a:p>
            <a:r>
              <a:rPr lang="en-GB" dirty="0"/>
              <a:t>If poorly managed, employee can feel confused over goals, standards and expectations</a:t>
            </a:r>
          </a:p>
          <a:p>
            <a:r>
              <a:rPr lang="en-GB" dirty="0"/>
              <a:t>Decrease in staff morale</a:t>
            </a:r>
          </a:p>
          <a:p>
            <a:r>
              <a:rPr lang="en-GB" dirty="0"/>
              <a:t>Unable to separate work and home life – potential for workaholic behaviours </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endParaRPr kumimoji="0" lang="en-GB" sz="2000" b="0" i="0" u="none" strike="noStrike" kern="1200" cap="none" spc="0" normalizeH="0" baseline="0" noProof="0" dirty="0">
              <a:ln>
                <a:noFill/>
              </a:ln>
              <a:solidFill>
                <a:sysClr val="windowText" lastClr="000000"/>
              </a:solidFill>
              <a:effectLst/>
              <a:uLnTx/>
              <a:uFillTx/>
              <a:latin typeface="Tw Cen MT" panose="020B0602020104020603"/>
              <a:ea typeface="+mn-ea"/>
              <a:cs typeface="+mn-cs"/>
            </a:endParaRPr>
          </a:p>
        </p:txBody>
      </p:sp>
      <p:sp>
        <p:nvSpPr>
          <p:cNvPr id="13" name="Content Placeholder 5"/>
          <p:cNvSpPr txBox="1">
            <a:spLocks/>
          </p:cNvSpPr>
          <p:nvPr/>
        </p:nvSpPr>
        <p:spPr>
          <a:xfrm>
            <a:off x="4491990" y="2967788"/>
            <a:ext cx="3566160" cy="3341572"/>
          </a:xfrm>
          <a:prstGeom prst="rect">
            <a:avLst/>
          </a:prstGeom>
        </p:spPr>
        <p:txBody>
          <a:bodyPr vert="horz" lIns="45720" tIns="45720" rIns="4572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dirty="0"/>
              <a:t>Deterioration in employee skills – lower work quality</a:t>
            </a:r>
          </a:p>
          <a:p>
            <a:r>
              <a:rPr lang="en-GB" dirty="0"/>
              <a:t>Cost of working from home – company responsible for providing suitable working conditions to meet health and safety standards</a:t>
            </a:r>
          </a:p>
          <a:p>
            <a:r>
              <a:rPr lang="en-GB" dirty="0"/>
              <a:t>Difficult to monitor performance</a:t>
            </a:r>
          </a:p>
          <a:p>
            <a:r>
              <a:rPr lang="en-GB" dirty="0"/>
              <a:t>Losing touch with employees and difficulty arranging meetings</a:t>
            </a:r>
          </a:p>
        </p:txBody>
      </p:sp>
      <p:pic>
        <p:nvPicPr>
          <p:cNvPr id="14" name="Picture 13"/>
          <p:cNvPicPr>
            <a:picLocks noChangeAspect="1"/>
          </p:cNvPicPr>
          <p:nvPr/>
        </p:nvPicPr>
        <p:blipFill>
          <a:blip r:embed="rId5"/>
          <a:stretch>
            <a:fillRect/>
          </a:stretch>
        </p:blipFill>
        <p:spPr>
          <a:xfrm>
            <a:off x="131813" y="1883854"/>
            <a:ext cx="1272565" cy="846834"/>
          </a:xfrm>
          <a:prstGeom prst="rect">
            <a:avLst/>
          </a:prstGeom>
        </p:spPr>
      </p:pic>
      <p:pic>
        <p:nvPicPr>
          <p:cNvPr id="15" name="Picture 14"/>
          <p:cNvPicPr>
            <a:picLocks noChangeAspect="1"/>
          </p:cNvPicPr>
          <p:nvPr/>
        </p:nvPicPr>
        <p:blipFill>
          <a:blip r:embed="rId6"/>
          <a:stretch>
            <a:fillRect/>
          </a:stretch>
        </p:blipFill>
        <p:spPr>
          <a:xfrm>
            <a:off x="4334256" y="1883854"/>
            <a:ext cx="1798812" cy="960929"/>
          </a:xfrm>
          <a:prstGeom prst="rect">
            <a:avLst/>
          </a:prstGeom>
        </p:spPr>
      </p:pic>
    </p:spTree>
    <p:custDataLst>
      <p:tags r:id="rId1"/>
    </p:custDataLst>
    <p:extLst>
      <p:ext uri="{BB962C8B-B14F-4D97-AF65-F5344CB8AC3E}">
        <p14:creationId xmlns:p14="http://schemas.microsoft.com/office/powerpoint/2010/main" val="12699257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111533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Other potential implications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solidFill>
                <a:prstClr val="black"/>
              </a:solidFill>
            </a:endParaRPr>
          </a:p>
          <a:p>
            <a:pPr marL="342900" indent="-342900" algn="l">
              <a:buFont typeface="Wingdings" panose="05000000000000000000" pitchFamily="2" charset="2"/>
              <a:buChar char="v"/>
            </a:pPr>
            <a:endParaRPr lang="en-GB" dirty="0" smtClean="0">
              <a:solidFill>
                <a:prstClr val="black"/>
              </a:solidFill>
            </a:endParaRPr>
          </a:p>
          <a:p>
            <a:pPr marL="342900" indent="-342900" algn="l">
              <a:buFont typeface="Wingdings" panose="05000000000000000000" pitchFamily="2" charset="2"/>
              <a:buChar char="v"/>
            </a:pPr>
            <a:endParaRPr lang="en-GB" dirty="0"/>
          </a:p>
        </p:txBody>
      </p:sp>
      <p:sp>
        <p:nvSpPr>
          <p:cNvPr id="2" name="Rectangle 1"/>
          <p:cNvSpPr/>
          <p:nvPr/>
        </p:nvSpPr>
        <p:spPr>
          <a:xfrm>
            <a:off x="1993900" y="1643648"/>
            <a:ext cx="6522719" cy="4893647"/>
          </a:xfrm>
          <a:prstGeom prst="rect">
            <a:avLst/>
          </a:prstGeom>
        </p:spPr>
        <p:txBody>
          <a:bodyPr wrap="square">
            <a:spAutoFit/>
          </a:bodyPr>
          <a:lstStyle/>
          <a:p>
            <a:r>
              <a:rPr lang="en-GB" sz="2400" b="1" dirty="0">
                <a:solidFill>
                  <a:srgbClr val="7030A0"/>
                </a:solidFill>
              </a:rPr>
              <a:t>Overworking: </a:t>
            </a:r>
            <a:r>
              <a:rPr lang="en-GB" sz="2400" dirty="0"/>
              <a:t>the temptation to work after hours is </a:t>
            </a:r>
            <a:r>
              <a:rPr lang="en-GB" sz="2400" dirty="0" smtClean="0"/>
              <a:t>considerable</a:t>
            </a:r>
            <a:br>
              <a:rPr lang="en-GB" sz="2400" dirty="0" smtClean="0"/>
            </a:br>
            <a:endParaRPr lang="en-GB" sz="2400" dirty="0"/>
          </a:p>
          <a:p>
            <a:r>
              <a:rPr lang="en-GB" sz="2400" b="1" dirty="0">
                <a:solidFill>
                  <a:srgbClr val="7030A0"/>
                </a:solidFill>
              </a:rPr>
              <a:t>Work addiction: </a:t>
            </a:r>
            <a:r>
              <a:rPr lang="en-GB" sz="2400" dirty="0"/>
              <a:t>Potential for the development of addictive behaviours is </a:t>
            </a:r>
            <a:r>
              <a:rPr lang="en-GB" sz="2400" dirty="0" smtClean="0"/>
              <a:t>immense</a:t>
            </a:r>
            <a:br>
              <a:rPr lang="en-GB" sz="2400" dirty="0" smtClean="0"/>
            </a:br>
            <a:endParaRPr lang="en-GB" sz="2400" dirty="0"/>
          </a:p>
          <a:p>
            <a:r>
              <a:rPr lang="en-GB" sz="2400" b="1" dirty="0">
                <a:solidFill>
                  <a:srgbClr val="7030A0"/>
                </a:solidFill>
              </a:rPr>
              <a:t>Colleague support:</a:t>
            </a:r>
            <a:r>
              <a:rPr lang="en-GB" sz="2400" dirty="0">
                <a:solidFill>
                  <a:srgbClr val="7030A0"/>
                </a:solidFill>
              </a:rPr>
              <a:t> </a:t>
            </a:r>
            <a:r>
              <a:rPr lang="en-GB" sz="2400" dirty="0"/>
              <a:t>the must may trust that the homeworker is WORKING at home, but fellow employees may not be so </a:t>
            </a:r>
            <a:r>
              <a:rPr lang="en-GB" sz="2400" dirty="0" smtClean="0"/>
              <a:t>trusting</a:t>
            </a:r>
            <a:br>
              <a:rPr lang="en-GB" sz="2400" dirty="0" smtClean="0"/>
            </a:br>
            <a:endParaRPr lang="en-GB" sz="2400" dirty="0"/>
          </a:p>
          <a:p>
            <a:r>
              <a:rPr lang="en-GB" sz="2400" b="1" dirty="0">
                <a:solidFill>
                  <a:srgbClr val="7030A0"/>
                </a:solidFill>
              </a:rPr>
              <a:t>Home technology:</a:t>
            </a:r>
            <a:r>
              <a:rPr lang="en-GB" sz="2400" dirty="0">
                <a:solidFill>
                  <a:srgbClr val="7030A0"/>
                </a:solidFill>
              </a:rPr>
              <a:t> </a:t>
            </a:r>
            <a:r>
              <a:rPr lang="en-GB" sz="2400" dirty="0"/>
              <a:t>implications for the organisation in terms of money and trust that the technology is being used for work</a:t>
            </a:r>
            <a:endParaRPr lang="en-GB" sz="2400" b="1" dirty="0"/>
          </a:p>
        </p:txBody>
      </p:sp>
    </p:spTree>
    <p:custDataLst>
      <p:tags r:id="rId1"/>
    </p:custDataLst>
    <p:extLst>
      <p:ext uri="{BB962C8B-B14F-4D97-AF65-F5344CB8AC3E}">
        <p14:creationId xmlns:p14="http://schemas.microsoft.com/office/powerpoint/2010/main" val="12644684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172" y="436179"/>
            <a:ext cx="1165807" cy="362607"/>
          </a:xfrm>
        </p:spPr>
        <p:txBody>
          <a:bodyPr>
            <a:noAutofit/>
          </a:bodyPr>
          <a:lstStyle/>
          <a:p>
            <a:r>
              <a:rPr lang="en-GB" sz="2400" b="1" dirty="0" smtClean="0">
                <a:solidFill>
                  <a:schemeClr val="accent1">
                    <a:lumMod val="75000"/>
                  </a:schemeClr>
                </a:solidFill>
                <a:latin typeface="Arial" panose="020B0604020202020204" pitchFamily="34" charset="0"/>
                <a:cs typeface="Arial" panose="020B0604020202020204" pitchFamily="34" charset="0"/>
              </a:rPr>
              <a:t>2013</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4"/>
          <a:stretch>
            <a:fillRect/>
          </a:stretch>
        </p:blipFill>
        <p:spPr>
          <a:xfrm>
            <a:off x="210208" y="798786"/>
            <a:ext cx="8050924" cy="2256698"/>
          </a:xfrm>
          <a:prstGeom prst="rect">
            <a:avLst/>
          </a:prstGeom>
        </p:spPr>
      </p:pic>
      <p:sp>
        <p:nvSpPr>
          <p:cNvPr id="6" name="Rounded Rectangular Callout 5"/>
          <p:cNvSpPr/>
          <p:nvPr/>
        </p:nvSpPr>
        <p:spPr>
          <a:xfrm>
            <a:off x="3111063" y="3594538"/>
            <a:ext cx="5633546" cy="2690648"/>
          </a:xfrm>
          <a:prstGeom prst="wedgeRoundRectCallout">
            <a:avLst>
              <a:gd name="adj1" fmla="val -42812"/>
              <a:gd name="adj2" fmla="val -9062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dirty="0" smtClean="0">
                <a:solidFill>
                  <a:schemeClr val="accent1">
                    <a:lumMod val="75000"/>
                  </a:schemeClr>
                </a:solidFill>
                <a:latin typeface="Source Sans Pro"/>
              </a:rPr>
              <a:t>“Some </a:t>
            </a:r>
            <a:r>
              <a:rPr lang="en-GB" i="1" dirty="0">
                <a:solidFill>
                  <a:schemeClr val="accent1">
                    <a:lumMod val="75000"/>
                  </a:schemeClr>
                </a:solidFill>
                <a:latin typeface="Source Sans Pro"/>
              </a:rPr>
              <a:t>of the best decisions and insights come from hallway and cafeteria discussions, meeting new people, and impromptu team meetings. Speed and quality are often sacrificed when we work from home. We need to be one Yahoo!, and that starts with physically being together</a:t>
            </a:r>
            <a:r>
              <a:rPr lang="en-GB" i="1" dirty="0" smtClean="0">
                <a:solidFill>
                  <a:schemeClr val="accent1">
                    <a:lumMod val="75000"/>
                  </a:schemeClr>
                </a:solidFill>
                <a:latin typeface="Source Sans Pro"/>
              </a:rPr>
              <a:t>.”</a:t>
            </a:r>
          </a:p>
          <a:p>
            <a:endParaRPr lang="en-GB" i="1" dirty="0" smtClean="0">
              <a:solidFill>
                <a:schemeClr val="accent1">
                  <a:lumMod val="75000"/>
                </a:schemeClr>
              </a:solidFill>
              <a:latin typeface="Source Sans Pro"/>
            </a:endParaRPr>
          </a:p>
          <a:p>
            <a:r>
              <a:rPr lang="en-GB" dirty="0" smtClean="0">
                <a:solidFill>
                  <a:schemeClr val="accent1">
                    <a:lumMod val="75000"/>
                  </a:schemeClr>
                </a:solidFill>
                <a:latin typeface="Source Sans Pro"/>
              </a:rPr>
              <a:t>Marissa Mayer, Chief Executive of Yahoo!</a:t>
            </a:r>
            <a:endParaRPr lang="en-GB" dirty="0">
              <a:solidFill>
                <a:schemeClr val="accent1">
                  <a:lumMod val="75000"/>
                </a:schemeClr>
              </a:solidFill>
            </a:endParaRPr>
          </a:p>
        </p:txBody>
      </p:sp>
    </p:spTree>
    <p:custDataLst>
      <p:tags r:id="rId1"/>
    </p:custDataLst>
    <p:extLst>
      <p:ext uri="{BB962C8B-B14F-4D97-AF65-F5344CB8AC3E}">
        <p14:creationId xmlns:p14="http://schemas.microsoft.com/office/powerpoint/2010/main" val="3371478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7442822" y="3451744"/>
            <a:ext cx="1165807"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sz="2400" b="1" dirty="0" smtClean="0">
                <a:solidFill>
                  <a:schemeClr val="accent1">
                    <a:lumMod val="75000"/>
                  </a:schemeClr>
                </a:solidFill>
                <a:latin typeface="Arial" panose="020B0604020202020204" pitchFamily="34" charset="0"/>
                <a:cs typeface="Arial" panose="020B0604020202020204" pitchFamily="34" charset="0"/>
              </a:rPr>
              <a:t>2017</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stretch>
            <a:fillRect/>
          </a:stretch>
        </p:blipFill>
        <p:spPr>
          <a:xfrm>
            <a:off x="1976786" y="3829705"/>
            <a:ext cx="6962775" cy="1485900"/>
          </a:xfrm>
          <a:prstGeom prst="rect">
            <a:avLst/>
          </a:prstGeom>
        </p:spPr>
      </p:pic>
      <p:pic>
        <p:nvPicPr>
          <p:cNvPr id="4" name="Picture 3"/>
          <p:cNvPicPr>
            <a:picLocks noChangeAspect="1"/>
          </p:cNvPicPr>
          <p:nvPr/>
        </p:nvPicPr>
        <p:blipFill>
          <a:blip r:embed="rId5"/>
          <a:stretch>
            <a:fillRect/>
          </a:stretch>
        </p:blipFill>
        <p:spPr>
          <a:xfrm>
            <a:off x="337172" y="969415"/>
            <a:ext cx="7105650" cy="1724025"/>
          </a:xfrm>
          <a:prstGeom prst="rect">
            <a:avLst/>
          </a:prstGeom>
        </p:spPr>
      </p:pic>
      <p:sp>
        <p:nvSpPr>
          <p:cNvPr id="5" name="Content Placeholder 2"/>
          <p:cNvSpPr txBox="1">
            <a:spLocks/>
          </p:cNvSpPr>
          <p:nvPr/>
        </p:nvSpPr>
        <p:spPr>
          <a:xfrm>
            <a:off x="337172" y="438807"/>
            <a:ext cx="1165807"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sz="2400" b="1" dirty="0" smtClean="0">
                <a:solidFill>
                  <a:schemeClr val="accent1">
                    <a:lumMod val="75000"/>
                  </a:schemeClr>
                </a:solidFill>
                <a:latin typeface="Arial" panose="020B0604020202020204" pitchFamily="34" charset="0"/>
                <a:cs typeface="Arial" panose="020B0604020202020204" pitchFamily="34" charset="0"/>
              </a:rPr>
              <a:t>2014</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7780327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normAutofit/>
          </a:bodyPr>
          <a:lstStyle/>
          <a:p>
            <a:r>
              <a:rPr lang="en-GB" b="1" dirty="0" smtClean="0">
                <a:solidFill>
                  <a:srgbClr val="00B0F0"/>
                </a:solidFill>
              </a:rPr>
              <a:t>The role of technology at work</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12" name="Content Placeholder 3"/>
          <p:cNvSpPr txBox="1">
            <a:spLocks/>
          </p:cNvSpPr>
          <p:nvPr/>
        </p:nvSpPr>
        <p:spPr>
          <a:xfrm>
            <a:off x="768096" y="1785257"/>
            <a:ext cx="7618258" cy="4524103"/>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r>
              <a:rPr lang="en-GB" dirty="0"/>
              <a:t>Technology = computers, email, smartphones, tablets, iPad’s…</a:t>
            </a:r>
          </a:p>
          <a:p>
            <a:endParaRPr lang="en-GB" dirty="0"/>
          </a:p>
          <a:p>
            <a:endParaRPr lang="en-GB" dirty="0"/>
          </a:p>
          <a:p>
            <a:endParaRPr lang="en-GB" dirty="0"/>
          </a:p>
          <a:p>
            <a:endParaRPr lang="en-GB" dirty="0" smtClean="0"/>
          </a:p>
          <a:p>
            <a:endParaRPr lang="en-GB" dirty="0"/>
          </a:p>
          <a:p>
            <a:r>
              <a:rPr lang="en-GB" dirty="0" smtClean="0"/>
              <a:t>What </a:t>
            </a:r>
            <a:r>
              <a:rPr lang="en-GB" dirty="0"/>
              <a:t>are the implications of potentially being connected to work at all hours of the day and night?</a:t>
            </a:r>
          </a:p>
          <a:p>
            <a:r>
              <a:rPr lang="en-GB" dirty="0"/>
              <a:t>What does the evidence </a:t>
            </a:r>
            <a:r>
              <a:rPr lang="en-GB" dirty="0" smtClean="0"/>
              <a:t>show?</a:t>
            </a:r>
          </a:p>
          <a:p>
            <a:pPr lvl="1"/>
            <a:r>
              <a:rPr lang="en-GB" dirty="0" smtClean="0"/>
              <a:t>Do </a:t>
            </a:r>
            <a:r>
              <a:rPr lang="en-GB" dirty="0"/>
              <a:t>people respond well to technology at work or not</a:t>
            </a:r>
            <a:r>
              <a:rPr lang="en-GB" dirty="0" smtClean="0"/>
              <a:t>?</a:t>
            </a:r>
          </a:p>
          <a:p>
            <a:pPr lvl="1"/>
            <a:r>
              <a:rPr lang="en-GB" dirty="0" smtClean="0"/>
              <a:t>What are the strengths of using new technologies? What are the limitations?</a:t>
            </a:r>
            <a:endParaRPr lang="en-GB" dirty="0"/>
          </a:p>
        </p:txBody>
      </p:sp>
      <p:pic>
        <p:nvPicPr>
          <p:cNvPr id="16" name="Picture 15"/>
          <p:cNvPicPr>
            <a:picLocks noChangeAspect="1"/>
          </p:cNvPicPr>
          <p:nvPr/>
        </p:nvPicPr>
        <p:blipFill>
          <a:blip r:embed="rId5"/>
          <a:stretch>
            <a:fillRect/>
          </a:stretch>
        </p:blipFill>
        <p:spPr>
          <a:xfrm>
            <a:off x="3083569" y="2342333"/>
            <a:ext cx="2676525" cy="1704975"/>
          </a:xfrm>
          <a:prstGeom prst="rect">
            <a:avLst/>
          </a:prstGeom>
        </p:spPr>
      </p:pic>
    </p:spTree>
    <p:custDataLst>
      <p:tags r:id="rId1"/>
    </p:custDataLst>
    <p:extLst>
      <p:ext uri="{BB962C8B-B14F-4D97-AF65-F5344CB8AC3E}">
        <p14:creationId xmlns:p14="http://schemas.microsoft.com/office/powerpoint/2010/main" val="19875716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460375" y="240032"/>
            <a:ext cx="3033074" cy="3033074"/>
          </a:xfrm>
          <a:prstGeom prst="rect">
            <a:avLst/>
          </a:prstGeom>
        </p:spPr>
      </p:pic>
      <p:pic>
        <p:nvPicPr>
          <p:cNvPr id="5" name="Picture 4"/>
          <p:cNvPicPr>
            <a:picLocks noChangeAspect="1"/>
          </p:cNvPicPr>
          <p:nvPr/>
        </p:nvPicPr>
        <p:blipFill>
          <a:blip r:embed="rId5"/>
          <a:stretch>
            <a:fillRect/>
          </a:stretch>
        </p:blipFill>
        <p:spPr>
          <a:xfrm>
            <a:off x="4743164" y="3510455"/>
            <a:ext cx="4217947" cy="2806852"/>
          </a:xfrm>
          <a:prstGeom prst="rect">
            <a:avLst/>
          </a:prstGeom>
        </p:spPr>
      </p:pic>
      <p:sp>
        <p:nvSpPr>
          <p:cNvPr id="6" name="TextBox 5"/>
          <p:cNvSpPr txBox="1"/>
          <p:nvPr/>
        </p:nvSpPr>
        <p:spPr>
          <a:xfrm>
            <a:off x="155575" y="3352800"/>
            <a:ext cx="3728393" cy="338554"/>
          </a:xfrm>
          <a:prstGeom prst="rect">
            <a:avLst/>
          </a:prstGeom>
          <a:noFill/>
        </p:spPr>
        <p:txBody>
          <a:bodyPr wrap="none" rtlCol="0">
            <a:spAutoFit/>
          </a:bodyPr>
          <a:lstStyle/>
          <a:p>
            <a:r>
              <a:rPr lang="en-GB" sz="1600" dirty="0" smtClean="0"/>
              <a:t>Richard Branson, Virgin Group founder</a:t>
            </a:r>
            <a:endParaRPr lang="en-GB" sz="1600" dirty="0"/>
          </a:p>
        </p:txBody>
      </p:sp>
      <p:sp>
        <p:nvSpPr>
          <p:cNvPr id="7" name="TextBox 6"/>
          <p:cNvSpPr txBox="1"/>
          <p:nvPr/>
        </p:nvSpPr>
        <p:spPr>
          <a:xfrm>
            <a:off x="5869460" y="6402184"/>
            <a:ext cx="2364750" cy="338554"/>
          </a:xfrm>
          <a:prstGeom prst="rect">
            <a:avLst/>
          </a:prstGeom>
          <a:noFill/>
        </p:spPr>
        <p:txBody>
          <a:bodyPr wrap="none" rtlCol="0">
            <a:spAutoFit/>
          </a:bodyPr>
          <a:lstStyle/>
          <a:p>
            <a:r>
              <a:rPr lang="en-GB" sz="1600" dirty="0" smtClean="0"/>
              <a:t>Jim Clifton, Gallup CEO</a:t>
            </a:r>
            <a:endParaRPr lang="en-GB" sz="1600" dirty="0"/>
          </a:p>
        </p:txBody>
      </p:sp>
      <p:sp>
        <p:nvSpPr>
          <p:cNvPr id="8" name="Oval Callout 7"/>
          <p:cNvSpPr/>
          <p:nvPr/>
        </p:nvSpPr>
        <p:spPr>
          <a:xfrm>
            <a:off x="232120" y="3999480"/>
            <a:ext cx="3129084" cy="2632547"/>
          </a:xfrm>
          <a:prstGeom prst="wedgeEllipseCallout">
            <a:avLst>
              <a:gd name="adj1" fmla="val 90347"/>
              <a:gd name="adj2" fmla="val -5316"/>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dirty="0">
                <a:solidFill>
                  <a:schemeClr val="accent1">
                    <a:lumMod val="75000"/>
                  </a:schemeClr>
                </a:solidFill>
              </a:rPr>
              <a:t>“Happiness is the wrong thing, it’s about development. I expect my chief of staff on email 24/7 – and she has six kids”</a:t>
            </a:r>
          </a:p>
        </p:txBody>
      </p:sp>
      <p:sp>
        <p:nvSpPr>
          <p:cNvPr id="10" name="Oval Callout 9"/>
          <p:cNvSpPr/>
          <p:nvPr/>
        </p:nvSpPr>
        <p:spPr>
          <a:xfrm>
            <a:off x="5639693" y="392432"/>
            <a:ext cx="3129084" cy="1828800"/>
          </a:xfrm>
          <a:prstGeom prst="wedgeEllipseCallout">
            <a:avLst>
              <a:gd name="adj1" fmla="val -105478"/>
              <a:gd name="adj2" fmla="val 69971"/>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a:solidFill>
                  <a:schemeClr val="accent1">
                    <a:lumMod val="75000"/>
                  </a:schemeClr>
                </a:solidFill>
              </a:rPr>
              <a:t>“80% of our lives are spent at work – why should work be miserable?”</a:t>
            </a:r>
            <a:endParaRPr lang="en-GB" i="1" dirty="0">
              <a:solidFill>
                <a:schemeClr val="accent1">
                  <a:lumMod val="75000"/>
                </a:schemeClr>
              </a:solidFill>
            </a:endParaRPr>
          </a:p>
        </p:txBody>
      </p:sp>
    </p:spTree>
    <p:custDataLst>
      <p:tags r:id="rId1"/>
    </p:custDataLst>
    <p:extLst>
      <p:ext uri="{BB962C8B-B14F-4D97-AF65-F5344CB8AC3E}">
        <p14:creationId xmlns:p14="http://schemas.microsoft.com/office/powerpoint/2010/main" val="4976365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138325"/>
            <a:ext cx="7205025" cy="1558982"/>
          </a:xfrm>
          <a:prstGeom prst="rect">
            <a:avLst/>
          </a:prstGeom>
        </p:spPr>
      </p:pic>
      <p:pic>
        <p:nvPicPr>
          <p:cNvPr id="3" name="Picture 2"/>
          <p:cNvPicPr>
            <a:picLocks noChangeAspect="1"/>
          </p:cNvPicPr>
          <p:nvPr/>
        </p:nvPicPr>
        <p:blipFill>
          <a:blip r:embed="rId5"/>
          <a:stretch>
            <a:fillRect/>
          </a:stretch>
        </p:blipFill>
        <p:spPr>
          <a:xfrm>
            <a:off x="121252" y="3404082"/>
            <a:ext cx="7740486" cy="1718372"/>
          </a:xfrm>
          <a:prstGeom prst="rect">
            <a:avLst/>
          </a:prstGeom>
        </p:spPr>
      </p:pic>
      <p:pic>
        <p:nvPicPr>
          <p:cNvPr id="4" name="Picture 3"/>
          <p:cNvPicPr>
            <a:picLocks noChangeAspect="1"/>
          </p:cNvPicPr>
          <p:nvPr/>
        </p:nvPicPr>
        <p:blipFill>
          <a:blip r:embed="rId6"/>
          <a:stretch>
            <a:fillRect/>
          </a:stretch>
        </p:blipFill>
        <p:spPr>
          <a:xfrm>
            <a:off x="1744719" y="5198490"/>
            <a:ext cx="7203855" cy="1202172"/>
          </a:xfrm>
          <a:prstGeom prst="rect">
            <a:avLst/>
          </a:prstGeom>
        </p:spPr>
      </p:pic>
      <p:pic>
        <p:nvPicPr>
          <p:cNvPr id="5" name="Picture 4"/>
          <p:cNvPicPr>
            <a:picLocks noChangeAspect="1"/>
          </p:cNvPicPr>
          <p:nvPr/>
        </p:nvPicPr>
        <p:blipFill>
          <a:blip r:embed="rId7"/>
          <a:stretch>
            <a:fillRect/>
          </a:stretch>
        </p:blipFill>
        <p:spPr>
          <a:xfrm>
            <a:off x="1744719" y="1609674"/>
            <a:ext cx="6663558" cy="1794408"/>
          </a:xfrm>
          <a:prstGeom prst="rect">
            <a:avLst/>
          </a:prstGeom>
        </p:spPr>
      </p:pic>
    </p:spTree>
    <p:custDataLst>
      <p:tags r:id="rId1"/>
    </p:custDataLst>
    <p:extLst>
      <p:ext uri="{BB962C8B-B14F-4D97-AF65-F5344CB8AC3E}">
        <p14:creationId xmlns:p14="http://schemas.microsoft.com/office/powerpoint/2010/main" val="30154631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95415" y="112384"/>
            <a:ext cx="4858284" cy="4428085"/>
          </a:xfrm>
          <a:prstGeom prst="rect">
            <a:avLst/>
          </a:prstGeom>
        </p:spPr>
      </p:pic>
      <p:pic>
        <p:nvPicPr>
          <p:cNvPr id="3" name="Picture 2"/>
          <p:cNvPicPr>
            <a:picLocks noChangeAspect="1"/>
          </p:cNvPicPr>
          <p:nvPr/>
        </p:nvPicPr>
        <p:blipFill>
          <a:blip r:embed="rId5"/>
          <a:stretch>
            <a:fillRect/>
          </a:stretch>
        </p:blipFill>
        <p:spPr>
          <a:xfrm>
            <a:off x="1862836" y="5067464"/>
            <a:ext cx="6181725" cy="1095375"/>
          </a:xfrm>
          <a:prstGeom prst="rect">
            <a:avLst/>
          </a:prstGeom>
        </p:spPr>
      </p:pic>
      <p:sp>
        <p:nvSpPr>
          <p:cNvPr id="4" name="Content Placeholder 2"/>
          <p:cNvSpPr txBox="1">
            <a:spLocks/>
          </p:cNvSpPr>
          <p:nvPr/>
        </p:nvSpPr>
        <p:spPr>
          <a:xfrm>
            <a:off x="4457226" y="6238380"/>
            <a:ext cx="2385008"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0" indent="0">
              <a:buNone/>
            </a:pPr>
            <a:r>
              <a:rPr lang="en-GB" sz="2400" b="1" dirty="0" smtClean="0">
                <a:solidFill>
                  <a:schemeClr val="accent1">
                    <a:lumMod val="75000"/>
                  </a:schemeClr>
                </a:solidFill>
                <a:latin typeface="Arial" panose="020B0604020202020204" pitchFamily="34" charset="0"/>
                <a:cs typeface="Arial" panose="020B0604020202020204" pitchFamily="34" charset="0"/>
              </a:rPr>
              <a:t>August 2016</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p:cNvSpPr txBox="1">
            <a:spLocks/>
          </p:cNvSpPr>
          <p:nvPr/>
        </p:nvSpPr>
        <p:spPr>
          <a:xfrm>
            <a:off x="5040550" y="2145122"/>
            <a:ext cx="2747615"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0" indent="0">
              <a:buNone/>
            </a:pPr>
            <a:r>
              <a:rPr lang="en-GB" sz="2400" b="1" dirty="0" smtClean="0">
                <a:solidFill>
                  <a:schemeClr val="accent1">
                    <a:lumMod val="75000"/>
                  </a:schemeClr>
                </a:solidFill>
                <a:latin typeface="Arial" panose="020B0604020202020204" pitchFamily="34" charset="0"/>
                <a:cs typeface="Arial" panose="020B0604020202020204" pitchFamily="34" charset="0"/>
              </a:rPr>
              <a:t>September 2014</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7668401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27438" y="270805"/>
            <a:ext cx="6324600" cy="1628775"/>
          </a:xfrm>
          <a:prstGeom prst="rect">
            <a:avLst/>
          </a:prstGeom>
        </p:spPr>
      </p:pic>
      <p:pic>
        <p:nvPicPr>
          <p:cNvPr id="3" name="Picture 2"/>
          <p:cNvPicPr>
            <a:picLocks noChangeAspect="1"/>
          </p:cNvPicPr>
          <p:nvPr/>
        </p:nvPicPr>
        <p:blipFill>
          <a:blip r:embed="rId5"/>
          <a:stretch>
            <a:fillRect/>
          </a:stretch>
        </p:blipFill>
        <p:spPr>
          <a:xfrm>
            <a:off x="983375" y="3746444"/>
            <a:ext cx="6819900" cy="1514475"/>
          </a:xfrm>
          <a:prstGeom prst="rect">
            <a:avLst/>
          </a:prstGeom>
        </p:spPr>
      </p:pic>
      <p:sp>
        <p:nvSpPr>
          <p:cNvPr id="4" name="Content Placeholder 2"/>
          <p:cNvSpPr txBox="1">
            <a:spLocks/>
          </p:cNvSpPr>
          <p:nvPr/>
        </p:nvSpPr>
        <p:spPr>
          <a:xfrm>
            <a:off x="5077337" y="5345001"/>
            <a:ext cx="2385008"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0" indent="0">
              <a:buNone/>
            </a:pPr>
            <a:r>
              <a:rPr lang="en-GB" sz="2400" b="1" dirty="0" smtClean="0">
                <a:solidFill>
                  <a:schemeClr val="accent1">
                    <a:lumMod val="75000"/>
                  </a:schemeClr>
                </a:solidFill>
                <a:latin typeface="Arial" panose="020B0604020202020204" pitchFamily="34" charset="0"/>
                <a:cs typeface="Arial" panose="020B0604020202020204" pitchFamily="34" charset="0"/>
              </a:rPr>
              <a:t>January 2017</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p:cNvSpPr txBox="1">
            <a:spLocks/>
          </p:cNvSpPr>
          <p:nvPr/>
        </p:nvSpPr>
        <p:spPr>
          <a:xfrm>
            <a:off x="91072" y="1899251"/>
            <a:ext cx="2767742" cy="362607"/>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marL="0" indent="0">
              <a:buNone/>
            </a:pPr>
            <a:r>
              <a:rPr lang="en-GB" sz="2400" b="1" dirty="0" smtClean="0">
                <a:solidFill>
                  <a:schemeClr val="accent1">
                    <a:lumMod val="75000"/>
                  </a:schemeClr>
                </a:solidFill>
                <a:latin typeface="Arial" panose="020B0604020202020204" pitchFamily="34" charset="0"/>
                <a:cs typeface="Arial" panose="020B0604020202020204" pitchFamily="34" charset="0"/>
              </a:rPr>
              <a:t>December 2016</a:t>
            </a:r>
            <a:endParaRPr lang="en-GB" sz="2400" b="1" dirty="0">
              <a:solidFill>
                <a:schemeClr val="accent1">
                  <a:lumMod val="75000"/>
                </a:schemeClr>
              </a:solidFill>
              <a:latin typeface="Arial" panose="020B0604020202020204" pitchFamily="34" charset="0"/>
              <a:cs typeface="Arial" panose="020B0604020202020204" pitchFamily="34" charset="0"/>
            </a:endParaRPr>
          </a:p>
        </p:txBody>
      </p:sp>
      <p:sp>
        <p:nvSpPr>
          <p:cNvPr id="6" name="Oval 5"/>
          <p:cNvSpPr/>
          <p:nvPr/>
        </p:nvSpPr>
        <p:spPr>
          <a:xfrm>
            <a:off x="896983" y="3466011"/>
            <a:ext cx="7167154" cy="169817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245099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143"/>
            <a:ext cx="9156225" cy="6848857"/>
          </a:xfrm>
          <a:prstGeom prst="rect">
            <a:avLst/>
          </a:prstGeom>
        </p:spPr>
      </p:pic>
      <p:sp>
        <p:nvSpPr>
          <p:cNvPr id="2" name="Title 1"/>
          <p:cNvSpPr>
            <a:spLocks noGrp="1"/>
          </p:cNvSpPr>
          <p:nvPr>
            <p:ph type="ctrTitle"/>
          </p:nvPr>
        </p:nvSpPr>
        <p:spPr>
          <a:xfrm>
            <a:off x="793512" y="1468438"/>
            <a:ext cx="7772400" cy="2387600"/>
          </a:xfrm>
        </p:spPr>
        <p:txBody>
          <a:bodyPr>
            <a:normAutofit/>
          </a:bodyPr>
          <a:lstStyle/>
          <a:p>
            <a:r>
              <a:rPr lang="en-GB" sz="2400" dirty="0" smtClean="0">
                <a:latin typeface="Arial" panose="020B0604020202020204" pitchFamily="34" charset="0"/>
                <a:cs typeface="Arial" panose="020B0604020202020204" pitchFamily="34" charset="0"/>
              </a:rPr>
              <a:t/>
            </a:r>
            <a:br>
              <a:rPr lang="en-GB" sz="2400" dirty="0" smtClean="0">
                <a:latin typeface="Arial" panose="020B0604020202020204" pitchFamily="34" charset="0"/>
                <a:cs typeface="Arial" panose="020B0604020202020204" pitchFamily="34" charset="0"/>
              </a:rPr>
            </a:br>
            <a:r>
              <a:rPr lang="en-GB" sz="2400" dirty="0" smtClean="0">
                <a:latin typeface="Arial" panose="020B0604020202020204" pitchFamily="34" charset="0"/>
                <a:cs typeface="Arial" panose="020B0604020202020204" pitchFamily="34" charset="0"/>
              </a:rPr>
              <a:t>What is </a:t>
            </a:r>
            <a:br>
              <a:rPr lang="en-GB" sz="2400" dirty="0" smtClean="0">
                <a:latin typeface="Arial" panose="020B0604020202020204" pitchFamily="34" charset="0"/>
                <a:cs typeface="Arial" panose="020B0604020202020204" pitchFamily="34" charset="0"/>
              </a:rPr>
            </a:br>
            <a:r>
              <a:rPr lang="en-GB" sz="2400" b="1" i="1" dirty="0" smtClean="0">
                <a:latin typeface="Arial" panose="020B0604020202020204" pitchFamily="34" charset="0"/>
                <a:cs typeface="Arial" panose="020B0604020202020204" pitchFamily="34" charset="0"/>
              </a:rPr>
              <a:t>WORK ADDICTION?</a:t>
            </a:r>
            <a:endParaRPr lang="en-GB" sz="2400" b="1"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0283224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Work </a:t>
            </a:r>
            <a:br>
              <a:rPr lang="en-GB" b="1" dirty="0" smtClean="0">
                <a:solidFill>
                  <a:srgbClr val="00B0F0"/>
                </a:solidFill>
              </a:rPr>
            </a:br>
            <a:r>
              <a:rPr lang="en-GB" b="1" dirty="0" smtClean="0">
                <a:solidFill>
                  <a:srgbClr val="00B0F0"/>
                </a:solidFill>
              </a:rPr>
              <a:t>addiction?</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2990141"/>
            <a:ext cx="7886700" cy="31868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Wingdings" panose="05000000000000000000" pitchFamily="2" charset="2"/>
              <a:buChar char="v"/>
            </a:pPr>
            <a:r>
              <a:rPr lang="en-GB" altLang="ko-KR" sz="2400" dirty="0">
                <a:latin typeface="Arial" pitchFamily="34" charset="0"/>
                <a:cs typeface="Arial" pitchFamily="34" charset="0"/>
              </a:rPr>
              <a:t>Addiction to work is the compulsion or uncontrollable need to work incessantly (Oates, 1971)</a:t>
            </a:r>
          </a:p>
          <a:p>
            <a:pPr marL="342900" indent="-342900">
              <a:buFont typeface="Wingdings" panose="05000000000000000000" pitchFamily="2" charset="2"/>
              <a:buChar char="v"/>
            </a:pPr>
            <a:endParaRPr lang="en-GB" altLang="ko-KR" sz="2400" dirty="0">
              <a:latin typeface="Arial" pitchFamily="34" charset="0"/>
              <a:cs typeface="Arial" pitchFamily="34" charset="0"/>
            </a:endParaRPr>
          </a:p>
          <a:p>
            <a:pPr marL="342900" indent="-342900">
              <a:buFont typeface="Wingdings" panose="05000000000000000000" pitchFamily="2" charset="2"/>
              <a:buChar char="v"/>
            </a:pPr>
            <a:r>
              <a:rPr lang="en-GB" altLang="ko-KR" sz="2400" dirty="0">
                <a:latin typeface="Arial" pitchFamily="34" charset="0"/>
                <a:cs typeface="Arial" pitchFamily="34" charset="0"/>
              </a:rPr>
              <a:t>Individuals who work excessively hard and have a strong irresistible drive to work compulsively, potentially irrespective of satisfaction with their job (Schaufeli, Shimazu, &amp; Taris, 2009)</a:t>
            </a:r>
            <a:endParaRPr lang="ko-KR" altLang="en-US" sz="2400" dirty="0">
              <a:latin typeface="Arial" pitchFamily="34" charset="0"/>
              <a:cs typeface="Arial" pitchFamily="34" charset="0"/>
            </a:endParaRPr>
          </a:p>
          <a:p>
            <a:pPr marL="0" indent="0">
              <a:buNone/>
            </a:pPr>
            <a:endParaRPr lang="en-GB" dirty="0"/>
          </a:p>
        </p:txBody>
      </p:sp>
      <p:pic>
        <p:nvPicPr>
          <p:cNvPr id="7" name="Picture 6"/>
          <p:cNvPicPr>
            <a:picLocks noChangeAspect="1"/>
          </p:cNvPicPr>
          <p:nvPr/>
        </p:nvPicPr>
        <p:blipFill>
          <a:blip r:embed="rId5"/>
          <a:stretch>
            <a:fillRect/>
          </a:stretch>
        </p:blipFill>
        <p:spPr>
          <a:xfrm>
            <a:off x="4582511" y="22516"/>
            <a:ext cx="4424855" cy="2625015"/>
          </a:xfrm>
          <a:prstGeom prst="rect">
            <a:avLst/>
          </a:prstGeom>
        </p:spPr>
      </p:pic>
    </p:spTree>
    <p:custDataLst>
      <p:tags r:id="rId1"/>
    </p:custDataLst>
    <p:extLst>
      <p:ext uri="{BB962C8B-B14F-4D97-AF65-F5344CB8AC3E}">
        <p14:creationId xmlns:p14="http://schemas.microsoft.com/office/powerpoint/2010/main" val="37222256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4400" b="1" dirty="0" smtClean="0">
                <a:solidFill>
                  <a:srgbClr val="00B0F0"/>
                </a:solidFill>
              </a:rPr>
              <a:t>Work Addiction / Workaholis</a:t>
            </a:r>
            <a:r>
              <a:rPr lang="en-GB" sz="4400" b="1" dirty="0">
                <a:solidFill>
                  <a:srgbClr val="00B0F0"/>
                </a:solidFill>
              </a:rPr>
              <a:t>m</a:t>
            </a: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Wingdings" panose="05000000000000000000" pitchFamily="2" charset="2"/>
              <a:buChar char="v"/>
            </a:pPr>
            <a:r>
              <a:rPr lang="en-GB" dirty="0"/>
              <a:t>Many definitions have been constructed to describe work addiction / workaholism</a:t>
            </a:r>
          </a:p>
          <a:p>
            <a:pPr marL="285750" indent="-285750" algn="l">
              <a:buFont typeface="Wingdings" panose="05000000000000000000" pitchFamily="2" charset="2"/>
              <a:buChar char="v"/>
            </a:pPr>
            <a:endParaRPr lang="en-GB" dirty="0"/>
          </a:p>
          <a:p>
            <a:pPr marL="285750" indent="-285750" algn="l">
              <a:buFont typeface="Wingdings" panose="05000000000000000000" pitchFamily="2" charset="2"/>
              <a:buChar char="v"/>
            </a:pPr>
            <a:r>
              <a:rPr lang="en-GB" dirty="0"/>
              <a:t>All appear to include both a behavioural component and an affective component</a:t>
            </a:r>
          </a:p>
          <a:p>
            <a:pPr marL="342900" indent="-342900" algn="l">
              <a:buFont typeface="Wingdings" panose="05000000000000000000" pitchFamily="2" charset="2"/>
              <a:buChar char="Ø"/>
            </a:pPr>
            <a:endParaRPr lang="en-GB" sz="2000" dirty="0"/>
          </a:p>
          <a:p>
            <a:pPr marL="1371600" lvl="1" indent="-342900" algn="l">
              <a:buFont typeface="Wingdings" panose="05000000000000000000" pitchFamily="2" charset="2"/>
              <a:buChar char="Ø"/>
            </a:pPr>
            <a:r>
              <a:rPr lang="en-GB" dirty="0">
                <a:solidFill>
                  <a:schemeClr val="tx1">
                    <a:lumMod val="75000"/>
                    <a:lumOff val="25000"/>
                  </a:schemeClr>
                </a:solidFill>
              </a:rPr>
              <a:t>i.e., the characteristics of excessive and compulsive </a:t>
            </a:r>
            <a:br>
              <a:rPr lang="en-GB" dirty="0">
                <a:solidFill>
                  <a:schemeClr val="tx1">
                    <a:lumMod val="75000"/>
                    <a:lumOff val="25000"/>
                  </a:schemeClr>
                </a:solidFill>
              </a:rPr>
            </a:br>
            <a:r>
              <a:rPr lang="en-GB" dirty="0">
                <a:solidFill>
                  <a:schemeClr val="tx1">
                    <a:lumMod val="75000"/>
                    <a:lumOff val="25000"/>
                  </a:schemeClr>
                </a:solidFill>
              </a:rPr>
              <a:t>working, respectively.</a:t>
            </a:r>
          </a:p>
          <a:p>
            <a:pPr algn="l"/>
            <a:endParaRPr lang="en-GB" dirty="0"/>
          </a:p>
        </p:txBody>
      </p:sp>
    </p:spTree>
    <p:custDataLst>
      <p:tags r:id="rId1"/>
    </p:custDataLst>
    <p:extLst>
      <p:ext uri="{BB962C8B-B14F-4D97-AF65-F5344CB8AC3E}">
        <p14:creationId xmlns:p14="http://schemas.microsoft.com/office/powerpoint/2010/main" val="212927738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4400" b="1" dirty="0" smtClean="0">
                <a:solidFill>
                  <a:srgbClr val="00B0F0"/>
                </a:solidFill>
              </a:rPr>
              <a:t>Work Addiction / Workaholism</a:t>
            </a:r>
            <a:endParaRPr lang="en-GB" sz="44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b="1" u="sng" dirty="0" smtClean="0">
                <a:solidFill>
                  <a:srgbClr val="00B0F0"/>
                </a:solidFill>
              </a:rPr>
              <a:t>Work Addiction: </a:t>
            </a:r>
            <a:r>
              <a:rPr lang="en-GB" sz="2000" b="1" u="sng" dirty="0" smtClean="0">
                <a:solidFill>
                  <a:srgbClr val="00B0F0"/>
                </a:solidFill>
              </a:rPr>
              <a:t>(psychological construct)</a:t>
            </a:r>
          </a:p>
          <a:p>
            <a:pPr marL="800100" lvl="1" indent="-342900" algn="l">
              <a:buFont typeface="Wingdings" panose="05000000000000000000" pitchFamily="2" charset="2"/>
              <a:buChar char="v"/>
            </a:pPr>
            <a:r>
              <a:rPr lang="en-GB" dirty="0" smtClean="0"/>
              <a:t>Negative</a:t>
            </a:r>
          </a:p>
          <a:p>
            <a:pPr marL="800100" lvl="1" indent="-342900" algn="l">
              <a:buFont typeface="Wingdings" panose="05000000000000000000" pitchFamily="2" charset="2"/>
              <a:buChar char="v"/>
            </a:pPr>
            <a:r>
              <a:rPr lang="en-GB" dirty="0" smtClean="0"/>
              <a:t>Rooted in core addiction literature</a:t>
            </a:r>
          </a:p>
          <a:p>
            <a:pPr algn="l"/>
            <a:endParaRPr lang="en-GB" dirty="0"/>
          </a:p>
          <a:p>
            <a:pPr algn="l"/>
            <a:r>
              <a:rPr lang="en-GB" b="1" u="sng" dirty="0" smtClean="0">
                <a:solidFill>
                  <a:srgbClr val="00B0F0"/>
                </a:solidFill>
              </a:rPr>
              <a:t>Workaholism: </a:t>
            </a:r>
            <a:r>
              <a:rPr lang="en-GB" sz="2000" b="1" u="sng" dirty="0" smtClean="0">
                <a:solidFill>
                  <a:srgbClr val="00B0F0"/>
                </a:solidFill>
              </a:rPr>
              <a:t>(generic term)</a:t>
            </a:r>
          </a:p>
          <a:p>
            <a:pPr marL="800100" lvl="1" indent="-342900" algn="l">
              <a:buFont typeface="Wingdings" panose="05000000000000000000" pitchFamily="2" charset="2"/>
              <a:buChar char="v"/>
            </a:pPr>
            <a:r>
              <a:rPr lang="en-GB" dirty="0" smtClean="0"/>
              <a:t>Generally includes a wider range of theoretical underpinnings</a:t>
            </a:r>
          </a:p>
          <a:p>
            <a:pPr marL="800100" lvl="1" indent="-342900" algn="l">
              <a:buFont typeface="Wingdings" panose="05000000000000000000" pitchFamily="2" charset="2"/>
              <a:buChar char="v"/>
            </a:pPr>
            <a:r>
              <a:rPr lang="en-GB" dirty="0" smtClean="0"/>
              <a:t>Construct seen as something positive rather than negative</a:t>
            </a:r>
          </a:p>
          <a:p>
            <a:pPr marL="800100" lvl="1" indent="-342900" algn="l">
              <a:buFont typeface="Wingdings" panose="05000000000000000000" pitchFamily="2" charset="2"/>
              <a:buChar char="v"/>
            </a:pPr>
            <a:r>
              <a:rPr lang="en-GB" dirty="0" smtClean="0"/>
              <a:t>Workaholism in everyday language used to describe very engaged workers, thus adding confusion to these two terms</a:t>
            </a:r>
            <a:endParaRPr lang="en-GB" dirty="0"/>
          </a:p>
        </p:txBody>
      </p:sp>
    </p:spTree>
    <p:custDataLst>
      <p:tags r:id="rId1"/>
    </p:custDataLst>
    <p:extLst>
      <p:ext uri="{BB962C8B-B14F-4D97-AF65-F5344CB8AC3E}">
        <p14:creationId xmlns:p14="http://schemas.microsoft.com/office/powerpoint/2010/main" val="7903839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Work engagement and work addiction</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u="sng" dirty="0">
                <a:solidFill>
                  <a:srgbClr val="00B0F0"/>
                </a:solidFill>
              </a:rPr>
              <a:t>Work engagement: </a:t>
            </a:r>
          </a:p>
          <a:p>
            <a:pPr marL="285750" indent="-285750" algn="l">
              <a:buFont typeface="Wingdings" panose="05000000000000000000" pitchFamily="2" charset="2"/>
              <a:buChar char="v"/>
            </a:pPr>
            <a:r>
              <a:rPr lang="en-GB" sz="2000" dirty="0"/>
              <a:t>A positive and psychologically </a:t>
            </a:r>
            <a:r>
              <a:rPr lang="en-GB" sz="2000" dirty="0" smtClean="0"/>
              <a:t>beneficial/healthy </a:t>
            </a:r>
            <a:r>
              <a:rPr lang="en-GB" sz="2000" dirty="0"/>
              <a:t>type of heavy work investment</a:t>
            </a:r>
          </a:p>
          <a:p>
            <a:pPr marL="285750" indent="-285750" algn="l">
              <a:buFont typeface="Wingdings" panose="05000000000000000000" pitchFamily="2" charset="2"/>
              <a:buChar char="v"/>
            </a:pPr>
            <a:endParaRPr lang="en-GB" sz="2000" dirty="0"/>
          </a:p>
          <a:p>
            <a:pPr algn="l"/>
            <a:r>
              <a:rPr lang="en-GB" sz="2000" b="1" u="sng" dirty="0" smtClean="0">
                <a:solidFill>
                  <a:srgbClr val="00B0F0"/>
                </a:solidFill>
              </a:rPr>
              <a:t>Work addiction: </a:t>
            </a:r>
            <a:endParaRPr lang="en-GB" sz="2000" b="1" u="sng" dirty="0">
              <a:solidFill>
                <a:srgbClr val="00B0F0"/>
              </a:solidFill>
            </a:endParaRPr>
          </a:p>
          <a:p>
            <a:pPr marL="285750" indent="-285750" algn="l">
              <a:buFont typeface="Wingdings" panose="05000000000000000000" pitchFamily="2" charset="2"/>
              <a:buChar char="v"/>
            </a:pPr>
            <a:r>
              <a:rPr lang="en-GB" sz="2000" dirty="0"/>
              <a:t>Predominately negative and associated with: </a:t>
            </a:r>
            <a:br>
              <a:rPr lang="en-GB" sz="2000" dirty="0"/>
            </a:br>
            <a:endParaRPr lang="en-GB" sz="2000" dirty="0"/>
          </a:p>
          <a:p>
            <a:pPr marL="742950" lvl="1" indent="-285750" algn="l">
              <a:buFont typeface="Arial" panose="020B0604020202020204" pitchFamily="34" charset="0"/>
              <a:buChar char="•"/>
            </a:pPr>
            <a:r>
              <a:rPr lang="en-GB" sz="1800" dirty="0" smtClean="0"/>
              <a:t>Greater </a:t>
            </a:r>
            <a:r>
              <a:rPr lang="en-GB" sz="1800" dirty="0"/>
              <a:t>work-life imbalance (</a:t>
            </a:r>
            <a:r>
              <a:rPr lang="en-GB" sz="1800" dirty="0" err="1"/>
              <a:t>Avanzi</a:t>
            </a:r>
            <a:r>
              <a:rPr lang="en-GB" sz="1800" dirty="0"/>
              <a:t> et al., 2012), </a:t>
            </a:r>
          </a:p>
          <a:p>
            <a:pPr marL="742950" lvl="1" indent="-285750" algn="l">
              <a:buFont typeface="Arial" panose="020B0604020202020204" pitchFamily="34" charset="0"/>
              <a:buChar char="•"/>
            </a:pPr>
            <a:r>
              <a:rPr lang="en-GB" sz="1800" dirty="0" smtClean="0"/>
              <a:t>Addiction </a:t>
            </a:r>
            <a:r>
              <a:rPr lang="en-GB" sz="1800" dirty="0"/>
              <a:t>and psychological distress (Schaufeli et </a:t>
            </a:r>
            <a:br>
              <a:rPr lang="en-GB" sz="1800" dirty="0"/>
            </a:br>
            <a:r>
              <a:rPr lang="en-GB" sz="1800" dirty="0"/>
              <a:t>al., 2009) </a:t>
            </a:r>
          </a:p>
          <a:p>
            <a:pPr marL="742950" lvl="1" indent="-285750" algn="l">
              <a:buFont typeface="Arial" panose="020B0604020202020204" pitchFamily="34" charset="0"/>
              <a:buChar char="•"/>
            </a:pPr>
            <a:r>
              <a:rPr lang="en-GB" sz="1800" dirty="0" smtClean="0"/>
              <a:t>Lower </a:t>
            </a:r>
            <a:r>
              <a:rPr lang="en-GB" sz="1800" dirty="0"/>
              <a:t>general life and job satisfaction </a:t>
            </a:r>
            <a:br>
              <a:rPr lang="en-GB" sz="1800" dirty="0"/>
            </a:br>
            <a:r>
              <a:rPr lang="en-GB" sz="1800" dirty="0"/>
              <a:t>(Shimazu et al., 2015)</a:t>
            </a:r>
          </a:p>
          <a:p>
            <a:pPr algn="l"/>
            <a:endParaRPr lang="en-GB" dirty="0"/>
          </a:p>
        </p:txBody>
      </p:sp>
    </p:spTree>
    <p:custDataLst>
      <p:tags r:id="rId1"/>
    </p:custDataLst>
    <p:extLst>
      <p:ext uri="{BB962C8B-B14F-4D97-AF65-F5344CB8AC3E}">
        <p14:creationId xmlns:p14="http://schemas.microsoft.com/office/powerpoint/2010/main" val="26865011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Work engagement and work addiction</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u="sng" dirty="0" smtClean="0">
                <a:solidFill>
                  <a:srgbClr val="00B0F0"/>
                </a:solidFill>
              </a:rPr>
              <a:t>Work engagement: (healthy work)</a:t>
            </a:r>
          </a:p>
          <a:p>
            <a:pPr lvl="1">
              <a:buFont typeface="Wingdings" panose="05000000000000000000" pitchFamily="2" charset="2"/>
              <a:buChar char="v"/>
            </a:pPr>
            <a:r>
              <a:rPr lang="en-GB" sz="2000" dirty="0" smtClean="0"/>
              <a:t>Provides a sense of identity</a:t>
            </a:r>
          </a:p>
          <a:p>
            <a:pPr lvl="1">
              <a:buFont typeface="Wingdings" panose="05000000000000000000" pitchFamily="2" charset="2"/>
              <a:buChar char="v"/>
            </a:pPr>
            <a:r>
              <a:rPr lang="en-GB" sz="2000" dirty="0" smtClean="0"/>
              <a:t>Develops individual strengths</a:t>
            </a:r>
          </a:p>
          <a:p>
            <a:pPr lvl="1">
              <a:buFont typeface="Wingdings" panose="05000000000000000000" pitchFamily="2" charset="2"/>
              <a:buChar char="v"/>
            </a:pPr>
            <a:r>
              <a:rPr lang="en-GB" sz="2000" dirty="0" smtClean="0"/>
              <a:t>Brings about means of satisfaction, accomplishment, and mastery of problems</a:t>
            </a:r>
          </a:p>
          <a:p>
            <a:pPr lvl="1">
              <a:buFont typeface="Wingdings" panose="05000000000000000000" pitchFamily="2" charset="2"/>
              <a:buChar char="v"/>
            </a:pPr>
            <a:endParaRPr lang="en-GB" sz="2000" dirty="0"/>
          </a:p>
          <a:p>
            <a:pPr marL="0" indent="0">
              <a:buNone/>
            </a:pPr>
            <a:r>
              <a:rPr lang="en-GB" sz="2400" b="1" u="sng" dirty="0">
                <a:solidFill>
                  <a:srgbClr val="00B0F0"/>
                </a:solidFill>
              </a:rPr>
              <a:t>Work addiction</a:t>
            </a:r>
            <a:r>
              <a:rPr lang="en-GB" sz="2400" b="1" u="sng" dirty="0" smtClean="0">
                <a:solidFill>
                  <a:srgbClr val="00B0F0"/>
                </a:solidFill>
              </a:rPr>
              <a:t>:</a:t>
            </a:r>
          </a:p>
          <a:p>
            <a:pPr lvl="1">
              <a:buFont typeface="Wingdings" panose="05000000000000000000" pitchFamily="2" charset="2"/>
              <a:buChar char="v"/>
            </a:pPr>
            <a:r>
              <a:rPr lang="en-GB" sz="2000" dirty="0"/>
              <a:t>Characterised by a compulsive use of work and a work persona to fulfil potential needs of intimacy, power, and success</a:t>
            </a:r>
          </a:p>
          <a:p>
            <a:pPr lvl="1">
              <a:buFont typeface="Wingdings" panose="05000000000000000000" pitchFamily="2" charset="2"/>
              <a:buChar char="v"/>
            </a:pPr>
            <a:r>
              <a:rPr lang="en-GB" sz="2000" dirty="0"/>
              <a:t>Is a major source of marital discord and breakdown</a:t>
            </a:r>
          </a:p>
          <a:p>
            <a:pPr lvl="1">
              <a:buFont typeface="Wingdings" panose="05000000000000000000" pitchFamily="2" charset="2"/>
              <a:buChar char="v"/>
            </a:pPr>
            <a:r>
              <a:rPr lang="en-GB" sz="2000" dirty="0"/>
              <a:t>Often affects those who come from alcoholic or dysfunctional homes</a:t>
            </a:r>
          </a:p>
          <a:p>
            <a:pPr marL="0" indent="0">
              <a:buNone/>
            </a:pPr>
            <a:endParaRPr lang="en-GB" dirty="0"/>
          </a:p>
        </p:txBody>
      </p:sp>
    </p:spTree>
    <p:custDataLst>
      <p:tags r:id="rId1"/>
    </p:custDataLst>
    <p:extLst>
      <p:ext uri="{BB962C8B-B14F-4D97-AF65-F5344CB8AC3E}">
        <p14:creationId xmlns:p14="http://schemas.microsoft.com/office/powerpoint/2010/main" val="5529159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200" b="1" dirty="0" smtClean="0">
                <a:solidFill>
                  <a:srgbClr val="00B0F0"/>
                </a:solidFill>
              </a:rPr>
              <a:t>How can people be classified as addicted to work?</a:t>
            </a:r>
            <a:endParaRPr lang="en-GB" sz="3200" b="1" dirty="0">
              <a:solidFill>
                <a:srgbClr val="00B0F0"/>
              </a:solidFill>
            </a:endParaRPr>
          </a:p>
        </p:txBody>
      </p:sp>
      <p:sp>
        <p:nvSpPr>
          <p:cNvPr id="6" name="Content Placeholder 2"/>
          <p:cNvSpPr txBox="1">
            <a:spLocks/>
          </p:cNvSpPr>
          <p:nvPr/>
        </p:nvSpPr>
        <p:spPr>
          <a:xfrm>
            <a:off x="1803400" y="1787524"/>
            <a:ext cx="7086600" cy="4867275"/>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Wingdings" panose="05000000000000000000" pitchFamily="2" charset="2"/>
              <a:buChar char="v"/>
            </a:pPr>
            <a:r>
              <a:rPr lang="en-GB" dirty="0" smtClean="0">
                <a:solidFill>
                  <a:schemeClr val="tx1">
                    <a:lumMod val="75000"/>
                    <a:lumOff val="25000"/>
                  </a:schemeClr>
                </a:solidFill>
              </a:rPr>
              <a:t>Ongoing debate about the definition of work addiction or ‘workaholism’</a:t>
            </a:r>
          </a:p>
          <a:p>
            <a:pPr marL="285750" indent="-285750" algn="l">
              <a:buFont typeface="Wingdings" panose="05000000000000000000" pitchFamily="2" charset="2"/>
              <a:buChar char="v"/>
            </a:pPr>
            <a:endParaRPr lang="en-GB" dirty="0">
              <a:solidFill>
                <a:schemeClr val="tx1">
                  <a:lumMod val="75000"/>
                  <a:lumOff val="25000"/>
                </a:schemeClr>
              </a:solidFill>
            </a:endParaRPr>
          </a:p>
          <a:p>
            <a:pPr marL="285750" indent="-285750" algn="l">
              <a:buFont typeface="Wingdings" panose="05000000000000000000" pitchFamily="2" charset="2"/>
              <a:buChar char="v"/>
            </a:pPr>
            <a:r>
              <a:rPr lang="en-GB" dirty="0" smtClean="0">
                <a:solidFill>
                  <a:schemeClr val="tx1">
                    <a:lumMod val="75000"/>
                    <a:lumOff val="25000"/>
                  </a:schemeClr>
                </a:solidFill>
              </a:rPr>
              <a:t>Consistent evidence re: characteristics associated with workaholics</a:t>
            </a:r>
          </a:p>
          <a:p>
            <a:pPr marL="742950" lvl="1" indent="-285750" algn="l">
              <a:buFont typeface="Wingdings" panose="05000000000000000000" pitchFamily="2" charset="2"/>
              <a:buChar char="v"/>
            </a:pPr>
            <a:r>
              <a:rPr lang="en-GB" sz="1800" dirty="0" smtClean="0">
                <a:solidFill>
                  <a:schemeClr val="tx1">
                    <a:lumMod val="75000"/>
                    <a:lumOff val="25000"/>
                  </a:schemeClr>
                </a:solidFill>
              </a:rPr>
              <a:t>Personality factors</a:t>
            </a:r>
          </a:p>
          <a:p>
            <a:pPr marL="742950" lvl="1" indent="-285750" algn="l">
              <a:buFont typeface="Wingdings" panose="05000000000000000000" pitchFamily="2" charset="2"/>
              <a:buChar char="v"/>
            </a:pPr>
            <a:r>
              <a:rPr lang="en-GB" sz="1800" dirty="0" smtClean="0">
                <a:solidFill>
                  <a:schemeClr val="tx1">
                    <a:lumMod val="75000"/>
                    <a:lumOff val="25000"/>
                  </a:schemeClr>
                </a:solidFill>
              </a:rPr>
              <a:t>Perfectionism</a:t>
            </a:r>
          </a:p>
          <a:p>
            <a:pPr marL="742950" lvl="1" indent="-285750" algn="l">
              <a:buFont typeface="Wingdings" panose="05000000000000000000" pitchFamily="2" charset="2"/>
              <a:buChar char="v"/>
            </a:pPr>
            <a:endParaRPr lang="en-GB" sz="1800" dirty="0">
              <a:solidFill>
                <a:schemeClr val="tx1">
                  <a:lumMod val="75000"/>
                  <a:lumOff val="25000"/>
                </a:schemeClr>
              </a:solidFill>
            </a:endParaRPr>
          </a:p>
          <a:p>
            <a:pPr marL="285750" indent="-285750" algn="l">
              <a:buFont typeface="Wingdings" panose="05000000000000000000" pitchFamily="2" charset="2"/>
              <a:buChar char="v"/>
            </a:pPr>
            <a:r>
              <a:rPr lang="en-GB" dirty="0" smtClean="0">
                <a:solidFill>
                  <a:schemeClr val="tx1">
                    <a:lumMod val="75000"/>
                    <a:lumOff val="25000"/>
                  </a:schemeClr>
                </a:solidFill>
              </a:rPr>
              <a:t>As well as consequences for the individual as a result of workaholism</a:t>
            </a:r>
          </a:p>
          <a:p>
            <a:pPr marL="742950" lvl="1" indent="-285750" algn="l">
              <a:buFont typeface="Wingdings" panose="05000000000000000000" pitchFamily="2" charset="2"/>
              <a:buChar char="v"/>
            </a:pPr>
            <a:r>
              <a:rPr lang="en-GB" sz="1800" dirty="0" smtClean="0">
                <a:solidFill>
                  <a:schemeClr val="tx1">
                    <a:lumMod val="75000"/>
                    <a:lumOff val="25000"/>
                  </a:schemeClr>
                </a:solidFill>
              </a:rPr>
              <a:t>Work-life imbalance</a:t>
            </a:r>
          </a:p>
          <a:p>
            <a:pPr marL="742950" lvl="1" indent="-285750" algn="l">
              <a:buFont typeface="Wingdings" panose="05000000000000000000" pitchFamily="2" charset="2"/>
              <a:buChar char="v"/>
            </a:pPr>
            <a:r>
              <a:rPr lang="en-GB" sz="1800" dirty="0" smtClean="0">
                <a:solidFill>
                  <a:schemeClr val="tx1">
                    <a:lumMod val="75000"/>
                    <a:lumOff val="25000"/>
                  </a:schemeClr>
                </a:solidFill>
              </a:rPr>
              <a:t>Decreased satisfaction at work</a:t>
            </a:r>
          </a:p>
          <a:p>
            <a:pPr marL="742950" lvl="1" indent="-285750" algn="l">
              <a:buFont typeface="Wingdings" panose="05000000000000000000" pitchFamily="2" charset="2"/>
              <a:buChar char="v"/>
            </a:pPr>
            <a:r>
              <a:rPr lang="en-GB" sz="1800" dirty="0" smtClean="0">
                <a:solidFill>
                  <a:schemeClr val="tx1">
                    <a:lumMod val="75000"/>
                    <a:lumOff val="25000"/>
                  </a:schemeClr>
                </a:solidFill>
              </a:rPr>
              <a:t>Decreased motivation to work</a:t>
            </a:r>
          </a:p>
          <a:p>
            <a:pPr marL="742950" lvl="1" indent="-285750" algn="l">
              <a:buFont typeface="Wingdings" panose="05000000000000000000" pitchFamily="2" charset="2"/>
              <a:buChar char="v"/>
            </a:pPr>
            <a:r>
              <a:rPr lang="en-GB" sz="1800" dirty="0" smtClean="0">
                <a:solidFill>
                  <a:schemeClr val="tx1">
                    <a:lumMod val="75000"/>
                    <a:lumOff val="25000"/>
                  </a:schemeClr>
                </a:solidFill>
              </a:rPr>
              <a:t>Lower general life satisfaction</a:t>
            </a:r>
            <a:endParaRPr lang="en-GB" sz="1800" dirty="0">
              <a:solidFill>
                <a:schemeClr val="tx1">
                  <a:lumMod val="75000"/>
                  <a:lumOff val="25000"/>
                </a:schemeClr>
              </a:solidFill>
            </a:endParaRPr>
          </a:p>
          <a:p>
            <a:pPr algn="l"/>
            <a:endParaRPr lang="en-GB" dirty="0"/>
          </a:p>
        </p:txBody>
      </p:sp>
    </p:spTree>
    <p:custDataLst>
      <p:tags r:id="rId1"/>
    </p:custDataLst>
    <p:extLst>
      <p:ext uri="{BB962C8B-B14F-4D97-AF65-F5344CB8AC3E}">
        <p14:creationId xmlns:p14="http://schemas.microsoft.com/office/powerpoint/2010/main" val="34122212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Interaction of engagement and workaholism</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Wingdings" panose="05000000000000000000" pitchFamily="2" charset="2"/>
              <a:buChar char="v"/>
            </a:pPr>
            <a:r>
              <a:rPr lang="en-GB" sz="2400" dirty="0"/>
              <a:t>Attempts to further typify workaholics </a:t>
            </a:r>
            <a:r>
              <a:rPr lang="en-GB" sz="2400" dirty="0" smtClean="0"/>
              <a:t>through developing </a:t>
            </a:r>
            <a:r>
              <a:rPr lang="en-GB" sz="2400" dirty="0"/>
              <a:t>additional sub-classifications:</a:t>
            </a:r>
          </a:p>
          <a:p>
            <a:pPr marL="285750" indent="-285750">
              <a:buFont typeface="Wingdings" panose="05000000000000000000" pitchFamily="2" charset="2"/>
              <a:buChar char="v"/>
            </a:pPr>
            <a:endParaRPr lang="en-GB" sz="2400" dirty="0"/>
          </a:p>
          <a:p>
            <a:pPr marL="457200" indent="-457200">
              <a:buAutoNum type="arabicPeriod"/>
            </a:pPr>
            <a:r>
              <a:rPr lang="en-GB" sz="2400" i="1" dirty="0"/>
              <a:t>Exhausted workaholic</a:t>
            </a:r>
            <a:r>
              <a:rPr lang="en-GB" sz="2400" dirty="0"/>
              <a:t/>
            </a:r>
            <a:br>
              <a:rPr lang="en-GB" sz="2400" dirty="0"/>
            </a:br>
            <a:endParaRPr lang="en-GB" sz="2400" dirty="0"/>
          </a:p>
          <a:p>
            <a:pPr lvl="1"/>
            <a:r>
              <a:rPr lang="en-GB" sz="2000" dirty="0"/>
              <a:t>Scores high on both workaholism and burnout </a:t>
            </a:r>
            <a:br>
              <a:rPr lang="en-GB" sz="2000" dirty="0"/>
            </a:br>
            <a:r>
              <a:rPr lang="en-GB" sz="2000" dirty="0"/>
              <a:t>(negatively associated with many aspects of </a:t>
            </a:r>
            <a:br>
              <a:rPr lang="en-GB" sz="2000" dirty="0"/>
            </a:br>
            <a:r>
              <a:rPr lang="en-GB" sz="2000" dirty="0"/>
              <a:t>well-being)</a:t>
            </a:r>
          </a:p>
          <a:p>
            <a:pPr marL="457200" indent="-457200">
              <a:buAutoNum type="arabicPeriod"/>
            </a:pPr>
            <a:endParaRPr lang="en-GB" sz="2400" dirty="0"/>
          </a:p>
          <a:p>
            <a:pPr marL="457200" indent="-457200">
              <a:buAutoNum type="arabicPeriod"/>
            </a:pPr>
            <a:r>
              <a:rPr lang="en-GB" sz="2400" i="1" dirty="0"/>
              <a:t>Engaged workaholic</a:t>
            </a:r>
            <a:r>
              <a:rPr lang="en-GB" sz="2400" dirty="0"/>
              <a:t/>
            </a:r>
            <a:br>
              <a:rPr lang="en-GB" sz="2400" dirty="0"/>
            </a:br>
            <a:endParaRPr lang="en-GB" sz="2400" dirty="0"/>
          </a:p>
          <a:p>
            <a:pPr lvl="1"/>
            <a:r>
              <a:rPr lang="en-GB" sz="2000" dirty="0"/>
              <a:t>Scores highly on workaholism but also work </a:t>
            </a:r>
            <a:br>
              <a:rPr lang="en-GB" sz="2000" dirty="0"/>
            </a:br>
            <a:r>
              <a:rPr lang="en-GB" sz="2000" dirty="0"/>
              <a:t>engagement</a:t>
            </a:r>
          </a:p>
          <a:p>
            <a:pPr marL="0" indent="0">
              <a:buNone/>
            </a:pPr>
            <a:endParaRPr lang="en-GB" dirty="0"/>
          </a:p>
        </p:txBody>
      </p:sp>
    </p:spTree>
    <p:custDataLst>
      <p:tags r:id="rId1"/>
    </p:custDataLst>
    <p:extLst>
      <p:ext uri="{BB962C8B-B14F-4D97-AF65-F5344CB8AC3E}">
        <p14:creationId xmlns:p14="http://schemas.microsoft.com/office/powerpoint/2010/main" val="18539933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143"/>
            <a:ext cx="9156225" cy="6848857"/>
          </a:xfrm>
          <a:prstGeom prst="rect">
            <a:avLst/>
          </a:prstGeom>
        </p:spPr>
      </p:pic>
      <p:sp>
        <p:nvSpPr>
          <p:cNvPr id="2" name="Title 1"/>
          <p:cNvSpPr>
            <a:spLocks noGrp="1"/>
          </p:cNvSpPr>
          <p:nvPr>
            <p:ph type="ctrTitle"/>
          </p:nvPr>
        </p:nvSpPr>
        <p:spPr>
          <a:xfrm>
            <a:off x="3109496" y="2001838"/>
            <a:ext cx="3100804" cy="2387600"/>
          </a:xfrm>
        </p:spPr>
        <p:txBody>
          <a:bodyPr>
            <a:normAutofit/>
          </a:bodyPr>
          <a:lstStyle/>
          <a:p>
            <a:r>
              <a:rPr lang="en-GB" sz="2400" b="1" dirty="0" smtClean="0">
                <a:latin typeface="Arial" panose="020B0604020202020204" pitchFamily="34" charset="0"/>
                <a:cs typeface="Arial" panose="020B0604020202020204" pitchFamily="34" charset="0"/>
              </a:rPr>
              <a:t>Is workaholism simply a type of heavy work investment?</a:t>
            </a:r>
            <a:endParaRPr lang="en-GB" sz="2400" b="1"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719342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Heavy work investment?</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Wingdings" panose="05000000000000000000" pitchFamily="2" charset="2"/>
              <a:buChar char="v"/>
            </a:pPr>
            <a:r>
              <a:rPr lang="en-GB" sz="2400" dirty="0" smtClean="0"/>
              <a:t>Some organisations welcome workaholic behaviours</a:t>
            </a:r>
          </a:p>
          <a:p>
            <a:pPr marL="742950" lvl="1" indent="-285750">
              <a:buFont typeface="Wingdings" panose="05000000000000000000" pitchFamily="2" charset="2"/>
              <a:buChar char="v"/>
            </a:pPr>
            <a:r>
              <a:rPr lang="en-GB" sz="1600" dirty="0" smtClean="0"/>
              <a:t>Most notably associated with working excessively long hours</a:t>
            </a:r>
          </a:p>
          <a:p>
            <a:pPr marL="742950" lvl="1"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2400" dirty="0" smtClean="0"/>
              <a:t>Question, therefore, whether workaholism should be viewed as a negative concept…</a:t>
            </a:r>
          </a:p>
          <a:p>
            <a:pPr marL="285750" indent="-285750">
              <a:buFont typeface="Wingdings" panose="05000000000000000000" pitchFamily="2" charset="2"/>
              <a:buChar char="v"/>
            </a:pPr>
            <a:endParaRPr lang="en-GB" sz="2400" dirty="0"/>
          </a:p>
          <a:p>
            <a:pPr marL="285750" indent="-285750">
              <a:buFont typeface="Wingdings" panose="05000000000000000000" pitchFamily="2" charset="2"/>
              <a:buChar char="v"/>
            </a:pPr>
            <a:r>
              <a:rPr lang="en-GB" sz="2400" dirty="0" smtClean="0"/>
              <a:t>People have their own reasons for working longer hours</a:t>
            </a:r>
          </a:p>
          <a:p>
            <a:pPr marL="742950" lvl="1" indent="-285750">
              <a:buFont typeface="Wingdings" panose="05000000000000000000" pitchFamily="2" charset="2"/>
              <a:buChar char="v"/>
            </a:pPr>
            <a:r>
              <a:rPr lang="en-GB" sz="2000" dirty="0" smtClean="0"/>
              <a:t>Financial problems</a:t>
            </a:r>
          </a:p>
          <a:p>
            <a:pPr marL="742950" lvl="1" indent="-285750">
              <a:buFont typeface="Wingdings" panose="05000000000000000000" pitchFamily="2" charset="2"/>
              <a:buChar char="v"/>
            </a:pPr>
            <a:r>
              <a:rPr lang="en-GB" sz="2000" dirty="0" smtClean="0"/>
              <a:t>Strong career aspirations</a:t>
            </a:r>
          </a:p>
          <a:p>
            <a:pPr marL="742950" lvl="1" indent="-285750">
              <a:buFont typeface="Wingdings" panose="05000000000000000000" pitchFamily="2" charset="2"/>
              <a:buChar char="v"/>
            </a:pPr>
            <a:r>
              <a:rPr lang="en-GB" sz="2000" dirty="0" smtClean="0"/>
              <a:t>Organisation overwork climate</a:t>
            </a:r>
            <a:endParaRPr lang="en-GB" sz="2000" dirty="0"/>
          </a:p>
          <a:p>
            <a:pPr marL="0" indent="0">
              <a:buNone/>
            </a:pPr>
            <a:endParaRPr lang="en-GB" dirty="0"/>
          </a:p>
        </p:txBody>
      </p:sp>
    </p:spTree>
    <p:custDataLst>
      <p:tags r:id="rId1"/>
    </p:custDataLst>
    <p:extLst>
      <p:ext uri="{BB962C8B-B14F-4D97-AF65-F5344CB8AC3E}">
        <p14:creationId xmlns:p14="http://schemas.microsoft.com/office/powerpoint/2010/main" val="38549011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Or addiction?</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dirty="0" smtClean="0"/>
              <a:t>Gibb, Ferguson and </a:t>
            </a:r>
            <a:r>
              <a:rPr lang="en-GB" dirty="0" err="1" smtClean="0"/>
              <a:t>Horwood</a:t>
            </a:r>
            <a:r>
              <a:rPr lang="en-GB" dirty="0" smtClean="0"/>
              <a:t> (2012):</a:t>
            </a:r>
            <a:br>
              <a:rPr lang="en-GB" dirty="0" smtClean="0"/>
            </a:br>
            <a:endParaRPr lang="en-GB" dirty="0" smtClean="0"/>
          </a:p>
          <a:p>
            <a:pPr lvl="1">
              <a:buFont typeface="Wingdings" panose="05000000000000000000" pitchFamily="2" charset="2"/>
              <a:buChar char="v"/>
            </a:pPr>
            <a:r>
              <a:rPr lang="en-GB" dirty="0" smtClean="0"/>
              <a:t>The behaviours exhibited and consequences that arise as a result of workaholic behaviours mirror those displayed by individuals with other addictive disorders such as alcoholism and substance abuse.</a:t>
            </a:r>
          </a:p>
          <a:p>
            <a:pPr lvl="1">
              <a:buFont typeface="Wingdings" panose="05000000000000000000" pitchFamily="2" charset="2"/>
              <a:buChar char="v"/>
            </a:pPr>
            <a:endParaRPr lang="en-GB" dirty="0"/>
          </a:p>
          <a:p>
            <a:pPr>
              <a:buFont typeface="Wingdings" panose="05000000000000000000" pitchFamily="2" charset="2"/>
              <a:buChar char="v"/>
            </a:pPr>
            <a:r>
              <a:rPr lang="en-GB" dirty="0" smtClean="0"/>
              <a:t>Griffiths (2005): six core addiction components</a:t>
            </a:r>
          </a:p>
          <a:p>
            <a:pPr lvl="1">
              <a:buFont typeface="Wingdings" panose="05000000000000000000" pitchFamily="2" charset="2"/>
              <a:buChar char="v"/>
            </a:pPr>
            <a:r>
              <a:rPr lang="en-GB" dirty="0" smtClean="0"/>
              <a:t>Salience; mood modification; tolerance; withdrawal symptoms; conflict; relapse</a:t>
            </a:r>
          </a:p>
          <a:p>
            <a:pPr lvl="1">
              <a:buFont typeface="Wingdings" panose="05000000000000000000" pitchFamily="2" charset="2"/>
              <a:buChar char="v"/>
            </a:pPr>
            <a:r>
              <a:rPr lang="en-GB" dirty="0" smtClean="0"/>
              <a:t>Plus – impaired self control</a:t>
            </a:r>
            <a:endParaRPr lang="en-GB" dirty="0"/>
          </a:p>
        </p:txBody>
      </p:sp>
    </p:spTree>
    <p:custDataLst>
      <p:tags r:id="rId1"/>
    </p:custDataLst>
    <p:extLst>
      <p:ext uri="{BB962C8B-B14F-4D97-AF65-F5344CB8AC3E}">
        <p14:creationId xmlns:p14="http://schemas.microsoft.com/office/powerpoint/2010/main" val="2079830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Core components of addictions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u="sng" dirty="0" smtClean="0">
                <a:solidFill>
                  <a:srgbClr val="00B0F0"/>
                </a:solidFill>
              </a:rPr>
              <a:t>Salience: </a:t>
            </a:r>
          </a:p>
          <a:p>
            <a:r>
              <a:rPr lang="en-GB" dirty="0" smtClean="0">
                <a:solidFill>
                  <a:schemeClr val="tx1">
                    <a:lumMod val="85000"/>
                    <a:lumOff val="15000"/>
                  </a:schemeClr>
                </a:solidFill>
              </a:rPr>
              <a:t>The activity has a high level of important in everyday life.</a:t>
            </a:r>
          </a:p>
          <a:p>
            <a:endParaRPr lang="en-GB" sz="2000" dirty="0" smtClean="0"/>
          </a:p>
          <a:p>
            <a:pPr marL="274320" lvl="0" indent="-274320">
              <a:lnSpc>
                <a:spcPct val="100000"/>
              </a:lnSpc>
              <a:spcBef>
                <a:spcPct val="20000"/>
              </a:spcBef>
              <a:buClr>
                <a:srgbClr val="AD0101"/>
              </a:buClr>
            </a:pPr>
            <a:r>
              <a:rPr lang="en-GB" b="1" u="sng" dirty="0">
                <a:solidFill>
                  <a:srgbClr val="00B0F0"/>
                </a:solidFill>
              </a:rPr>
              <a:t>Mood modification: </a:t>
            </a:r>
            <a:endParaRPr lang="en-GB" b="1" u="sng" dirty="0" smtClean="0">
              <a:solidFill>
                <a:srgbClr val="00B0F0"/>
              </a:solidFill>
            </a:endParaRPr>
          </a:p>
          <a:p>
            <a:pPr marL="274320" lvl="0" indent="-274320">
              <a:lnSpc>
                <a:spcPct val="100000"/>
              </a:lnSpc>
              <a:spcBef>
                <a:spcPct val="20000"/>
              </a:spcBef>
              <a:buClr>
                <a:srgbClr val="AD0101"/>
              </a:buClr>
            </a:pPr>
            <a:r>
              <a:rPr lang="en-GB" dirty="0" smtClean="0">
                <a:solidFill>
                  <a:schemeClr val="tx1">
                    <a:lumMod val="85000"/>
                    <a:lumOff val="15000"/>
                  </a:schemeClr>
                </a:solidFill>
              </a:rPr>
              <a:t>A </a:t>
            </a:r>
            <a:r>
              <a:rPr lang="en-GB" dirty="0">
                <a:solidFill>
                  <a:schemeClr val="tx1">
                    <a:lumMod val="85000"/>
                    <a:lumOff val="15000"/>
                  </a:schemeClr>
                </a:solidFill>
              </a:rPr>
              <a:t>change in subjective experiences. People may feel a ‘high’ or a ‘buzz’.</a:t>
            </a:r>
          </a:p>
          <a:p>
            <a:pPr marL="274320" lvl="0" indent="-274320">
              <a:lnSpc>
                <a:spcPct val="100000"/>
              </a:lnSpc>
              <a:spcBef>
                <a:spcPct val="20000"/>
              </a:spcBef>
              <a:buClr>
                <a:srgbClr val="AD0101"/>
              </a:buClr>
            </a:pPr>
            <a:endParaRPr lang="en-GB" b="1" u="sng" dirty="0">
              <a:solidFill>
                <a:srgbClr val="00B0F0"/>
              </a:solidFill>
            </a:endParaRPr>
          </a:p>
          <a:p>
            <a:pPr marL="274320" lvl="0" indent="-274320">
              <a:lnSpc>
                <a:spcPct val="100000"/>
              </a:lnSpc>
              <a:spcBef>
                <a:spcPct val="20000"/>
              </a:spcBef>
              <a:buClr>
                <a:srgbClr val="AD0101"/>
              </a:buClr>
            </a:pPr>
            <a:r>
              <a:rPr lang="en-GB" b="1" u="sng" dirty="0">
                <a:solidFill>
                  <a:srgbClr val="00B0F0"/>
                </a:solidFill>
              </a:rPr>
              <a:t>Tolerance: </a:t>
            </a:r>
            <a:endParaRPr lang="en-GB" b="1" u="sng" dirty="0" smtClean="0">
              <a:solidFill>
                <a:srgbClr val="00B0F0"/>
              </a:solidFill>
            </a:endParaRPr>
          </a:p>
          <a:p>
            <a:pPr marL="274320" lvl="0" indent="-274320">
              <a:lnSpc>
                <a:spcPct val="100000"/>
              </a:lnSpc>
              <a:spcBef>
                <a:spcPct val="20000"/>
              </a:spcBef>
              <a:buClr>
                <a:srgbClr val="AD0101"/>
              </a:buClr>
            </a:pPr>
            <a:r>
              <a:rPr lang="en-GB" dirty="0" smtClean="0">
                <a:solidFill>
                  <a:schemeClr val="tx1">
                    <a:lumMod val="85000"/>
                    <a:lumOff val="15000"/>
                  </a:schemeClr>
                </a:solidFill>
              </a:rPr>
              <a:t>Decreased </a:t>
            </a:r>
            <a:r>
              <a:rPr lang="en-GB" dirty="0">
                <a:solidFill>
                  <a:schemeClr val="tx1">
                    <a:lumMod val="85000"/>
                    <a:lumOff val="15000"/>
                  </a:schemeClr>
                </a:solidFill>
              </a:rPr>
              <a:t>sensitivity to the activity over time. </a:t>
            </a:r>
          </a:p>
          <a:p>
            <a:endParaRPr lang="en-GB" dirty="0"/>
          </a:p>
        </p:txBody>
      </p:sp>
    </p:spTree>
    <p:custDataLst>
      <p:tags r:id="rId1"/>
    </p:custDataLst>
    <p:extLst>
      <p:ext uri="{BB962C8B-B14F-4D97-AF65-F5344CB8AC3E}">
        <p14:creationId xmlns:p14="http://schemas.microsoft.com/office/powerpoint/2010/main" val="408600274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Core components of addictions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u="sng" dirty="0" smtClean="0">
                <a:solidFill>
                  <a:srgbClr val="00B0F0"/>
                </a:solidFill>
              </a:rPr>
              <a:t>Withdrawal: </a:t>
            </a:r>
          </a:p>
          <a:p>
            <a:r>
              <a:rPr lang="en-GB" dirty="0">
                <a:solidFill>
                  <a:schemeClr val="tx1">
                    <a:lumMod val="85000"/>
                    <a:lumOff val="15000"/>
                  </a:schemeClr>
                </a:solidFill>
                <a:cs typeface="Arial" panose="020B0604020202020204" pitchFamily="34" charset="0"/>
              </a:rPr>
              <a:t>Unpleasant physical/ psychological symptoms when the activity is </a:t>
            </a:r>
            <a:r>
              <a:rPr lang="en-GB" dirty="0" smtClean="0">
                <a:solidFill>
                  <a:schemeClr val="tx1">
                    <a:lumMod val="85000"/>
                    <a:lumOff val="15000"/>
                  </a:schemeClr>
                </a:solidFill>
                <a:cs typeface="Arial" panose="020B0604020202020204" pitchFamily="34" charset="0"/>
              </a:rPr>
              <a:t>reduced</a:t>
            </a:r>
          </a:p>
          <a:p>
            <a:endParaRPr lang="en-GB" sz="2000" dirty="0" smtClean="0">
              <a:solidFill>
                <a:schemeClr val="tx1">
                  <a:lumMod val="85000"/>
                  <a:lumOff val="15000"/>
                </a:schemeClr>
              </a:solidFill>
            </a:endParaRPr>
          </a:p>
          <a:p>
            <a:pPr marL="274320" lvl="0" indent="-274320">
              <a:lnSpc>
                <a:spcPct val="100000"/>
              </a:lnSpc>
              <a:spcBef>
                <a:spcPct val="20000"/>
              </a:spcBef>
              <a:buClr>
                <a:srgbClr val="AD0101"/>
              </a:buClr>
            </a:pPr>
            <a:r>
              <a:rPr lang="en-GB" b="1" u="sng" dirty="0" smtClean="0">
                <a:solidFill>
                  <a:srgbClr val="00B0F0"/>
                </a:solidFill>
              </a:rPr>
              <a:t>Conflict: </a:t>
            </a:r>
          </a:p>
          <a:p>
            <a:r>
              <a:rPr lang="en-GB" dirty="0">
                <a:solidFill>
                  <a:schemeClr val="tx1">
                    <a:lumMod val="85000"/>
                    <a:lumOff val="15000"/>
                  </a:schemeClr>
                </a:solidFill>
                <a:cs typeface="Arial" panose="020B0604020202020204" pitchFamily="34" charset="0"/>
              </a:rPr>
              <a:t>These can be intrapersonal or interpersonal</a:t>
            </a:r>
            <a:r>
              <a:rPr lang="en-GB" dirty="0" smtClean="0">
                <a:solidFill>
                  <a:schemeClr val="tx1">
                    <a:lumMod val="85000"/>
                    <a:lumOff val="15000"/>
                  </a:schemeClr>
                </a:solidFill>
                <a:cs typeface="Arial" panose="020B0604020202020204" pitchFamily="34" charset="0"/>
              </a:rPr>
              <a:t>.</a:t>
            </a:r>
          </a:p>
          <a:p>
            <a:endParaRPr lang="en-GB" b="1" u="sng" dirty="0">
              <a:solidFill>
                <a:srgbClr val="00B0F0"/>
              </a:solidFill>
            </a:endParaRPr>
          </a:p>
          <a:p>
            <a:pPr marL="274320" lvl="0" indent="-274320">
              <a:lnSpc>
                <a:spcPct val="100000"/>
              </a:lnSpc>
              <a:spcBef>
                <a:spcPct val="20000"/>
              </a:spcBef>
              <a:buClr>
                <a:srgbClr val="AD0101"/>
              </a:buClr>
            </a:pPr>
            <a:r>
              <a:rPr lang="en-GB" b="1" u="sng" dirty="0" smtClean="0">
                <a:solidFill>
                  <a:srgbClr val="00B0F0"/>
                </a:solidFill>
              </a:rPr>
              <a:t>Relapse: </a:t>
            </a:r>
          </a:p>
          <a:p>
            <a:r>
              <a:rPr lang="en-GB" dirty="0">
                <a:solidFill>
                  <a:schemeClr val="tx1">
                    <a:lumMod val="85000"/>
                    <a:lumOff val="15000"/>
                  </a:schemeClr>
                </a:solidFill>
                <a:cs typeface="Arial" panose="020B0604020202020204" pitchFamily="34" charset="0"/>
              </a:rPr>
              <a:t>After a period of control the addictive behaviours can manifest again.</a:t>
            </a:r>
          </a:p>
          <a:p>
            <a:endParaRPr lang="en-GB" dirty="0"/>
          </a:p>
        </p:txBody>
      </p:sp>
    </p:spTree>
    <p:custDataLst>
      <p:tags r:id="rId1"/>
    </p:custDataLst>
    <p:extLst>
      <p:ext uri="{BB962C8B-B14F-4D97-AF65-F5344CB8AC3E}">
        <p14:creationId xmlns:p14="http://schemas.microsoft.com/office/powerpoint/2010/main" val="643686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143"/>
            <a:ext cx="9156225" cy="6848857"/>
          </a:xfrm>
          <a:prstGeom prst="rect">
            <a:avLst/>
          </a:prstGeom>
        </p:spPr>
      </p:pic>
      <p:sp>
        <p:nvSpPr>
          <p:cNvPr id="2" name="Title 1"/>
          <p:cNvSpPr>
            <a:spLocks noGrp="1"/>
          </p:cNvSpPr>
          <p:nvPr>
            <p:ph type="ctrTitle"/>
          </p:nvPr>
        </p:nvSpPr>
        <p:spPr>
          <a:xfrm>
            <a:off x="3109496" y="2001838"/>
            <a:ext cx="3100804" cy="2387600"/>
          </a:xfrm>
        </p:spPr>
        <p:txBody>
          <a:bodyPr>
            <a:normAutofit/>
          </a:bodyPr>
          <a:lstStyle/>
          <a:p>
            <a:r>
              <a:rPr lang="en-GB" sz="2400" b="1" dirty="0" smtClean="0">
                <a:latin typeface="Arial" panose="020B0604020202020204" pitchFamily="34" charset="0"/>
                <a:cs typeface="Arial" panose="020B0604020202020204" pitchFamily="34" charset="0"/>
              </a:rPr>
              <a:t>Are these components present in individuals with an addiction to work?</a:t>
            </a:r>
            <a:endParaRPr lang="en-GB" sz="2400" b="1" dirty="0">
              <a:latin typeface="Arial" panose="020B0604020202020204" pitchFamily="34" charset="0"/>
              <a:cs typeface="Arial" panose="020B0604020202020204" pitchFamily="34" charset="0"/>
            </a:endParaRPr>
          </a:p>
        </p:txBody>
      </p:sp>
      <p:sp>
        <p:nvSpPr>
          <p:cNvPr id="3" name="Explosion 1 2"/>
          <p:cNvSpPr/>
          <p:nvPr/>
        </p:nvSpPr>
        <p:spPr>
          <a:xfrm>
            <a:off x="6653349" y="566056"/>
            <a:ext cx="1750423" cy="1515291"/>
          </a:xfrm>
          <a:prstGeom prst="irregularSeal1">
            <a:avLst/>
          </a:prstGeom>
          <a:gradFill flip="none" rotWithShape="1">
            <a:gsLst>
              <a:gs pos="0">
                <a:srgbClr val="FF33CC">
                  <a:shade val="30000"/>
                  <a:satMod val="115000"/>
                </a:srgbClr>
              </a:gs>
              <a:gs pos="50000">
                <a:srgbClr val="FF33CC">
                  <a:shade val="67500"/>
                  <a:satMod val="115000"/>
                </a:srgbClr>
              </a:gs>
              <a:gs pos="100000">
                <a:srgbClr val="FF33CC">
                  <a:shade val="100000"/>
                  <a:satMod val="115000"/>
                </a:srgbClr>
              </a:gs>
            </a:gsLst>
            <a:lin ang="2700000" scaled="1"/>
            <a:tileRect/>
          </a:gradFill>
          <a:ln>
            <a:solidFill>
              <a:srgbClr val="FF33CC"/>
            </a:solidFill>
          </a:ln>
          <a:effectLst>
            <a:glow rad="139700">
              <a:schemeClr val="accent3">
                <a:satMod val="175000"/>
                <a:alpha val="40000"/>
              </a:schemeClr>
            </a:glow>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Salience</a:t>
            </a:r>
            <a:endParaRPr lang="en-GB" dirty="0"/>
          </a:p>
        </p:txBody>
      </p:sp>
      <p:sp>
        <p:nvSpPr>
          <p:cNvPr id="5" name="Explosion 1 4"/>
          <p:cNvSpPr/>
          <p:nvPr/>
        </p:nvSpPr>
        <p:spPr>
          <a:xfrm>
            <a:off x="866504" y="283027"/>
            <a:ext cx="2442753" cy="1537064"/>
          </a:xfrm>
          <a:prstGeom prst="irregularSeal1">
            <a:avLst/>
          </a:prstGeom>
          <a:gradFill flip="none" rotWithShape="1">
            <a:gsLst>
              <a:gs pos="0">
                <a:srgbClr val="99CCFF">
                  <a:shade val="30000"/>
                  <a:satMod val="115000"/>
                </a:srgbClr>
              </a:gs>
              <a:gs pos="50000">
                <a:srgbClr val="99CCFF">
                  <a:shade val="67500"/>
                  <a:satMod val="115000"/>
                </a:srgbClr>
              </a:gs>
              <a:gs pos="100000">
                <a:srgbClr val="99CCFF">
                  <a:shade val="100000"/>
                  <a:satMod val="115000"/>
                </a:srgbClr>
              </a:gs>
            </a:gsLst>
            <a:lin ang="8100000" scaled="1"/>
            <a:tileRect/>
          </a:gradFill>
          <a:ln>
            <a:solidFill>
              <a:srgbClr val="99CCFF"/>
            </a:solidFill>
          </a:ln>
          <a:effectLst>
            <a:glow rad="139700">
              <a:schemeClr val="accent3">
                <a:satMod val="175000"/>
                <a:alpha val="40000"/>
              </a:schemeClr>
            </a:glow>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Mood modification</a:t>
            </a:r>
            <a:endParaRPr lang="en-GB" dirty="0"/>
          </a:p>
        </p:txBody>
      </p:sp>
      <p:sp>
        <p:nvSpPr>
          <p:cNvPr id="6" name="Explosion 1 5"/>
          <p:cNvSpPr/>
          <p:nvPr/>
        </p:nvSpPr>
        <p:spPr>
          <a:xfrm>
            <a:off x="6723018" y="4713514"/>
            <a:ext cx="2068286" cy="1539241"/>
          </a:xfrm>
          <a:prstGeom prst="irregularSeal1">
            <a:avLst/>
          </a:prstGeom>
          <a:gradFill flip="none" rotWithShape="1">
            <a:gsLst>
              <a:gs pos="0">
                <a:srgbClr val="CC66FF">
                  <a:shade val="30000"/>
                  <a:satMod val="115000"/>
                </a:srgbClr>
              </a:gs>
              <a:gs pos="50000">
                <a:srgbClr val="CC66FF">
                  <a:shade val="67500"/>
                  <a:satMod val="115000"/>
                </a:srgbClr>
              </a:gs>
              <a:gs pos="100000">
                <a:srgbClr val="CC66FF">
                  <a:shade val="100000"/>
                  <a:satMod val="115000"/>
                </a:srgbClr>
              </a:gs>
            </a:gsLst>
            <a:path path="circle">
              <a:fillToRect l="100000" b="100000"/>
            </a:path>
            <a:tileRect t="-100000" r="-100000"/>
          </a:gradFill>
          <a:ln>
            <a:solidFill>
              <a:srgbClr val="CC66FF"/>
            </a:solidFill>
          </a:ln>
          <a:effectLst>
            <a:glow rad="139700">
              <a:schemeClr val="accent3">
                <a:satMod val="175000"/>
                <a:alpha val="40000"/>
              </a:schemeClr>
            </a:glow>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Tolerance</a:t>
            </a:r>
            <a:endParaRPr lang="en-GB" dirty="0"/>
          </a:p>
        </p:txBody>
      </p:sp>
      <p:sp>
        <p:nvSpPr>
          <p:cNvPr id="7" name="Explosion 1 6"/>
          <p:cNvSpPr/>
          <p:nvPr/>
        </p:nvSpPr>
        <p:spPr>
          <a:xfrm>
            <a:off x="163571" y="2312125"/>
            <a:ext cx="2300955" cy="1515291"/>
          </a:xfrm>
          <a:prstGeom prst="irregularSeal1">
            <a:avLst/>
          </a:prstGeom>
          <a:gradFill flip="none" rotWithShape="1">
            <a:gsLst>
              <a:gs pos="0">
                <a:srgbClr val="66FFFF">
                  <a:shade val="30000"/>
                  <a:satMod val="115000"/>
                </a:srgbClr>
              </a:gs>
              <a:gs pos="50000">
                <a:srgbClr val="66FFFF">
                  <a:shade val="67500"/>
                  <a:satMod val="115000"/>
                </a:srgbClr>
              </a:gs>
              <a:gs pos="100000">
                <a:srgbClr val="66FFFF">
                  <a:shade val="100000"/>
                  <a:satMod val="115000"/>
                </a:srgbClr>
              </a:gs>
            </a:gsLst>
            <a:lin ang="5400000" scaled="1"/>
            <a:tileRect/>
          </a:gradFill>
          <a:ln>
            <a:solidFill>
              <a:srgbClr val="66FFFF"/>
            </a:solidFill>
          </a:ln>
          <a:effectLst>
            <a:glow rad="139700">
              <a:schemeClr val="accent3">
                <a:satMod val="175000"/>
                <a:alpha val="40000"/>
              </a:schemeClr>
            </a:glow>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85000"/>
                    <a:lumOff val="15000"/>
                  </a:schemeClr>
                </a:solidFill>
              </a:rPr>
              <a:t>Withdrawal</a:t>
            </a:r>
            <a:endParaRPr lang="en-GB" dirty="0">
              <a:solidFill>
                <a:schemeClr val="tx1">
                  <a:lumMod val="85000"/>
                  <a:lumOff val="15000"/>
                </a:schemeClr>
              </a:solidFill>
            </a:endParaRPr>
          </a:p>
        </p:txBody>
      </p:sp>
      <p:sp>
        <p:nvSpPr>
          <p:cNvPr id="8" name="Explosion 1 7"/>
          <p:cNvSpPr/>
          <p:nvPr/>
        </p:nvSpPr>
        <p:spPr>
          <a:xfrm>
            <a:off x="7206344" y="2675925"/>
            <a:ext cx="1750423" cy="1515291"/>
          </a:xfrm>
          <a:prstGeom prst="irregularSeal1">
            <a:avLst/>
          </a:prstGeom>
          <a:gradFill flip="none" rotWithShape="1">
            <a:gsLst>
              <a:gs pos="0">
                <a:srgbClr val="FF9933">
                  <a:tint val="66000"/>
                  <a:satMod val="160000"/>
                </a:srgbClr>
              </a:gs>
              <a:gs pos="50000">
                <a:srgbClr val="FF9933">
                  <a:tint val="44500"/>
                  <a:satMod val="160000"/>
                </a:srgbClr>
              </a:gs>
              <a:gs pos="100000">
                <a:srgbClr val="FF9933">
                  <a:tint val="23500"/>
                  <a:satMod val="160000"/>
                </a:srgbClr>
              </a:gs>
            </a:gsLst>
            <a:path path="circle">
              <a:fillToRect l="50000" t="50000" r="50000" b="50000"/>
            </a:path>
            <a:tileRect/>
          </a:gradFill>
          <a:ln>
            <a:solidFill>
              <a:srgbClr val="FF9933"/>
            </a:solidFill>
          </a:ln>
          <a:effectLst>
            <a:glow rad="139700">
              <a:schemeClr val="accent3">
                <a:satMod val="175000"/>
                <a:alpha val="40000"/>
              </a:schemeClr>
            </a:glow>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85000"/>
                    <a:lumOff val="15000"/>
                  </a:schemeClr>
                </a:solidFill>
              </a:rPr>
              <a:t>Relapse</a:t>
            </a:r>
            <a:endParaRPr lang="en-GB" dirty="0">
              <a:solidFill>
                <a:schemeClr val="tx1">
                  <a:lumMod val="85000"/>
                  <a:lumOff val="15000"/>
                </a:schemeClr>
              </a:solidFill>
            </a:endParaRPr>
          </a:p>
        </p:txBody>
      </p:sp>
      <p:sp>
        <p:nvSpPr>
          <p:cNvPr id="9" name="Explosion 1 8"/>
          <p:cNvSpPr/>
          <p:nvPr/>
        </p:nvSpPr>
        <p:spPr>
          <a:xfrm>
            <a:off x="579120" y="4585062"/>
            <a:ext cx="1750423" cy="1515291"/>
          </a:xfrm>
          <a:prstGeom prst="irregularSeal1">
            <a:avLst/>
          </a:prstGeom>
          <a:gradFill flip="none" rotWithShape="1">
            <a:gsLst>
              <a:gs pos="0">
                <a:srgbClr val="FFFF99">
                  <a:shade val="30000"/>
                  <a:satMod val="115000"/>
                </a:srgbClr>
              </a:gs>
              <a:gs pos="50000">
                <a:srgbClr val="FFFF99">
                  <a:shade val="67500"/>
                  <a:satMod val="115000"/>
                </a:srgbClr>
              </a:gs>
              <a:gs pos="100000">
                <a:srgbClr val="FFFF99">
                  <a:shade val="100000"/>
                  <a:satMod val="115000"/>
                </a:srgbClr>
              </a:gs>
            </a:gsLst>
            <a:path path="circle">
              <a:fillToRect l="50000" t="50000" r="50000" b="50000"/>
            </a:path>
            <a:tileRect/>
          </a:gradFill>
          <a:ln>
            <a:solidFill>
              <a:srgbClr val="FFFF99"/>
            </a:solidFill>
          </a:ln>
          <a:effectLst>
            <a:glow rad="139700">
              <a:schemeClr val="accent3">
                <a:satMod val="175000"/>
                <a:alpha val="40000"/>
              </a:schemeClr>
            </a:glow>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85000"/>
                    <a:lumOff val="15000"/>
                  </a:schemeClr>
                </a:solidFill>
              </a:rPr>
              <a:t>Conflict</a:t>
            </a:r>
            <a:endParaRPr lang="en-GB" dirty="0">
              <a:solidFill>
                <a:schemeClr val="tx1">
                  <a:lumMod val="85000"/>
                  <a:lumOff val="15000"/>
                </a:schemeClr>
              </a:solidFill>
            </a:endParaRPr>
          </a:p>
        </p:txBody>
      </p:sp>
    </p:spTree>
    <p:custDataLst>
      <p:tags r:id="rId1"/>
    </p:custDataLst>
    <p:extLst>
      <p:ext uri="{BB962C8B-B14F-4D97-AF65-F5344CB8AC3E}">
        <p14:creationId xmlns:p14="http://schemas.microsoft.com/office/powerpoint/2010/main" val="300901089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DSM-5 criteria of addictions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smtClean="0"/>
              <a:t>Addictions cause physical and psychological dependency. The DSM-5 clearly distinguishes between these.</a:t>
            </a:r>
          </a:p>
          <a:p>
            <a:pPr algn="l"/>
            <a:endParaRPr lang="en-GB" dirty="0"/>
          </a:p>
          <a:p>
            <a:pPr algn="l"/>
            <a:r>
              <a:rPr lang="en-GB" b="1" i="1" dirty="0" smtClean="0">
                <a:solidFill>
                  <a:srgbClr val="00B0F0"/>
                </a:solidFill>
              </a:rPr>
              <a:t>Physical dependence:</a:t>
            </a:r>
            <a:r>
              <a:rPr lang="en-GB" b="1" i="1" dirty="0" smtClean="0"/>
              <a:t> </a:t>
            </a:r>
            <a:r>
              <a:rPr lang="en-GB" dirty="0" smtClean="0"/>
              <a:t>this is evidenced by </a:t>
            </a:r>
            <a:r>
              <a:rPr lang="en-GB" u="sng" dirty="0" smtClean="0"/>
              <a:t>withdrawals</a:t>
            </a:r>
            <a:r>
              <a:rPr lang="en-GB" dirty="0" smtClean="0"/>
              <a:t> or cravings when the activity is stopped or interrupted</a:t>
            </a:r>
          </a:p>
          <a:p>
            <a:pPr algn="l"/>
            <a:endParaRPr lang="en-GB" b="1" i="1" dirty="0"/>
          </a:p>
          <a:p>
            <a:pPr algn="l"/>
            <a:r>
              <a:rPr lang="en-GB" b="1" i="1" dirty="0">
                <a:solidFill>
                  <a:srgbClr val="00B0F0"/>
                </a:solidFill>
              </a:rPr>
              <a:t>Physiological dependence: </a:t>
            </a:r>
            <a:r>
              <a:rPr lang="en-GB" dirty="0" smtClean="0"/>
              <a:t>the mental desire to experience the effects produced by partaking in an addictive activity</a:t>
            </a:r>
            <a:endParaRPr lang="en-GB" dirty="0"/>
          </a:p>
        </p:txBody>
      </p:sp>
    </p:spTree>
    <p:custDataLst>
      <p:tags r:id="rId1"/>
    </p:custDataLst>
    <p:extLst>
      <p:ext uri="{BB962C8B-B14F-4D97-AF65-F5344CB8AC3E}">
        <p14:creationId xmlns:p14="http://schemas.microsoft.com/office/powerpoint/2010/main" val="380732828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DSM-5 criteria of addictions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3" name="Rectangle 2"/>
          <p:cNvSpPr/>
          <p:nvPr/>
        </p:nvSpPr>
        <p:spPr>
          <a:xfrm>
            <a:off x="1640669" y="2260668"/>
            <a:ext cx="5862662" cy="3416320"/>
          </a:xfrm>
          <a:prstGeom prst="rect">
            <a:avLst/>
          </a:prstGeom>
          <a:noFill/>
        </p:spPr>
        <p:txBody>
          <a:bodyPr wrap="square" lIns="91440" tIns="45720" rIns="91440" bIns="45720">
            <a:spAutoFit/>
          </a:bodyPr>
          <a:lstStyle/>
          <a:p>
            <a:pPr algn="ctr"/>
            <a:r>
              <a:rPr lang="en-US" sz="5400" dirty="0" smtClean="0">
                <a:ln w="0"/>
                <a:solidFill>
                  <a:schemeClr val="accent1"/>
                </a:solidFill>
                <a:effectLst>
                  <a:outerShdw blurRad="38100" dist="25400" dir="5400000" algn="ctr" rotWithShape="0">
                    <a:srgbClr val="6E747A">
                      <a:alpha val="43000"/>
                    </a:srgbClr>
                  </a:outerShdw>
                </a:effectLst>
              </a:rPr>
              <a:t>Work addiction is NOT currently </a:t>
            </a:r>
            <a:r>
              <a:rPr lang="en-US" sz="5400" dirty="0" err="1" smtClean="0">
                <a:ln w="0"/>
                <a:solidFill>
                  <a:schemeClr val="accent1"/>
                </a:solidFill>
                <a:effectLst>
                  <a:outerShdw blurRad="38100" dist="25400" dir="5400000" algn="ctr" rotWithShape="0">
                    <a:srgbClr val="6E747A">
                      <a:alpha val="43000"/>
                    </a:srgbClr>
                  </a:outerShdw>
                </a:effectLst>
              </a:rPr>
              <a:t>recognised</a:t>
            </a:r>
            <a:r>
              <a:rPr lang="en-US" sz="5400" dirty="0" smtClean="0">
                <a:ln w="0"/>
                <a:solidFill>
                  <a:schemeClr val="accent1"/>
                </a:solidFill>
                <a:effectLst>
                  <a:outerShdw blurRad="38100" dist="25400" dir="5400000" algn="ctr" rotWithShape="0">
                    <a:srgbClr val="6E747A">
                      <a:alpha val="43000"/>
                    </a:srgbClr>
                  </a:outerShdw>
                </a:effectLst>
              </a:rPr>
              <a:t> as a clinical problem!</a:t>
            </a:r>
            <a:endParaRPr lang="en-US" sz="5400" dirty="0">
              <a:ln w="0"/>
              <a:solidFill>
                <a:schemeClr val="accent1"/>
              </a:solidFill>
              <a:effectLst>
                <a:outerShdw blurRad="38100" dist="25400" dir="5400000" algn="ctr" rotWithShape="0">
                  <a:srgbClr val="6E747A">
                    <a:alpha val="43000"/>
                  </a:srgbClr>
                </a:outerShdw>
              </a:effectLst>
            </a:endParaRPr>
          </a:p>
        </p:txBody>
      </p:sp>
    </p:spTree>
    <p:custDataLst>
      <p:tags r:id="rId1"/>
    </p:custDataLst>
    <p:extLst>
      <p:ext uri="{BB962C8B-B14F-4D97-AF65-F5344CB8AC3E}">
        <p14:creationId xmlns:p14="http://schemas.microsoft.com/office/powerpoint/2010/main" val="66380220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Biopsychosocial explanation of addiction</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smtClean="0"/>
              <a:t>Biopsychosocial model proposes that addictions are caused by a variety of factors that operate together:</a:t>
            </a:r>
          </a:p>
          <a:p>
            <a:pPr marL="0" indent="0">
              <a:buNone/>
            </a:pPr>
            <a:endParaRPr lang="en-GB" dirty="0"/>
          </a:p>
          <a:p>
            <a:pPr>
              <a:buFont typeface="Wingdings" panose="05000000000000000000" pitchFamily="2" charset="2"/>
              <a:buChar char="v"/>
            </a:pPr>
            <a:r>
              <a:rPr lang="en-GB" b="1" dirty="0" smtClean="0">
                <a:solidFill>
                  <a:srgbClr val="FF33CC"/>
                </a:solidFill>
              </a:rPr>
              <a:t>Biological</a:t>
            </a:r>
          </a:p>
          <a:p>
            <a:pPr lvl="1">
              <a:buFont typeface="Wingdings" panose="05000000000000000000" pitchFamily="2" charset="2"/>
              <a:buChar char="v"/>
            </a:pPr>
            <a:r>
              <a:rPr lang="en-GB" dirty="0" smtClean="0"/>
              <a:t>Genetics</a:t>
            </a:r>
          </a:p>
          <a:p>
            <a:pPr lvl="1">
              <a:buFont typeface="Wingdings" panose="05000000000000000000" pitchFamily="2" charset="2"/>
              <a:buChar char="v"/>
            </a:pPr>
            <a:r>
              <a:rPr lang="en-GB" dirty="0" smtClean="0"/>
              <a:t>The dopamine reward system?</a:t>
            </a:r>
          </a:p>
          <a:p>
            <a:pPr>
              <a:buFont typeface="Wingdings" panose="05000000000000000000" pitchFamily="2" charset="2"/>
              <a:buChar char="v"/>
            </a:pPr>
            <a:r>
              <a:rPr lang="en-GB" b="1" dirty="0" smtClean="0">
                <a:solidFill>
                  <a:srgbClr val="FF33CC"/>
                </a:solidFill>
              </a:rPr>
              <a:t>Psychological</a:t>
            </a:r>
          </a:p>
          <a:p>
            <a:pPr lvl="1">
              <a:buFont typeface="Wingdings" panose="05000000000000000000" pitchFamily="2" charset="2"/>
              <a:buChar char="v"/>
            </a:pPr>
            <a:r>
              <a:rPr lang="en-GB" dirty="0" smtClean="0"/>
              <a:t>Social learning theory</a:t>
            </a:r>
          </a:p>
          <a:p>
            <a:pPr lvl="1">
              <a:buFont typeface="Wingdings" panose="05000000000000000000" pitchFamily="2" charset="2"/>
              <a:buChar char="v"/>
            </a:pPr>
            <a:r>
              <a:rPr lang="en-GB" dirty="0" smtClean="0"/>
              <a:t>Personality; perfectionism, narcissism, neuroticism, conscientiousness</a:t>
            </a:r>
          </a:p>
          <a:p>
            <a:pPr>
              <a:buFont typeface="Wingdings" panose="05000000000000000000" pitchFamily="2" charset="2"/>
              <a:buChar char="v"/>
            </a:pPr>
            <a:r>
              <a:rPr lang="en-GB" b="1" dirty="0" smtClean="0">
                <a:solidFill>
                  <a:srgbClr val="FF33CC"/>
                </a:solidFill>
              </a:rPr>
              <a:t>Social</a:t>
            </a:r>
          </a:p>
          <a:p>
            <a:pPr lvl="1">
              <a:buFont typeface="Wingdings" panose="05000000000000000000" pitchFamily="2" charset="2"/>
              <a:buChar char="v"/>
            </a:pPr>
            <a:r>
              <a:rPr lang="en-GB" dirty="0" smtClean="0"/>
              <a:t>Cultural expectations, organisational culture, and attitudes</a:t>
            </a:r>
            <a:endParaRPr lang="en-GB" dirty="0"/>
          </a:p>
        </p:txBody>
      </p:sp>
    </p:spTree>
    <p:custDataLst>
      <p:tags r:id="rId1"/>
    </p:custDataLst>
    <p:extLst>
      <p:ext uri="{BB962C8B-B14F-4D97-AF65-F5344CB8AC3E}">
        <p14:creationId xmlns:p14="http://schemas.microsoft.com/office/powerpoint/2010/main" val="254908666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3550" y="157196"/>
            <a:ext cx="6788150" cy="1325563"/>
          </a:xfrm>
        </p:spPr>
        <p:txBody>
          <a:bodyPr>
            <a:normAutofit/>
          </a:bodyPr>
          <a:lstStyle/>
          <a:p>
            <a:pPr algn="ctr"/>
            <a:r>
              <a:rPr lang="en-GB" sz="3600" b="1" dirty="0" smtClean="0">
                <a:solidFill>
                  <a:srgbClr val="00B0F0"/>
                </a:solidFill>
              </a:rPr>
              <a:t>Risk factors for addiction – are these applicable for ‘work addiction’?</a:t>
            </a:r>
            <a:endParaRPr lang="en-GB" sz="3600" b="1" dirty="0">
              <a:solidFill>
                <a:srgbClr val="00B0F0"/>
              </a:solidFill>
            </a:endParaRPr>
          </a:p>
        </p:txBody>
      </p:sp>
      <p:pic>
        <p:nvPicPr>
          <p:cNvPr id="5" name="Content Placeholder 4"/>
          <p:cNvPicPr>
            <a:picLocks noGrp="1" noChangeAspect="1"/>
          </p:cNvPicPr>
          <p:nvPr>
            <p:ph idx="1"/>
          </p:nvPr>
        </p:nvPicPr>
        <p:blipFill>
          <a:blip r:embed="rId4"/>
          <a:stretch>
            <a:fillRect/>
          </a:stretch>
        </p:blipFill>
        <p:spPr>
          <a:xfrm>
            <a:off x="7897191" y="5205343"/>
            <a:ext cx="1249018" cy="1665357"/>
          </a:xfrm>
          <a:prstGeom prst="rect">
            <a:avLst/>
          </a:prstGeom>
        </p:spPr>
      </p:pic>
      <p:pic>
        <p:nvPicPr>
          <p:cNvPr id="4" name="Picture 3"/>
          <p:cNvPicPr>
            <a:picLocks noChangeAspect="1"/>
          </p:cNvPicPr>
          <p:nvPr/>
        </p:nvPicPr>
        <p:blipFill>
          <a:blip r:embed="rId5"/>
          <a:stretch>
            <a:fillRect/>
          </a:stretch>
        </p:blipFill>
        <p:spPr>
          <a:xfrm>
            <a:off x="-12700" y="-12700"/>
            <a:ext cx="1320800" cy="1665357"/>
          </a:xfrm>
          <a:prstGeom prst="rect">
            <a:avLst/>
          </a:prstGeom>
        </p:spPr>
      </p:pic>
      <p:sp>
        <p:nvSpPr>
          <p:cNvPr id="3" name="Oval 2"/>
          <p:cNvSpPr/>
          <p:nvPr/>
        </p:nvSpPr>
        <p:spPr>
          <a:xfrm>
            <a:off x="88900" y="1803400"/>
            <a:ext cx="3517900" cy="5003800"/>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50000"/>
                  </a:schemeClr>
                </a:solidFill>
              </a:rPr>
              <a:t>Biological Factors</a:t>
            </a:r>
          </a:p>
          <a:p>
            <a:pPr algn="ctr"/>
            <a:endParaRPr lang="en-GB" sz="1600" dirty="0">
              <a:solidFill>
                <a:schemeClr val="accent1">
                  <a:lumMod val="50000"/>
                </a:schemeClr>
              </a:solidFill>
            </a:endParaRPr>
          </a:p>
          <a:p>
            <a:pPr marL="285750" indent="-285750">
              <a:buFont typeface="Arial" panose="020B0604020202020204" pitchFamily="34" charset="0"/>
              <a:buChar char="•"/>
            </a:pPr>
            <a:r>
              <a:rPr lang="en-GB" sz="1600" dirty="0" smtClean="0">
                <a:solidFill>
                  <a:schemeClr val="accent1">
                    <a:lumMod val="50000"/>
                  </a:schemeClr>
                </a:solidFill>
              </a:rPr>
              <a:t>Addiction among biological family members (alcoholism noted)</a:t>
            </a:r>
          </a:p>
          <a:p>
            <a:pPr marL="285750" indent="-285750">
              <a:buFont typeface="Arial" panose="020B0604020202020204" pitchFamily="34" charset="0"/>
              <a:buChar char="•"/>
            </a:pPr>
            <a:endParaRPr lang="en-GB" sz="1600" dirty="0" smtClean="0">
              <a:solidFill>
                <a:schemeClr val="accent1">
                  <a:lumMod val="50000"/>
                </a:schemeClr>
              </a:solidFill>
            </a:endParaRPr>
          </a:p>
          <a:p>
            <a:pPr marL="285750" indent="-285750">
              <a:buFont typeface="Arial" panose="020B0604020202020204" pitchFamily="34" charset="0"/>
              <a:buChar char="•"/>
            </a:pPr>
            <a:r>
              <a:rPr lang="en-GB" sz="1600" dirty="0" smtClean="0">
                <a:solidFill>
                  <a:schemeClr val="accent1">
                    <a:lumMod val="50000"/>
                  </a:schemeClr>
                </a:solidFill>
              </a:rPr>
              <a:t>Presence of OCD</a:t>
            </a:r>
          </a:p>
          <a:p>
            <a:pPr marL="285750" indent="-285750">
              <a:buFont typeface="Arial" panose="020B0604020202020204" pitchFamily="34" charset="0"/>
              <a:buChar char="•"/>
            </a:pPr>
            <a:endParaRPr lang="en-GB" sz="1600" dirty="0" smtClean="0">
              <a:solidFill>
                <a:schemeClr val="accent1">
                  <a:lumMod val="50000"/>
                </a:schemeClr>
              </a:solidFill>
            </a:endParaRPr>
          </a:p>
          <a:p>
            <a:pPr marL="285750" indent="-285750">
              <a:buFont typeface="Arial" panose="020B0604020202020204" pitchFamily="34" charset="0"/>
              <a:buChar char="•"/>
            </a:pPr>
            <a:r>
              <a:rPr lang="en-GB" sz="1600" dirty="0" smtClean="0">
                <a:solidFill>
                  <a:schemeClr val="accent1">
                    <a:lumMod val="50000"/>
                  </a:schemeClr>
                </a:solidFill>
              </a:rPr>
              <a:t>Unusual early response to the experience (e.g., early development of tolerance)</a:t>
            </a:r>
            <a:endParaRPr lang="en-GB" sz="1600" dirty="0">
              <a:solidFill>
                <a:schemeClr val="accent1">
                  <a:lumMod val="50000"/>
                </a:schemeClr>
              </a:solidFill>
            </a:endParaRPr>
          </a:p>
        </p:txBody>
      </p:sp>
      <p:sp>
        <p:nvSpPr>
          <p:cNvPr id="7" name="Oval 6"/>
          <p:cNvSpPr/>
          <p:nvPr/>
        </p:nvSpPr>
        <p:spPr>
          <a:xfrm>
            <a:off x="2860675" y="1803400"/>
            <a:ext cx="3517900" cy="5003800"/>
          </a:xfrm>
          <a:prstGeom prst="ellipse">
            <a:avLst/>
          </a:prstGeom>
          <a:gradFill flip="none" rotWithShape="1">
            <a:gsLst>
              <a:gs pos="0">
                <a:schemeClr val="accent4">
                  <a:lumMod val="60000"/>
                  <a:lumOff val="40000"/>
                  <a:tint val="66000"/>
                  <a:satMod val="160000"/>
                </a:schemeClr>
              </a:gs>
              <a:gs pos="50000">
                <a:schemeClr val="accent4">
                  <a:lumMod val="60000"/>
                  <a:lumOff val="40000"/>
                  <a:tint val="44500"/>
                  <a:satMod val="160000"/>
                </a:schemeClr>
              </a:gs>
              <a:gs pos="100000">
                <a:schemeClr val="accent4">
                  <a:lumMod val="60000"/>
                  <a:lumOff val="40000"/>
                  <a:tint val="23500"/>
                  <a:satMod val="160000"/>
                </a:schemeClr>
              </a:gs>
            </a:gsLst>
            <a:path path="circle">
              <a:fillToRect l="50000" t="50000" r="50000" b="50000"/>
            </a:path>
            <a:tileRect/>
          </a:gra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2">
                    <a:lumMod val="50000"/>
                  </a:schemeClr>
                </a:solidFill>
              </a:rPr>
              <a:t>Psychological </a:t>
            </a:r>
            <a:br>
              <a:rPr lang="en-GB" b="1" dirty="0" smtClean="0">
                <a:solidFill>
                  <a:schemeClr val="accent2">
                    <a:lumMod val="50000"/>
                  </a:schemeClr>
                </a:solidFill>
              </a:rPr>
            </a:br>
            <a:r>
              <a:rPr lang="en-GB" b="1" dirty="0" smtClean="0">
                <a:solidFill>
                  <a:schemeClr val="accent2">
                    <a:lumMod val="50000"/>
                  </a:schemeClr>
                </a:solidFill>
              </a:rPr>
              <a:t>Factors</a:t>
            </a:r>
          </a:p>
          <a:p>
            <a:pPr algn="ctr"/>
            <a:endParaRPr lang="en-GB" sz="1600" dirty="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Social learning theory – learn behaviours by watching role models</a:t>
            </a:r>
          </a:p>
          <a:p>
            <a:pPr marL="285750" indent="-285750">
              <a:buFont typeface="Arial" panose="020B0604020202020204" pitchFamily="34" charset="0"/>
              <a:buChar char="•"/>
            </a:pPr>
            <a:endParaRPr lang="en-GB" sz="1400" dirty="0" smtClean="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High narcissism</a:t>
            </a:r>
          </a:p>
          <a:p>
            <a:pPr marL="285750" indent="-285750">
              <a:buFont typeface="Arial" panose="020B0604020202020204" pitchFamily="34" charset="0"/>
              <a:buChar char="•"/>
            </a:pPr>
            <a:endParaRPr lang="en-GB" sz="1400" dirty="0" smtClean="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Type A behaviour</a:t>
            </a:r>
            <a:endParaRPr lang="en-GB" sz="1400" dirty="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High standards of perfectionism</a:t>
            </a:r>
          </a:p>
          <a:p>
            <a:pPr marL="285750" indent="-285750">
              <a:buFont typeface="Arial" panose="020B0604020202020204" pitchFamily="34" charset="0"/>
              <a:buChar char="•"/>
            </a:pPr>
            <a:endParaRPr lang="en-GB" sz="1400" dirty="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Self-esteem (performance based)</a:t>
            </a:r>
          </a:p>
          <a:p>
            <a:pPr marL="285750" indent="-285750">
              <a:buFont typeface="Arial" panose="020B0604020202020204" pitchFamily="34" charset="0"/>
              <a:buChar char="•"/>
            </a:pPr>
            <a:endParaRPr lang="en-GB" sz="1400" dirty="0" smtClean="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Neuroticism related to WA</a:t>
            </a:r>
          </a:p>
          <a:p>
            <a:pPr marL="285750" indent="-285750">
              <a:buFont typeface="Arial" panose="020B0604020202020204" pitchFamily="34" charset="0"/>
              <a:buChar char="•"/>
            </a:pPr>
            <a:endParaRPr lang="en-GB" sz="1400" dirty="0" smtClean="0">
              <a:solidFill>
                <a:schemeClr val="accent2">
                  <a:lumMod val="50000"/>
                </a:schemeClr>
              </a:solidFill>
            </a:endParaRPr>
          </a:p>
          <a:p>
            <a:pPr marL="285750" indent="-285750">
              <a:buFont typeface="Arial" panose="020B0604020202020204" pitchFamily="34" charset="0"/>
              <a:buChar char="•"/>
            </a:pPr>
            <a:r>
              <a:rPr lang="en-GB" sz="1400" dirty="0" smtClean="0">
                <a:solidFill>
                  <a:schemeClr val="accent2">
                    <a:lumMod val="50000"/>
                  </a:schemeClr>
                </a:solidFill>
              </a:rPr>
              <a:t>Conscientiousness negatively linked to WA (impatience in particular)</a:t>
            </a:r>
            <a:endParaRPr lang="en-GB" sz="1400" dirty="0">
              <a:solidFill>
                <a:schemeClr val="accent2">
                  <a:lumMod val="50000"/>
                </a:schemeClr>
              </a:solidFill>
            </a:endParaRPr>
          </a:p>
        </p:txBody>
      </p:sp>
      <p:sp>
        <p:nvSpPr>
          <p:cNvPr id="8" name="Oval 7"/>
          <p:cNvSpPr/>
          <p:nvPr/>
        </p:nvSpPr>
        <p:spPr>
          <a:xfrm>
            <a:off x="5626100" y="1803400"/>
            <a:ext cx="3517900" cy="5003800"/>
          </a:xfrm>
          <a:prstGeom prst="ellipse">
            <a:avLst/>
          </a:prstGeom>
          <a:gradFill flip="none" rotWithShape="1">
            <a:gsLst>
              <a:gs pos="0">
                <a:srgbClr val="FF66FF">
                  <a:tint val="66000"/>
                  <a:satMod val="160000"/>
                </a:srgbClr>
              </a:gs>
              <a:gs pos="50000">
                <a:srgbClr val="FF66FF">
                  <a:tint val="44500"/>
                  <a:satMod val="160000"/>
                </a:srgbClr>
              </a:gs>
              <a:gs pos="100000">
                <a:srgbClr val="FF66FF">
                  <a:tint val="23500"/>
                  <a:satMod val="160000"/>
                </a:srgbClr>
              </a:gs>
            </a:gsLst>
            <a:path path="circle">
              <a:fillToRect l="50000" t="50000" r="50000" b="50000"/>
            </a:path>
            <a:tileRect/>
          </a:gra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rgbClr val="7030A0"/>
                </a:solidFill>
              </a:rPr>
              <a:t>Social Factors</a:t>
            </a:r>
          </a:p>
          <a:p>
            <a:pPr algn="ctr"/>
            <a:endParaRPr lang="en-GB" sz="1600" dirty="0">
              <a:solidFill>
                <a:srgbClr val="7030A0"/>
              </a:solidFill>
            </a:endParaRPr>
          </a:p>
          <a:p>
            <a:pPr marL="285750" indent="-285750">
              <a:buFont typeface="Arial" panose="020B0604020202020204" pitchFamily="34" charset="0"/>
              <a:buChar char="•"/>
            </a:pPr>
            <a:r>
              <a:rPr lang="en-GB" sz="1400" dirty="0" smtClean="0">
                <a:solidFill>
                  <a:srgbClr val="7030A0"/>
                </a:solidFill>
              </a:rPr>
              <a:t>Peer norms/misconception of peer norms</a:t>
            </a:r>
          </a:p>
          <a:p>
            <a:pPr marL="285750" indent="-285750">
              <a:buFont typeface="Arial" panose="020B0604020202020204" pitchFamily="34" charset="0"/>
              <a:buChar char="•"/>
            </a:pPr>
            <a:endParaRPr lang="en-GB" sz="1400" dirty="0">
              <a:solidFill>
                <a:srgbClr val="7030A0"/>
              </a:solidFill>
            </a:endParaRPr>
          </a:p>
          <a:p>
            <a:pPr marL="285750" indent="-285750">
              <a:buFont typeface="Arial" panose="020B0604020202020204" pitchFamily="34" charset="0"/>
              <a:buChar char="•"/>
            </a:pPr>
            <a:r>
              <a:rPr lang="en-GB" sz="1400" dirty="0" smtClean="0">
                <a:solidFill>
                  <a:srgbClr val="7030A0"/>
                </a:solidFill>
              </a:rPr>
              <a:t>Easy access to the experience</a:t>
            </a:r>
          </a:p>
          <a:p>
            <a:pPr marL="285750" indent="-285750">
              <a:buFont typeface="Arial" panose="020B0604020202020204" pitchFamily="34" charset="0"/>
              <a:buChar char="•"/>
            </a:pPr>
            <a:endParaRPr lang="en-GB" sz="1400" dirty="0">
              <a:solidFill>
                <a:srgbClr val="7030A0"/>
              </a:solidFill>
            </a:endParaRPr>
          </a:p>
          <a:p>
            <a:pPr marL="285750" indent="-285750">
              <a:buFont typeface="Arial" panose="020B0604020202020204" pitchFamily="34" charset="0"/>
              <a:buChar char="•"/>
            </a:pPr>
            <a:r>
              <a:rPr lang="en-GB" sz="1400" dirty="0" smtClean="0">
                <a:solidFill>
                  <a:srgbClr val="7030A0"/>
                </a:solidFill>
              </a:rPr>
              <a:t>Life events (chronic stressors)</a:t>
            </a:r>
          </a:p>
          <a:p>
            <a:pPr marL="285750" indent="-285750">
              <a:buFont typeface="Arial" panose="020B0604020202020204" pitchFamily="34" charset="0"/>
              <a:buChar char="•"/>
            </a:pPr>
            <a:endParaRPr lang="en-GB" sz="1400" dirty="0">
              <a:solidFill>
                <a:srgbClr val="7030A0"/>
              </a:solidFill>
            </a:endParaRPr>
          </a:p>
          <a:p>
            <a:pPr marL="285750" indent="-285750">
              <a:buFont typeface="Arial" panose="020B0604020202020204" pitchFamily="34" charset="0"/>
              <a:buChar char="•"/>
            </a:pPr>
            <a:r>
              <a:rPr lang="en-GB" sz="1400" dirty="0" smtClean="0">
                <a:solidFill>
                  <a:srgbClr val="7030A0"/>
                </a:solidFill>
              </a:rPr>
              <a:t>Organisational or cultural expectations</a:t>
            </a:r>
          </a:p>
          <a:p>
            <a:pPr marL="285750" indent="-285750">
              <a:buFont typeface="Arial" panose="020B0604020202020204" pitchFamily="34" charset="0"/>
              <a:buChar char="•"/>
            </a:pPr>
            <a:endParaRPr lang="en-GB" sz="1400" dirty="0">
              <a:solidFill>
                <a:srgbClr val="7030A0"/>
              </a:solidFill>
            </a:endParaRPr>
          </a:p>
          <a:p>
            <a:pPr marL="285750" indent="-285750">
              <a:buFont typeface="Arial" panose="020B0604020202020204" pitchFamily="34" charset="0"/>
              <a:buChar char="•"/>
            </a:pPr>
            <a:r>
              <a:rPr lang="en-GB" sz="1400" dirty="0" smtClean="0">
                <a:solidFill>
                  <a:srgbClr val="7030A0"/>
                </a:solidFill>
              </a:rPr>
              <a:t>Societal messages and attitudes</a:t>
            </a:r>
          </a:p>
          <a:p>
            <a:pPr marL="285750" indent="-285750">
              <a:buFont typeface="Arial" panose="020B0604020202020204" pitchFamily="34" charset="0"/>
              <a:buChar char="•"/>
            </a:pPr>
            <a:endParaRPr lang="en-GB" sz="1400" dirty="0">
              <a:solidFill>
                <a:srgbClr val="7030A0"/>
              </a:solidFill>
            </a:endParaRPr>
          </a:p>
          <a:p>
            <a:pPr marL="285750" indent="-285750">
              <a:buFont typeface="Arial" panose="020B0604020202020204" pitchFamily="34" charset="0"/>
              <a:buChar char="•"/>
            </a:pPr>
            <a:endParaRPr lang="en-GB" sz="1400" dirty="0">
              <a:solidFill>
                <a:srgbClr val="7030A0"/>
              </a:solidFill>
            </a:endParaRPr>
          </a:p>
        </p:txBody>
      </p:sp>
      <p:sp>
        <p:nvSpPr>
          <p:cNvPr id="9" name="TextBox 8"/>
          <p:cNvSpPr txBox="1"/>
          <p:nvPr/>
        </p:nvSpPr>
        <p:spPr>
          <a:xfrm>
            <a:off x="2860675" y="1394914"/>
            <a:ext cx="3517900" cy="369332"/>
          </a:xfrm>
          <a:prstGeom prst="rect">
            <a:avLst/>
          </a:prstGeom>
          <a:noFill/>
        </p:spPr>
        <p:txBody>
          <a:bodyPr wrap="square" rtlCol="0">
            <a:spAutoFit/>
          </a:bodyPr>
          <a:lstStyle/>
          <a:p>
            <a:pPr algn="ctr"/>
            <a:r>
              <a:rPr lang="en-GB" dirty="0" smtClean="0"/>
              <a:t>Andreassen (2014)</a:t>
            </a:r>
            <a:endParaRPr lang="en-GB" dirty="0"/>
          </a:p>
        </p:txBody>
      </p:sp>
      <p:sp>
        <p:nvSpPr>
          <p:cNvPr id="10" name="TextBox 9"/>
          <p:cNvSpPr txBox="1"/>
          <p:nvPr/>
        </p:nvSpPr>
        <p:spPr>
          <a:xfrm>
            <a:off x="5626100" y="1370568"/>
            <a:ext cx="3517900" cy="369332"/>
          </a:xfrm>
          <a:prstGeom prst="rect">
            <a:avLst/>
          </a:prstGeom>
          <a:noFill/>
        </p:spPr>
        <p:txBody>
          <a:bodyPr wrap="square" rtlCol="0">
            <a:spAutoFit/>
          </a:bodyPr>
          <a:lstStyle/>
          <a:p>
            <a:pPr algn="ctr"/>
            <a:r>
              <a:rPr lang="en-GB" dirty="0" smtClean="0"/>
              <a:t>Burke (2001)</a:t>
            </a:r>
            <a:endParaRPr lang="en-GB" dirty="0"/>
          </a:p>
        </p:txBody>
      </p:sp>
    </p:spTree>
    <p:custDataLst>
      <p:tags r:id="rId1"/>
    </p:custDataLst>
    <p:extLst>
      <p:ext uri="{BB962C8B-B14F-4D97-AF65-F5344CB8AC3E}">
        <p14:creationId xmlns:p14="http://schemas.microsoft.com/office/powerpoint/2010/main" val="334712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Additional individual ‘causes’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b="1" dirty="0" smtClean="0">
                <a:solidFill>
                  <a:srgbClr val="FF33CC"/>
                </a:solidFill>
              </a:rPr>
              <a:t>Escape or control mechanism</a:t>
            </a:r>
          </a:p>
          <a:p>
            <a:pPr marL="800100" lvl="1" indent="-342900" algn="l">
              <a:buFont typeface="Wingdings" panose="05000000000000000000" pitchFamily="2" charset="2"/>
              <a:buChar char="v"/>
            </a:pPr>
            <a:r>
              <a:rPr lang="en-GB" dirty="0" smtClean="0"/>
              <a:t>Individuals attempt to escape ‘real life’ by engaging in excessive and compulsive work</a:t>
            </a:r>
          </a:p>
          <a:p>
            <a:pPr marL="800100" lvl="1" indent="-342900" algn="l">
              <a:buFont typeface="Wingdings" panose="05000000000000000000" pitchFamily="2" charset="2"/>
              <a:buChar char="v"/>
            </a:pPr>
            <a:r>
              <a:rPr lang="en-GB" dirty="0" smtClean="0"/>
              <a:t>Issue of control is important to workaholics – unable to delegate responsibilities and tasks to others</a:t>
            </a:r>
          </a:p>
          <a:p>
            <a:pPr marL="1257300" lvl="2" indent="-342900" algn="l">
              <a:buFont typeface="Wingdings" panose="05000000000000000000" pitchFamily="2" charset="2"/>
              <a:buChar char="v"/>
            </a:pPr>
            <a:r>
              <a:rPr lang="en-GB" dirty="0" smtClean="0"/>
              <a:t>Andreassen and Pallesen (2010)</a:t>
            </a:r>
          </a:p>
          <a:p>
            <a:pPr marL="800100" lvl="1"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b="1" dirty="0" smtClean="0">
                <a:solidFill>
                  <a:srgbClr val="FF33CC"/>
                </a:solidFill>
              </a:rPr>
              <a:t>Self-esteem / competition with self and others</a:t>
            </a:r>
          </a:p>
          <a:p>
            <a:pPr marL="800100" lvl="1" indent="-342900" algn="l">
              <a:buFont typeface="Wingdings" panose="05000000000000000000" pitchFamily="2" charset="2"/>
              <a:buChar char="v"/>
            </a:pPr>
            <a:r>
              <a:rPr lang="en-GB" dirty="0" smtClean="0"/>
              <a:t>Competition in today’s society for (high profile) jobs – particularly prevalent in female workaholics</a:t>
            </a:r>
          </a:p>
          <a:p>
            <a:pPr marL="800100" lvl="1" indent="-342900" algn="l">
              <a:buFont typeface="Wingdings" panose="05000000000000000000" pitchFamily="2" charset="2"/>
              <a:buChar char="v"/>
            </a:pPr>
            <a:r>
              <a:rPr lang="en-GB" dirty="0" smtClean="0"/>
              <a:t>‘performance-based’ self-esteem</a:t>
            </a:r>
          </a:p>
          <a:p>
            <a:pPr marL="1257300" lvl="2" indent="-342900" algn="l">
              <a:buFont typeface="Wingdings" panose="05000000000000000000" pitchFamily="2" charset="2"/>
              <a:buChar char="v"/>
            </a:pPr>
            <a:r>
              <a:rPr lang="en-GB" dirty="0" smtClean="0"/>
              <a:t>Gain or maintain feelings of self-worth through good performances at work</a:t>
            </a:r>
          </a:p>
        </p:txBody>
      </p:sp>
    </p:spTree>
    <p:custDataLst>
      <p:tags r:id="rId1"/>
    </p:custDataLst>
    <p:extLst>
      <p:ext uri="{BB962C8B-B14F-4D97-AF65-F5344CB8AC3E}">
        <p14:creationId xmlns:p14="http://schemas.microsoft.com/office/powerpoint/2010/main" val="86394954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Additional individual ‘causes’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b="1" dirty="0" smtClean="0">
                <a:solidFill>
                  <a:srgbClr val="FF33CC"/>
                </a:solidFill>
              </a:rPr>
              <a:t>Family upbringing</a:t>
            </a:r>
          </a:p>
          <a:p>
            <a:pPr marL="800100" lvl="1" indent="-342900" algn="l">
              <a:buFont typeface="Wingdings" panose="05000000000000000000" pitchFamily="2" charset="2"/>
              <a:buChar char="v"/>
            </a:pPr>
            <a:r>
              <a:rPr lang="en-GB" dirty="0" smtClean="0"/>
              <a:t>Parents or </a:t>
            </a:r>
            <a:r>
              <a:rPr lang="en-GB" dirty="0"/>
              <a:t>other family members may </a:t>
            </a:r>
            <a:r>
              <a:rPr lang="en-GB" dirty="0" smtClean="0"/>
              <a:t>model </a:t>
            </a:r>
            <a:r>
              <a:rPr lang="en-GB" dirty="0"/>
              <a:t>and </a:t>
            </a:r>
            <a:r>
              <a:rPr lang="en-GB" dirty="0" smtClean="0"/>
              <a:t>emphasise </a:t>
            </a:r>
            <a:r>
              <a:rPr lang="en-GB" dirty="0"/>
              <a:t>excessive responsibility and </a:t>
            </a:r>
            <a:r>
              <a:rPr lang="en-GB" dirty="0" smtClean="0"/>
              <a:t>over-achievement</a:t>
            </a:r>
          </a:p>
          <a:p>
            <a:pPr marL="800100" lvl="1" indent="-342900" algn="l">
              <a:buFont typeface="Wingdings" panose="05000000000000000000" pitchFamily="2" charset="2"/>
              <a:buChar char="v"/>
            </a:pPr>
            <a:r>
              <a:rPr lang="en-GB" dirty="0" smtClean="0"/>
              <a:t>Students scoring high on workaholism perceive their parents to be more hard-working than students with low workaholism scores (Chamberlin &amp; Zhang, 2009)</a:t>
            </a:r>
          </a:p>
          <a:p>
            <a:pPr marL="800100" lvl="1"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b="1" dirty="0">
                <a:solidFill>
                  <a:srgbClr val="FF33CC"/>
                </a:solidFill>
              </a:rPr>
              <a:t>Age</a:t>
            </a:r>
          </a:p>
          <a:p>
            <a:pPr marL="800100" lvl="1" indent="-342900" algn="l">
              <a:buFont typeface="Wingdings" panose="05000000000000000000" pitchFamily="2" charset="2"/>
              <a:buChar char="v"/>
            </a:pPr>
            <a:r>
              <a:rPr lang="en-GB" dirty="0"/>
              <a:t>Workaholic behaviours are more prevalent among people aged 18 to 45 than older adults</a:t>
            </a:r>
          </a:p>
          <a:p>
            <a:pPr marL="342900" indent="-342900" algn="l">
              <a:buFont typeface="Wingdings" panose="05000000000000000000" pitchFamily="2" charset="2"/>
              <a:buChar char="v"/>
            </a:pPr>
            <a:endParaRPr lang="en-GB" dirty="0" smtClean="0"/>
          </a:p>
          <a:p>
            <a:pPr marL="800100" lvl="1"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178248466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7"/>
            <a:ext cx="6521450" cy="75247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Additional individual ‘causes’</a:t>
            </a:r>
            <a:endParaRPr lang="en-GB" sz="3600" b="1" dirty="0">
              <a:solidFill>
                <a:srgbClr val="00B0F0"/>
              </a:solidFill>
            </a:endParaRPr>
          </a:p>
        </p:txBody>
      </p:sp>
      <p:sp>
        <p:nvSpPr>
          <p:cNvPr id="6" name="Content Placeholder 2"/>
          <p:cNvSpPr txBox="1">
            <a:spLocks/>
          </p:cNvSpPr>
          <p:nvPr/>
        </p:nvSpPr>
        <p:spPr>
          <a:xfrm>
            <a:off x="1803400" y="1787525"/>
            <a:ext cx="7086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b="1" dirty="0" smtClean="0">
                <a:solidFill>
                  <a:srgbClr val="FF33CC"/>
                </a:solidFill>
              </a:rPr>
              <a:t>Type A and OCD traits</a:t>
            </a:r>
          </a:p>
          <a:p>
            <a:pPr marL="800100" lvl="1" indent="-342900" algn="l">
              <a:buFont typeface="Wingdings" panose="05000000000000000000" pitchFamily="2" charset="2"/>
              <a:buChar char="v"/>
            </a:pPr>
            <a:r>
              <a:rPr lang="en-GB" dirty="0" smtClean="0"/>
              <a:t>May play a part in initial behavioural manifestations of workaholism</a:t>
            </a:r>
          </a:p>
          <a:p>
            <a:pPr marL="800100" lvl="1" indent="-342900" algn="l">
              <a:buFont typeface="Wingdings" panose="05000000000000000000" pitchFamily="2" charset="2"/>
              <a:buChar char="v"/>
            </a:pPr>
            <a:r>
              <a:rPr lang="en-GB" dirty="0" smtClean="0"/>
              <a:t>Type A behaviour pattern corresponds quite closely to that of the obsessive-compulsive, and probably to workaholics</a:t>
            </a:r>
          </a:p>
          <a:p>
            <a:pPr marL="800100" lvl="1" indent="-342900" algn="l">
              <a:buFont typeface="Wingdings" panose="05000000000000000000" pitchFamily="2" charset="2"/>
              <a:buChar char="v"/>
            </a:pPr>
            <a:r>
              <a:rPr lang="en-GB" dirty="0" smtClean="0"/>
              <a:t>Are workaholics simply obsessive individuals who are using work as an avenue to act these compulsions out?</a:t>
            </a:r>
          </a:p>
          <a:p>
            <a:pPr marL="800100" lvl="1" indent="-342900" algn="l">
              <a:buFont typeface="Wingdings" panose="05000000000000000000" pitchFamily="2" charset="2"/>
              <a:buChar char="v"/>
            </a:pPr>
            <a:r>
              <a:rPr lang="en-GB" dirty="0" smtClean="0"/>
              <a:t>Are they drawn to certain types of work because of this?</a:t>
            </a:r>
          </a:p>
          <a:p>
            <a:pPr marL="800100" lvl="1"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b="1" dirty="0" smtClean="0">
                <a:solidFill>
                  <a:srgbClr val="FF33CC"/>
                </a:solidFill>
              </a:rPr>
              <a:t>Career- or achievement-oriented</a:t>
            </a:r>
          </a:p>
          <a:p>
            <a:pPr marL="800100" lvl="1" indent="-342900" algn="l">
              <a:buFont typeface="Wingdings" panose="05000000000000000000" pitchFamily="2" charset="2"/>
              <a:buChar char="v"/>
            </a:pPr>
            <a:r>
              <a:rPr lang="en-GB" dirty="0" smtClean="0"/>
              <a:t>Also linked to Type A behaviour</a:t>
            </a:r>
          </a:p>
          <a:p>
            <a:pPr marL="800100" lvl="1" indent="-342900" algn="l">
              <a:buFont typeface="Wingdings" panose="05000000000000000000" pitchFamily="2" charset="2"/>
              <a:buChar char="v"/>
            </a:pPr>
            <a:r>
              <a:rPr lang="en-GB" dirty="0" smtClean="0"/>
              <a:t>Work longer hours, recommend work to others, invest in the organisation and sacrifice non-work activities for work</a:t>
            </a:r>
          </a:p>
          <a:p>
            <a:pPr marL="800100" lvl="1"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240995883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solidFill>
                  <a:srgbClr val="7030A0"/>
                </a:solidFill>
              </a:rPr>
              <a:t>Physical / Mental Health</a:t>
            </a:r>
          </a:p>
          <a:p>
            <a:pPr marL="0" indent="0">
              <a:buNone/>
            </a:pPr>
            <a:endParaRPr lang="en-GB" dirty="0" smtClean="0"/>
          </a:p>
          <a:p>
            <a:pPr>
              <a:buFont typeface="Wingdings" panose="05000000000000000000" pitchFamily="2" charset="2"/>
              <a:buChar char="v"/>
            </a:pPr>
            <a:r>
              <a:rPr lang="en-GB" sz="2400" dirty="0" smtClean="0"/>
              <a:t>Anxiety and stress</a:t>
            </a:r>
          </a:p>
          <a:p>
            <a:pPr lvl="1">
              <a:buFont typeface="Wingdings" panose="05000000000000000000" pitchFamily="2" charset="2"/>
              <a:buChar char="v"/>
            </a:pPr>
            <a:r>
              <a:rPr lang="en-GB" sz="2000" dirty="0" smtClean="0"/>
              <a:t>Individuals with a strong internal work drive experience higher stress-related physical and psychological symptoms when compare to those with low scores (Andreassen et al., 2007)</a:t>
            </a:r>
          </a:p>
          <a:p>
            <a:pPr lvl="1">
              <a:buFont typeface="Wingdings" panose="05000000000000000000" pitchFamily="2" charset="2"/>
              <a:buChar char="v"/>
            </a:pPr>
            <a:r>
              <a:rPr lang="en-GB" sz="2000" dirty="0" smtClean="0"/>
              <a:t>Coping style also implicated</a:t>
            </a:r>
          </a:p>
          <a:p>
            <a:pPr lvl="1">
              <a:buFont typeface="Wingdings" panose="05000000000000000000" pitchFamily="2" charset="2"/>
              <a:buChar char="v"/>
            </a:pPr>
            <a:endParaRPr lang="en-GB" sz="2400" dirty="0" smtClean="0"/>
          </a:p>
          <a:p>
            <a:pPr>
              <a:buFont typeface="Wingdings" panose="05000000000000000000" pitchFamily="2" charset="2"/>
              <a:buChar char="v"/>
            </a:pPr>
            <a:r>
              <a:rPr lang="en-GB" sz="2400" dirty="0" smtClean="0"/>
              <a:t>Links between workaholism, Type A and heart disease (e.g., Booth-</a:t>
            </a:r>
            <a:r>
              <a:rPr lang="en-GB" sz="2400" dirty="0" err="1" smtClean="0"/>
              <a:t>Kewley</a:t>
            </a:r>
            <a:r>
              <a:rPr lang="en-GB" sz="2400" dirty="0" smtClean="0"/>
              <a:t> &amp; Friedman, 1987)</a:t>
            </a:r>
          </a:p>
          <a:p>
            <a:pPr>
              <a:buFont typeface="Wingdings" panose="05000000000000000000" pitchFamily="2" charset="2"/>
              <a:buChar char="v"/>
            </a:pPr>
            <a:endParaRPr lang="en-GB" sz="2400" dirty="0" smtClean="0"/>
          </a:p>
          <a:p>
            <a:pPr>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39851402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solidFill>
                  <a:srgbClr val="7030A0"/>
                </a:solidFill>
              </a:rPr>
              <a:t>Physical / Mental Health</a:t>
            </a:r>
          </a:p>
          <a:p>
            <a:pPr marL="0" indent="0">
              <a:buNone/>
            </a:pPr>
            <a:endParaRPr lang="en-GB" dirty="0" smtClean="0"/>
          </a:p>
          <a:p>
            <a:pPr>
              <a:buFont typeface="Wingdings" panose="05000000000000000000" pitchFamily="2" charset="2"/>
              <a:buChar char="v"/>
            </a:pPr>
            <a:r>
              <a:rPr lang="en-GB" sz="2400" dirty="0" smtClean="0"/>
              <a:t>Disrupted sleep</a:t>
            </a:r>
          </a:p>
          <a:p>
            <a:pPr lvl="1">
              <a:buFont typeface="Wingdings" panose="05000000000000000000" pitchFamily="2" charset="2"/>
              <a:buChar char="v"/>
            </a:pPr>
            <a:r>
              <a:rPr lang="en-GB" sz="2000" dirty="0" smtClean="0"/>
              <a:t>More likely to report sleep problems and tiredness at work (Kubota et al., 2010)</a:t>
            </a:r>
          </a:p>
          <a:p>
            <a:pPr lvl="1">
              <a:buFont typeface="Wingdings" panose="05000000000000000000" pitchFamily="2" charset="2"/>
              <a:buChar char="v"/>
            </a:pPr>
            <a:r>
              <a:rPr lang="en-GB" sz="2000" dirty="0" smtClean="0"/>
              <a:t>High obsessive work drive linked to insomnia (Andreassen et al., 2011)</a:t>
            </a:r>
          </a:p>
          <a:p>
            <a:pPr lvl="1">
              <a:buFont typeface="Wingdings" panose="05000000000000000000" pitchFamily="2" charset="2"/>
              <a:buChar char="v"/>
            </a:pPr>
            <a:endParaRPr lang="en-GB" sz="1800" dirty="0"/>
          </a:p>
          <a:p>
            <a:pPr>
              <a:buFont typeface="Wingdings" panose="05000000000000000000" pitchFamily="2" charset="2"/>
              <a:buChar char="v"/>
            </a:pPr>
            <a:r>
              <a:rPr lang="en-GB" sz="2400" dirty="0"/>
              <a:t>Development of ‘secondary’ or ‘comorbid’ addictions</a:t>
            </a:r>
          </a:p>
          <a:p>
            <a:pPr lvl="1">
              <a:buFont typeface="Wingdings" panose="05000000000000000000" pitchFamily="2" charset="2"/>
              <a:buChar char="v"/>
            </a:pPr>
            <a:r>
              <a:rPr lang="en-GB" sz="2000" dirty="0"/>
              <a:t>e.g., alcohol abuse or overeating</a:t>
            </a:r>
          </a:p>
          <a:p>
            <a:pPr>
              <a:buFont typeface="Wingdings" panose="05000000000000000000" pitchFamily="2" charset="2"/>
              <a:buChar char="v"/>
            </a:pPr>
            <a:endParaRPr lang="en-GB" sz="2200" dirty="0"/>
          </a:p>
          <a:p>
            <a:pPr>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405220634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solidFill>
                  <a:srgbClr val="7030A0"/>
                </a:solidFill>
              </a:rPr>
              <a:t>Impact on life and lifestyle</a:t>
            </a:r>
          </a:p>
          <a:p>
            <a:pPr marL="0" indent="0">
              <a:buNone/>
            </a:pPr>
            <a:endParaRPr lang="en-GB" dirty="0" smtClean="0"/>
          </a:p>
          <a:p>
            <a:pPr>
              <a:buFont typeface="Wingdings" panose="05000000000000000000" pitchFamily="2" charset="2"/>
              <a:buChar char="v"/>
            </a:pPr>
            <a:r>
              <a:rPr lang="en-GB" sz="2400" dirty="0" smtClean="0"/>
              <a:t>Far greater work-family conflicts</a:t>
            </a:r>
          </a:p>
          <a:p>
            <a:pPr lvl="1">
              <a:buFont typeface="Wingdings" panose="05000000000000000000" pitchFamily="2" charset="2"/>
              <a:buChar char="v"/>
            </a:pPr>
            <a:r>
              <a:rPr lang="en-GB" sz="2000" dirty="0" smtClean="0"/>
              <a:t>Partners and children of workaholics suffer (Macmillan &amp; O’Driscoll, 2004)</a:t>
            </a:r>
          </a:p>
          <a:p>
            <a:pPr lvl="1">
              <a:buFont typeface="Wingdings" panose="05000000000000000000" pitchFamily="2" charset="2"/>
              <a:buChar char="v"/>
            </a:pPr>
            <a:r>
              <a:rPr lang="en-GB" sz="2000" dirty="0" smtClean="0"/>
              <a:t>Marriage / relationship breakdown (Bakker, </a:t>
            </a:r>
            <a:r>
              <a:rPr lang="en-GB" sz="2000" dirty="0" err="1" smtClean="0"/>
              <a:t>Demerouti</a:t>
            </a:r>
            <a:r>
              <a:rPr lang="en-GB" sz="2000" dirty="0" smtClean="0"/>
              <a:t>, &amp; Burke, 2009)</a:t>
            </a:r>
          </a:p>
          <a:p>
            <a:pPr>
              <a:buFont typeface="Wingdings" panose="05000000000000000000" pitchFamily="2" charset="2"/>
              <a:buChar char="v"/>
            </a:pPr>
            <a:endParaRPr lang="en-GB" dirty="0"/>
          </a:p>
          <a:p>
            <a:pPr>
              <a:buFont typeface="Wingdings" panose="05000000000000000000" pitchFamily="2" charset="2"/>
              <a:buChar char="v"/>
            </a:pPr>
            <a:r>
              <a:rPr lang="en-GB" sz="2400" dirty="0" smtClean="0"/>
              <a:t>Poor functioning outside work</a:t>
            </a:r>
            <a:endParaRPr lang="en-GB" sz="2400" dirty="0"/>
          </a:p>
        </p:txBody>
      </p:sp>
    </p:spTree>
    <p:custDataLst>
      <p:tags r:id="rId1"/>
    </p:custDataLst>
    <p:extLst>
      <p:ext uri="{BB962C8B-B14F-4D97-AF65-F5344CB8AC3E}">
        <p14:creationId xmlns:p14="http://schemas.microsoft.com/office/powerpoint/2010/main" val="282214035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solidFill>
                  <a:srgbClr val="7030A0"/>
                </a:solidFill>
              </a:rPr>
              <a:t>Impact on life and lifestyle</a:t>
            </a:r>
          </a:p>
          <a:p>
            <a:pPr marL="0" indent="0">
              <a:buNone/>
            </a:pPr>
            <a:endParaRPr lang="en-GB" dirty="0" smtClean="0"/>
          </a:p>
          <a:p>
            <a:pPr>
              <a:buFont typeface="Wingdings" panose="05000000000000000000" pitchFamily="2" charset="2"/>
              <a:buChar char="v"/>
            </a:pPr>
            <a:r>
              <a:rPr lang="en-GB" sz="2400" dirty="0" smtClean="0"/>
              <a:t>Burnout</a:t>
            </a:r>
          </a:p>
          <a:p>
            <a:pPr lvl="1">
              <a:buFont typeface="Wingdings" panose="05000000000000000000" pitchFamily="2" charset="2"/>
              <a:buChar char="v"/>
            </a:pPr>
            <a:r>
              <a:rPr lang="en-GB" sz="2000" dirty="0" smtClean="0"/>
              <a:t>Three elements (</a:t>
            </a:r>
            <a:r>
              <a:rPr lang="en-GB" sz="2000" dirty="0" err="1" smtClean="0"/>
              <a:t>Maslach</a:t>
            </a:r>
            <a:r>
              <a:rPr lang="en-GB" sz="2000" dirty="0" smtClean="0"/>
              <a:t>, 1993): exhaustion, cynicism, and lack of professional efficacy</a:t>
            </a:r>
          </a:p>
          <a:p>
            <a:pPr lvl="1">
              <a:buFont typeface="Wingdings" panose="05000000000000000000" pitchFamily="2" charset="2"/>
              <a:buChar char="v"/>
            </a:pPr>
            <a:r>
              <a:rPr lang="en-GB" sz="2000" dirty="0" smtClean="0"/>
              <a:t>Burnout as a result of working too much / too hard – exhaustion, in particular, linked to depression and psychosomatic complaints</a:t>
            </a:r>
          </a:p>
          <a:p>
            <a:pPr lvl="1">
              <a:buFont typeface="Wingdings" panose="05000000000000000000" pitchFamily="2" charset="2"/>
              <a:buChar char="v"/>
            </a:pPr>
            <a:endParaRPr lang="en-GB" sz="2000" dirty="0"/>
          </a:p>
        </p:txBody>
      </p:sp>
    </p:spTree>
    <p:custDataLst>
      <p:tags r:id="rId1"/>
    </p:custDataLst>
    <p:extLst>
      <p:ext uri="{BB962C8B-B14F-4D97-AF65-F5344CB8AC3E}">
        <p14:creationId xmlns:p14="http://schemas.microsoft.com/office/powerpoint/2010/main" val="415941045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solidFill>
                  <a:srgbClr val="7030A0"/>
                </a:solidFill>
              </a:rPr>
              <a:t>Impact at work</a:t>
            </a:r>
          </a:p>
          <a:p>
            <a:pPr marL="0" indent="0">
              <a:buNone/>
            </a:pPr>
            <a:endParaRPr lang="en-GB" sz="2000" dirty="0"/>
          </a:p>
          <a:p>
            <a:pPr>
              <a:buFont typeface="Wingdings" panose="05000000000000000000" pitchFamily="2" charset="2"/>
              <a:buChar char="v"/>
            </a:pPr>
            <a:r>
              <a:rPr lang="en-GB" sz="2400" dirty="0" smtClean="0"/>
              <a:t>Impact on work environments</a:t>
            </a:r>
          </a:p>
          <a:p>
            <a:pPr>
              <a:buFont typeface="Wingdings" panose="05000000000000000000" pitchFamily="2" charset="2"/>
              <a:buChar char="v"/>
            </a:pPr>
            <a:endParaRPr lang="en-GB" sz="2400" dirty="0" smtClean="0"/>
          </a:p>
          <a:p>
            <a:pPr lvl="1">
              <a:buFont typeface="Wingdings" panose="05000000000000000000" pitchFamily="2" charset="2"/>
              <a:buChar char="v"/>
            </a:pPr>
            <a:r>
              <a:rPr lang="en-GB" sz="2000" dirty="0" smtClean="0"/>
              <a:t>Can cause competitiveness among co-workers</a:t>
            </a:r>
          </a:p>
          <a:p>
            <a:pPr lvl="1">
              <a:buFont typeface="Wingdings" panose="05000000000000000000" pitchFamily="2" charset="2"/>
              <a:buChar char="v"/>
            </a:pPr>
            <a:r>
              <a:rPr lang="en-GB" sz="2000" dirty="0" smtClean="0"/>
              <a:t>Particularly difficult if line manager is the ‘workaholic’ – resentment and conflict</a:t>
            </a:r>
          </a:p>
          <a:p>
            <a:pPr lvl="1">
              <a:buFont typeface="Wingdings" panose="05000000000000000000" pitchFamily="2" charset="2"/>
              <a:buChar char="v"/>
            </a:pPr>
            <a:r>
              <a:rPr lang="en-GB" sz="2000" dirty="0" smtClean="0"/>
              <a:t>Workaholics highlighted as unable to delegate tasks/responsibilities, and demand a great deal from other people</a:t>
            </a:r>
          </a:p>
        </p:txBody>
      </p:sp>
    </p:spTree>
    <p:custDataLst>
      <p:tags r:id="rId1"/>
    </p:custDataLst>
    <p:extLst>
      <p:ext uri="{BB962C8B-B14F-4D97-AF65-F5344CB8AC3E}">
        <p14:creationId xmlns:p14="http://schemas.microsoft.com/office/powerpoint/2010/main" val="402492981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6"/>
            <a:ext cx="6521450" cy="11080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What part can/does the organisation play in this?</a:t>
            </a:r>
            <a:endParaRPr lang="en-GB" sz="3600" b="1" dirty="0">
              <a:solidFill>
                <a:srgbClr val="00B0F0"/>
              </a:solidFill>
            </a:endParaRPr>
          </a:p>
        </p:txBody>
      </p:sp>
      <p:sp>
        <p:nvSpPr>
          <p:cNvPr id="6" name="Content Placeholder 2"/>
          <p:cNvSpPr txBox="1">
            <a:spLocks/>
          </p:cNvSpPr>
          <p:nvPr/>
        </p:nvSpPr>
        <p:spPr>
          <a:xfrm>
            <a:off x="1803400" y="2235200"/>
            <a:ext cx="7086600" cy="39036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Modern life work seeks and selects workers who are highly motivated and committed – those willing to work hard and go the extra mile</a:t>
            </a:r>
          </a:p>
          <a:p>
            <a:pPr marL="342900" indent="-342900" algn="l">
              <a:buFont typeface="Wingdings" panose="05000000000000000000" pitchFamily="2" charset="2"/>
              <a:buChar char="v"/>
            </a:pPr>
            <a:endParaRPr lang="en-GB" dirty="0" smtClean="0"/>
          </a:p>
          <a:p>
            <a:pPr marL="342900" indent="-342900" algn="l">
              <a:buFont typeface="Wingdings" panose="05000000000000000000" pitchFamily="2" charset="2"/>
              <a:buChar char="v"/>
            </a:pPr>
            <a:r>
              <a:rPr lang="en-GB" dirty="0" smtClean="0"/>
              <a:t>Employers and organisations have their own expectations of level of work engagement</a:t>
            </a:r>
            <a:endParaRPr lang="en-GB" dirty="0"/>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182464802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6"/>
            <a:ext cx="6521450" cy="11080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What part can/does the organisation play in this?</a:t>
            </a:r>
            <a:endParaRPr lang="en-GB" sz="3600" b="1" dirty="0">
              <a:solidFill>
                <a:srgbClr val="00B0F0"/>
              </a:solidFill>
            </a:endParaRPr>
          </a:p>
        </p:txBody>
      </p:sp>
      <p:sp>
        <p:nvSpPr>
          <p:cNvPr id="6" name="Content Placeholder 2"/>
          <p:cNvSpPr txBox="1">
            <a:spLocks/>
          </p:cNvSpPr>
          <p:nvPr/>
        </p:nvSpPr>
        <p:spPr>
          <a:xfrm>
            <a:off x="1803400" y="2235200"/>
            <a:ext cx="7086600" cy="39036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External reinforcement</a:t>
            </a:r>
          </a:p>
          <a:p>
            <a:pPr marL="342900" indent="-342900" algn="l">
              <a:buFont typeface="Wingdings" panose="05000000000000000000" pitchFamily="2" charset="2"/>
              <a:buChar char="v"/>
            </a:pPr>
            <a:endParaRPr lang="en-GB" dirty="0"/>
          </a:p>
          <a:p>
            <a:pPr marL="800100" lvl="1" indent="-342900" algn="l">
              <a:buFont typeface="Wingdings" panose="05000000000000000000" pitchFamily="2" charset="2"/>
              <a:buChar char="v"/>
            </a:pPr>
            <a:r>
              <a:rPr lang="en-GB" dirty="0" smtClean="0"/>
              <a:t>Organisational causes (Van </a:t>
            </a:r>
            <a:r>
              <a:rPr lang="en-GB" dirty="0" err="1" smtClean="0"/>
              <a:t>Beek</a:t>
            </a:r>
            <a:r>
              <a:rPr lang="en-GB" dirty="0" smtClean="0"/>
              <a:t>, Taris, &amp; Schaufeli, 2011)</a:t>
            </a:r>
          </a:p>
          <a:p>
            <a:pPr marL="800100" lvl="1" indent="-342900" algn="l">
              <a:buFont typeface="Wingdings" panose="05000000000000000000" pitchFamily="2" charset="2"/>
              <a:buChar char="v"/>
            </a:pPr>
            <a:endParaRPr lang="en-GB" dirty="0"/>
          </a:p>
          <a:p>
            <a:pPr marL="800100" lvl="1" indent="-342900" algn="l">
              <a:buFont typeface="Wingdings" panose="05000000000000000000" pitchFamily="2" charset="2"/>
              <a:buChar char="v"/>
            </a:pPr>
            <a:r>
              <a:rPr lang="en-GB" dirty="0" smtClean="0"/>
              <a:t>Work addiction / workaholic behaviours are praised by manager or organisation</a:t>
            </a:r>
          </a:p>
          <a:p>
            <a:pPr marL="800100" lvl="1" indent="-342900" algn="l">
              <a:buFont typeface="Wingdings" panose="05000000000000000000" pitchFamily="2" charset="2"/>
              <a:buChar char="v"/>
            </a:pPr>
            <a:endParaRPr lang="en-GB" dirty="0"/>
          </a:p>
          <a:p>
            <a:pPr marL="800100" lvl="1" indent="-342900" algn="l">
              <a:buFont typeface="Wingdings" panose="05000000000000000000" pitchFamily="2" charset="2"/>
              <a:buChar char="v"/>
            </a:pPr>
            <a:r>
              <a:rPr lang="en-GB" dirty="0" smtClean="0"/>
              <a:t>This fosters a sense of needing to reinforce the behaviour to continue receiving praise</a:t>
            </a:r>
            <a:endParaRPr lang="en-GB" dirty="0"/>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213942493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6"/>
            <a:ext cx="6521450" cy="11080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What part can/does the organisation play in this?</a:t>
            </a:r>
            <a:endParaRPr lang="en-GB" sz="3600" b="1" dirty="0">
              <a:solidFill>
                <a:srgbClr val="00B0F0"/>
              </a:solidFill>
            </a:endParaRPr>
          </a:p>
        </p:txBody>
      </p:sp>
      <p:sp>
        <p:nvSpPr>
          <p:cNvPr id="6" name="Content Placeholder 2"/>
          <p:cNvSpPr txBox="1">
            <a:spLocks/>
          </p:cNvSpPr>
          <p:nvPr/>
        </p:nvSpPr>
        <p:spPr>
          <a:xfrm>
            <a:off x="1803400" y="2235200"/>
            <a:ext cx="7086600" cy="3903662"/>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Operant conditioning (Burke, 2001)</a:t>
            </a:r>
          </a:p>
          <a:p>
            <a:pPr marL="342900" indent="-342900" algn="l">
              <a:buFont typeface="Wingdings" panose="05000000000000000000" pitchFamily="2" charset="2"/>
              <a:buChar char="v"/>
            </a:pPr>
            <a:endParaRPr lang="en-GB" dirty="0"/>
          </a:p>
          <a:p>
            <a:pPr marL="800100" lvl="1" indent="-342900" algn="l">
              <a:buFont typeface="Wingdings" panose="05000000000000000000" pitchFamily="2" charset="2"/>
              <a:buChar char="v"/>
            </a:pPr>
            <a:r>
              <a:rPr lang="en-GB" dirty="0" smtClean="0"/>
              <a:t>Workaholic behaviours manifest and are maintained because similar previous behaviour has led to positive outcomes</a:t>
            </a:r>
          </a:p>
          <a:p>
            <a:pPr marL="1257300" lvl="2" indent="-342900" algn="l">
              <a:buFont typeface="Wingdings" panose="05000000000000000000" pitchFamily="2" charset="2"/>
              <a:buChar char="v"/>
            </a:pPr>
            <a:r>
              <a:rPr lang="en-GB" dirty="0" smtClean="0"/>
              <a:t>E.g., promotion, increase in salary</a:t>
            </a:r>
          </a:p>
          <a:p>
            <a:pPr marL="800100" lvl="1" indent="-342900" algn="l">
              <a:buFont typeface="Wingdings" panose="05000000000000000000" pitchFamily="2" charset="2"/>
              <a:buChar char="v"/>
            </a:pPr>
            <a:r>
              <a:rPr lang="en-GB" dirty="0" smtClean="0"/>
              <a:t>These positive outcomes, in turn, create a fertile environment for workaholism</a:t>
            </a:r>
          </a:p>
          <a:p>
            <a:pPr marL="1257300" lvl="2" indent="-342900" algn="l">
              <a:buFont typeface="Wingdings" panose="05000000000000000000" pitchFamily="2" charset="2"/>
              <a:buChar char="v"/>
            </a:pPr>
            <a:endParaRPr lang="en-GB" dirty="0" smtClean="0"/>
          </a:p>
          <a:p>
            <a:pPr marL="800100" lvl="1" indent="-342900" algn="l">
              <a:buFont typeface="Wingdings" panose="05000000000000000000" pitchFamily="2" charset="2"/>
              <a:buChar char="v"/>
            </a:pPr>
            <a:r>
              <a:rPr lang="en-GB" dirty="0" smtClean="0"/>
              <a:t>Or… because the behaviour has resulted in the avoidance of negative outcomes</a:t>
            </a:r>
          </a:p>
          <a:p>
            <a:pPr marL="1257300" lvl="2" indent="-342900" algn="l">
              <a:buFont typeface="Wingdings" panose="05000000000000000000" pitchFamily="2" charset="2"/>
              <a:buChar char="v"/>
            </a:pPr>
            <a:r>
              <a:rPr lang="en-GB" dirty="0" smtClean="0"/>
              <a:t>E.g., criticism, conflicts at home</a:t>
            </a:r>
            <a:endParaRPr lang="en-GB" dirty="0"/>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264618451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6"/>
            <a:ext cx="6521450" cy="11080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What part can/does the organisation play in this?</a:t>
            </a:r>
            <a:endParaRPr lang="en-GB" sz="3600" b="1" dirty="0">
              <a:solidFill>
                <a:srgbClr val="00B0F0"/>
              </a:solidFill>
            </a:endParaRPr>
          </a:p>
        </p:txBody>
      </p:sp>
      <p:sp>
        <p:nvSpPr>
          <p:cNvPr id="6" name="Content Placeholder 2"/>
          <p:cNvSpPr txBox="1">
            <a:spLocks/>
          </p:cNvSpPr>
          <p:nvPr/>
        </p:nvSpPr>
        <p:spPr>
          <a:xfrm>
            <a:off x="1803400" y="2235200"/>
            <a:ext cx="7086600" cy="39036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Role models at work</a:t>
            </a:r>
          </a:p>
          <a:p>
            <a:pPr marL="342900" indent="-342900" algn="l">
              <a:buFont typeface="Wingdings" panose="05000000000000000000" pitchFamily="2" charset="2"/>
              <a:buChar char="v"/>
            </a:pPr>
            <a:endParaRPr lang="en-GB" dirty="0"/>
          </a:p>
          <a:p>
            <a:pPr marL="800100" lvl="1" indent="-342900" algn="l">
              <a:buFont typeface="Wingdings" panose="05000000000000000000" pitchFamily="2" charset="2"/>
              <a:buChar char="v"/>
            </a:pPr>
            <a:r>
              <a:rPr lang="en-GB" dirty="0" smtClean="0"/>
              <a:t>Much in the same way as with family upbringing, employees can use managers or other colleagues as role models and imitate behaviour</a:t>
            </a:r>
          </a:p>
          <a:p>
            <a:pPr marL="800100" lvl="1" indent="-342900" algn="l">
              <a:buFont typeface="Wingdings" panose="05000000000000000000" pitchFamily="2" charset="2"/>
              <a:buChar char="v"/>
            </a:pPr>
            <a:endParaRPr lang="en-GB" dirty="0" smtClean="0"/>
          </a:p>
          <a:p>
            <a:pPr marL="800100" lvl="1" indent="-342900" algn="l">
              <a:buFont typeface="Wingdings" panose="05000000000000000000" pitchFamily="2" charset="2"/>
              <a:buChar char="v"/>
            </a:pPr>
            <a:r>
              <a:rPr lang="en-GB" dirty="0" smtClean="0"/>
              <a:t>Particularly with managers (who tend to exhibit workaholic behaviours more) – need to be aware of the importance of the image they project</a:t>
            </a:r>
            <a:endParaRPr lang="en-GB" dirty="0"/>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98367617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6"/>
            <a:ext cx="6521450" cy="11080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What part can/does the organisation play in this?</a:t>
            </a:r>
            <a:endParaRPr lang="en-GB" sz="3600" b="1" dirty="0">
              <a:solidFill>
                <a:srgbClr val="00B0F0"/>
              </a:solidFill>
            </a:endParaRPr>
          </a:p>
        </p:txBody>
      </p:sp>
      <p:sp>
        <p:nvSpPr>
          <p:cNvPr id="6" name="Content Placeholder 2"/>
          <p:cNvSpPr txBox="1">
            <a:spLocks/>
          </p:cNvSpPr>
          <p:nvPr/>
        </p:nvSpPr>
        <p:spPr>
          <a:xfrm>
            <a:off x="1803400" y="2235200"/>
            <a:ext cx="7086600" cy="39036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Organisational culture</a:t>
            </a:r>
          </a:p>
          <a:p>
            <a:pPr marL="342900" indent="-342900" algn="l">
              <a:buFont typeface="Wingdings" panose="05000000000000000000" pitchFamily="2" charset="2"/>
              <a:buChar char="v"/>
            </a:pPr>
            <a:endParaRPr lang="en-GB" dirty="0"/>
          </a:p>
          <a:p>
            <a:pPr marL="800100" lvl="1" indent="-342900" algn="l">
              <a:buFont typeface="Wingdings" panose="05000000000000000000" pitchFamily="2" charset="2"/>
              <a:buChar char="v"/>
            </a:pPr>
            <a:r>
              <a:rPr lang="en-GB" dirty="0" smtClean="0"/>
              <a:t>Overwork climate (</a:t>
            </a:r>
            <a:r>
              <a:rPr lang="en-GB" dirty="0" err="1" smtClean="0"/>
              <a:t>Mazzetti</a:t>
            </a:r>
            <a:r>
              <a:rPr lang="en-GB" dirty="0" smtClean="0"/>
              <a:t>, Schaufeli, &amp; </a:t>
            </a:r>
            <a:r>
              <a:rPr lang="en-GB" dirty="0" err="1" smtClean="0"/>
              <a:t>Guglielmi</a:t>
            </a:r>
            <a:r>
              <a:rPr lang="en-GB" dirty="0" smtClean="0"/>
              <a:t>, 2014)</a:t>
            </a:r>
          </a:p>
          <a:p>
            <a:pPr marL="1257300" lvl="2" indent="-342900" algn="l">
              <a:buFont typeface="Wingdings" panose="05000000000000000000" pitchFamily="2" charset="2"/>
              <a:buChar char="v"/>
            </a:pPr>
            <a:r>
              <a:rPr lang="en-GB" dirty="0" smtClean="0"/>
              <a:t>Encouragement from organisation to engage in overtime, and the expectation that employees do so</a:t>
            </a:r>
          </a:p>
          <a:p>
            <a:pPr marL="1257300" lvl="2" indent="-342900" algn="l">
              <a:buFont typeface="Wingdings" panose="05000000000000000000" pitchFamily="2" charset="2"/>
              <a:buChar char="v"/>
            </a:pPr>
            <a:r>
              <a:rPr lang="en-GB" dirty="0" smtClean="0"/>
              <a:t>Conveying the message that excessive working is </a:t>
            </a:r>
            <a:r>
              <a:rPr lang="en-GB" dirty="0" smtClean="0"/>
              <a:t>desirable, </a:t>
            </a:r>
            <a:r>
              <a:rPr lang="en-GB" dirty="0" smtClean="0"/>
              <a:t>and thus fostering workaholic behaviours</a:t>
            </a:r>
          </a:p>
          <a:p>
            <a:pPr marL="1257300" lvl="2"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dirty="0" smtClean="0"/>
              <a:t>Some individuals are attracted to certain occupations BECAUSE they are workaholics and can foster their compulsions effectively</a:t>
            </a:r>
            <a:endParaRPr lang="en-GB" dirty="0"/>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146420742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 for organisations?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smtClean="0"/>
          </a:p>
        </p:txBody>
      </p:sp>
      <p:sp>
        <p:nvSpPr>
          <p:cNvPr id="7" name="Rounded Rectangle 6"/>
          <p:cNvSpPr/>
          <p:nvPr/>
        </p:nvSpPr>
        <p:spPr>
          <a:xfrm>
            <a:off x="2777021" y="2565400"/>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Employee burnout</a:t>
            </a:r>
            <a:endParaRPr lang="en-GB" dirty="0"/>
          </a:p>
        </p:txBody>
      </p:sp>
      <p:sp>
        <p:nvSpPr>
          <p:cNvPr id="8" name="Rounded Rectangle 7"/>
          <p:cNvSpPr/>
          <p:nvPr/>
        </p:nvSpPr>
        <p:spPr>
          <a:xfrm>
            <a:off x="2777021" y="4079544"/>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Absenteeism </a:t>
            </a:r>
            <a:endParaRPr lang="en-GB" dirty="0"/>
          </a:p>
        </p:txBody>
      </p:sp>
      <p:sp>
        <p:nvSpPr>
          <p:cNvPr id="9" name="Rounded Rectangle 8"/>
          <p:cNvSpPr/>
          <p:nvPr/>
        </p:nvSpPr>
        <p:spPr>
          <a:xfrm>
            <a:off x="431800" y="2222500"/>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Ill physical and/or mental health</a:t>
            </a:r>
            <a:endParaRPr lang="en-GB" dirty="0"/>
          </a:p>
        </p:txBody>
      </p:sp>
      <p:sp>
        <p:nvSpPr>
          <p:cNvPr id="10" name="Rounded Rectangle 9"/>
          <p:cNvSpPr/>
          <p:nvPr/>
        </p:nvSpPr>
        <p:spPr>
          <a:xfrm>
            <a:off x="5121275" y="3251200"/>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Sick pay</a:t>
            </a:r>
            <a:endParaRPr lang="en-GB" dirty="0"/>
          </a:p>
        </p:txBody>
      </p:sp>
      <p:sp>
        <p:nvSpPr>
          <p:cNvPr id="14" name="Rounded Rectangle 13"/>
          <p:cNvSpPr/>
          <p:nvPr/>
        </p:nvSpPr>
        <p:spPr>
          <a:xfrm>
            <a:off x="431800" y="3224143"/>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 in stress</a:t>
            </a:r>
            <a:endParaRPr lang="en-GB" dirty="0"/>
          </a:p>
        </p:txBody>
      </p:sp>
      <p:sp>
        <p:nvSpPr>
          <p:cNvPr id="18" name="Rounded Rectangle 17"/>
          <p:cNvSpPr/>
          <p:nvPr/>
        </p:nvSpPr>
        <p:spPr>
          <a:xfrm>
            <a:off x="431800" y="4187754"/>
            <a:ext cx="1981200" cy="20032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Attempts to AVOID compulsive behaviour can also result in anxiety and stress</a:t>
            </a:r>
            <a:endParaRPr lang="en-GB" dirty="0"/>
          </a:p>
        </p:txBody>
      </p:sp>
      <p:cxnSp>
        <p:nvCxnSpPr>
          <p:cNvPr id="21" name="Straight Arrow Connector 20"/>
          <p:cNvCxnSpPr>
            <a:stCxn id="9" idx="3"/>
          </p:cNvCxnSpPr>
          <p:nvPr/>
        </p:nvCxnSpPr>
        <p:spPr>
          <a:xfrm>
            <a:off x="2413000" y="2565400"/>
            <a:ext cx="364021" cy="20399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endCxn id="7" idx="1"/>
          </p:cNvCxnSpPr>
          <p:nvPr/>
        </p:nvCxnSpPr>
        <p:spPr>
          <a:xfrm flipV="1">
            <a:off x="2461970" y="2908300"/>
            <a:ext cx="315051" cy="58704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2413000" y="3249551"/>
            <a:ext cx="535473" cy="134784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8" idx="2"/>
          </p:cNvCxnSpPr>
          <p:nvPr/>
        </p:nvCxnSpPr>
        <p:spPr>
          <a:xfrm flipV="1">
            <a:off x="2365685" y="4765344"/>
            <a:ext cx="1401936" cy="102704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2290518" y="2924689"/>
            <a:ext cx="937874" cy="11241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2434512" y="3670098"/>
            <a:ext cx="632141" cy="39513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4832033" y="2769395"/>
            <a:ext cx="632141" cy="39513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8" idx="3"/>
          </p:cNvCxnSpPr>
          <p:nvPr/>
        </p:nvCxnSpPr>
        <p:spPr>
          <a:xfrm flipV="1">
            <a:off x="4758221" y="3992878"/>
            <a:ext cx="705953" cy="4295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5935828" y="4023666"/>
            <a:ext cx="31910" cy="74167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9" name="Rounded Rectangle 38"/>
          <p:cNvSpPr/>
          <p:nvPr/>
        </p:nvSpPr>
        <p:spPr>
          <a:xfrm>
            <a:off x="5121275" y="4862443"/>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Loss of money</a:t>
            </a:r>
            <a:endParaRPr lang="en-GB" dirty="0"/>
          </a:p>
        </p:txBody>
      </p:sp>
    </p:spTree>
    <p:custDataLst>
      <p:tags r:id="rId1"/>
    </p:custDataLst>
    <p:extLst>
      <p:ext uri="{BB962C8B-B14F-4D97-AF65-F5344CB8AC3E}">
        <p14:creationId xmlns:p14="http://schemas.microsoft.com/office/powerpoint/2010/main" val="221148401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r>
              <a:rPr lang="en-GB" b="1" dirty="0" smtClean="0">
                <a:solidFill>
                  <a:srgbClr val="00B0F0"/>
                </a:solidFill>
              </a:rPr>
              <a:t>Consequences for organisations?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sp>
        <p:nvSpPr>
          <p:cNvPr id="6" name="Content Placeholder 2"/>
          <p:cNvSpPr txBox="1">
            <a:spLocks/>
          </p:cNvSpPr>
          <p:nvPr/>
        </p:nvSpPr>
        <p:spPr>
          <a:xfrm>
            <a:off x="628650" y="1968500"/>
            <a:ext cx="7886700" cy="43179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smtClean="0"/>
          </a:p>
        </p:txBody>
      </p:sp>
      <p:sp>
        <p:nvSpPr>
          <p:cNvPr id="12" name="Rounded Rectangle 11"/>
          <p:cNvSpPr/>
          <p:nvPr/>
        </p:nvSpPr>
        <p:spPr>
          <a:xfrm>
            <a:off x="317500" y="1968500"/>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Decreased efficiency</a:t>
            </a:r>
            <a:endParaRPr lang="en-GB" dirty="0"/>
          </a:p>
        </p:txBody>
      </p:sp>
      <p:sp>
        <p:nvSpPr>
          <p:cNvPr id="13" name="Rounded Rectangle 12"/>
          <p:cNvSpPr/>
          <p:nvPr/>
        </p:nvSpPr>
        <p:spPr>
          <a:xfrm>
            <a:off x="317500" y="3093229"/>
            <a:ext cx="1981200" cy="10734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Decreased productivity (obsessive over details)</a:t>
            </a:r>
            <a:endParaRPr lang="en-GB" dirty="0"/>
          </a:p>
        </p:txBody>
      </p:sp>
      <p:sp>
        <p:nvSpPr>
          <p:cNvPr id="14" name="Rounded Rectangle 13"/>
          <p:cNvSpPr/>
          <p:nvPr/>
        </p:nvSpPr>
        <p:spPr>
          <a:xfrm>
            <a:off x="317500" y="4592496"/>
            <a:ext cx="1981200" cy="8763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Decreased performance overall</a:t>
            </a:r>
            <a:endParaRPr lang="en-GB" dirty="0"/>
          </a:p>
        </p:txBody>
      </p:sp>
      <p:sp>
        <p:nvSpPr>
          <p:cNvPr id="15" name="Rounded Rectangle 14"/>
          <p:cNvSpPr/>
          <p:nvPr/>
        </p:nvSpPr>
        <p:spPr>
          <a:xfrm>
            <a:off x="4791139" y="2181538"/>
            <a:ext cx="1981200" cy="877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High quantity work = low quality work</a:t>
            </a:r>
            <a:endParaRPr lang="en-GB" dirty="0"/>
          </a:p>
        </p:txBody>
      </p:sp>
      <p:sp>
        <p:nvSpPr>
          <p:cNvPr id="16" name="Rounded Rectangle 15"/>
          <p:cNvSpPr/>
          <p:nvPr/>
        </p:nvSpPr>
        <p:spPr>
          <a:xfrm>
            <a:off x="2891838" y="3942521"/>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Decreased satisfaction</a:t>
            </a:r>
            <a:endParaRPr lang="en-GB" dirty="0"/>
          </a:p>
        </p:txBody>
      </p:sp>
      <p:sp>
        <p:nvSpPr>
          <p:cNvPr id="17" name="Rounded Rectangle 16"/>
          <p:cNvSpPr/>
          <p:nvPr/>
        </p:nvSpPr>
        <p:spPr>
          <a:xfrm>
            <a:off x="317500" y="5851088"/>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Demotivation </a:t>
            </a:r>
            <a:endParaRPr lang="en-GB" dirty="0"/>
          </a:p>
        </p:txBody>
      </p:sp>
      <p:sp>
        <p:nvSpPr>
          <p:cNvPr id="18" name="Rounded Rectangle 17"/>
          <p:cNvSpPr/>
          <p:nvPr/>
        </p:nvSpPr>
        <p:spPr>
          <a:xfrm>
            <a:off x="4791139" y="5460912"/>
            <a:ext cx="1981200" cy="8763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Ineffective team membership</a:t>
            </a:r>
            <a:endParaRPr lang="en-GB" dirty="0"/>
          </a:p>
        </p:txBody>
      </p:sp>
      <p:sp>
        <p:nvSpPr>
          <p:cNvPr id="19" name="Rounded Rectangle 18"/>
          <p:cNvSpPr/>
          <p:nvPr/>
        </p:nvSpPr>
        <p:spPr>
          <a:xfrm>
            <a:off x="6849580" y="3784599"/>
            <a:ext cx="1981200" cy="685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Loss of money</a:t>
            </a:r>
            <a:endParaRPr lang="en-GB" dirty="0"/>
          </a:p>
        </p:txBody>
      </p:sp>
      <p:sp>
        <p:nvSpPr>
          <p:cNvPr id="3" name="Right Brace 2"/>
          <p:cNvSpPr/>
          <p:nvPr/>
        </p:nvSpPr>
        <p:spPr>
          <a:xfrm>
            <a:off x="2298700" y="1968500"/>
            <a:ext cx="449815" cy="463384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Straight Arrow Connector 19"/>
          <p:cNvCxnSpPr/>
          <p:nvPr/>
        </p:nvCxnSpPr>
        <p:spPr>
          <a:xfrm flipV="1">
            <a:off x="4162235" y="2419304"/>
            <a:ext cx="535473" cy="134784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6914115" y="2654300"/>
            <a:ext cx="903382" cy="11147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4168712" y="4724057"/>
            <a:ext cx="622427" cy="7447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6869789" y="4572037"/>
            <a:ext cx="427399" cy="111212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34138525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400" y="0"/>
            <a:ext cx="1563042" cy="6858000"/>
          </a:xfrm>
          <a:prstGeom prst="rect">
            <a:avLst/>
          </a:prstGeom>
        </p:spPr>
      </p:pic>
      <p:sp>
        <p:nvSpPr>
          <p:cNvPr id="5" name="Title 1"/>
          <p:cNvSpPr txBox="1">
            <a:spLocks/>
          </p:cNvSpPr>
          <p:nvPr/>
        </p:nvSpPr>
        <p:spPr>
          <a:xfrm>
            <a:off x="1993900" y="365126"/>
            <a:ext cx="6521450" cy="11080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smtClean="0">
                <a:solidFill>
                  <a:srgbClr val="00B0F0"/>
                </a:solidFill>
              </a:rPr>
              <a:t>But – not always negative…</a:t>
            </a:r>
          </a:p>
        </p:txBody>
      </p:sp>
      <p:sp>
        <p:nvSpPr>
          <p:cNvPr id="6" name="Content Placeholder 2"/>
          <p:cNvSpPr txBox="1">
            <a:spLocks/>
          </p:cNvSpPr>
          <p:nvPr/>
        </p:nvSpPr>
        <p:spPr>
          <a:xfrm>
            <a:off x="1803400" y="2235200"/>
            <a:ext cx="7086600" cy="39036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Wingdings" panose="05000000000000000000" pitchFamily="2" charset="2"/>
              <a:buChar char="v"/>
            </a:pPr>
            <a:r>
              <a:rPr lang="en-GB" dirty="0" smtClean="0"/>
              <a:t>Increased creativity and intuition </a:t>
            </a:r>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dirty="0" smtClean="0"/>
              <a:t>Increase in organisational commitment</a:t>
            </a:r>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dirty="0" smtClean="0"/>
              <a:t>Individual pursuit of high autonomy</a:t>
            </a:r>
            <a:endParaRPr lang="en-GB" dirty="0"/>
          </a:p>
          <a:p>
            <a:pPr marL="342900" indent="-342900" algn="l">
              <a:buFont typeface="Wingdings" panose="05000000000000000000" pitchFamily="2" charset="2"/>
              <a:buChar char="v"/>
            </a:pPr>
            <a:endParaRPr lang="en-GB" dirty="0"/>
          </a:p>
        </p:txBody>
      </p:sp>
    </p:spTree>
    <p:custDataLst>
      <p:tags r:id="rId1"/>
    </p:custDataLst>
    <p:extLst>
      <p:ext uri="{BB962C8B-B14F-4D97-AF65-F5344CB8AC3E}">
        <p14:creationId xmlns:p14="http://schemas.microsoft.com/office/powerpoint/2010/main" val="347469189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65126"/>
            <a:ext cx="6788150" cy="1325563"/>
          </a:xfrm>
        </p:spPr>
        <p:txBody>
          <a:bodyPr/>
          <a:lstStyle/>
          <a:p>
            <a:pPr algn="ctr"/>
            <a:r>
              <a:rPr lang="en-GB" b="1" dirty="0" smtClean="0">
                <a:solidFill>
                  <a:srgbClr val="00B0F0"/>
                </a:solidFill>
              </a:rPr>
              <a:t>Any questions??</a:t>
            </a:r>
            <a:endParaRPr lang="en-GB" b="1" dirty="0">
              <a:solidFill>
                <a:srgbClr val="00B0F0"/>
              </a:solidFill>
            </a:endParaRPr>
          </a:p>
        </p:txBody>
      </p:sp>
      <p:pic>
        <p:nvPicPr>
          <p:cNvPr id="5" name="Content Placeholder 4"/>
          <p:cNvPicPr>
            <a:picLocks noGrp="1" noChangeAspect="1"/>
          </p:cNvPicPr>
          <p:nvPr>
            <p:ph idx="1"/>
          </p:nvPr>
        </p:nvPicPr>
        <p:blipFill>
          <a:blip r:embed="rId3"/>
          <a:stretch>
            <a:fillRect/>
          </a:stretch>
        </p:blipFill>
        <p:spPr>
          <a:xfrm>
            <a:off x="7897191" y="5205343"/>
            <a:ext cx="1249018" cy="1665357"/>
          </a:xfrm>
          <a:prstGeom prst="rect">
            <a:avLst/>
          </a:prstGeom>
        </p:spPr>
      </p:pic>
      <p:pic>
        <p:nvPicPr>
          <p:cNvPr id="4" name="Picture 3"/>
          <p:cNvPicPr>
            <a:picLocks noChangeAspect="1"/>
          </p:cNvPicPr>
          <p:nvPr/>
        </p:nvPicPr>
        <p:blipFill>
          <a:blip r:embed="rId4"/>
          <a:stretch>
            <a:fillRect/>
          </a:stretch>
        </p:blipFill>
        <p:spPr>
          <a:xfrm>
            <a:off x="-12700" y="-12700"/>
            <a:ext cx="1320800" cy="1665357"/>
          </a:xfrm>
          <a:prstGeom prst="rect">
            <a:avLst/>
          </a:prstGeom>
        </p:spPr>
      </p:pic>
      <p:pic>
        <p:nvPicPr>
          <p:cNvPr id="3" name="Picture 2"/>
          <p:cNvPicPr>
            <a:picLocks noChangeAspect="1"/>
          </p:cNvPicPr>
          <p:nvPr/>
        </p:nvPicPr>
        <p:blipFill>
          <a:blip r:embed="rId5"/>
          <a:stretch>
            <a:fillRect/>
          </a:stretch>
        </p:blipFill>
        <p:spPr>
          <a:xfrm>
            <a:off x="2869051" y="1690689"/>
            <a:ext cx="3045365" cy="4437064"/>
          </a:xfrm>
          <a:prstGeom prst="rect">
            <a:avLst/>
          </a:prstGeom>
        </p:spPr>
      </p:pic>
    </p:spTree>
    <p:custDataLst>
      <p:tags r:id="rId1"/>
    </p:custDataLst>
    <p:extLst>
      <p:ext uri="{BB962C8B-B14F-4D97-AF65-F5344CB8AC3E}">
        <p14:creationId xmlns:p14="http://schemas.microsoft.com/office/powerpoint/2010/main" val="3271971212"/>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537</TotalTime>
  <Words>2744</Words>
  <Application>Microsoft Office PowerPoint</Application>
  <PresentationFormat>On-screen Show (4:3)</PresentationFormat>
  <Paragraphs>447</Paragraphs>
  <Slides>61</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61</vt:i4>
      </vt:variant>
    </vt:vector>
  </HeadingPairs>
  <TitlesOfParts>
    <vt:vector size="70" baseType="lpstr">
      <vt:lpstr>맑은 고딕</vt:lpstr>
      <vt:lpstr>Arial</vt:lpstr>
      <vt:lpstr>Calibri</vt:lpstr>
      <vt:lpstr>Calibri Light</vt:lpstr>
      <vt:lpstr>Source Sans Pro</vt:lpstr>
      <vt:lpstr>Tw Cen MT</vt:lpstr>
      <vt:lpstr>Wingdings</vt:lpstr>
      <vt:lpstr>Wingdings 3</vt:lpstr>
      <vt:lpstr>Office Theme</vt:lpstr>
      <vt:lpstr>Occupational  Psychology</vt:lpstr>
      <vt:lpstr>PowerPoint Presentation</vt:lpstr>
      <vt:lpstr>What has an impact on the development of addiction to work?</vt:lpstr>
      <vt:lpstr>Development of addiction to work?</vt:lpstr>
      <vt:lpstr>PowerPoint Presentation</vt:lpstr>
      <vt:lpstr>What can be done to ensure employees have a sound work-life balance?</vt:lpstr>
      <vt:lpstr>PowerPoint Presentation</vt:lpstr>
      <vt:lpstr>Study A: Quantitative measure of attitudes</vt:lpstr>
      <vt:lpstr>Study B: Qualitative exploration of issues affecting commitment</vt:lpstr>
      <vt:lpstr>If organisations know that employees need a health work-life balance, why don’t they just provide the conditions to achieve this?!</vt:lpstr>
      <vt:lpstr>Work-life balance</vt:lpstr>
      <vt:lpstr>PowerPoint Presentation</vt:lpstr>
      <vt:lpstr>PowerPoint Presentation</vt:lpstr>
      <vt:lpstr>Other things employers need to consider</vt:lpstr>
      <vt:lpstr>Solutions?</vt:lpstr>
      <vt:lpstr>PowerPoint Presentation</vt:lpstr>
      <vt:lpstr>Working from home – the benefits</vt:lpstr>
      <vt:lpstr>Working from home – the problems</vt:lpstr>
      <vt:lpstr>PowerPoint Presentation</vt:lpstr>
      <vt:lpstr>PowerPoint Presentation</vt:lpstr>
      <vt:lpstr>PowerPoint Presentation</vt:lpstr>
      <vt:lpstr>The role of technology at work</vt:lpstr>
      <vt:lpstr>PowerPoint Presentation</vt:lpstr>
      <vt:lpstr>PowerPoint Presentation</vt:lpstr>
      <vt:lpstr>PowerPoint Presentation</vt:lpstr>
      <vt:lpstr>PowerPoint Presentation</vt:lpstr>
      <vt:lpstr> What is  WORK ADDICTION?</vt:lpstr>
      <vt:lpstr>Work  addiction?</vt:lpstr>
      <vt:lpstr>PowerPoint Presentation</vt:lpstr>
      <vt:lpstr>PowerPoint Presentation</vt:lpstr>
      <vt:lpstr>PowerPoint Presentation</vt:lpstr>
      <vt:lpstr>Work engagement and work addiction</vt:lpstr>
      <vt:lpstr>PowerPoint Presentation</vt:lpstr>
      <vt:lpstr>Interaction of engagement and workaholism</vt:lpstr>
      <vt:lpstr>Is workaholism simply a type of heavy work investment?</vt:lpstr>
      <vt:lpstr>Heavy work investment?</vt:lpstr>
      <vt:lpstr>Or addiction?</vt:lpstr>
      <vt:lpstr>PowerPoint Presentation</vt:lpstr>
      <vt:lpstr>PowerPoint Presentation</vt:lpstr>
      <vt:lpstr>Are these components present in individuals with an addiction to work?</vt:lpstr>
      <vt:lpstr>PowerPoint Presentation</vt:lpstr>
      <vt:lpstr>DSM-5 criteria of addictions</vt:lpstr>
      <vt:lpstr>Biopsychosocial explanation of addiction</vt:lpstr>
      <vt:lpstr>Risk factors for addiction – are these applicable for ‘work addiction’?</vt:lpstr>
      <vt:lpstr>PowerPoint Presentation</vt:lpstr>
      <vt:lpstr>PowerPoint Presentation</vt:lpstr>
      <vt:lpstr>PowerPoint Presentation</vt:lpstr>
      <vt:lpstr>Consequences?</vt:lpstr>
      <vt:lpstr>Consequences?</vt:lpstr>
      <vt:lpstr>Consequences?</vt:lpstr>
      <vt:lpstr>Consequences?</vt:lpstr>
      <vt:lpstr>Consequences?</vt:lpstr>
      <vt:lpstr>PowerPoint Presentation</vt:lpstr>
      <vt:lpstr>PowerPoint Presentation</vt:lpstr>
      <vt:lpstr>PowerPoint Presentation</vt:lpstr>
      <vt:lpstr>PowerPoint Presentation</vt:lpstr>
      <vt:lpstr>PowerPoint Presentation</vt:lpstr>
      <vt:lpstr>Consequences for organisations?</vt:lpstr>
      <vt:lpstr>Consequences for organisations?</vt:lpstr>
      <vt:lpstr>PowerPoint Presentation</vt:lpstr>
      <vt:lpstr>Any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Occupational  Psychology</dc:title>
  <dc:creator>Stacey Coleman</dc:creator>
  <cp:lastModifiedBy>Stacey Coleman</cp:lastModifiedBy>
  <cp:revision>23</cp:revision>
  <dcterms:created xsi:type="dcterms:W3CDTF">2018-02-20T09:43:35Z</dcterms:created>
  <dcterms:modified xsi:type="dcterms:W3CDTF">2018-03-06T09:31:54Z</dcterms:modified>
</cp:coreProperties>
</file>