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-18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handoutMaster" Target="handoutMasters/handoutMaster1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79CCDC-8BF4-F344-9E9D-C405D0D414BC}" type="datetimeFigureOut">
              <a:rPr lang="en-US" smtClean="0"/>
              <a:t>9/29/19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FF2BA1-3A4E-0441-A2C9-8FE9D2DB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1858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6BD214-CCD1-5644-826B-64DFC4F0665A}" type="datetimeFigureOut">
              <a:rPr lang="en-US" smtClean="0"/>
              <a:t>9/29/19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86BB04-EBFD-104A-A4DC-6007B2B40A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2243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85740-FB8B-664B-8469-21A6EA27A93C}" type="datetime1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557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6A125-0722-2E43-9EDC-0C25509F7EBA}" type="datetime1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395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FA906-9C3A-1243-877E-7A90F9A1B5B3}" type="datetime1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795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236D-E633-9041-BB94-2DEE97602507}" type="datetime1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349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1AF1A-624A-F142-9451-6C6ABAFC5FBC}" type="datetime1">
              <a:rPr lang="en-US" smtClean="0"/>
              <a:t>9/29/19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86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5063D-E9B4-504E-A85A-8B78EE10ED7E}" type="datetime1">
              <a:rPr lang="en-US" smtClean="0"/>
              <a:t>9/29/19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184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4D8E6-FD56-D842-AF4B-6BB83AD8C46E}" type="datetime1">
              <a:rPr lang="en-US" smtClean="0"/>
              <a:t>9/29/19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011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7397-01B7-184B-88E0-6C6194626C02}" type="datetime1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751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705CB-C1B8-1D40-861C-CCA3861E9E66}" type="datetime1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48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92101-7702-AB46-B463-0A38A6DCF92C}" type="datetime1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896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B7D11-92F2-2545-B53B-BC865AF0A0CB}" type="datetime1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82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4CACE-76BB-4448-AC94-0C56D6001982}" type="datetime1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CEDD4-2CBB-BE41-BDC6-AEB957DF1A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425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qdaiv5u_aF0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84526"/>
            <a:ext cx="9144000" cy="1470025"/>
          </a:xfrm>
        </p:spPr>
        <p:txBody>
          <a:bodyPr>
            <a:noAutofit/>
          </a:bodyPr>
          <a:lstStyle/>
          <a:p>
            <a:r>
              <a:rPr lang="en-US" sz="6600" dirty="0" smtClean="0">
                <a:latin typeface="Arial Rounded MT Bold"/>
                <a:cs typeface="Arial Rounded MT Bold"/>
              </a:rPr>
              <a:t>Introduction to</a:t>
            </a:r>
            <a:br>
              <a:rPr lang="en-US" sz="6600" dirty="0" smtClean="0">
                <a:latin typeface="Arial Rounded MT Bold"/>
                <a:cs typeface="Arial Rounded MT Bold"/>
              </a:rPr>
            </a:br>
            <a:r>
              <a:rPr lang="en-US" sz="6600" dirty="0" smtClean="0">
                <a:latin typeface="Arial Rounded MT Bold"/>
                <a:cs typeface="Arial Rounded MT Bold"/>
              </a:rPr>
              <a:t> Oocyte Cryopreservation </a:t>
            </a:r>
            <a:endParaRPr lang="en-US" sz="6600" dirty="0">
              <a:latin typeface="Arial Rounded MT Bold"/>
              <a:cs typeface="Arial Rounded MT Bold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4F4F4"/>
              </a:clrFrom>
              <a:clrTo>
                <a:srgbClr val="F4F4F4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9345" y="785966"/>
            <a:ext cx="1301933" cy="259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656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5400" dirty="0" smtClean="0">
                <a:latin typeface="Arial Rounded MT Bold"/>
                <a:cs typeface="Arial Rounded MT Bold"/>
              </a:rPr>
              <a:t>Lesson Objectives </a:t>
            </a:r>
            <a:endParaRPr lang="en-US" sz="5400" dirty="0">
              <a:latin typeface="Arial Rounded MT Bold"/>
              <a:cs typeface="Arial Rounded MT Bold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buNone/>
            </a:pPr>
            <a:endParaRPr lang="en-GB" sz="3600" b="1" dirty="0" smtClean="0"/>
          </a:p>
          <a:p>
            <a:pPr lvl="0"/>
            <a:r>
              <a:rPr lang="en-GB" sz="3600" b="1" dirty="0" smtClean="0">
                <a:latin typeface="Arial Rounded MT Bold"/>
                <a:cs typeface="Arial Rounded MT Bold"/>
              </a:rPr>
              <a:t>Describe </a:t>
            </a:r>
            <a:r>
              <a:rPr lang="en-GB" sz="3600" b="1" dirty="0">
                <a:latin typeface="Arial Rounded MT Bold"/>
                <a:cs typeface="Arial Rounded MT Bold"/>
              </a:rPr>
              <a:t>and discuss OC within business </a:t>
            </a:r>
            <a:endParaRPr lang="en-GB" sz="3600" b="1" dirty="0" smtClean="0">
              <a:latin typeface="Arial Rounded MT Bold"/>
              <a:cs typeface="Arial Rounded MT Bold"/>
            </a:endParaRPr>
          </a:p>
          <a:p>
            <a:pPr marL="0" lvl="0" indent="0">
              <a:buNone/>
            </a:pPr>
            <a:endParaRPr lang="en-US" sz="3600" dirty="0">
              <a:latin typeface="Arial Rounded MT Bold"/>
              <a:cs typeface="Arial Rounded MT Bold"/>
            </a:endParaRPr>
          </a:p>
          <a:p>
            <a:pPr lvl="0"/>
            <a:r>
              <a:rPr lang="en-GB" sz="3600" b="1" dirty="0">
                <a:latin typeface="Arial Rounded MT Bold"/>
                <a:cs typeface="Arial Rounded MT Bold"/>
              </a:rPr>
              <a:t>Identify the possible positive and negative aspects of OC as an option for women in </a:t>
            </a:r>
            <a:r>
              <a:rPr lang="en-GB" sz="3600" b="1" dirty="0" smtClean="0">
                <a:latin typeface="Arial Rounded MT Bold"/>
                <a:cs typeface="Arial Rounded MT Bold"/>
              </a:rPr>
              <a:t>business, </a:t>
            </a:r>
            <a:r>
              <a:rPr lang="en-GB" sz="3600" b="1" dirty="0">
                <a:latin typeface="Arial Rounded MT Bold"/>
                <a:cs typeface="Arial Rounded MT Bold"/>
              </a:rPr>
              <a:t>hoping to progress to top tier management </a:t>
            </a:r>
            <a:endParaRPr lang="en-US" sz="3600" dirty="0">
              <a:latin typeface="Arial Rounded MT Bold"/>
              <a:cs typeface="Arial Rounded MT Bol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5950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Arial Rounded MT Bold"/>
                <a:cs typeface="Arial Rounded MT Bold"/>
              </a:rPr>
              <a:t>What is OC?</a:t>
            </a:r>
            <a:endParaRPr lang="en-US" b="1" dirty="0">
              <a:latin typeface="Arial Rounded MT Bold"/>
              <a:cs typeface="Arial Rounded MT Bold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/>
            </a:r>
            <a:r>
              <a:rPr lang="en-US" dirty="0" smtClean="0">
                <a:hlinkClick r:id="rId2"/>
              </a:rPr>
              <a:t>https://www.youtube.com/watch?v=qdaiv5u_aF0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524593" y="253971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8777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latin typeface="Arial Rounded MT Bold"/>
                <a:cs typeface="Arial Rounded MT Bold"/>
              </a:rPr>
              <a:t>Why has it been suggested in Business</a:t>
            </a:r>
            <a:endParaRPr lang="en-US" dirty="0">
              <a:latin typeface="Arial Rounded MT Bold"/>
              <a:cs typeface="Arial Rounded MT Bold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 smtClean="0">
              <a:latin typeface="Arial Rounded MT Bold"/>
              <a:cs typeface="Arial Rounded MT Bold"/>
            </a:endParaRPr>
          </a:p>
          <a:p>
            <a:r>
              <a:rPr lang="en-US" sz="2800" dirty="0" smtClean="0">
                <a:latin typeface="Arial Rounded MT Bold"/>
                <a:cs typeface="Arial Rounded MT Bold"/>
              </a:rPr>
              <a:t>9.4% of the total full time executive roles in the FTSE 100 firms are currently held by women</a:t>
            </a:r>
          </a:p>
          <a:p>
            <a:r>
              <a:rPr lang="en-US" sz="2800" dirty="0" smtClean="0">
                <a:latin typeface="Arial Rounded MT Bold"/>
                <a:cs typeface="Arial Rounded MT Bold"/>
              </a:rPr>
              <a:t>The FTSE (</a:t>
            </a:r>
            <a:r>
              <a:rPr lang="en-US" sz="2800" dirty="0" err="1" smtClean="0">
                <a:latin typeface="Arial Rounded MT Bold"/>
                <a:cs typeface="Arial Rounded MT Bold"/>
              </a:rPr>
              <a:t>Footsie</a:t>
            </a:r>
            <a:r>
              <a:rPr lang="en-US" sz="2800" dirty="0" smtClean="0">
                <a:latin typeface="Arial Rounded MT Bold"/>
                <a:cs typeface="Arial Rounded MT Bold"/>
              </a:rPr>
              <a:t>) 100 is an index of the top 100 performing</a:t>
            </a:r>
            <a:r>
              <a:rPr lang="en-US" sz="2800" dirty="0" smtClean="0">
                <a:latin typeface="Arial Rounded MT Bold"/>
                <a:cs typeface="Arial Rounded MT Bold"/>
              </a:rPr>
              <a:t>, </a:t>
            </a:r>
            <a:r>
              <a:rPr lang="en-US" sz="2800" dirty="0" smtClean="0">
                <a:latin typeface="Arial Rounded MT Bold"/>
                <a:cs typeface="Arial Rounded MT Bold"/>
              </a:rPr>
              <a:t>companies in the UK</a:t>
            </a:r>
          </a:p>
          <a:p>
            <a:endParaRPr lang="en-US" sz="2800" dirty="0" smtClean="0">
              <a:latin typeface="Arial Rounded MT Bold"/>
              <a:cs typeface="Arial Rounded MT Bold"/>
            </a:endParaRPr>
          </a:p>
          <a:p>
            <a:r>
              <a:rPr lang="en-US" sz="2800" dirty="0" smtClean="0">
                <a:latin typeface="Arial Rounded MT Bold"/>
                <a:cs typeface="Arial Rounded MT Bold"/>
              </a:rPr>
              <a:t>Motherhood has been named as one of the key reasons</a:t>
            </a:r>
            <a:endParaRPr lang="en-US" sz="2800" dirty="0">
              <a:latin typeface="Arial Rounded MT Bold"/>
              <a:cs typeface="Arial Rounded MT Bold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Lisa Knight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793451" y="6241123"/>
            <a:ext cx="2108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(Julia </a:t>
            </a:r>
            <a:r>
              <a:rPr lang="en-US" dirty="0" err="1" smtClean="0"/>
              <a:t>Kollewe</a:t>
            </a:r>
            <a:r>
              <a:rPr lang="en-US" dirty="0" smtClean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3021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 Rounded MT Bold"/>
                <a:cs typeface="Arial Rounded MT Bold"/>
              </a:rPr>
              <a:t>Solution?</a:t>
            </a:r>
            <a:endParaRPr lang="en-US" dirty="0">
              <a:latin typeface="Arial Rounded MT Bold"/>
              <a:cs typeface="Arial Rounded MT Bold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>
                <a:latin typeface="Arial Rounded MT Bold"/>
                <a:cs typeface="Arial Rounded MT Bold"/>
              </a:rPr>
              <a:t>Facebook and Apple now offer this to their </a:t>
            </a:r>
            <a:r>
              <a:rPr lang="en-US" dirty="0" smtClean="0">
                <a:latin typeface="Arial Rounded MT Bold"/>
                <a:cs typeface="Arial Rounded MT Bold"/>
              </a:rPr>
              <a:t>employees</a:t>
            </a:r>
          </a:p>
          <a:p>
            <a:endParaRPr lang="en-US" dirty="0" smtClean="0">
              <a:latin typeface="Arial Rounded MT Bold"/>
              <a:cs typeface="Arial Rounded MT Bold"/>
            </a:endParaRPr>
          </a:p>
          <a:p>
            <a:r>
              <a:rPr lang="en-US" dirty="0" smtClean="0">
                <a:latin typeface="Arial Rounded MT Bold"/>
                <a:cs typeface="Arial Rounded MT Bold"/>
              </a:rPr>
              <a:t>It costs around $16,000</a:t>
            </a:r>
            <a:r>
              <a:rPr lang="en-US" dirty="0" smtClean="0">
                <a:latin typeface="Arial Rounded MT Bold"/>
                <a:cs typeface="Arial Rounded MT Bold"/>
              </a:rPr>
              <a:t> </a:t>
            </a:r>
            <a:endParaRPr lang="en-US" dirty="0">
              <a:latin typeface="Arial Rounded MT Bold"/>
              <a:cs typeface="Arial Rounded MT Bold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pic>
        <p:nvPicPr>
          <p:cNvPr id="5" name="Picture 4" descr="Apple-logo-black-and-whit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677" y="514591"/>
            <a:ext cx="1548955" cy="1806094"/>
          </a:xfrm>
          <a:prstGeom prst="rect">
            <a:avLst/>
          </a:prstGeom>
        </p:spPr>
      </p:pic>
      <p:pic>
        <p:nvPicPr>
          <p:cNvPr id="6" name="Picture 5" descr="Facebook-Logo-500x500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8351" y="514591"/>
            <a:ext cx="1754058" cy="175405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33341" y="6210524"/>
            <a:ext cx="2377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(Suzanne Moore,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3959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 Rounded MT Bold"/>
                <a:cs typeface="Arial Rounded MT Bold"/>
              </a:rPr>
              <a:t>Pros and Cons</a:t>
            </a:r>
            <a:endParaRPr lang="en-US" dirty="0">
              <a:latin typeface="Arial Rounded MT Bold"/>
              <a:cs typeface="Arial Rounded MT Bold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dirty="0" smtClean="0">
                <a:latin typeface="Arial Rounded MT Bold"/>
                <a:cs typeface="Arial Rounded MT Bold"/>
              </a:rPr>
              <a:t>List 3 possible </a:t>
            </a:r>
            <a:r>
              <a:rPr lang="en-US" b="1" dirty="0" smtClean="0">
                <a:latin typeface="Arial Rounded MT Bold"/>
                <a:cs typeface="Arial Rounded MT Bold"/>
              </a:rPr>
              <a:t>advantages</a:t>
            </a:r>
          </a:p>
          <a:p>
            <a:endParaRPr lang="en-US" dirty="0">
              <a:latin typeface="Arial Rounded MT Bold"/>
              <a:cs typeface="Arial Rounded MT Bold"/>
            </a:endParaRPr>
          </a:p>
          <a:p>
            <a:endParaRPr lang="en-US" dirty="0" smtClean="0">
              <a:latin typeface="Arial Rounded MT Bold"/>
              <a:cs typeface="Arial Rounded MT Bold"/>
            </a:endParaRPr>
          </a:p>
          <a:p>
            <a:endParaRPr lang="en-US" dirty="0" smtClean="0">
              <a:latin typeface="Arial Rounded MT Bold"/>
              <a:cs typeface="Arial Rounded MT Bold"/>
            </a:endParaRPr>
          </a:p>
          <a:p>
            <a:endParaRPr lang="en-US" dirty="0" smtClean="0">
              <a:latin typeface="Arial Rounded MT Bold"/>
              <a:cs typeface="Arial Rounded MT Bold"/>
            </a:endParaRPr>
          </a:p>
          <a:p>
            <a:pPr algn="ctr"/>
            <a:r>
              <a:rPr lang="en-US" dirty="0" smtClean="0">
                <a:latin typeface="Arial Rounded MT Bold"/>
                <a:cs typeface="Arial Rounded MT Bold"/>
              </a:rPr>
              <a:t>List 3 possible </a:t>
            </a:r>
            <a:r>
              <a:rPr lang="en-US" b="1" dirty="0" smtClean="0">
                <a:latin typeface="Arial Rounded MT Bold"/>
                <a:cs typeface="Arial Rounded MT Bold"/>
              </a:rPr>
              <a:t>disadvantages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  <p:pic>
        <p:nvPicPr>
          <p:cNvPr id="5" name="Picture 4" descr="thumbs.jpe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405"/>
          <a:stretch/>
        </p:blipFill>
        <p:spPr>
          <a:xfrm>
            <a:off x="2903224" y="2380099"/>
            <a:ext cx="3759200" cy="1934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6445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 Rounded MT Bold"/>
                <a:cs typeface="Arial Rounded MT Bold"/>
              </a:rPr>
              <a:t>Recap</a:t>
            </a:r>
            <a:endParaRPr lang="en-US" dirty="0">
              <a:latin typeface="Arial Rounded MT Bold"/>
              <a:cs typeface="Arial Rounded MT Bold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 smtClean="0">
                <a:latin typeface="Arial Rounded MT Bold"/>
                <a:cs typeface="Arial Rounded MT Bold"/>
              </a:rPr>
              <a:t>Describe and discuss OC within business </a:t>
            </a:r>
          </a:p>
          <a:p>
            <a:pPr marL="0" lvl="0" indent="0">
              <a:buNone/>
            </a:pPr>
            <a:endParaRPr lang="en-US" dirty="0" smtClean="0">
              <a:latin typeface="Arial Rounded MT Bold"/>
              <a:cs typeface="Arial Rounded MT Bold"/>
            </a:endParaRPr>
          </a:p>
          <a:p>
            <a:pPr lvl="0"/>
            <a:r>
              <a:rPr lang="en-GB" b="1" dirty="0" smtClean="0">
                <a:latin typeface="Arial Rounded MT Bold"/>
                <a:cs typeface="Arial Rounded MT Bold"/>
              </a:rPr>
              <a:t>Identify the possible positive and negative aspects of OC as an option for women in business hoping to progress to top tier management </a:t>
            </a:r>
            <a:endParaRPr lang="en-US" dirty="0" smtClean="0">
              <a:latin typeface="Arial Rounded MT Bold"/>
              <a:cs typeface="Arial Rounded MT Bold"/>
            </a:endParaRP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077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8000" dirty="0" smtClean="0">
              <a:latin typeface="Arial Rounded MT Bold"/>
              <a:cs typeface="Arial Rounded MT Bold"/>
            </a:endParaRPr>
          </a:p>
          <a:p>
            <a:pPr marL="0" indent="0" algn="ctr">
              <a:buNone/>
            </a:pPr>
            <a:r>
              <a:rPr lang="en-US" sz="8000" dirty="0" smtClean="0">
                <a:latin typeface="Arial Rounded MT Bold"/>
                <a:cs typeface="Arial Rounded MT Bold"/>
              </a:rPr>
              <a:t>Quiz Time</a:t>
            </a:r>
            <a:endParaRPr lang="en-US" sz="8000" dirty="0">
              <a:latin typeface="Arial Rounded MT Bold"/>
              <a:cs typeface="Arial Rounded MT Bold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Lisa Knight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6829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2214</TotalTime>
  <Words>192</Words>
  <Application>Microsoft Macintosh PowerPoint</Application>
  <PresentationFormat>On-screen Show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Introduction to  Oocyte Cryopreservation </vt:lpstr>
      <vt:lpstr>Lesson Objectives </vt:lpstr>
      <vt:lpstr>What is OC?</vt:lpstr>
      <vt:lpstr>Why has it been suggested in Business</vt:lpstr>
      <vt:lpstr>Solution?</vt:lpstr>
      <vt:lpstr>Pros and Cons</vt:lpstr>
      <vt:lpstr>Recap</vt:lpstr>
      <vt:lpstr>PowerPoint Presentation</vt:lpstr>
    </vt:vector>
  </TitlesOfParts>
  <Company>Uni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 Oocyte Cryo Preservation </dc:title>
  <dc:creator>Lisa Knight</dc:creator>
  <cp:lastModifiedBy>Lisa Knight</cp:lastModifiedBy>
  <cp:revision>16</cp:revision>
  <dcterms:created xsi:type="dcterms:W3CDTF">2019-09-27T09:13:49Z</dcterms:created>
  <dcterms:modified xsi:type="dcterms:W3CDTF">2019-09-29T12:19:35Z</dcterms:modified>
</cp:coreProperties>
</file>