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1"/>
  </p:notesMasterIdLst>
  <p:handoutMasterIdLst>
    <p:handoutMasterId r:id="rId72"/>
  </p:handoutMasterIdLst>
  <p:sldIdLst>
    <p:sldId id="452" r:id="rId5"/>
    <p:sldId id="453" r:id="rId6"/>
    <p:sldId id="454" r:id="rId7"/>
    <p:sldId id="451" r:id="rId8"/>
    <p:sldId id="407" r:id="rId9"/>
    <p:sldId id="688" r:id="rId10"/>
    <p:sldId id="697" r:id="rId11"/>
    <p:sldId id="698" r:id="rId12"/>
    <p:sldId id="691" r:id="rId13"/>
    <p:sldId id="692" r:id="rId14"/>
    <p:sldId id="700" r:id="rId15"/>
    <p:sldId id="693" r:id="rId16"/>
    <p:sldId id="701" r:id="rId17"/>
    <p:sldId id="717" r:id="rId18"/>
    <p:sldId id="718" r:id="rId19"/>
    <p:sldId id="757" r:id="rId20"/>
    <p:sldId id="756" r:id="rId21"/>
    <p:sldId id="702" r:id="rId22"/>
    <p:sldId id="703" r:id="rId23"/>
    <p:sldId id="704" r:id="rId24"/>
    <p:sldId id="706" r:id="rId25"/>
    <p:sldId id="705" r:id="rId26"/>
    <p:sldId id="709" r:id="rId27"/>
    <p:sldId id="707" r:id="rId28"/>
    <p:sldId id="685" r:id="rId29"/>
    <p:sldId id="719" r:id="rId30"/>
    <p:sldId id="687" r:id="rId31"/>
    <p:sldId id="418" r:id="rId32"/>
    <p:sldId id="686" r:id="rId33"/>
    <p:sldId id="689" r:id="rId34"/>
    <p:sldId id="690" r:id="rId35"/>
    <p:sldId id="694" r:id="rId36"/>
    <p:sldId id="743" r:id="rId37"/>
    <p:sldId id="728" r:id="rId38"/>
    <p:sldId id="711" r:id="rId39"/>
    <p:sldId id="695" r:id="rId40"/>
    <p:sldId id="710" r:id="rId41"/>
    <p:sldId id="712" r:id="rId42"/>
    <p:sldId id="713" r:id="rId43"/>
    <p:sldId id="714" r:id="rId44"/>
    <p:sldId id="715" r:id="rId45"/>
    <p:sldId id="716" r:id="rId46"/>
    <p:sldId id="744" r:id="rId47"/>
    <p:sldId id="720" r:id="rId48"/>
    <p:sldId id="721" r:id="rId49"/>
    <p:sldId id="722" r:id="rId50"/>
    <p:sldId id="723" r:id="rId51"/>
    <p:sldId id="419" r:id="rId52"/>
    <p:sldId id="708" r:id="rId53"/>
    <p:sldId id="724" r:id="rId54"/>
    <p:sldId id="725" r:id="rId55"/>
    <p:sldId id="726" r:id="rId56"/>
    <p:sldId id="745" r:id="rId57"/>
    <p:sldId id="729" r:id="rId58"/>
    <p:sldId id="730" r:id="rId59"/>
    <p:sldId id="746" r:id="rId60"/>
    <p:sldId id="747" r:id="rId61"/>
    <p:sldId id="748" r:id="rId62"/>
    <p:sldId id="749" r:id="rId63"/>
    <p:sldId id="750" r:id="rId64"/>
    <p:sldId id="751" r:id="rId65"/>
    <p:sldId id="752" r:id="rId66"/>
    <p:sldId id="753" r:id="rId67"/>
    <p:sldId id="727" r:id="rId68"/>
    <p:sldId id="682" r:id="rId69"/>
    <p:sldId id="755" r:id="rId7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E0460D-56DB-4576-8560-13A0BBB72D9F}" v="2" dt="2023-04-19T14:34:08.7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942"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presProps" Target="presProps.xml"/><Relationship Id="rId78"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tableStyles" Target="tableStyles.xml"/><Relationship Id="rId7" Type="http://schemas.openxmlformats.org/officeDocument/2006/relationships/slide" Target="slides/slide3.xml"/><Relationship Id="rId71" Type="http://schemas.openxmlformats.org/officeDocument/2006/relationships/notesMaster" Target="notesMasters/notesMaster1.xml"/><Relationship Id="rId2" Type="http://schemas.openxmlformats.org/officeDocument/2006/relationships/customXml" Target="../customXml/item2.xml"/><Relationship Id="rId29" Type="http://schemas.openxmlformats.org/officeDocument/2006/relationships/slide" Target="slides/slide2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09E0460D-56DB-4576-8560-13A0BBB72D9F}"/>
    <pc:docChg chg="custSel modSld">
      <pc:chgData name="Aishat Bakre" userId="839b68a6-4a2b-45ef-9a5a-14f954bfea5f" providerId="ADAL" clId="{09E0460D-56DB-4576-8560-13A0BBB72D9F}" dt="2023-04-23T15:11:36.492" v="7" actId="113"/>
      <pc:docMkLst>
        <pc:docMk/>
      </pc:docMkLst>
      <pc:sldChg chg="modSp mod">
        <pc:chgData name="Aishat Bakre" userId="839b68a6-4a2b-45ef-9a5a-14f954bfea5f" providerId="ADAL" clId="{09E0460D-56DB-4576-8560-13A0BBB72D9F}" dt="2023-04-19T14:34:43.160" v="6" actId="1076"/>
        <pc:sldMkLst>
          <pc:docMk/>
          <pc:sldMk cId="887207089" sldId="718"/>
        </pc:sldMkLst>
        <pc:spChg chg="mod">
          <ac:chgData name="Aishat Bakre" userId="839b68a6-4a2b-45ef-9a5a-14f954bfea5f" providerId="ADAL" clId="{09E0460D-56DB-4576-8560-13A0BBB72D9F}" dt="2023-04-19T14:34:43.160" v="6" actId="1076"/>
          <ac:spMkLst>
            <pc:docMk/>
            <pc:sldMk cId="887207089" sldId="718"/>
            <ac:spMk id="2" creationId="{234FD441-1AD6-45C6-BDBB-0EC596C59E83}"/>
          </ac:spMkLst>
        </pc:spChg>
        <pc:spChg chg="mod">
          <ac:chgData name="Aishat Bakre" userId="839b68a6-4a2b-45ef-9a5a-14f954bfea5f" providerId="ADAL" clId="{09E0460D-56DB-4576-8560-13A0BBB72D9F}" dt="2023-04-19T14:34:39.163" v="5" actId="1076"/>
          <ac:spMkLst>
            <pc:docMk/>
            <pc:sldMk cId="887207089" sldId="718"/>
            <ac:spMk id="3" creationId="{8528B62E-E2BC-4997-BCDB-1E593B740E77}"/>
          </ac:spMkLst>
        </pc:spChg>
      </pc:sldChg>
      <pc:sldChg chg="modSp mod">
        <pc:chgData name="Aishat Bakre" userId="839b68a6-4a2b-45ef-9a5a-14f954bfea5f" providerId="ADAL" clId="{09E0460D-56DB-4576-8560-13A0BBB72D9F}" dt="2023-04-23T15:11:36.492" v="7" actId="113"/>
        <pc:sldMkLst>
          <pc:docMk/>
          <pc:sldMk cId="2490055369" sldId="743"/>
        </pc:sldMkLst>
        <pc:spChg chg="mod">
          <ac:chgData name="Aishat Bakre" userId="839b68a6-4a2b-45ef-9a5a-14f954bfea5f" providerId="ADAL" clId="{09E0460D-56DB-4576-8560-13A0BBB72D9F}" dt="2023-04-23T15:11:36.492" v="7" actId="113"/>
          <ac:spMkLst>
            <pc:docMk/>
            <pc:sldMk cId="2490055369" sldId="743"/>
            <ac:spMk id="2" creationId="{D6096CB2-2DB1-4966-8C84-3FD0CBCFB85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23/04/2023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23/04/2023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ai-therapy.com/psychology-statistics/sample-size-calculator"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youtube.com/watch?v=huVsdOZkeTc" TargetMode="External"/><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5</a:t>
            </a:fld>
            <a:endParaRPr lang="en-GB" dirty="0"/>
          </a:p>
        </p:txBody>
      </p:sp>
    </p:spTree>
    <p:extLst>
      <p:ext uri="{BB962C8B-B14F-4D97-AF65-F5344CB8AC3E}">
        <p14:creationId xmlns:p14="http://schemas.microsoft.com/office/powerpoint/2010/main" val="38838169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7</a:t>
            </a:fld>
            <a:endParaRPr lang="en-GB" dirty="0"/>
          </a:p>
        </p:txBody>
      </p:sp>
    </p:spTree>
    <p:extLst>
      <p:ext uri="{BB962C8B-B14F-4D97-AF65-F5344CB8AC3E}">
        <p14:creationId xmlns:p14="http://schemas.microsoft.com/office/powerpoint/2010/main" val="7852508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14</a:t>
            </a:fld>
            <a:endParaRPr lang="en-GB" dirty="0"/>
          </a:p>
        </p:txBody>
      </p:sp>
    </p:spTree>
    <p:extLst>
      <p:ext uri="{BB962C8B-B14F-4D97-AF65-F5344CB8AC3E}">
        <p14:creationId xmlns:p14="http://schemas.microsoft.com/office/powerpoint/2010/main" val="38777116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16</a:t>
            </a:fld>
            <a:endParaRPr lang="en-GB" dirty="0"/>
          </a:p>
        </p:txBody>
      </p:sp>
    </p:spTree>
    <p:extLst>
      <p:ext uri="{BB962C8B-B14F-4D97-AF65-F5344CB8AC3E}">
        <p14:creationId xmlns:p14="http://schemas.microsoft.com/office/powerpoint/2010/main" val="31114128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18</a:t>
            </a:fld>
            <a:endParaRPr lang="en-GB" dirty="0"/>
          </a:p>
        </p:txBody>
      </p:sp>
    </p:spTree>
    <p:extLst>
      <p:ext uri="{BB962C8B-B14F-4D97-AF65-F5344CB8AC3E}">
        <p14:creationId xmlns:p14="http://schemas.microsoft.com/office/powerpoint/2010/main" val="29466352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AI-Therapy | Statistics for Psychologists | Sample size calculator</a:t>
            </a:r>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21</a:t>
            </a:fld>
            <a:endParaRPr lang="en-GB" dirty="0"/>
          </a:p>
        </p:txBody>
      </p:sp>
    </p:spTree>
    <p:extLst>
      <p:ext uri="{BB962C8B-B14F-4D97-AF65-F5344CB8AC3E}">
        <p14:creationId xmlns:p14="http://schemas.microsoft.com/office/powerpoint/2010/main" val="6645375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https://www.iwh.on.ca/what-researchers-mean-by/sample-size-and-power</a:t>
            </a:r>
          </a:p>
        </p:txBody>
      </p:sp>
      <p:sp>
        <p:nvSpPr>
          <p:cNvPr id="4" name="Slide Number Placeholder 3"/>
          <p:cNvSpPr>
            <a:spLocks noGrp="1"/>
          </p:cNvSpPr>
          <p:nvPr>
            <p:ph type="sldNum" sz="quarter" idx="5"/>
          </p:nvPr>
        </p:nvSpPr>
        <p:spPr/>
        <p:txBody>
          <a:bodyPr/>
          <a:lstStyle/>
          <a:p>
            <a:fld id="{C6E1BDCB-C195-4A45-974F-E6DDB024ACAF}" type="slidenum">
              <a:rPr lang="en-GB" smtClean="0"/>
              <a:pPr/>
              <a:t>22</a:t>
            </a:fld>
            <a:endParaRPr lang="en-GB" dirty="0"/>
          </a:p>
        </p:txBody>
      </p:sp>
    </p:spTree>
    <p:extLst>
      <p:ext uri="{BB962C8B-B14F-4D97-AF65-F5344CB8AC3E}">
        <p14:creationId xmlns:p14="http://schemas.microsoft.com/office/powerpoint/2010/main" val="18636729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25</a:t>
            </a:fld>
            <a:endParaRPr lang="en-GB" dirty="0"/>
          </a:p>
        </p:txBody>
      </p:sp>
    </p:spTree>
    <p:extLst>
      <p:ext uri="{BB962C8B-B14F-4D97-AF65-F5344CB8AC3E}">
        <p14:creationId xmlns:p14="http://schemas.microsoft.com/office/powerpoint/2010/main" val="35050768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265488" y="509588"/>
            <a:ext cx="3398837" cy="2549525"/>
          </a:xfrm>
        </p:spPr>
      </p:sp>
      <p:sp>
        <p:nvSpPr>
          <p:cNvPr id="41986" name="Notes Placeholder 2"/>
          <p:cNvSpPr>
            <a:spLocks noGrp="1"/>
          </p:cNvSpPr>
          <p:nvPr>
            <p:ph type="body" idx="1"/>
          </p:nvPr>
        </p:nvSpPr>
        <p:spPr>
          <a:noFill/>
        </p:spPr>
        <p:txBody>
          <a:bodyPr/>
          <a:lstStyle/>
          <a:p>
            <a:pPr marL="266400" marR="0" lvl="0" indent="-266700" algn="l" defTabSz="914400" rtl="0" eaLnBrk="0" fontAlgn="base" latinLnBrk="0" hangingPunct="0">
              <a:lnSpc>
                <a:spcPct val="100000"/>
              </a:lnSpc>
              <a:spcBef>
                <a:spcPts val="1320"/>
              </a:spcBef>
              <a:spcAft>
                <a:spcPts val="528"/>
              </a:spcAft>
              <a:buClrTx/>
              <a:buSzTx/>
              <a:buFontTx/>
              <a:buNone/>
              <a:tabLst/>
              <a:defRPr/>
            </a:pPr>
            <a:r>
              <a:rPr lang="en-GB" sz="1200" b="1" dirty="0">
                <a:solidFill>
                  <a:schemeClr val="bg1"/>
                </a:solidFill>
              </a:rPr>
              <a:t>Earliest recorded example of random group allocation as recent as 1928 (</a:t>
            </a:r>
            <a:r>
              <a:rPr lang="en-GB" sz="1200" b="1" dirty="0" err="1">
                <a:solidFill>
                  <a:schemeClr val="bg1"/>
                </a:solidFill>
              </a:rPr>
              <a:t>Forsetlund</a:t>
            </a:r>
            <a:r>
              <a:rPr lang="en-GB" sz="1200" b="1" dirty="0">
                <a:solidFill>
                  <a:schemeClr val="bg1"/>
                </a:solidFill>
              </a:rPr>
              <a:t> </a:t>
            </a:r>
            <a:r>
              <a:rPr lang="en-GB" sz="1200" b="1" i="1" dirty="0">
                <a:solidFill>
                  <a:schemeClr val="bg1"/>
                </a:solidFill>
              </a:rPr>
              <a:t>et al.</a:t>
            </a:r>
            <a:r>
              <a:rPr lang="en-GB" sz="1200" b="1" dirty="0">
                <a:solidFill>
                  <a:schemeClr val="bg1"/>
                </a:solidFill>
              </a:rPr>
              <a:t> 2007) </a:t>
            </a:r>
          </a:p>
          <a:p>
            <a:pPr marL="266400" indent="-266700">
              <a:spcBef>
                <a:spcPts val="1320"/>
              </a:spcBef>
              <a:spcAft>
                <a:spcPts val="528"/>
              </a:spcAft>
              <a:defRPr/>
            </a:pPr>
            <a:endParaRPr lang="en-GB" sz="1200" dirty="0">
              <a:latin typeface="Verdana" charset="0"/>
            </a:endParaRPr>
          </a:p>
        </p:txBody>
      </p:sp>
      <p:sp>
        <p:nvSpPr>
          <p:cNvPr id="41987" name="Slide Number Placeholder 3"/>
          <p:cNvSpPr>
            <a:spLocks noGrp="1"/>
          </p:cNvSpPr>
          <p:nvPr>
            <p:ph type="sldNum" sz="quarter" idx="5"/>
          </p:nvPr>
        </p:nvSpPr>
        <p:spPr>
          <a:noFill/>
        </p:spPr>
        <p:txBody>
          <a:bodyPr/>
          <a:lstStyle>
            <a:lvl1pPr>
              <a:defRPr sz="2800">
                <a:solidFill>
                  <a:srgbClr val="004D75"/>
                </a:solidFill>
                <a:latin typeface="Verdana" charset="0"/>
                <a:ea typeface="ＭＳ Ｐゴシック" charset="0"/>
                <a:cs typeface="ＭＳ Ｐゴシック" charset="0"/>
              </a:defRPr>
            </a:lvl1pPr>
            <a:lvl2pPr marL="742950" indent="-285750">
              <a:defRPr sz="2800">
                <a:solidFill>
                  <a:srgbClr val="004D75"/>
                </a:solidFill>
                <a:latin typeface="Verdana" charset="0"/>
                <a:ea typeface="ＭＳ Ｐゴシック" charset="0"/>
              </a:defRPr>
            </a:lvl2pPr>
            <a:lvl3pPr marL="1143000" indent="-228600">
              <a:defRPr sz="2800">
                <a:solidFill>
                  <a:srgbClr val="004D75"/>
                </a:solidFill>
                <a:latin typeface="Verdana" charset="0"/>
                <a:ea typeface="ＭＳ Ｐゴシック" charset="0"/>
              </a:defRPr>
            </a:lvl3pPr>
            <a:lvl4pPr marL="1600200" indent="-228600">
              <a:defRPr sz="2800">
                <a:solidFill>
                  <a:srgbClr val="004D75"/>
                </a:solidFill>
                <a:latin typeface="Verdana" charset="0"/>
                <a:ea typeface="ＭＳ Ｐゴシック" charset="0"/>
              </a:defRPr>
            </a:lvl4pPr>
            <a:lvl5pPr marL="2057400" indent="-228600">
              <a:defRPr sz="2800">
                <a:solidFill>
                  <a:srgbClr val="004D75"/>
                </a:solidFill>
                <a:latin typeface="Verdana" charset="0"/>
                <a:ea typeface="ＭＳ Ｐゴシック" charset="0"/>
              </a:defRPr>
            </a:lvl5pPr>
            <a:lvl6pPr marL="2514600" indent="-228600" eaLnBrk="0" fontAlgn="base" hangingPunct="0">
              <a:spcBef>
                <a:spcPct val="0"/>
              </a:spcBef>
              <a:spcAft>
                <a:spcPct val="0"/>
              </a:spcAft>
              <a:defRPr sz="2800">
                <a:solidFill>
                  <a:srgbClr val="004D75"/>
                </a:solidFill>
                <a:latin typeface="Verdana" charset="0"/>
                <a:ea typeface="ＭＳ Ｐゴシック" charset="0"/>
              </a:defRPr>
            </a:lvl6pPr>
            <a:lvl7pPr marL="2971800" indent="-228600" eaLnBrk="0" fontAlgn="base" hangingPunct="0">
              <a:spcBef>
                <a:spcPct val="0"/>
              </a:spcBef>
              <a:spcAft>
                <a:spcPct val="0"/>
              </a:spcAft>
              <a:defRPr sz="2800">
                <a:solidFill>
                  <a:srgbClr val="004D75"/>
                </a:solidFill>
                <a:latin typeface="Verdana" charset="0"/>
                <a:ea typeface="ＭＳ Ｐゴシック" charset="0"/>
              </a:defRPr>
            </a:lvl7pPr>
            <a:lvl8pPr marL="3429000" indent="-228600" eaLnBrk="0" fontAlgn="base" hangingPunct="0">
              <a:spcBef>
                <a:spcPct val="0"/>
              </a:spcBef>
              <a:spcAft>
                <a:spcPct val="0"/>
              </a:spcAft>
              <a:defRPr sz="2800">
                <a:solidFill>
                  <a:srgbClr val="004D75"/>
                </a:solidFill>
                <a:latin typeface="Verdana" charset="0"/>
                <a:ea typeface="ＭＳ Ｐゴシック" charset="0"/>
              </a:defRPr>
            </a:lvl8pPr>
            <a:lvl9pPr marL="3886200" indent="-228600" eaLnBrk="0" fontAlgn="base" hangingPunct="0">
              <a:spcBef>
                <a:spcPct val="0"/>
              </a:spcBef>
              <a:spcAft>
                <a:spcPct val="0"/>
              </a:spcAft>
              <a:defRPr sz="2800">
                <a:solidFill>
                  <a:srgbClr val="004D75"/>
                </a:solidFill>
                <a:latin typeface="Verdana" charset="0"/>
                <a:ea typeface="ＭＳ Ｐゴシック" charset="0"/>
              </a:defRPr>
            </a:lvl9pPr>
          </a:lstStyle>
          <a:p>
            <a:fld id="{3B7DD22E-5E17-704C-BFC9-27B9E382AF7B}" type="slidenum">
              <a:rPr lang="en-GB" sz="1200">
                <a:solidFill>
                  <a:schemeClr val="tx1"/>
                </a:solidFill>
                <a:latin typeface="Arial" charset="0"/>
                <a:cs typeface="Arial" charset="0"/>
              </a:rPr>
              <a:pPr/>
              <a:t>28</a:t>
            </a:fld>
            <a:endParaRPr lang="en-GB" sz="1200">
              <a:solidFill>
                <a:schemeClr val="tx1"/>
              </a:solidFill>
              <a:latin typeface="Arial" charset="0"/>
              <a:cs typeface="Arial" charset="0"/>
            </a:endParaRPr>
          </a:p>
        </p:txBody>
      </p:sp>
    </p:spTree>
    <p:extLst>
      <p:ext uri="{BB962C8B-B14F-4D97-AF65-F5344CB8AC3E}">
        <p14:creationId xmlns:p14="http://schemas.microsoft.com/office/powerpoint/2010/main" val="24538476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30</a:t>
            </a:fld>
            <a:endParaRPr lang="en-GB"/>
          </a:p>
        </p:txBody>
      </p:sp>
    </p:spTree>
    <p:extLst>
      <p:ext uri="{BB962C8B-B14F-4D97-AF65-F5344CB8AC3E}">
        <p14:creationId xmlns:p14="http://schemas.microsoft.com/office/powerpoint/2010/main" val="17009467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34</a:t>
            </a:fld>
            <a:endParaRPr lang="en-GB"/>
          </a:p>
        </p:txBody>
      </p:sp>
    </p:spTree>
    <p:extLst>
      <p:ext uri="{BB962C8B-B14F-4D97-AF65-F5344CB8AC3E}">
        <p14:creationId xmlns:p14="http://schemas.microsoft.com/office/powerpoint/2010/main" val="15656454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265488" y="509588"/>
            <a:ext cx="3398837" cy="2549525"/>
          </a:xfrm>
        </p:spPr>
      </p:sp>
      <p:sp>
        <p:nvSpPr>
          <p:cNvPr id="41986" name="Notes Placeholder 2"/>
          <p:cNvSpPr>
            <a:spLocks noGrp="1"/>
          </p:cNvSpPr>
          <p:nvPr>
            <p:ph type="body" idx="1"/>
          </p:nvPr>
        </p:nvSpPr>
        <p:spPr>
          <a:noFill/>
        </p:spPr>
        <p:txBody>
          <a:bodyPr/>
          <a:lstStyle/>
          <a:p>
            <a:pPr marL="266400" indent="-266700">
              <a:spcBef>
                <a:spcPts val="1320"/>
              </a:spcBef>
              <a:spcAft>
                <a:spcPts val="528"/>
              </a:spcAft>
              <a:defRPr/>
            </a:pPr>
            <a:endParaRPr lang="en-GB" sz="1200" dirty="0">
              <a:latin typeface="Verdana" charset="0"/>
            </a:endParaRPr>
          </a:p>
        </p:txBody>
      </p:sp>
      <p:sp>
        <p:nvSpPr>
          <p:cNvPr id="41987" name="Slide Number Placeholder 3"/>
          <p:cNvSpPr>
            <a:spLocks noGrp="1"/>
          </p:cNvSpPr>
          <p:nvPr>
            <p:ph type="sldNum" sz="quarter" idx="5"/>
          </p:nvPr>
        </p:nvSpPr>
        <p:spPr>
          <a:noFill/>
        </p:spPr>
        <p:txBody>
          <a:bodyPr/>
          <a:lstStyle>
            <a:lvl1pPr>
              <a:defRPr sz="2800">
                <a:solidFill>
                  <a:srgbClr val="004D75"/>
                </a:solidFill>
                <a:latin typeface="Verdana" charset="0"/>
                <a:ea typeface="ＭＳ Ｐゴシック" charset="0"/>
                <a:cs typeface="ＭＳ Ｐゴシック" charset="0"/>
              </a:defRPr>
            </a:lvl1pPr>
            <a:lvl2pPr marL="742950" indent="-285750">
              <a:defRPr sz="2800">
                <a:solidFill>
                  <a:srgbClr val="004D75"/>
                </a:solidFill>
                <a:latin typeface="Verdana" charset="0"/>
                <a:ea typeface="ＭＳ Ｐゴシック" charset="0"/>
              </a:defRPr>
            </a:lvl2pPr>
            <a:lvl3pPr marL="1143000" indent="-228600">
              <a:defRPr sz="2800">
                <a:solidFill>
                  <a:srgbClr val="004D75"/>
                </a:solidFill>
                <a:latin typeface="Verdana" charset="0"/>
                <a:ea typeface="ＭＳ Ｐゴシック" charset="0"/>
              </a:defRPr>
            </a:lvl3pPr>
            <a:lvl4pPr marL="1600200" indent="-228600">
              <a:defRPr sz="2800">
                <a:solidFill>
                  <a:srgbClr val="004D75"/>
                </a:solidFill>
                <a:latin typeface="Verdana" charset="0"/>
                <a:ea typeface="ＭＳ Ｐゴシック" charset="0"/>
              </a:defRPr>
            </a:lvl4pPr>
            <a:lvl5pPr marL="2057400" indent="-228600">
              <a:defRPr sz="2800">
                <a:solidFill>
                  <a:srgbClr val="004D75"/>
                </a:solidFill>
                <a:latin typeface="Verdana" charset="0"/>
                <a:ea typeface="ＭＳ Ｐゴシック" charset="0"/>
              </a:defRPr>
            </a:lvl5pPr>
            <a:lvl6pPr marL="2514600" indent="-228600" eaLnBrk="0" fontAlgn="base" hangingPunct="0">
              <a:spcBef>
                <a:spcPct val="0"/>
              </a:spcBef>
              <a:spcAft>
                <a:spcPct val="0"/>
              </a:spcAft>
              <a:defRPr sz="2800">
                <a:solidFill>
                  <a:srgbClr val="004D75"/>
                </a:solidFill>
                <a:latin typeface="Verdana" charset="0"/>
                <a:ea typeface="ＭＳ Ｐゴシック" charset="0"/>
              </a:defRPr>
            </a:lvl6pPr>
            <a:lvl7pPr marL="2971800" indent="-228600" eaLnBrk="0" fontAlgn="base" hangingPunct="0">
              <a:spcBef>
                <a:spcPct val="0"/>
              </a:spcBef>
              <a:spcAft>
                <a:spcPct val="0"/>
              </a:spcAft>
              <a:defRPr sz="2800">
                <a:solidFill>
                  <a:srgbClr val="004D75"/>
                </a:solidFill>
                <a:latin typeface="Verdana" charset="0"/>
                <a:ea typeface="ＭＳ Ｐゴシック" charset="0"/>
              </a:defRPr>
            </a:lvl7pPr>
            <a:lvl8pPr marL="3429000" indent="-228600" eaLnBrk="0" fontAlgn="base" hangingPunct="0">
              <a:spcBef>
                <a:spcPct val="0"/>
              </a:spcBef>
              <a:spcAft>
                <a:spcPct val="0"/>
              </a:spcAft>
              <a:defRPr sz="2800">
                <a:solidFill>
                  <a:srgbClr val="004D75"/>
                </a:solidFill>
                <a:latin typeface="Verdana" charset="0"/>
                <a:ea typeface="ＭＳ Ｐゴシック" charset="0"/>
              </a:defRPr>
            </a:lvl8pPr>
            <a:lvl9pPr marL="3886200" indent="-228600" eaLnBrk="0" fontAlgn="base" hangingPunct="0">
              <a:spcBef>
                <a:spcPct val="0"/>
              </a:spcBef>
              <a:spcAft>
                <a:spcPct val="0"/>
              </a:spcAft>
              <a:defRPr sz="2800">
                <a:solidFill>
                  <a:srgbClr val="004D75"/>
                </a:solidFill>
                <a:latin typeface="Verdana" charset="0"/>
                <a:ea typeface="ＭＳ Ｐゴシック" charset="0"/>
              </a:defRPr>
            </a:lvl9pPr>
          </a:lstStyle>
          <a:p>
            <a:fld id="{3B7DD22E-5E17-704C-BFC9-27B9E382AF7B}" type="slidenum">
              <a:rPr lang="en-GB" sz="1200">
                <a:solidFill>
                  <a:schemeClr val="tx1"/>
                </a:solidFill>
                <a:latin typeface="Arial" charset="0"/>
                <a:cs typeface="Arial" charset="0"/>
              </a:rPr>
              <a:pPr/>
              <a:t>48</a:t>
            </a:fld>
            <a:endParaRPr lang="en-GB" sz="1200">
              <a:solidFill>
                <a:schemeClr val="tx1"/>
              </a:solidFill>
              <a:latin typeface="Arial" charset="0"/>
              <a:cs typeface="Arial" charset="0"/>
            </a:endParaRPr>
          </a:p>
        </p:txBody>
      </p:sp>
    </p:spTree>
    <p:extLst>
      <p:ext uri="{BB962C8B-B14F-4D97-AF65-F5344CB8AC3E}">
        <p14:creationId xmlns:p14="http://schemas.microsoft.com/office/powerpoint/2010/main" val="7456150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54</a:t>
            </a:fld>
            <a:endParaRPr lang="en-GB"/>
          </a:p>
        </p:txBody>
      </p:sp>
    </p:spTree>
    <p:extLst>
      <p:ext uri="{BB962C8B-B14F-4D97-AF65-F5344CB8AC3E}">
        <p14:creationId xmlns:p14="http://schemas.microsoft.com/office/powerpoint/2010/main" val="12189849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Research Design: Defining your Population and Sampling Strategy | </a:t>
            </a:r>
            <a:r>
              <a:rPr lang="en-GB" dirty="0" err="1">
                <a:hlinkClick r:id="rId3"/>
              </a:rPr>
              <a:t>Scribbr</a:t>
            </a:r>
            <a:r>
              <a:rPr lang="en-GB" dirty="0">
                <a:hlinkClick r:id="rId3"/>
              </a:rPr>
              <a:t> 🎓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65</a:t>
            </a:fld>
            <a:endParaRPr lang="en-GB"/>
          </a:p>
        </p:txBody>
      </p:sp>
    </p:spTree>
    <p:extLst>
      <p:ext uri="{BB962C8B-B14F-4D97-AF65-F5344CB8AC3E}">
        <p14:creationId xmlns:p14="http://schemas.microsoft.com/office/powerpoint/2010/main" val="23162506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23/04/2023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23/04/2023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23/04/2023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23/04/2023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23/04/2023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23/04/2023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23/04/2023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23/04/2023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23/04/2023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23/04/2023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23/04/2023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23/04/2023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ai-therapy.com/psychology-statistics/sample-size-calculator"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6" Type="http://schemas.openxmlformats.org/officeDocument/2006/relationships/oleObject" Target="../embeddings/oleObject23.bin"/><Relationship Id="rId21" Type="http://schemas.openxmlformats.org/officeDocument/2006/relationships/oleObject" Target="../embeddings/oleObject18.bin"/><Relationship Id="rId42" Type="http://schemas.openxmlformats.org/officeDocument/2006/relationships/oleObject" Target="../embeddings/oleObject39.bin"/><Relationship Id="rId47" Type="http://schemas.openxmlformats.org/officeDocument/2006/relationships/oleObject" Target="../embeddings/oleObject44.bin"/><Relationship Id="rId63" Type="http://schemas.openxmlformats.org/officeDocument/2006/relationships/oleObject" Target="../embeddings/oleObject60.bin"/><Relationship Id="rId68" Type="http://schemas.openxmlformats.org/officeDocument/2006/relationships/oleObject" Target="../embeddings/oleObject65.bin"/><Relationship Id="rId84" Type="http://schemas.openxmlformats.org/officeDocument/2006/relationships/oleObject" Target="../embeddings/oleObject81.bin"/><Relationship Id="rId89" Type="http://schemas.openxmlformats.org/officeDocument/2006/relationships/oleObject" Target="../embeddings/oleObject86.bin"/><Relationship Id="rId16" Type="http://schemas.openxmlformats.org/officeDocument/2006/relationships/oleObject" Target="../embeddings/oleObject13.bin"/><Relationship Id="rId11" Type="http://schemas.openxmlformats.org/officeDocument/2006/relationships/oleObject" Target="../embeddings/oleObject8.bin"/><Relationship Id="rId32" Type="http://schemas.openxmlformats.org/officeDocument/2006/relationships/oleObject" Target="../embeddings/oleObject29.bin"/><Relationship Id="rId37" Type="http://schemas.openxmlformats.org/officeDocument/2006/relationships/oleObject" Target="../embeddings/oleObject34.bin"/><Relationship Id="rId53" Type="http://schemas.openxmlformats.org/officeDocument/2006/relationships/oleObject" Target="../embeddings/oleObject50.bin"/><Relationship Id="rId58" Type="http://schemas.openxmlformats.org/officeDocument/2006/relationships/oleObject" Target="../embeddings/oleObject55.bin"/><Relationship Id="rId74" Type="http://schemas.openxmlformats.org/officeDocument/2006/relationships/oleObject" Target="../embeddings/oleObject71.bin"/><Relationship Id="rId79" Type="http://schemas.openxmlformats.org/officeDocument/2006/relationships/oleObject" Target="../embeddings/oleObject76.bin"/><Relationship Id="rId5" Type="http://schemas.openxmlformats.org/officeDocument/2006/relationships/oleObject" Target="../embeddings/oleObject2.bin"/><Relationship Id="rId90" Type="http://schemas.openxmlformats.org/officeDocument/2006/relationships/oleObject" Target="../embeddings/oleObject87.bin"/><Relationship Id="rId14" Type="http://schemas.openxmlformats.org/officeDocument/2006/relationships/oleObject" Target="../embeddings/oleObject11.bin"/><Relationship Id="rId22" Type="http://schemas.openxmlformats.org/officeDocument/2006/relationships/oleObject" Target="../embeddings/oleObject19.bin"/><Relationship Id="rId27" Type="http://schemas.openxmlformats.org/officeDocument/2006/relationships/oleObject" Target="../embeddings/oleObject24.bin"/><Relationship Id="rId30" Type="http://schemas.openxmlformats.org/officeDocument/2006/relationships/oleObject" Target="../embeddings/oleObject27.bin"/><Relationship Id="rId35" Type="http://schemas.openxmlformats.org/officeDocument/2006/relationships/oleObject" Target="../embeddings/oleObject32.bin"/><Relationship Id="rId43" Type="http://schemas.openxmlformats.org/officeDocument/2006/relationships/oleObject" Target="../embeddings/oleObject40.bin"/><Relationship Id="rId48" Type="http://schemas.openxmlformats.org/officeDocument/2006/relationships/oleObject" Target="../embeddings/oleObject45.bin"/><Relationship Id="rId56" Type="http://schemas.openxmlformats.org/officeDocument/2006/relationships/oleObject" Target="../embeddings/oleObject53.bin"/><Relationship Id="rId64" Type="http://schemas.openxmlformats.org/officeDocument/2006/relationships/oleObject" Target="../embeddings/oleObject61.bin"/><Relationship Id="rId69" Type="http://schemas.openxmlformats.org/officeDocument/2006/relationships/oleObject" Target="../embeddings/oleObject66.bin"/><Relationship Id="rId77" Type="http://schemas.openxmlformats.org/officeDocument/2006/relationships/oleObject" Target="../embeddings/oleObject74.bin"/><Relationship Id="rId8" Type="http://schemas.openxmlformats.org/officeDocument/2006/relationships/oleObject" Target="../embeddings/oleObject5.bin"/><Relationship Id="rId51" Type="http://schemas.openxmlformats.org/officeDocument/2006/relationships/oleObject" Target="../embeddings/oleObject48.bin"/><Relationship Id="rId72" Type="http://schemas.openxmlformats.org/officeDocument/2006/relationships/oleObject" Target="../embeddings/oleObject69.bin"/><Relationship Id="rId80" Type="http://schemas.openxmlformats.org/officeDocument/2006/relationships/oleObject" Target="../embeddings/oleObject77.bin"/><Relationship Id="rId85" Type="http://schemas.openxmlformats.org/officeDocument/2006/relationships/oleObject" Target="../embeddings/oleObject82.bin"/><Relationship Id="rId3" Type="http://schemas.openxmlformats.org/officeDocument/2006/relationships/oleObject" Target="../embeddings/oleObject1.bin"/><Relationship Id="rId12" Type="http://schemas.openxmlformats.org/officeDocument/2006/relationships/oleObject" Target="../embeddings/oleObject9.bin"/><Relationship Id="rId17" Type="http://schemas.openxmlformats.org/officeDocument/2006/relationships/oleObject" Target="../embeddings/oleObject14.bin"/><Relationship Id="rId25" Type="http://schemas.openxmlformats.org/officeDocument/2006/relationships/oleObject" Target="../embeddings/oleObject22.bin"/><Relationship Id="rId33" Type="http://schemas.openxmlformats.org/officeDocument/2006/relationships/oleObject" Target="../embeddings/oleObject30.bin"/><Relationship Id="rId38" Type="http://schemas.openxmlformats.org/officeDocument/2006/relationships/oleObject" Target="../embeddings/oleObject35.bin"/><Relationship Id="rId46" Type="http://schemas.openxmlformats.org/officeDocument/2006/relationships/oleObject" Target="../embeddings/oleObject43.bin"/><Relationship Id="rId59" Type="http://schemas.openxmlformats.org/officeDocument/2006/relationships/oleObject" Target="../embeddings/oleObject56.bin"/><Relationship Id="rId67" Type="http://schemas.openxmlformats.org/officeDocument/2006/relationships/oleObject" Target="../embeddings/oleObject64.bin"/><Relationship Id="rId20" Type="http://schemas.openxmlformats.org/officeDocument/2006/relationships/oleObject" Target="../embeddings/oleObject17.bin"/><Relationship Id="rId41" Type="http://schemas.openxmlformats.org/officeDocument/2006/relationships/oleObject" Target="../embeddings/oleObject38.bin"/><Relationship Id="rId54" Type="http://schemas.openxmlformats.org/officeDocument/2006/relationships/oleObject" Target="../embeddings/oleObject51.bin"/><Relationship Id="rId62" Type="http://schemas.openxmlformats.org/officeDocument/2006/relationships/oleObject" Target="../embeddings/oleObject59.bin"/><Relationship Id="rId70" Type="http://schemas.openxmlformats.org/officeDocument/2006/relationships/oleObject" Target="../embeddings/oleObject67.bin"/><Relationship Id="rId75" Type="http://schemas.openxmlformats.org/officeDocument/2006/relationships/oleObject" Target="../embeddings/oleObject72.bin"/><Relationship Id="rId83" Type="http://schemas.openxmlformats.org/officeDocument/2006/relationships/oleObject" Target="../embeddings/oleObject80.bin"/><Relationship Id="rId88" Type="http://schemas.openxmlformats.org/officeDocument/2006/relationships/oleObject" Target="../embeddings/oleObject85.bin"/><Relationship Id="rId91" Type="http://schemas.openxmlformats.org/officeDocument/2006/relationships/oleObject" Target="../embeddings/oleObject88.bin"/><Relationship Id="rId1" Type="http://schemas.openxmlformats.org/officeDocument/2006/relationships/slideLayout" Target="../slideLayouts/slideLayout2.xml"/><Relationship Id="rId6" Type="http://schemas.openxmlformats.org/officeDocument/2006/relationships/oleObject" Target="../embeddings/oleObject3.bin"/><Relationship Id="rId15" Type="http://schemas.openxmlformats.org/officeDocument/2006/relationships/oleObject" Target="../embeddings/oleObject12.bin"/><Relationship Id="rId23" Type="http://schemas.openxmlformats.org/officeDocument/2006/relationships/oleObject" Target="../embeddings/oleObject20.bin"/><Relationship Id="rId28" Type="http://schemas.openxmlformats.org/officeDocument/2006/relationships/oleObject" Target="../embeddings/oleObject25.bin"/><Relationship Id="rId36" Type="http://schemas.openxmlformats.org/officeDocument/2006/relationships/oleObject" Target="../embeddings/oleObject33.bin"/><Relationship Id="rId49" Type="http://schemas.openxmlformats.org/officeDocument/2006/relationships/oleObject" Target="../embeddings/oleObject46.bin"/><Relationship Id="rId57" Type="http://schemas.openxmlformats.org/officeDocument/2006/relationships/oleObject" Target="../embeddings/oleObject54.bin"/><Relationship Id="rId10" Type="http://schemas.openxmlformats.org/officeDocument/2006/relationships/oleObject" Target="../embeddings/oleObject7.bin"/><Relationship Id="rId31" Type="http://schemas.openxmlformats.org/officeDocument/2006/relationships/oleObject" Target="../embeddings/oleObject28.bin"/><Relationship Id="rId44" Type="http://schemas.openxmlformats.org/officeDocument/2006/relationships/oleObject" Target="../embeddings/oleObject41.bin"/><Relationship Id="rId52" Type="http://schemas.openxmlformats.org/officeDocument/2006/relationships/oleObject" Target="../embeddings/oleObject49.bin"/><Relationship Id="rId60" Type="http://schemas.openxmlformats.org/officeDocument/2006/relationships/oleObject" Target="../embeddings/oleObject57.bin"/><Relationship Id="rId65" Type="http://schemas.openxmlformats.org/officeDocument/2006/relationships/oleObject" Target="../embeddings/oleObject62.bin"/><Relationship Id="rId73" Type="http://schemas.openxmlformats.org/officeDocument/2006/relationships/oleObject" Target="../embeddings/oleObject70.bin"/><Relationship Id="rId78" Type="http://schemas.openxmlformats.org/officeDocument/2006/relationships/oleObject" Target="../embeddings/oleObject75.bin"/><Relationship Id="rId81" Type="http://schemas.openxmlformats.org/officeDocument/2006/relationships/oleObject" Target="../embeddings/oleObject78.bin"/><Relationship Id="rId86" Type="http://schemas.openxmlformats.org/officeDocument/2006/relationships/oleObject" Target="../embeddings/oleObject83.bin"/><Relationship Id="rId4" Type="http://schemas.openxmlformats.org/officeDocument/2006/relationships/image" Target="../media/image5.png"/><Relationship Id="rId9" Type="http://schemas.openxmlformats.org/officeDocument/2006/relationships/oleObject" Target="../embeddings/oleObject6.bin"/><Relationship Id="rId13" Type="http://schemas.openxmlformats.org/officeDocument/2006/relationships/oleObject" Target="../embeddings/oleObject10.bin"/><Relationship Id="rId18" Type="http://schemas.openxmlformats.org/officeDocument/2006/relationships/oleObject" Target="../embeddings/oleObject15.bin"/><Relationship Id="rId39" Type="http://schemas.openxmlformats.org/officeDocument/2006/relationships/oleObject" Target="../embeddings/oleObject36.bin"/><Relationship Id="rId34" Type="http://schemas.openxmlformats.org/officeDocument/2006/relationships/oleObject" Target="../embeddings/oleObject31.bin"/><Relationship Id="rId50" Type="http://schemas.openxmlformats.org/officeDocument/2006/relationships/oleObject" Target="../embeddings/oleObject47.bin"/><Relationship Id="rId55" Type="http://schemas.openxmlformats.org/officeDocument/2006/relationships/oleObject" Target="../embeddings/oleObject52.bin"/><Relationship Id="rId76" Type="http://schemas.openxmlformats.org/officeDocument/2006/relationships/oleObject" Target="../embeddings/oleObject73.bin"/><Relationship Id="rId7" Type="http://schemas.openxmlformats.org/officeDocument/2006/relationships/oleObject" Target="../embeddings/oleObject4.bin"/><Relationship Id="rId71" Type="http://schemas.openxmlformats.org/officeDocument/2006/relationships/oleObject" Target="../embeddings/oleObject68.bin"/><Relationship Id="rId2" Type="http://schemas.openxmlformats.org/officeDocument/2006/relationships/notesSlide" Target="../notesSlides/notesSlide9.xml"/><Relationship Id="rId29" Type="http://schemas.openxmlformats.org/officeDocument/2006/relationships/oleObject" Target="../embeddings/oleObject26.bin"/><Relationship Id="rId24" Type="http://schemas.openxmlformats.org/officeDocument/2006/relationships/oleObject" Target="../embeddings/oleObject21.bin"/><Relationship Id="rId40" Type="http://schemas.openxmlformats.org/officeDocument/2006/relationships/oleObject" Target="../embeddings/oleObject37.bin"/><Relationship Id="rId45" Type="http://schemas.openxmlformats.org/officeDocument/2006/relationships/oleObject" Target="../embeddings/oleObject42.bin"/><Relationship Id="rId66" Type="http://schemas.openxmlformats.org/officeDocument/2006/relationships/oleObject" Target="../embeddings/oleObject63.bin"/><Relationship Id="rId87" Type="http://schemas.openxmlformats.org/officeDocument/2006/relationships/oleObject" Target="../embeddings/oleObject84.bin"/><Relationship Id="rId61" Type="http://schemas.openxmlformats.org/officeDocument/2006/relationships/oleObject" Target="../embeddings/oleObject58.bin"/><Relationship Id="rId82" Type="http://schemas.openxmlformats.org/officeDocument/2006/relationships/oleObject" Target="../embeddings/oleObject79.bin"/><Relationship Id="rId19" Type="http://schemas.openxmlformats.org/officeDocument/2006/relationships/oleObject" Target="../embeddings/oleObject16.bin"/></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hyperlink" Target="https://www.youtube.com/watch?v=huVsdOZkeTc"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916833"/>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rPr>
              <a:t>PRACTICE-BASED RESEARCH</a:t>
            </a:r>
            <a:br>
              <a:rPr lang="en-GB" sz="3600" b="1" i="1" dirty="0">
                <a:solidFill>
                  <a:schemeClr val="bg1"/>
                </a:solidFill>
              </a:rPr>
            </a:br>
            <a:br>
              <a:rPr lang="en-GB" sz="3600" b="1" i="1" dirty="0">
                <a:solidFill>
                  <a:schemeClr val="bg1"/>
                </a:solidFill>
              </a:rPr>
            </a:br>
            <a:br>
              <a:rPr lang="en-GB" sz="3600" b="1" dirty="0">
                <a:solidFill>
                  <a:schemeClr val="bg1"/>
                </a:solidFill>
              </a:rPr>
            </a:br>
            <a:r>
              <a:rPr lang="en-GB" sz="3600" b="1" dirty="0">
                <a:solidFill>
                  <a:schemeClr val="bg1"/>
                </a:solidFill>
              </a:rPr>
              <a:t>Sampling Strategy</a:t>
            </a:r>
            <a:br>
              <a:rPr lang="en-GB" sz="3600" b="1" dirty="0">
                <a:solidFill>
                  <a:schemeClr val="bg1"/>
                </a:solidFill>
              </a:rPr>
            </a:br>
            <a:br>
              <a:rPr lang="en-GB" sz="3600" b="1" dirty="0">
                <a:solidFill>
                  <a:schemeClr val="bg1"/>
                </a:solidFill>
              </a:rPr>
            </a:br>
            <a:r>
              <a:rPr lang="en-GB" sz="3200" b="1" dirty="0">
                <a:solidFill>
                  <a:schemeClr val="bg1"/>
                </a:solidFill>
                <a:latin typeface="Arial" panose="020B0604020202020204" pitchFamily="34" charset="0"/>
                <a:cs typeface="Arial" panose="020B0604020202020204" pitchFamily="34" charset="0"/>
              </a:rPr>
              <a:t>Semester 2</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dirty="0">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Dr Aishat Bakre</a:t>
            </a:r>
            <a:endParaRPr kumimoji="0" lang="en-GB" sz="2000" b="0" i="0" u="none" strike="noStrike" kern="1200" cap="none" spc="0" normalizeH="0" baseline="0" noProof="0" dirty="0">
              <a:ln>
                <a:noFill/>
              </a:ln>
              <a:solidFill>
                <a:prstClr val="black">
                  <a:tint val="75000"/>
                </a:prstClr>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dirty="0"/>
          </a:p>
        </p:txBody>
      </p:sp>
    </p:spTree>
    <p:extLst>
      <p:ext uri="{BB962C8B-B14F-4D97-AF65-F5344CB8AC3E}">
        <p14:creationId xmlns:p14="http://schemas.microsoft.com/office/powerpoint/2010/main" val="3942005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4337272"/>
          </a:xfrm>
        </p:spPr>
        <p:txBody>
          <a:bodyPr>
            <a:noAutofit/>
          </a:bodyPr>
          <a:lstStyle/>
          <a:p>
            <a:pPr marL="0" indent="0">
              <a:buNone/>
            </a:pPr>
            <a:r>
              <a:rPr lang="en-GB" sz="1800" dirty="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1800" dirty="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Engage in practice-based research in public health and social care settings and identify areas for improvement in terms of physical and/or mental health of the target group or community of interest. </a:t>
            </a: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Develop critical reflection skills, including skills of critical analysis, appraisal, and evaluation of research findings and provide relevant recommendations for health and social care professionals, policymakers, services, practice, and/or the wider population.</a:t>
            </a: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Critically analyse the data collection and findings from quantitative, qualitative or mixed methods research.</a:t>
            </a: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Develop knowledge and understanding of professional integrity and ethics in research and potential risks for participants and how to prevent them. </a:t>
            </a:r>
          </a:p>
          <a:p>
            <a:pPr marL="0" indent="0">
              <a:buNone/>
            </a:pPr>
            <a:endParaRPr lang="en-GB" sz="1800" dirty="0">
              <a:cs typeface="Arial" panose="020B0604020202020204" pitchFamily="34" charset="0"/>
            </a:endParaRPr>
          </a:p>
        </p:txBody>
      </p:sp>
      <p:sp>
        <p:nvSpPr>
          <p:cNvPr id="4" name="Rectangle 3">
            <a:extLst>
              <a:ext uri="{FF2B5EF4-FFF2-40B4-BE49-F238E27FC236}">
                <a16:creationId xmlns:a16="http://schemas.microsoft.com/office/drawing/2014/main" id="{4841809D-6B14-4857-B9E3-EFE981CF723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dirty="0"/>
          </a:p>
        </p:txBody>
      </p:sp>
    </p:spTree>
    <p:extLst>
      <p:ext uri="{BB962C8B-B14F-4D97-AF65-F5344CB8AC3E}">
        <p14:creationId xmlns:p14="http://schemas.microsoft.com/office/powerpoint/2010/main" val="1985581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This module aims overall to develop student to gain knowledge of the main principles of designing, conducting, evaluating the impacts and dissemination of evidence-based research.</a:t>
            </a:r>
          </a:p>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To conduct an independent practice-based research project within a public health and social care setting with professional integrity.</a:t>
            </a:r>
          </a:p>
        </p:txBody>
      </p:sp>
      <p:sp>
        <p:nvSpPr>
          <p:cNvPr id="4" name="Rectangle 3">
            <a:extLst>
              <a:ext uri="{FF2B5EF4-FFF2-40B4-BE49-F238E27FC236}">
                <a16:creationId xmlns:a16="http://schemas.microsoft.com/office/drawing/2014/main" id="{AECCF25E-6799-4EB2-BC3B-9160688A4386}"/>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dirty="0"/>
          </a:p>
        </p:txBody>
      </p:sp>
    </p:spTree>
    <p:extLst>
      <p:ext uri="{BB962C8B-B14F-4D97-AF65-F5344CB8AC3E}">
        <p14:creationId xmlns:p14="http://schemas.microsoft.com/office/powerpoint/2010/main" val="1623993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To understand</a:t>
            </a:r>
          </a:p>
          <a:p>
            <a:r>
              <a:rPr lang="en-GB" sz="2400" dirty="0">
                <a:latin typeface="Arial" panose="020B0604020202020204" pitchFamily="34" charset="0"/>
                <a:cs typeface="Arial" panose="020B0604020202020204" pitchFamily="34" charset="0"/>
              </a:rPr>
              <a:t>Explain sampling strategies</a:t>
            </a:r>
          </a:p>
          <a:p>
            <a:r>
              <a:rPr lang="en-GB" sz="2400" dirty="0">
                <a:latin typeface="Arial" panose="020B0604020202020204" pitchFamily="34" charset="0"/>
                <a:cs typeface="Arial" panose="020B0604020202020204" pitchFamily="34" charset="0"/>
              </a:rPr>
              <a:t>Importance of sampling </a:t>
            </a:r>
          </a:p>
          <a:p>
            <a:r>
              <a:rPr lang="en-GB" sz="2400" dirty="0">
                <a:latin typeface="Arial" panose="020B0604020202020204" pitchFamily="34" charset="0"/>
                <a:cs typeface="Arial" panose="020B0604020202020204" pitchFamily="34" charset="0"/>
              </a:rPr>
              <a:t>Types of Sampling with examples</a:t>
            </a: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3967"/>
            <a:ext cx="8229600" cy="1066800"/>
          </a:xfrm>
        </p:spPr>
        <p:txBody>
          <a:bodyPr/>
          <a:lstStyle/>
          <a:p>
            <a:r>
              <a:rPr lang="en-GB" b="1" dirty="0"/>
              <a:t>Sampling Strategy</a:t>
            </a:r>
          </a:p>
        </p:txBody>
      </p:sp>
      <p:sp>
        <p:nvSpPr>
          <p:cNvPr id="3" name="Content Placeholder 2"/>
          <p:cNvSpPr>
            <a:spLocks noGrp="1"/>
          </p:cNvSpPr>
          <p:nvPr>
            <p:ph idx="1"/>
          </p:nvPr>
        </p:nvSpPr>
        <p:spPr/>
        <p:txBody>
          <a:bodyPr/>
          <a:lstStyle/>
          <a:p>
            <a:r>
              <a:rPr lang="en-GB" dirty="0"/>
              <a:t>We know the problem</a:t>
            </a:r>
          </a:p>
          <a:p>
            <a:r>
              <a:rPr lang="en-GB" dirty="0"/>
              <a:t>We know the literature</a:t>
            </a:r>
          </a:p>
          <a:p>
            <a:r>
              <a:rPr lang="en-GB" dirty="0"/>
              <a:t>We know the methodological approach we want to take</a:t>
            </a:r>
          </a:p>
          <a:p>
            <a:endParaRPr lang="en-GB" dirty="0"/>
          </a:p>
          <a:p>
            <a:r>
              <a:rPr lang="en-GB" dirty="0"/>
              <a:t>How do we choose who to conduct the research on? </a:t>
            </a:r>
          </a:p>
          <a:p>
            <a:endParaRPr lang="en-GB" dirty="0"/>
          </a:p>
          <a:p>
            <a:endParaRPr lang="en-GB" dirty="0"/>
          </a:p>
        </p:txBody>
      </p:sp>
    </p:spTree>
    <p:extLst>
      <p:ext uri="{BB962C8B-B14F-4D97-AF65-F5344CB8AC3E}">
        <p14:creationId xmlns:p14="http://schemas.microsoft.com/office/powerpoint/2010/main" val="4140990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E3947-E015-4220-9423-000CA9A2ADAD}"/>
              </a:ext>
            </a:extLst>
          </p:cNvPr>
          <p:cNvSpPr>
            <a:spLocks noGrp="1"/>
          </p:cNvSpPr>
          <p:nvPr>
            <p:ph type="title"/>
          </p:nvPr>
        </p:nvSpPr>
        <p:spPr>
          <a:xfrm>
            <a:off x="539552" y="332656"/>
            <a:ext cx="8229600" cy="1066800"/>
          </a:xfrm>
        </p:spPr>
        <p:txBody>
          <a:bodyPr/>
          <a:lstStyle/>
          <a:p>
            <a:r>
              <a:rPr lang="en-GB" b="1" dirty="0"/>
              <a:t>Sampling</a:t>
            </a:r>
          </a:p>
        </p:txBody>
      </p:sp>
      <p:sp>
        <p:nvSpPr>
          <p:cNvPr id="3" name="Content Placeholder 2">
            <a:extLst>
              <a:ext uri="{FF2B5EF4-FFF2-40B4-BE49-F238E27FC236}">
                <a16:creationId xmlns:a16="http://schemas.microsoft.com/office/drawing/2014/main" id="{B6EF6432-BB8E-4F68-A951-7AECFA1BDCEE}"/>
              </a:ext>
            </a:extLst>
          </p:cNvPr>
          <p:cNvSpPr>
            <a:spLocks noGrp="1"/>
          </p:cNvSpPr>
          <p:nvPr>
            <p:ph idx="1"/>
          </p:nvPr>
        </p:nvSpPr>
        <p:spPr>
          <a:xfrm>
            <a:off x="549896" y="1556792"/>
            <a:ext cx="8229600" cy="4325112"/>
          </a:xfrm>
        </p:spPr>
        <p:txBody>
          <a:bodyPr/>
          <a:lstStyle/>
          <a:p>
            <a:r>
              <a:rPr lang="en-GB" sz="3600" dirty="0"/>
              <a:t>When you conduct research about a group of people, it’s rarely possible to collect data from every person in that group. </a:t>
            </a:r>
          </a:p>
          <a:p>
            <a:endParaRPr lang="en-GB" sz="3600" dirty="0"/>
          </a:p>
          <a:p>
            <a:r>
              <a:rPr lang="en-GB" sz="3600" dirty="0"/>
              <a:t>Instead, you select a sample. </a:t>
            </a:r>
          </a:p>
          <a:p>
            <a:endParaRPr lang="en-GB" dirty="0"/>
          </a:p>
        </p:txBody>
      </p:sp>
    </p:spTree>
    <p:extLst>
      <p:ext uri="{BB962C8B-B14F-4D97-AF65-F5344CB8AC3E}">
        <p14:creationId xmlns:p14="http://schemas.microsoft.com/office/powerpoint/2010/main" val="2961978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971600" y="1988840"/>
            <a:ext cx="7704856" cy="1790699"/>
          </a:xfrm>
        </p:spPr>
        <p:txBody>
          <a:bodyPr>
            <a:normAutofit/>
          </a:bodyPr>
          <a:lstStyle/>
          <a:p>
            <a:pPr algn="ctr"/>
            <a:r>
              <a:rPr lang="en-GB" sz="4000" b="1" i="1" dirty="0">
                <a:solidFill>
                  <a:schemeClr val="bg1"/>
                </a:solidFill>
                <a:latin typeface="Arial" panose="020B0604020202020204" pitchFamily="34" charset="0"/>
                <a:cs typeface="Arial" panose="020B0604020202020204" pitchFamily="34" charset="0"/>
              </a:rPr>
              <a:t>What is a Sample?</a:t>
            </a:r>
            <a:endParaRPr lang="en-GB" sz="40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16414587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E3947-E015-4220-9423-000CA9A2ADAD}"/>
              </a:ext>
            </a:extLst>
          </p:cNvPr>
          <p:cNvSpPr>
            <a:spLocks noGrp="1"/>
          </p:cNvSpPr>
          <p:nvPr>
            <p:ph type="title"/>
          </p:nvPr>
        </p:nvSpPr>
        <p:spPr>
          <a:xfrm>
            <a:off x="457200" y="980728"/>
            <a:ext cx="8229600" cy="1066800"/>
          </a:xfrm>
        </p:spPr>
        <p:txBody>
          <a:bodyPr/>
          <a:lstStyle/>
          <a:p>
            <a:pPr algn="ctr"/>
            <a:r>
              <a:rPr lang="en-GB" b="1" dirty="0"/>
              <a:t>Sample</a:t>
            </a:r>
          </a:p>
        </p:txBody>
      </p:sp>
      <p:sp>
        <p:nvSpPr>
          <p:cNvPr id="3" name="Content Placeholder 2">
            <a:extLst>
              <a:ext uri="{FF2B5EF4-FFF2-40B4-BE49-F238E27FC236}">
                <a16:creationId xmlns:a16="http://schemas.microsoft.com/office/drawing/2014/main" id="{B6EF6432-BB8E-4F68-A951-7AECFA1BDCEE}"/>
              </a:ext>
            </a:extLst>
          </p:cNvPr>
          <p:cNvSpPr>
            <a:spLocks noGrp="1"/>
          </p:cNvSpPr>
          <p:nvPr>
            <p:ph idx="1"/>
          </p:nvPr>
        </p:nvSpPr>
        <p:spPr>
          <a:xfrm>
            <a:off x="457200" y="2047528"/>
            <a:ext cx="8229600" cy="4325112"/>
          </a:xfrm>
        </p:spPr>
        <p:txBody>
          <a:bodyPr/>
          <a:lstStyle/>
          <a:p>
            <a:pPr marL="109728" indent="0">
              <a:buNone/>
            </a:pPr>
            <a:endParaRPr lang="en-GB" dirty="0"/>
          </a:p>
          <a:p>
            <a:r>
              <a:rPr lang="en-GB" sz="3200" dirty="0"/>
              <a:t>The sample is the group of individuals who will actually participate in the research.</a:t>
            </a:r>
          </a:p>
        </p:txBody>
      </p:sp>
    </p:spTree>
    <p:extLst>
      <p:ext uri="{BB962C8B-B14F-4D97-AF65-F5344CB8AC3E}">
        <p14:creationId xmlns:p14="http://schemas.microsoft.com/office/powerpoint/2010/main" val="4880782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349E7-95CC-4F0F-8EDD-9F164B95DDDD}"/>
              </a:ext>
            </a:extLst>
          </p:cNvPr>
          <p:cNvSpPr>
            <a:spLocks noGrp="1"/>
          </p:cNvSpPr>
          <p:nvPr>
            <p:ph type="title"/>
          </p:nvPr>
        </p:nvSpPr>
        <p:spPr>
          <a:xfrm>
            <a:off x="466725" y="188640"/>
            <a:ext cx="8229600" cy="1066800"/>
          </a:xfrm>
        </p:spPr>
        <p:txBody>
          <a:bodyPr/>
          <a:lstStyle/>
          <a:p>
            <a:r>
              <a:rPr lang="en-GB" b="1" dirty="0"/>
              <a:t>Population vs sample</a:t>
            </a:r>
          </a:p>
        </p:txBody>
      </p:sp>
      <p:sp>
        <p:nvSpPr>
          <p:cNvPr id="3" name="Content Placeholder 2">
            <a:extLst>
              <a:ext uri="{FF2B5EF4-FFF2-40B4-BE49-F238E27FC236}">
                <a16:creationId xmlns:a16="http://schemas.microsoft.com/office/drawing/2014/main" id="{1CAAE50B-CDE4-4D4A-A069-0A2B90C63FBE}"/>
              </a:ext>
            </a:extLst>
          </p:cNvPr>
          <p:cNvSpPr>
            <a:spLocks noGrp="1"/>
          </p:cNvSpPr>
          <p:nvPr>
            <p:ph idx="1"/>
          </p:nvPr>
        </p:nvSpPr>
        <p:spPr>
          <a:xfrm>
            <a:off x="466725" y="1484784"/>
            <a:ext cx="8229600" cy="4325112"/>
          </a:xfrm>
        </p:spPr>
        <p:txBody>
          <a:bodyPr/>
          <a:lstStyle/>
          <a:p>
            <a:pPr algn="l"/>
            <a:r>
              <a:rPr lang="en-GB" sz="3200" b="0" i="0" dirty="0">
                <a:effectLst/>
                <a:latin typeface="Trebuchet MS" panose="020B0603020202020204" pitchFamily="34" charset="0"/>
              </a:rPr>
              <a:t>A </a:t>
            </a:r>
            <a:r>
              <a:rPr lang="en-GB" sz="3200" b="1" i="0" dirty="0">
                <a:effectLst/>
                <a:latin typeface="Trebuchet MS" panose="020B0603020202020204" pitchFamily="34" charset="0"/>
              </a:rPr>
              <a:t>population</a:t>
            </a:r>
            <a:r>
              <a:rPr lang="en-GB" sz="3200" b="0" i="0" dirty="0">
                <a:effectLst/>
                <a:latin typeface="Trebuchet MS" panose="020B0603020202020204" pitchFamily="34" charset="0"/>
              </a:rPr>
              <a:t> is the entire group that you want to draw conclusions about.</a:t>
            </a:r>
          </a:p>
          <a:p>
            <a:pPr algn="l"/>
            <a:endParaRPr lang="en-GB" sz="3200" b="0" i="0" dirty="0">
              <a:effectLst/>
              <a:latin typeface="Trebuchet MS" panose="020B0603020202020204" pitchFamily="34" charset="0"/>
            </a:endParaRPr>
          </a:p>
          <a:p>
            <a:pPr algn="l"/>
            <a:r>
              <a:rPr lang="en-GB" sz="3200" b="0" i="0" dirty="0">
                <a:effectLst/>
                <a:latin typeface="Trebuchet MS" panose="020B0603020202020204" pitchFamily="34" charset="0"/>
              </a:rPr>
              <a:t>A </a:t>
            </a:r>
            <a:r>
              <a:rPr lang="en-GB" sz="3200" b="1" i="0" dirty="0">
                <a:effectLst/>
                <a:latin typeface="Trebuchet MS" panose="020B0603020202020204" pitchFamily="34" charset="0"/>
              </a:rPr>
              <a:t>sample</a:t>
            </a:r>
            <a:r>
              <a:rPr lang="en-GB" sz="3200" b="0" i="0" dirty="0">
                <a:effectLst/>
                <a:latin typeface="Trebuchet MS" panose="020B0603020202020204" pitchFamily="34" charset="0"/>
              </a:rPr>
              <a:t> is the specific group that you will collect data from. </a:t>
            </a:r>
          </a:p>
          <a:p>
            <a:pPr algn="l"/>
            <a:r>
              <a:rPr lang="en-GB" sz="3200" b="0" i="0" dirty="0">
                <a:effectLst/>
                <a:latin typeface="Trebuchet MS" panose="020B0603020202020204" pitchFamily="34" charset="0"/>
              </a:rPr>
              <a:t>The size of the sample is always less than the total size of the population.</a:t>
            </a:r>
          </a:p>
          <a:p>
            <a:endParaRPr lang="en-GB" dirty="0"/>
          </a:p>
        </p:txBody>
      </p:sp>
    </p:spTree>
    <p:extLst>
      <p:ext uri="{BB962C8B-B14F-4D97-AF65-F5344CB8AC3E}">
        <p14:creationId xmlns:p14="http://schemas.microsoft.com/office/powerpoint/2010/main" val="15475839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D3BC5-14E4-47CE-A09D-A31AA62BB314}"/>
              </a:ext>
            </a:extLst>
          </p:cNvPr>
          <p:cNvSpPr>
            <a:spLocks noGrp="1"/>
          </p:cNvSpPr>
          <p:nvPr>
            <p:ph type="title"/>
          </p:nvPr>
        </p:nvSpPr>
        <p:spPr>
          <a:xfrm>
            <a:off x="539552" y="269428"/>
            <a:ext cx="8229600" cy="1066800"/>
          </a:xfrm>
        </p:spPr>
        <p:txBody>
          <a:bodyPr/>
          <a:lstStyle/>
          <a:p>
            <a:r>
              <a:rPr lang="en-GB" b="1" dirty="0"/>
              <a:t>Population vs sample</a:t>
            </a:r>
          </a:p>
        </p:txBody>
      </p:sp>
      <p:sp>
        <p:nvSpPr>
          <p:cNvPr id="3" name="Content Placeholder 2">
            <a:extLst>
              <a:ext uri="{FF2B5EF4-FFF2-40B4-BE49-F238E27FC236}">
                <a16:creationId xmlns:a16="http://schemas.microsoft.com/office/drawing/2014/main" id="{59E6BDD8-7B58-4B42-93C4-EE3B5D267FF1}"/>
              </a:ext>
            </a:extLst>
          </p:cNvPr>
          <p:cNvSpPr>
            <a:spLocks noGrp="1"/>
          </p:cNvSpPr>
          <p:nvPr>
            <p:ph idx="1"/>
          </p:nvPr>
        </p:nvSpPr>
        <p:spPr/>
        <p:txBody>
          <a:bodyPr>
            <a:normAutofit/>
          </a:bodyPr>
          <a:lstStyle/>
          <a:p>
            <a:r>
              <a:rPr lang="en-GB" sz="3200" dirty="0"/>
              <a:t>In research, a population doesn’t always refer to people.</a:t>
            </a:r>
          </a:p>
          <a:p>
            <a:pPr marL="109728" indent="0">
              <a:buNone/>
            </a:pPr>
            <a:endParaRPr lang="en-GB" sz="3200" dirty="0"/>
          </a:p>
          <a:p>
            <a:r>
              <a:rPr lang="en-GB" sz="3200" dirty="0"/>
              <a:t>It can mean a group containing elements of anything you want to study, such as objects, events, organizations, countries, species, organisms, etc.</a:t>
            </a:r>
          </a:p>
        </p:txBody>
      </p:sp>
    </p:spTree>
    <p:extLst>
      <p:ext uri="{BB962C8B-B14F-4D97-AF65-F5344CB8AC3E}">
        <p14:creationId xmlns:p14="http://schemas.microsoft.com/office/powerpoint/2010/main" val="29862021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918CD-5991-40A4-A251-07E9332EEC07}"/>
              </a:ext>
            </a:extLst>
          </p:cNvPr>
          <p:cNvSpPr>
            <a:spLocks noGrp="1"/>
          </p:cNvSpPr>
          <p:nvPr>
            <p:ph type="title"/>
          </p:nvPr>
        </p:nvSpPr>
        <p:spPr>
          <a:xfrm>
            <a:off x="457200" y="116632"/>
            <a:ext cx="8229600" cy="1066800"/>
          </a:xfrm>
        </p:spPr>
        <p:txBody>
          <a:bodyPr/>
          <a:lstStyle/>
          <a:p>
            <a:r>
              <a:rPr lang="en-GB" b="1" dirty="0"/>
              <a:t>Population vs sample</a:t>
            </a:r>
          </a:p>
        </p:txBody>
      </p:sp>
      <p:sp>
        <p:nvSpPr>
          <p:cNvPr id="3" name="Content Placeholder 2">
            <a:extLst>
              <a:ext uri="{FF2B5EF4-FFF2-40B4-BE49-F238E27FC236}">
                <a16:creationId xmlns:a16="http://schemas.microsoft.com/office/drawing/2014/main" id="{6C54A4E9-3854-4831-A49B-5BF650211847}"/>
              </a:ext>
            </a:extLst>
          </p:cNvPr>
          <p:cNvSpPr>
            <a:spLocks noGrp="1"/>
          </p:cNvSpPr>
          <p:nvPr>
            <p:ph idx="1"/>
          </p:nvPr>
        </p:nvSpPr>
        <p:spPr>
          <a:xfrm>
            <a:off x="457200" y="1268760"/>
            <a:ext cx="8229600" cy="4757160"/>
          </a:xfrm>
        </p:spPr>
        <p:txBody>
          <a:bodyPr>
            <a:normAutofit/>
          </a:bodyPr>
          <a:lstStyle/>
          <a:p>
            <a:r>
              <a:rPr lang="en-GB" sz="2800" b="0" i="0" dirty="0">
                <a:effectLst/>
              </a:rPr>
              <a:t>The population can be defined in terms of </a:t>
            </a:r>
            <a:r>
              <a:rPr lang="en-GB" sz="2800" b="1" i="0" dirty="0">
                <a:effectLst/>
              </a:rPr>
              <a:t>geographical location, age, income</a:t>
            </a:r>
            <a:r>
              <a:rPr lang="en-GB" sz="2800" b="0" i="0" dirty="0">
                <a:effectLst/>
              </a:rPr>
              <a:t>, and many other characteristics.</a:t>
            </a:r>
          </a:p>
          <a:p>
            <a:r>
              <a:rPr lang="en-GB" sz="2800" dirty="0"/>
              <a:t>It can be very broad or quite narrow:</a:t>
            </a:r>
          </a:p>
          <a:p>
            <a:r>
              <a:rPr lang="en-GB" sz="2800" dirty="0"/>
              <a:t>Maybe you want to make inferences about the whole adult population of your country; </a:t>
            </a:r>
          </a:p>
          <a:p>
            <a:r>
              <a:rPr lang="en-GB" sz="2800" dirty="0"/>
              <a:t>Maybe your research focuses on customers of a certain company, patients with a specific health condition, or students in a single school.</a:t>
            </a:r>
          </a:p>
        </p:txBody>
      </p:sp>
    </p:spTree>
    <p:extLst>
      <p:ext uri="{BB962C8B-B14F-4D97-AF65-F5344CB8AC3E}">
        <p14:creationId xmlns:p14="http://schemas.microsoft.com/office/powerpoint/2010/main" val="19982572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05385-9907-4C18-8098-F4DDEB847E71}"/>
              </a:ext>
            </a:extLst>
          </p:cNvPr>
          <p:cNvSpPr>
            <a:spLocks noGrp="1"/>
          </p:cNvSpPr>
          <p:nvPr>
            <p:ph type="title"/>
          </p:nvPr>
        </p:nvSpPr>
        <p:spPr>
          <a:xfrm>
            <a:off x="457200" y="116632"/>
            <a:ext cx="8229600" cy="1066800"/>
          </a:xfrm>
        </p:spPr>
        <p:txBody>
          <a:bodyPr/>
          <a:lstStyle/>
          <a:p>
            <a:r>
              <a:rPr lang="en-GB" b="1" dirty="0"/>
              <a:t>Population vs sample</a:t>
            </a:r>
          </a:p>
        </p:txBody>
      </p:sp>
      <p:pic>
        <p:nvPicPr>
          <p:cNvPr id="80898" name="Picture 2" descr="Population vs sample">
            <a:extLst>
              <a:ext uri="{FF2B5EF4-FFF2-40B4-BE49-F238E27FC236}">
                <a16:creationId xmlns:a16="http://schemas.microsoft.com/office/drawing/2014/main" id="{934598F8-6266-4C92-B804-F8E2253AAC5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55676" y="1340769"/>
            <a:ext cx="5832648" cy="4176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06769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79793-A277-4B4D-9DB5-EDFFB3AB331A}"/>
              </a:ext>
            </a:extLst>
          </p:cNvPr>
          <p:cNvSpPr>
            <a:spLocks noGrp="1"/>
          </p:cNvSpPr>
          <p:nvPr>
            <p:ph type="title"/>
          </p:nvPr>
        </p:nvSpPr>
        <p:spPr/>
        <p:txBody>
          <a:bodyPr/>
          <a:lstStyle/>
          <a:p>
            <a:r>
              <a:rPr lang="en-GB" b="1" dirty="0"/>
              <a:t>Population vs sample</a:t>
            </a:r>
          </a:p>
        </p:txBody>
      </p:sp>
      <p:sp>
        <p:nvSpPr>
          <p:cNvPr id="3" name="Content Placeholder 2">
            <a:extLst>
              <a:ext uri="{FF2B5EF4-FFF2-40B4-BE49-F238E27FC236}">
                <a16:creationId xmlns:a16="http://schemas.microsoft.com/office/drawing/2014/main" id="{82EEBC8F-467D-422C-9847-34C1F80E3FCF}"/>
              </a:ext>
            </a:extLst>
          </p:cNvPr>
          <p:cNvSpPr>
            <a:spLocks noGrp="1"/>
          </p:cNvSpPr>
          <p:nvPr>
            <p:ph idx="1"/>
          </p:nvPr>
        </p:nvSpPr>
        <p:spPr/>
        <p:txBody>
          <a:bodyPr>
            <a:normAutofit fontScale="92500" lnSpcReduction="10000"/>
          </a:bodyPr>
          <a:lstStyle/>
          <a:p>
            <a:r>
              <a:rPr lang="en-GB" dirty="0"/>
              <a:t>It is important to carefully define your target population according to the purpose and practicalities of your project.</a:t>
            </a:r>
          </a:p>
          <a:p>
            <a:endParaRPr lang="en-GB" dirty="0"/>
          </a:p>
          <a:p>
            <a:r>
              <a:rPr lang="en-GB" dirty="0"/>
              <a:t>If the population is very large, demographically mixed, and geographically dispersed, it might be difficult to gain access to a representative sample.</a:t>
            </a:r>
          </a:p>
        </p:txBody>
      </p:sp>
    </p:spTree>
    <p:extLst>
      <p:ext uri="{BB962C8B-B14F-4D97-AF65-F5344CB8AC3E}">
        <p14:creationId xmlns:p14="http://schemas.microsoft.com/office/powerpoint/2010/main" val="25662628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827584" y="1988840"/>
            <a:ext cx="7704856" cy="1790699"/>
          </a:xfrm>
        </p:spPr>
        <p:txBody>
          <a:bodyPr>
            <a:normAutofit/>
          </a:bodyPr>
          <a:lstStyle/>
          <a:p>
            <a:pPr algn="ctr"/>
            <a:r>
              <a:rPr lang="en-GB" sz="3600" b="1" i="1" dirty="0">
                <a:solidFill>
                  <a:schemeClr val="bg1"/>
                </a:solidFill>
                <a:latin typeface="Arial" panose="020B0604020202020204" pitchFamily="34" charset="0"/>
                <a:cs typeface="Arial" panose="020B0604020202020204" pitchFamily="34" charset="0"/>
              </a:rPr>
              <a:t>Why are  Samples used in research?</a:t>
            </a:r>
            <a:endParaRPr lang="en-GB" sz="36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8308963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FD441-1AD6-45C6-BDBB-0EC596C59E83}"/>
              </a:ext>
            </a:extLst>
          </p:cNvPr>
          <p:cNvSpPr>
            <a:spLocks noGrp="1"/>
          </p:cNvSpPr>
          <p:nvPr>
            <p:ph type="title"/>
          </p:nvPr>
        </p:nvSpPr>
        <p:spPr>
          <a:xfrm>
            <a:off x="539552" y="188640"/>
            <a:ext cx="8229600" cy="1066800"/>
          </a:xfrm>
        </p:spPr>
        <p:txBody>
          <a:bodyPr/>
          <a:lstStyle/>
          <a:p>
            <a:pPr algn="ctr"/>
            <a:r>
              <a:rPr lang="en-GB" b="1" dirty="0"/>
              <a:t>Importance of samples</a:t>
            </a:r>
          </a:p>
        </p:txBody>
      </p:sp>
      <p:sp>
        <p:nvSpPr>
          <p:cNvPr id="3" name="Content Placeholder 2">
            <a:extLst>
              <a:ext uri="{FF2B5EF4-FFF2-40B4-BE49-F238E27FC236}">
                <a16:creationId xmlns:a16="http://schemas.microsoft.com/office/drawing/2014/main" id="{8528B62E-E2BC-4997-BCDB-1E593B740E77}"/>
              </a:ext>
            </a:extLst>
          </p:cNvPr>
          <p:cNvSpPr>
            <a:spLocks noGrp="1"/>
          </p:cNvSpPr>
          <p:nvPr>
            <p:ph idx="1"/>
          </p:nvPr>
        </p:nvSpPr>
        <p:spPr>
          <a:xfrm>
            <a:off x="539552" y="1412776"/>
            <a:ext cx="8229600" cy="4325112"/>
          </a:xfrm>
        </p:spPr>
        <p:txBody>
          <a:bodyPr>
            <a:normAutofit/>
          </a:bodyPr>
          <a:lstStyle/>
          <a:p>
            <a:r>
              <a:rPr lang="en-GB" sz="2800" dirty="0"/>
              <a:t>Samples are used to make inferences about populations.</a:t>
            </a:r>
          </a:p>
          <a:p>
            <a:r>
              <a:rPr lang="en-GB" sz="2800" dirty="0"/>
              <a:t>Samples are easier to collect data from because they are practical, cost-effective, convenient and manageable.</a:t>
            </a:r>
          </a:p>
          <a:p>
            <a:r>
              <a:rPr lang="en-GB" sz="2800" dirty="0"/>
              <a:t>If the sample is not representative of the population, any findings or conclusions drawn from the data may be flawed or entirely misleading.</a:t>
            </a:r>
          </a:p>
          <a:p>
            <a:endParaRPr lang="en-GB" sz="3200" dirty="0"/>
          </a:p>
        </p:txBody>
      </p:sp>
    </p:spTree>
    <p:extLst>
      <p:ext uri="{BB962C8B-B14F-4D97-AF65-F5344CB8AC3E}">
        <p14:creationId xmlns:p14="http://schemas.microsoft.com/office/powerpoint/2010/main" val="8872070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1259632" y="1988840"/>
            <a:ext cx="7704856" cy="1790699"/>
          </a:xfrm>
        </p:spPr>
        <p:txBody>
          <a:bodyPr>
            <a:normAutofit/>
          </a:bodyPr>
          <a:lstStyle/>
          <a:p>
            <a:pPr algn="ctr"/>
            <a:r>
              <a:rPr lang="en-GB" sz="3600" b="1" i="1" dirty="0">
                <a:solidFill>
                  <a:schemeClr val="bg1"/>
                </a:solidFill>
                <a:latin typeface="Arial" panose="020B0604020202020204" pitchFamily="34" charset="0"/>
                <a:cs typeface="Arial" panose="020B0604020202020204" pitchFamily="34" charset="0"/>
              </a:rPr>
              <a:t>What are the key considerations in sampling?</a:t>
            </a:r>
            <a:endParaRPr lang="en-GB" sz="36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19427604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794F1-1484-8945-AB12-63283F51521F}"/>
              </a:ext>
            </a:extLst>
          </p:cNvPr>
          <p:cNvSpPr>
            <a:spLocks noGrp="1"/>
          </p:cNvSpPr>
          <p:nvPr>
            <p:ph type="title"/>
          </p:nvPr>
        </p:nvSpPr>
        <p:spPr/>
        <p:txBody>
          <a:bodyPr>
            <a:normAutofit fontScale="90000"/>
          </a:bodyPr>
          <a:lstStyle/>
          <a:p>
            <a:r>
              <a:rPr lang="en-GB" b="1" dirty="0"/>
              <a:t>Key Considerations in Sampling</a:t>
            </a:r>
          </a:p>
        </p:txBody>
      </p:sp>
      <p:sp>
        <p:nvSpPr>
          <p:cNvPr id="3" name="Content Placeholder 2">
            <a:extLst>
              <a:ext uri="{FF2B5EF4-FFF2-40B4-BE49-F238E27FC236}">
                <a16:creationId xmlns:a16="http://schemas.microsoft.com/office/drawing/2014/main" id="{3307C1D5-A091-94AA-C06B-DB7FA36E8106}"/>
              </a:ext>
            </a:extLst>
          </p:cNvPr>
          <p:cNvSpPr>
            <a:spLocks noGrp="1"/>
          </p:cNvSpPr>
          <p:nvPr>
            <p:ph idx="1"/>
          </p:nvPr>
        </p:nvSpPr>
        <p:spPr>
          <a:xfrm>
            <a:off x="476250" y="1417638"/>
            <a:ext cx="8229600" cy="3917032"/>
          </a:xfrm>
        </p:spPr>
        <p:txBody>
          <a:bodyPr>
            <a:normAutofit/>
          </a:bodyPr>
          <a:lstStyle/>
          <a:p>
            <a:pPr marL="0" indent="0">
              <a:buNone/>
            </a:pPr>
            <a:r>
              <a:rPr lang="en-GB" dirty="0">
                <a:latin typeface="Arial" panose="020B0604020202020204" pitchFamily="34" charset="0"/>
                <a:cs typeface="Arial" panose="020B0604020202020204" pitchFamily="34" charset="0"/>
              </a:rPr>
              <a:t>The key things to consider when deciding the population sample include</a:t>
            </a:r>
          </a:p>
          <a:p>
            <a:pPr marL="0" indent="0">
              <a:buNone/>
            </a:pPr>
            <a:endParaRPr lang="en-GB"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What is the target population?</a:t>
            </a:r>
          </a:p>
          <a:p>
            <a:r>
              <a:rPr lang="en-GB" sz="2800" dirty="0">
                <a:latin typeface="Arial" panose="020B0604020202020204" pitchFamily="34" charset="0"/>
                <a:cs typeface="Arial" panose="020B0604020202020204" pitchFamily="34" charset="0"/>
              </a:rPr>
              <a:t>What is the sampling frame?</a:t>
            </a:r>
          </a:p>
          <a:p>
            <a:r>
              <a:rPr lang="en-GB" sz="2800" dirty="0">
                <a:latin typeface="Arial" panose="020B0604020202020204" pitchFamily="34" charset="0"/>
                <a:cs typeface="Arial" panose="020B0604020202020204" pitchFamily="34" charset="0"/>
              </a:rPr>
              <a:t>What is the appropriate sampling method?</a:t>
            </a:r>
          </a:p>
          <a:p>
            <a:r>
              <a:rPr lang="en-GB" sz="2800" dirty="0">
                <a:latin typeface="Arial" panose="020B0604020202020204" pitchFamily="34" charset="0"/>
                <a:cs typeface="Arial" panose="020B0604020202020204" pitchFamily="34" charset="0"/>
              </a:rPr>
              <a:t>What size of sample is needed?</a:t>
            </a:r>
          </a:p>
          <a:p>
            <a:endParaRPr lang="en-GB" dirty="0"/>
          </a:p>
          <a:p>
            <a:endParaRPr lang="en-GB" dirty="0"/>
          </a:p>
        </p:txBody>
      </p:sp>
    </p:spTree>
    <p:extLst>
      <p:ext uri="{BB962C8B-B14F-4D97-AF65-F5344CB8AC3E}">
        <p14:creationId xmlns:p14="http://schemas.microsoft.com/office/powerpoint/2010/main" val="26307004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1259632" y="1988840"/>
            <a:ext cx="7704856" cy="1790699"/>
          </a:xfrm>
        </p:spPr>
        <p:txBody>
          <a:bodyPr>
            <a:normAutofit/>
          </a:bodyPr>
          <a:lstStyle/>
          <a:p>
            <a:pPr algn="ctr"/>
            <a:r>
              <a:rPr lang="en-GB" sz="3600" b="1" i="1" dirty="0">
                <a:solidFill>
                  <a:schemeClr val="bg1"/>
                </a:solidFill>
                <a:latin typeface="Arial" panose="020B0604020202020204" pitchFamily="34" charset="0"/>
                <a:cs typeface="Arial" panose="020B0604020202020204" pitchFamily="34" charset="0"/>
              </a:rPr>
              <a:t>What is a Sampling frame?</a:t>
            </a:r>
            <a:endParaRPr lang="en-GB" sz="36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35448480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4F17B-6C56-4A75-BFAB-A5812F26B2BA}"/>
              </a:ext>
            </a:extLst>
          </p:cNvPr>
          <p:cNvSpPr>
            <a:spLocks noGrp="1"/>
          </p:cNvSpPr>
          <p:nvPr>
            <p:ph type="title"/>
          </p:nvPr>
        </p:nvSpPr>
        <p:spPr>
          <a:xfrm>
            <a:off x="478465" y="332656"/>
            <a:ext cx="8229600" cy="1066800"/>
          </a:xfrm>
        </p:spPr>
        <p:txBody>
          <a:bodyPr/>
          <a:lstStyle/>
          <a:p>
            <a:r>
              <a:rPr lang="en-GB" b="1" dirty="0"/>
              <a:t>Sampling frame</a:t>
            </a:r>
          </a:p>
        </p:txBody>
      </p:sp>
      <p:sp>
        <p:nvSpPr>
          <p:cNvPr id="3" name="Content Placeholder 2">
            <a:extLst>
              <a:ext uri="{FF2B5EF4-FFF2-40B4-BE49-F238E27FC236}">
                <a16:creationId xmlns:a16="http://schemas.microsoft.com/office/drawing/2014/main" id="{BCDE9282-901C-4650-9C64-5C7965252900}"/>
              </a:ext>
            </a:extLst>
          </p:cNvPr>
          <p:cNvSpPr>
            <a:spLocks noGrp="1"/>
          </p:cNvSpPr>
          <p:nvPr>
            <p:ph idx="1"/>
          </p:nvPr>
        </p:nvSpPr>
        <p:spPr>
          <a:xfrm>
            <a:off x="457200" y="1484784"/>
            <a:ext cx="8229600" cy="4325112"/>
          </a:xfrm>
        </p:spPr>
        <p:txBody>
          <a:bodyPr>
            <a:normAutofit/>
          </a:bodyPr>
          <a:lstStyle/>
          <a:p>
            <a:r>
              <a:rPr lang="en-GB" sz="3200" dirty="0"/>
              <a:t>The sampling frame is the actual list of individuals that the sample will be drawn from. </a:t>
            </a:r>
          </a:p>
          <a:p>
            <a:pPr marL="109728" indent="0">
              <a:buNone/>
            </a:pPr>
            <a:endParaRPr lang="en-GB" sz="3200" dirty="0"/>
          </a:p>
          <a:p>
            <a:r>
              <a:rPr lang="en-GB" sz="3200" dirty="0"/>
              <a:t>Ideally, it should include the entire target population (and nobody who is not part of that population).</a:t>
            </a:r>
          </a:p>
        </p:txBody>
      </p:sp>
    </p:spTree>
    <p:extLst>
      <p:ext uri="{BB962C8B-B14F-4D97-AF65-F5344CB8AC3E}">
        <p14:creationId xmlns:p14="http://schemas.microsoft.com/office/powerpoint/2010/main" val="37916174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2A04C-1818-42FC-A6C0-269B4F926919}"/>
              </a:ext>
            </a:extLst>
          </p:cNvPr>
          <p:cNvSpPr>
            <a:spLocks noGrp="1"/>
          </p:cNvSpPr>
          <p:nvPr>
            <p:ph type="title"/>
          </p:nvPr>
        </p:nvSpPr>
        <p:spPr>
          <a:xfrm>
            <a:off x="457200" y="188640"/>
            <a:ext cx="8229600" cy="1066800"/>
          </a:xfrm>
        </p:spPr>
        <p:txBody>
          <a:bodyPr/>
          <a:lstStyle/>
          <a:p>
            <a:r>
              <a:rPr lang="en-GB" b="1" dirty="0"/>
              <a:t>For example</a:t>
            </a:r>
          </a:p>
        </p:txBody>
      </p:sp>
      <p:sp>
        <p:nvSpPr>
          <p:cNvPr id="3" name="Content Placeholder 2">
            <a:extLst>
              <a:ext uri="{FF2B5EF4-FFF2-40B4-BE49-F238E27FC236}">
                <a16:creationId xmlns:a16="http://schemas.microsoft.com/office/drawing/2014/main" id="{FF2C1B63-6704-4224-A204-681D33464426}"/>
              </a:ext>
            </a:extLst>
          </p:cNvPr>
          <p:cNvSpPr>
            <a:spLocks noGrp="1"/>
          </p:cNvSpPr>
          <p:nvPr>
            <p:ph idx="1"/>
          </p:nvPr>
        </p:nvSpPr>
        <p:spPr>
          <a:xfrm>
            <a:off x="611560" y="1412776"/>
            <a:ext cx="8229600" cy="4325112"/>
          </a:xfrm>
        </p:spPr>
        <p:txBody>
          <a:bodyPr/>
          <a:lstStyle/>
          <a:p>
            <a:r>
              <a:rPr lang="en-GB" dirty="0"/>
              <a:t>You are doing research on working conditions at Company X. </a:t>
            </a:r>
          </a:p>
          <a:p>
            <a:r>
              <a:rPr lang="en-GB" dirty="0"/>
              <a:t>Your population is all 1000 employees of the company. </a:t>
            </a:r>
          </a:p>
          <a:p>
            <a:r>
              <a:rPr lang="en-GB" dirty="0"/>
              <a:t>Your </a:t>
            </a:r>
            <a:r>
              <a:rPr lang="en-GB" b="1" i="1" dirty="0"/>
              <a:t>sampling frame </a:t>
            </a:r>
            <a:r>
              <a:rPr lang="en-GB" dirty="0"/>
              <a:t>is the company’s HR database which lists the names and contact details of every employee.</a:t>
            </a:r>
          </a:p>
        </p:txBody>
      </p:sp>
    </p:spTree>
    <p:extLst>
      <p:ext uri="{BB962C8B-B14F-4D97-AF65-F5344CB8AC3E}">
        <p14:creationId xmlns:p14="http://schemas.microsoft.com/office/powerpoint/2010/main" val="31974768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899592" y="2060848"/>
            <a:ext cx="7704856" cy="1790699"/>
          </a:xfrm>
        </p:spPr>
        <p:txBody>
          <a:bodyPr>
            <a:normAutofit/>
          </a:bodyPr>
          <a:lstStyle/>
          <a:p>
            <a:pPr algn="ctr"/>
            <a:r>
              <a:rPr lang="en-GB" sz="3600" b="1" i="1" dirty="0">
                <a:solidFill>
                  <a:schemeClr val="bg1"/>
                </a:solidFill>
                <a:latin typeface="Arial" panose="020B0604020202020204" pitchFamily="34" charset="0"/>
                <a:cs typeface="Arial" panose="020B0604020202020204" pitchFamily="34" charset="0"/>
              </a:rPr>
              <a:t>What is a sample size?</a:t>
            </a:r>
            <a:endParaRPr lang="en-GB" sz="36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16494773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EC017-6FB9-4BDD-BAC4-02D53FF37C81}"/>
              </a:ext>
            </a:extLst>
          </p:cNvPr>
          <p:cNvSpPr>
            <a:spLocks noGrp="1"/>
          </p:cNvSpPr>
          <p:nvPr>
            <p:ph type="title"/>
          </p:nvPr>
        </p:nvSpPr>
        <p:spPr/>
        <p:txBody>
          <a:bodyPr/>
          <a:lstStyle/>
          <a:p>
            <a:r>
              <a:rPr lang="en-GB" b="1" dirty="0"/>
              <a:t>Sample size </a:t>
            </a:r>
          </a:p>
        </p:txBody>
      </p:sp>
      <p:sp>
        <p:nvSpPr>
          <p:cNvPr id="3" name="Content Placeholder 2">
            <a:extLst>
              <a:ext uri="{FF2B5EF4-FFF2-40B4-BE49-F238E27FC236}">
                <a16:creationId xmlns:a16="http://schemas.microsoft.com/office/drawing/2014/main" id="{62E59E76-16E5-41FA-9915-E3A15386DBB1}"/>
              </a:ext>
            </a:extLst>
          </p:cNvPr>
          <p:cNvSpPr>
            <a:spLocks noGrp="1"/>
          </p:cNvSpPr>
          <p:nvPr>
            <p:ph idx="1"/>
          </p:nvPr>
        </p:nvSpPr>
        <p:spPr/>
        <p:txBody>
          <a:bodyPr>
            <a:normAutofit/>
          </a:bodyPr>
          <a:lstStyle/>
          <a:p>
            <a:r>
              <a:rPr lang="en-GB" sz="3200" dirty="0"/>
              <a:t>Sample size refers to the number of participants or observations included in a study.</a:t>
            </a:r>
          </a:p>
          <a:p>
            <a:r>
              <a:rPr lang="en-GB" sz="3200" dirty="0"/>
              <a:t> This number is usually represented by </a:t>
            </a:r>
            <a:r>
              <a:rPr lang="en-GB" sz="3200" b="1" dirty="0"/>
              <a:t>n.</a:t>
            </a:r>
          </a:p>
        </p:txBody>
      </p:sp>
    </p:spTree>
    <p:extLst>
      <p:ext uri="{BB962C8B-B14F-4D97-AF65-F5344CB8AC3E}">
        <p14:creationId xmlns:p14="http://schemas.microsoft.com/office/powerpoint/2010/main" val="27174957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714EA-F715-464D-9E87-A5235A58714A}"/>
              </a:ext>
            </a:extLst>
          </p:cNvPr>
          <p:cNvSpPr>
            <a:spLocks noGrp="1"/>
          </p:cNvSpPr>
          <p:nvPr>
            <p:ph type="title"/>
          </p:nvPr>
        </p:nvSpPr>
        <p:spPr>
          <a:xfrm>
            <a:off x="447675" y="188640"/>
            <a:ext cx="8229600" cy="1066800"/>
          </a:xfrm>
        </p:spPr>
        <p:txBody>
          <a:bodyPr/>
          <a:lstStyle/>
          <a:p>
            <a:r>
              <a:rPr lang="en-GB" b="1" dirty="0"/>
              <a:t>Sample size </a:t>
            </a:r>
          </a:p>
        </p:txBody>
      </p:sp>
      <p:sp>
        <p:nvSpPr>
          <p:cNvPr id="3" name="Content Placeholder 2">
            <a:extLst>
              <a:ext uri="{FF2B5EF4-FFF2-40B4-BE49-F238E27FC236}">
                <a16:creationId xmlns:a16="http://schemas.microsoft.com/office/drawing/2014/main" id="{544A9502-D8DA-423D-8658-517A11D1D199}"/>
              </a:ext>
            </a:extLst>
          </p:cNvPr>
          <p:cNvSpPr>
            <a:spLocks noGrp="1"/>
          </p:cNvSpPr>
          <p:nvPr>
            <p:ph idx="1"/>
          </p:nvPr>
        </p:nvSpPr>
        <p:spPr>
          <a:xfrm>
            <a:off x="611560" y="1484784"/>
            <a:ext cx="8229600" cy="4325112"/>
          </a:xfrm>
        </p:spPr>
        <p:txBody>
          <a:bodyPr>
            <a:normAutofit fontScale="92500"/>
          </a:bodyPr>
          <a:lstStyle/>
          <a:p>
            <a:r>
              <a:rPr lang="en-GB" sz="3200" b="0" i="0" dirty="0">
                <a:effectLst/>
                <a:latin typeface="Georgia" panose="02040502050405020303" pitchFamily="18" charset="0"/>
              </a:rPr>
              <a:t>The number of individuals you should include in your sample depends on various factors, including the size and variability of the population and your research design. </a:t>
            </a:r>
          </a:p>
          <a:p>
            <a:endParaRPr lang="en-GB" sz="3200" b="0" i="0" dirty="0">
              <a:effectLst/>
              <a:latin typeface="Georgia" panose="02040502050405020303" pitchFamily="18" charset="0"/>
            </a:endParaRPr>
          </a:p>
          <a:p>
            <a:r>
              <a:rPr lang="en-GB" sz="3200" b="0" i="0" dirty="0">
                <a:effectLst/>
                <a:latin typeface="Georgia" panose="02040502050405020303" pitchFamily="18" charset="0"/>
              </a:rPr>
              <a:t>There are different</a:t>
            </a:r>
            <a:r>
              <a:rPr lang="en-GB" sz="3200" b="0" i="0" u="none" strike="noStrike" dirty="0">
                <a:effectLst/>
                <a:latin typeface="Georgia" panose="02040502050405020303" pitchFamily="18" charset="0"/>
                <a:hlinkClick r:id="rId2">
                  <a:extLst>
                    <a:ext uri="{A12FA001-AC4F-418D-AE19-62706E023703}">
                      <ahyp:hlinkClr xmlns:ahyp="http://schemas.microsoft.com/office/drawing/2018/hyperlinkcolor" val="tx"/>
                    </a:ext>
                  </a:extLst>
                </a:hlinkClick>
              </a:rPr>
              <a:t> sample size calculators</a:t>
            </a:r>
            <a:r>
              <a:rPr lang="en-GB" sz="3200" b="0" i="0" dirty="0">
                <a:effectLst/>
                <a:latin typeface="Georgia" panose="02040502050405020303" pitchFamily="18" charset="0"/>
              </a:rPr>
              <a:t> and formulas depending on what you want to achieve with statistical analysis.</a:t>
            </a:r>
            <a:endParaRPr lang="en-GB" sz="3200" dirty="0">
              <a:latin typeface="Georgia" panose="02040502050405020303" pitchFamily="18" charset="0"/>
            </a:endParaRPr>
          </a:p>
        </p:txBody>
      </p:sp>
    </p:spTree>
    <p:extLst>
      <p:ext uri="{BB962C8B-B14F-4D97-AF65-F5344CB8AC3E}">
        <p14:creationId xmlns:p14="http://schemas.microsoft.com/office/powerpoint/2010/main" val="42936920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DDA15-BA11-4B7B-B8CC-49FBA26F4FEB}"/>
              </a:ext>
            </a:extLst>
          </p:cNvPr>
          <p:cNvSpPr>
            <a:spLocks noGrp="1"/>
          </p:cNvSpPr>
          <p:nvPr>
            <p:ph type="title"/>
          </p:nvPr>
        </p:nvSpPr>
        <p:spPr>
          <a:xfrm>
            <a:off x="611560" y="116632"/>
            <a:ext cx="8229600" cy="1066800"/>
          </a:xfrm>
        </p:spPr>
        <p:txBody>
          <a:bodyPr/>
          <a:lstStyle/>
          <a:p>
            <a:r>
              <a:rPr lang="en-GB" b="1" dirty="0"/>
              <a:t>For example</a:t>
            </a:r>
          </a:p>
        </p:txBody>
      </p:sp>
      <p:sp>
        <p:nvSpPr>
          <p:cNvPr id="3" name="Content Placeholder 2">
            <a:extLst>
              <a:ext uri="{FF2B5EF4-FFF2-40B4-BE49-F238E27FC236}">
                <a16:creationId xmlns:a16="http://schemas.microsoft.com/office/drawing/2014/main" id="{D4DC93C5-B12A-49CC-A9FE-3542290BF0FD}"/>
              </a:ext>
            </a:extLst>
          </p:cNvPr>
          <p:cNvSpPr>
            <a:spLocks noGrp="1"/>
          </p:cNvSpPr>
          <p:nvPr>
            <p:ph idx="1"/>
          </p:nvPr>
        </p:nvSpPr>
        <p:spPr>
          <a:xfrm>
            <a:off x="457200" y="1183432"/>
            <a:ext cx="8229600" cy="4333800"/>
          </a:xfrm>
        </p:spPr>
        <p:txBody>
          <a:bodyPr>
            <a:normAutofit/>
          </a:bodyPr>
          <a:lstStyle/>
          <a:p>
            <a:r>
              <a:rPr lang="en-GB" sz="2400" dirty="0"/>
              <a:t>We might choose to compare the performance of marathon runners who eat oatmeal for breakfast to the performance of those who do not. </a:t>
            </a:r>
          </a:p>
          <a:p>
            <a:r>
              <a:rPr lang="en-GB" sz="2400" dirty="0"/>
              <a:t>Since it would be impossible to track the dietary habits of every marathon runner in the world, we have little choice but to focus on a segment of that larger population. </a:t>
            </a:r>
          </a:p>
          <a:p>
            <a:r>
              <a:rPr lang="en-GB" sz="2400" dirty="0"/>
              <a:t>This might mean randomly selecting only </a:t>
            </a:r>
            <a:r>
              <a:rPr lang="en-GB" sz="2400" b="1" dirty="0"/>
              <a:t>100 runners</a:t>
            </a:r>
            <a:r>
              <a:rPr lang="en-GB" sz="2400" dirty="0"/>
              <a:t> for our study. </a:t>
            </a:r>
          </a:p>
          <a:p>
            <a:r>
              <a:rPr lang="en-GB" sz="2400" dirty="0"/>
              <a:t>The sample size, or </a:t>
            </a:r>
            <a:r>
              <a:rPr lang="en-GB" sz="2400" b="1" dirty="0"/>
              <a:t>n</a:t>
            </a:r>
            <a:r>
              <a:rPr lang="en-GB" sz="2400" dirty="0"/>
              <a:t>, in this scenario is </a:t>
            </a:r>
            <a:r>
              <a:rPr lang="en-GB" sz="2400" b="1" dirty="0"/>
              <a:t>100.</a:t>
            </a:r>
          </a:p>
        </p:txBody>
      </p:sp>
    </p:spTree>
    <p:extLst>
      <p:ext uri="{BB962C8B-B14F-4D97-AF65-F5344CB8AC3E}">
        <p14:creationId xmlns:p14="http://schemas.microsoft.com/office/powerpoint/2010/main" val="40349232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343075" y="1988840"/>
            <a:ext cx="8784976" cy="1790699"/>
          </a:xfrm>
        </p:spPr>
        <p:txBody>
          <a:bodyPr>
            <a:normAutofit/>
          </a:bodyPr>
          <a:lstStyle/>
          <a:p>
            <a:pPr algn="l"/>
            <a:r>
              <a:rPr lang="en-GB" sz="3600" b="1" i="1" dirty="0">
                <a:solidFill>
                  <a:schemeClr val="bg1"/>
                </a:solidFill>
                <a:latin typeface="Arial" panose="020B0604020202020204" pitchFamily="34" charset="0"/>
                <a:cs typeface="Arial" panose="020B0604020202020204" pitchFamily="34" charset="0"/>
              </a:rPr>
              <a:t>What are Sampling strategy/technique?</a:t>
            </a:r>
            <a:endParaRPr lang="en-GB" sz="36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29348941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70A69-8F03-42AD-AD99-F7162BF1EB46}"/>
              </a:ext>
            </a:extLst>
          </p:cNvPr>
          <p:cNvSpPr>
            <a:spLocks noGrp="1"/>
          </p:cNvSpPr>
          <p:nvPr>
            <p:ph type="title"/>
          </p:nvPr>
        </p:nvSpPr>
        <p:spPr>
          <a:xfrm>
            <a:off x="539552" y="260648"/>
            <a:ext cx="8229600" cy="1066800"/>
          </a:xfrm>
        </p:spPr>
        <p:txBody>
          <a:bodyPr/>
          <a:lstStyle/>
          <a:p>
            <a:r>
              <a:rPr lang="en-GB" b="1" dirty="0"/>
              <a:t>Sampling</a:t>
            </a:r>
          </a:p>
        </p:txBody>
      </p:sp>
      <p:sp>
        <p:nvSpPr>
          <p:cNvPr id="3" name="Content Placeholder 2">
            <a:extLst>
              <a:ext uri="{FF2B5EF4-FFF2-40B4-BE49-F238E27FC236}">
                <a16:creationId xmlns:a16="http://schemas.microsoft.com/office/drawing/2014/main" id="{FCFDE259-4B0B-426D-B0C2-6B1667B43B43}"/>
              </a:ext>
            </a:extLst>
          </p:cNvPr>
          <p:cNvSpPr>
            <a:spLocks noGrp="1"/>
          </p:cNvSpPr>
          <p:nvPr>
            <p:ph idx="1"/>
          </p:nvPr>
        </p:nvSpPr>
        <p:spPr>
          <a:xfrm>
            <a:off x="457200" y="1412776"/>
            <a:ext cx="8229600" cy="4325112"/>
          </a:xfrm>
        </p:spPr>
        <p:txBody>
          <a:bodyPr>
            <a:normAutofit/>
          </a:bodyPr>
          <a:lstStyle/>
          <a:p>
            <a:r>
              <a:rPr lang="en-GB" sz="3200" dirty="0"/>
              <a:t>Sampling is the selection of a subset of the population of interest in a research study. </a:t>
            </a:r>
          </a:p>
          <a:p>
            <a:endParaRPr lang="en-GB" sz="3200" dirty="0"/>
          </a:p>
          <a:p>
            <a:r>
              <a:rPr lang="en-GB" sz="3200" dirty="0"/>
              <a:t>Sampling from the population is often more practical and allows data to be collected faster and at a lower cost than attempting to reach every member of the population.</a:t>
            </a:r>
          </a:p>
        </p:txBody>
      </p:sp>
    </p:spTree>
    <p:extLst>
      <p:ext uri="{BB962C8B-B14F-4D97-AF65-F5344CB8AC3E}">
        <p14:creationId xmlns:p14="http://schemas.microsoft.com/office/powerpoint/2010/main" val="23399055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08C7A-18C3-42BA-AC89-89C7EA46D8E0}"/>
              </a:ext>
            </a:extLst>
          </p:cNvPr>
          <p:cNvSpPr>
            <a:spLocks noGrp="1"/>
          </p:cNvSpPr>
          <p:nvPr>
            <p:ph type="title"/>
          </p:nvPr>
        </p:nvSpPr>
        <p:spPr>
          <a:xfrm>
            <a:off x="480680" y="332656"/>
            <a:ext cx="8229600" cy="1066800"/>
          </a:xfrm>
        </p:spPr>
        <p:txBody>
          <a:bodyPr/>
          <a:lstStyle/>
          <a:p>
            <a:pPr algn="ctr"/>
            <a:r>
              <a:rPr lang="en-GB" b="1" dirty="0"/>
              <a:t>Sampling Strategy</a:t>
            </a:r>
          </a:p>
        </p:txBody>
      </p:sp>
      <p:sp>
        <p:nvSpPr>
          <p:cNvPr id="3" name="Content Placeholder 2">
            <a:extLst>
              <a:ext uri="{FF2B5EF4-FFF2-40B4-BE49-F238E27FC236}">
                <a16:creationId xmlns:a16="http://schemas.microsoft.com/office/drawing/2014/main" id="{7DE8DEC8-4EC1-4C2A-8902-EA7A2E8B7318}"/>
              </a:ext>
            </a:extLst>
          </p:cNvPr>
          <p:cNvSpPr>
            <a:spLocks noGrp="1"/>
          </p:cNvSpPr>
          <p:nvPr>
            <p:ph idx="1"/>
          </p:nvPr>
        </p:nvSpPr>
        <p:spPr>
          <a:xfrm>
            <a:off x="494635" y="1772816"/>
            <a:ext cx="8229600" cy="4325112"/>
          </a:xfrm>
        </p:spPr>
        <p:txBody>
          <a:bodyPr/>
          <a:lstStyle/>
          <a:p>
            <a:r>
              <a:rPr lang="en-GB" sz="3200" dirty="0"/>
              <a:t>You have to carefully decide how you will select a sample that is representative of the group as a whole,</a:t>
            </a:r>
          </a:p>
          <a:p>
            <a:endParaRPr lang="en-GB" sz="3200" dirty="0"/>
          </a:p>
          <a:p>
            <a:r>
              <a:rPr lang="en-GB" sz="3200" dirty="0"/>
              <a:t> To draw valid conclusions from your results</a:t>
            </a:r>
            <a:r>
              <a:rPr lang="en-GB" dirty="0"/>
              <a:t>. </a:t>
            </a:r>
          </a:p>
          <a:p>
            <a:endParaRPr lang="en-GB" dirty="0"/>
          </a:p>
        </p:txBody>
      </p:sp>
    </p:spTree>
    <p:extLst>
      <p:ext uri="{BB962C8B-B14F-4D97-AF65-F5344CB8AC3E}">
        <p14:creationId xmlns:p14="http://schemas.microsoft.com/office/powerpoint/2010/main" val="40702514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a:xfrm>
            <a:off x="192352" y="688123"/>
            <a:ext cx="8305800" cy="800100"/>
          </a:xfrm>
        </p:spPr>
        <p:txBody>
          <a:bodyPr>
            <a:normAutofit/>
          </a:bodyPr>
          <a:lstStyle/>
          <a:p>
            <a:pPr>
              <a:defRPr/>
            </a:pPr>
            <a:r>
              <a:rPr lang="en-GB" b="1" dirty="0"/>
              <a:t>Participants and Sampling</a:t>
            </a:r>
          </a:p>
        </p:txBody>
      </p:sp>
      <p:grpSp>
        <p:nvGrpSpPr>
          <p:cNvPr id="2" name="Group 1"/>
          <p:cNvGrpSpPr/>
          <p:nvPr/>
        </p:nvGrpSpPr>
        <p:grpSpPr>
          <a:xfrm>
            <a:off x="416013" y="1844824"/>
            <a:ext cx="7992888" cy="4320480"/>
            <a:chOff x="467544" y="1844824"/>
            <a:chExt cx="6372226" cy="2618185"/>
          </a:xfrm>
        </p:grpSpPr>
        <p:grpSp>
          <p:nvGrpSpPr>
            <p:cNvPr id="311" name="Group 3"/>
            <p:cNvGrpSpPr>
              <a:grpSpLocks/>
            </p:cNvGrpSpPr>
            <p:nvPr/>
          </p:nvGrpSpPr>
          <p:grpSpPr bwMode="auto">
            <a:xfrm>
              <a:off x="1982020" y="1844824"/>
              <a:ext cx="321469" cy="2064544"/>
              <a:chOff x="2400" y="1488"/>
              <a:chExt cx="270" cy="1734"/>
            </a:xfrm>
          </p:grpSpPr>
          <p:graphicFrame>
            <p:nvGraphicFramePr>
              <p:cNvPr id="312" name="Object 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3" imgW="428798" imgH="695238" progId="Paint.Picture">
                      <p:embed/>
                    </p:oleObj>
                  </mc:Choice>
                  <mc:Fallback>
                    <p:oleObj name="Bitmap Image" r:id="rId3" imgW="428798" imgH="695238" progId="Paint.Picture">
                      <p:embed/>
                      <p:pic>
                        <p:nvPicPr>
                          <p:cNvPr id="312"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13" name="Object 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5" imgW="428798" imgH="695238" progId="Paint.Picture">
                      <p:embed/>
                    </p:oleObj>
                  </mc:Choice>
                  <mc:Fallback>
                    <p:oleObj name="Bitmap Image" r:id="rId5" imgW="428798" imgH="695238" progId="Paint.Picture">
                      <p:embed/>
                      <p:pic>
                        <p:nvPicPr>
                          <p:cNvPr id="313"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14" name="Object 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6" imgW="428798" imgH="695238" progId="Paint.Picture">
                      <p:embed/>
                    </p:oleObj>
                  </mc:Choice>
                  <mc:Fallback>
                    <p:oleObj name="Bitmap Image" r:id="rId6" imgW="428798" imgH="695238" progId="Paint.Picture">
                      <p:embed/>
                      <p:pic>
                        <p:nvPicPr>
                          <p:cNvPr id="314"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15" name="Object 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7" imgW="428798" imgH="695238" progId="Paint.Picture">
                      <p:embed/>
                    </p:oleObj>
                  </mc:Choice>
                  <mc:Fallback>
                    <p:oleObj name="Bitmap Image" r:id="rId7" imgW="428798" imgH="695238" progId="Paint.Picture">
                      <p:embed/>
                      <p:pic>
                        <p:nvPicPr>
                          <p:cNvPr id="315" name="Object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16" name="Group 8"/>
            <p:cNvGrpSpPr>
              <a:grpSpLocks/>
            </p:cNvGrpSpPr>
            <p:nvPr/>
          </p:nvGrpSpPr>
          <p:grpSpPr bwMode="auto">
            <a:xfrm>
              <a:off x="2307060" y="1844824"/>
              <a:ext cx="321469" cy="2064544"/>
              <a:chOff x="2400" y="1488"/>
              <a:chExt cx="270" cy="1734"/>
            </a:xfrm>
          </p:grpSpPr>
          <p:graphicFrame>
            <p:nvGraphicFramePr>
              <p:cNvPr id="317" name="Object 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8" imgW="428798" imgH="695238" progId="Paint.Picture">
                      <p:embed/>
                    </p:oleObj>
                  </mc:Choice>
                  <mc:Fallback>
                    <p:oleObj name="Bitmap Image" r:id="rId8" imgW="428798" imgH="695238" progId="Paint.Picture">
                      <p:embed/>
                      <p:pic>
                        <p:nvPicPr>
                          <p:cNvPr id="317" name="Object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18" name="Object 1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9" imgW="428798" imgH="695238" progId="Paint.Picture">
                      <p:embed/>
                    </p:oleObj>
                  </mc:Choice>
                  <mc:Fallback>
                    <p:oleObj name="Bitmap Image" r:id="rId9" imgW="428798" imgH="695238" progId="Paint.Picture">
                      <p:embed/>
                      <p:pic>
                        <p:nvPicPr>
                          <p:cNvPr id="318" name="Object 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19" name="Object 1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10" imgW="428798" imgH="695238" progId="Paint.Picture">
                      <p:embed/>
                    </p:oleObj>
                  </mc:Choice>
                  <mc:Fallback>
                    <p:oleObj name="Bitmap Image" r:id="rId10" imgW="428798" imgH="695238" progId="Paint.Picture">
                      <p:embed/>
                      <p:pic>
                        <p:nvPicPr>
                          <p:cNvPr id="319" name="Object 1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20" name="Object 1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11" imgW="428798" imgH="695238" progId="Paint.Picture">
                      <p:embed/>
                    </p:oleObj>
                  </mc:Choice>
                  <mc:Fallback>
                    <p:oleObj name="Bitmap Image" r:id="rId11" imgW="428798" imgH="695238" progId="Paint.Picture">
                      <p:embed/>
                      <p:pic>
                        <p:nvPicPr>
                          <p:cNvPr id="320" name="Object 1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21" name="Group 13"/>
            <p:cNvGrpSpPr>
              <a:grpSpLocks/>
            </p:cNvGrpSpPr>
            <p:nvPr/>
          </p:nvGrpSpPr>
          <p:grpSpPr bwMode="auto">
            <a:xfrm>
              <a:off x="2630910" y="1844824"/>
              <a:ext cx="321469" cy="2064544"/>
              <a:chOff x="2400" y="1488"/>
              <a:chExt cx="270" cy="1734"/>
            </a:xfrm>
          </p:grpSpPr>
          <p:graphicFrame>
            <p:nvGraphicFramePr>
              <p:cNvPr id="322" name="Object 1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12" imgW="428798" imgH="695238" progId="Paint.Picture">
                      <p:embed/>
                    </p:oleObj>
                  </mc:Choice>
                  <mc:Fallback>
                    <p:oleObj name="Bitmap Image" r:id="rId12" imgW="428798" imgH="695238" progId="Paint.Picture">
                      <p:embed/>
                      <p:pic>
                        <p:nvPicPr>
                          <p:cNvPr id="322" name="Object 1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23" name="Object 1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13" imgW="428798" imgH="695238" progId="Paint.Picture">
                      <p:embed/>
                    </p:oleObj>
                  </mc:Choice>
                  <mc:Fallback>
                    <p:oleObj name="Bitmap Image" r:id="rId13" imgW="428798" imgH="695238" progId="Paint.Picture">
                      <p:embed/>
                      <p:pic>
                        <p:nvPicPr>
                          <p:cNvPr id="323" name="Object 1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24" name="Object 1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14" imgW="428798" imgH="695238" progId="Paint.Picture">
                      <p:embed/>
                    </p:oleObj>
                  </mc:Choice>
                  <mc:Fallback>
                    <p:oleObj name="Bitmap Image" r:id="rId14" imgW="428798" imgH="695238" progId="Paint.Picture">
                      <p:embed/>
                      <p:pic>
                        <p:nvPicPr>
                          <p:cNvPr id="324" name="Object 1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25" name="Object 1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15" imgW="428798" imgH="695238" progId="Paint.Picture">
                      <p:embed/>
                    </p:oleObj>
                  </mc:Choice>
                  <mc:Fallback>
                    <p:oleObj name="Bitmap Image" r:id="rId15" imgW="428798" imgH="695238" progId="Paint.Picture">
                      <p:embed/>
                      <p:pic>
                        <p:nvPicPr>
                          <p:cNvPr id="325" name="Object 1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26" name="Group 18"/>
            <p:cNvGrpSpPr>
              <a:grpSpLocks/>
            </p:cNvGrpSpPr>
            <p:nvPr/>
          </p:nvGrpSpPr>
          <p:grpSpPr bwMode="auto">
            <a:xfrm>
              <a:off x="2954760" y="1844824"/>
              <a:ext cx="321469" cy="2064544"/>
              <a:chOff x="2400" y="1488"/>
              <a:chExt cx="270" cy="1734"/>
            </a:xfrm>
          </p:grpSpPr>
          <p:graphicFrame>
            <p:nvGraphicFramePr>
              <p:cNvPr id="327" name="Object 1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16" imgW="428798" imgH="695238" progId="Paint.Picture">
                      <p:embed/>
                    </p:oleObj>
                  </mc:Choice>
                  <mc:Fallback>
                    <p:oleObj name="Bitmap Image" r:id="rId16" imgW="428798" imgH="695238" progId="Paint.Picture">
                      <p:embed/>
                      <p:pic>
                        <p:nvPicPr>
                          <p:cNvPr id="327" name="Object 1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28" name="Object 2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17" imgW="428798" imgH="695238" progId="Paint.Picture">
                      <p:embed/>
                    </p:oleObj>
                  </mc:Choice>
                  <mc:Fallback>
                    <p:oleObj name="Bitmap Image" r:id="rId17" imgW="428798" imgH="695238" progId="Paint.Picture">
                      <p:embed/>
                      <p:pic>
                        <p:nvPicPr>
                          <p:cNvPr id="328" name="Object 2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29" name="Object 2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18" imgW="428798" imgH="695238" progId="Paint.Picture">
                      <p:embed/>
                    </p:oleObj>
                  </mc:Choice>
                  <mc:Fallback>
                    <p:oleObj name="Bitmap Image" r:id="rId18" imgW="428798" imgH="695238" progId="Paint.Picture">
                      <p:embed/>
                      <p:pic>
                        <p:nvPicPr>
                          <p:cNvPr id="329" name="Object 2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30" name="Object 2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19" imgW="428798" imgH="695238" progId="Paint.Picture">
                      <p:embed/>
                    </p:oleObj>
                  </mc:Choice>
                  <mc:Fallback>
                    <p:oleObj name="Bitmap Image" r:id="rId19" imgW="428798" imgH="695238" progId="Paint.Picture">
                      <p:embed/>
                      <p:pic>
                        <p:nvPicPr>
                          <p:cNvPr id="330" name="Object 2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31" name="Group 23"/>
            <p:cNvGrpSpPr>
              <a:grpSpLocks/>
            </p:cNvGrpSpPr>
            <p:nvPr/>
          </p:nvGrpSpPr>
          <p:grpSpPr bwMode="auto">
            <a:xfrm>
              <a:off x="3278610" y="1844824"/>
              <a:ext cx="321469" cy="2064544"/>
              <a:chOff x="2400" y="1488"/>
              <a:chExt cx="270" cy="1734"/>
            </a:xfrm>
          </p:grpSpPr>
          <p:graphicFrame>
            <p:nvGraphicFramePr>
              <p:cNvPr id="332" name="Object 2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20" imgW="428798" imgH="695238" progId="Paint.Picture">
                      <p:embed/>
                    </p:oleObj>
                  </mc:Choice>
                  <mc:Fallback>
                    <p:oleObj name="Bitmap Image" r:id="rId20" imgW="428798" imgH="695238" progId="Paint.Picture">
                      <p:embed/>
                      <p:pic>
                        <p:nvPicPr>
                          <p:cNvPr id="332" name="Object 2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33" name="Object 2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21" imgW="428798" imgH="695238" progId="Paint.Picture">
                      <p:embed/>
                    </p:oleObj>
                  </mc:Choice>
                  <mc:Fallback>
                    <p:oleObj name="Bitmap Image" r:id="rId21" imgW="428798" imgH="695238" progId="Paint.Picture">
                      <p:embed/>
                      <p:pic>
                        <p:nvPicPr>
                          <p:cNvPr id="333" name="Object 2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34" name="Object 2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22" imgW="428798" imgH="695238" progId="Paint.Picture">
                      <p:embed/>
                    </p:oleObj>
                  </mc:Choice>
                  <mc:Fallback>
                    <p:oleObj name="Bitmap Image" r:id="rId22" imgW="428798" imgH="695238" progId="Paint.Picture">
                      <p:embed/>
                      <p:pic>
                        <p:nvPicPr>
                          <p:cNvPr id="334" name="Object 2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35" name="Object 2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23" imgW="428798" imgH="695238" progId="Paint.Picture">
                      <p:embed/>
                    </p:oleObj>
                  </mc:Choice>
                  <mc:Fallback>
                    <p:oleObj name="Bitmap Image" r:id="rId23" imgW="428798" imgH="695238" progId="Paint.Picture">
                      <p:embed/>
                      <p:pic>
                        <p:nvPicPr>
                          <p:cNvPr id="335" name="Object 2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36" name="Group 28"/>
            <p:cNvGrpSpPr>
              <a:grpSpLocks/>
            </p:cNvGrpSpPr>
            <p:nvPr/>
          </p:nvGrpSpPr>
          <p:grpSpPr bwMode="auto">
            <a:xfrm>
              <a:off x="3603651" y="1844824"/>
              <a:ext cx="321469" cy="2064544"/>
              <a:chOff x="2400" y="1488"/>
              <a:chExt cx="270" cy="1734"/>
            </a:xfrm>
          </p:grpSpPr>
          <p:graphicFrame>
            <p:nvGraphicFramePr>
              <p:cNvPr id="337" name="Object 2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24" imgW="428798" imgH="695238" progId="Paint.Picture">
                      <p:embed/>
                    </p:oleObj>
                  </mc:Choice>
                  <mc:Fallback>
                    <p:oleObj name="Bitmap Image" r:id="rId24" imgW="428798" imgH="695238" progId="Paint.Picture">
                      <p:embed/>
                      <p:pic>
                        <p:nvPicPr>
                          <p:cNvPr id="337" name="Object 2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38" name="Object 3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25" imgW="428798" imgH="695238" progId="Paint.Picture">
                      <p:embed/>
                    </p:oleObj>
                  </mc:Choice>
                  <mc:Fallback>
                    <p:oleObj name="Bitmap Image" r:id="rId25" imgW="428798" imgH="695238" progId="Paint.Picture">
                      <p:embed/>
                      <p:pic>
                        <p:nvPicPr>
                          <p:cNvPr id="338" name="Object 3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39" name="Object 3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26" imgW="428798" imgH="695238" progId="Paint.Picture">
                      <p:embed/>
                    </p:oleObj>
                  </mc:Choice>
                  <mc:Fallback>
                    <p:oleObj name="Bitmap Image" r:id="rId26" imgW="428798" imgH="695238" progId="Paint.Picture">
                      <p:embed/>
                      <p:pic>
                        <p:nvPicPr>
                          <p:cNvPr id="339" name="Object 3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40" name="Object 3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27" imgW="428798" imgH="695238" progId="Paint.Picture">
                      <p:embed/>
                    </p:oleObj>
                  </mc:Choice>
                  <mc:Fallback>
                    <p:oleObj name="Bitmap Image" r:id="rId27" imgW="428798" imgH="695238" progId="Paint.Picture">
                      <p:embed/>
                      <p:pic>
                        <p:nvPicPr>
                          <p:cNvPr id="340" name="Object 3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41" name="Group 33"/>
            <p:cNvGrpSpPr>
              <a:grpSpLocks/>
            </p:cNvGrpSpPr>
            <p:nvPr/>
          </p:nvGrpSpPr>
          <p:grpSpPr bwMode="auto">
            <a:xfrm>
              <a:off x="3927501" y="1844824"/>
              <a:ext cx="321469" cy="2064544"/>
              <a:chOff x="2400" y="1488"/>
              <a:chExt cx="270" cy="1734"/>
            </a:xfrm>
          </p:grpSpPr>
          <p:graphicFrame>
            <p:nvGraphicFramePr>
              <p:cNvPr id="342" name="Object 3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28" imgW="428798" imgH="695238" progId="Paint.Picture">
                      <p:embed/>
                    </p:oleObj>
                  </mc:Choice>
                  <mc:Fallback>
                    <p:oleObj name="Bitmap Image" r:id="rId28" imgW="428798" imgH="695238" progId="Paint.Picture">
                      <p:embed/>
                      <p:pic>
                        <p:nvPicPr>
                          <p:cNvPr id="342" name="Object 3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43" name="Object 3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29" imgW="428798" imgH="695238" progId="Paint.Picture">
                      <p:embed/>
                    </p:oleObj>
                  </mc:Choice>
                  <mc:Fallback>
                    <p:oleObj name="Bitmap Image" r:id="rId29" imgW="428798" imgH="695238" progId="Paint.Picture">
                      <p:embed/>
                      <p:pic>
                        <p:nvPicPr>
                          <p:cNvPr id="343" name="Object 3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44" name="Object 3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30" imgW="428798" imgH="695238" progId="Paint.Picture">
                      <p:embed/>
                    </p:oleObj>
                  </mc:Choice>
                  <mc:Fallback>
                    <p:oleObj name="Bitmap Image" r:id="rId30" imgW="428798" imgH="695238" progId="Paint.Picture">
                      <p:embed/>
                      <p:pic>
                        <p:nvPicPr>
                          <p:cNvPr id="344" name="Object 3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45" name="Object 3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31" imgW="428798" imgH="695238" progId="Paint.Picture">
                      <p:embed/>
                    </p:oleObj>
                  </mc:Choice>
                  <mc:Fallback>
                    <p:oleObj name="Bitmap Image" r:id="rId31" imgW="428798" imgH="695238" progId="Paint.Picture">
                      <p:embed/>
                      <p:pic>
                        <p:nvPicPr>
                          <p:cNvPr id="345" name="Object 3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46" name="Group 38"/>
            <p:cNvGrpSpPr>
              <a:grpSpLocks/>
            </p:cNvGrpSpPr>
            <p:nvPr/>
          </p:nvGrpSpPr>
          <p:grpSpPr bwMode="auto">
            <a:xfrm>
              <a:off x="4251351" y="1844824"/>
              <a:ext cx="321469" cy="2064544"/>
              <a:chOff x="2400" y="1488"/>
              <a:chExt cx="270" cy="1734"/>
            </a:xfrm>
          </p:grpSpPr>
          <p:graphicFrame>
            <p:nvGraphicFramePr>
              <p:cNvPr id="347" name="Object 3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32" imgW="428798" imgH="695238" progId="Paint.Picture">
                      <p:embed/>
                    </p:oleObj>
                  </mc:Choice>
                  <mc:Fallback>
                    <p:oleObj name="Bitmap Image" r:id="rId32" imgW="428798" imgH="695238" progId="Paint.Picture">
                      <p:embed/>
                      <p:pic>
                        <p:nvPicPr>
                          <p:cNvPr id="347" name="Object 3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48" name="Object 4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33" imgW="428798" imgH="695238" progId="Paint.Picture">
                      <p:embed/>
                    </p:oleObj>
                  </mc:Choice>
                  <mc:Fallback>
                    <p:oleObj name="Bitmap Image" r:id="rId33" imgW="428798" imgH="695238" progId="Paint.Picture">
                      <p:embed/>
                      <p:pic>
                        <p:nvPicPr>
                          <p:cNvPr id="348" name="Object 4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49" name="Object 4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34" imgW="428798" imgH="695238" progId="Paint.Picture">
                      <p:embed/>
                    </p:oleObj>
                  </mc:Choice>
                  <mc:Fallback>
                    <p:oleObj name="Bitmap Image" r:id="rId34" imgW="428798" imgH="695238" progId="Paint.Picture">
                      <p:embed/>
                      <p:pic>
                        <p:nvPicPr>
                          <p:cNvPr id="349" name="Object 4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50" name="Object 4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35" imgW="428798" imgH="695238" progId="Paint.Picture">
                      <p:embed/>
                    </p:oleObj>
                  </mc:Choice>
                  <mc:Fallback>
                    <p:oleObj name="Bitmap Image" r:id="rId35" imgW="428798" imgH="695238" progId="Paint.Picture">
                      <p:embed/>
                      <p:pic>
                        <p:nvPicPr>
                          <p:cNvPr id="350" name="Object 4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51" name="Group 43"/>
            <p:cNvGrpSpPr>
              <a:grpSpLocks/>
            </p:cNvGrpSpPr>
            <p:nvPr/>
          </p:nvGrpSpPr>
          <p:grpSpPr bwMode="auto">
            <a:xfrm>
              <a:off x="4575201" y="1844824"/>
              <a:ext cx="321469" cy="2064544"/>
              <a:chOff x="2400" y="1488"/>
              <a:chExt cx="270" cy="1734"/>
            </a:xfrm>
          </p:grpSpPr>
          <p:graphicFrame>
            <p:nvGraphicFramePr>
              <p:cNvPr id="352" name="Object 4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36" imgW="428798" imgH="695238" progId="Paint.Picture">
                      <p:embed/>
                    </p:oleObj>
                  </mc:Choice>
                  <mc:Fallback>
                    <p:oleObj name="Bitmap Image" r:id="rId36" imgW="428798" imgH="695238" progId="Paint.Picture">
                      <p:embed/>
                      <p:pic>
                        <p:nvPicPr>
                          <p:cNvPr id="352" name="Object 4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53" name="Object 4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37" imgW="428798" imgH="695238" progId="Paint.Picture">
                      <p:embed/>
                    </p:oleObj>
                  </mc:Choice>
                  <mc:Fallback>
                    <p:oleObj name="Bitmap Image" r:id="rId37" imgW="428798" imgH="695238" progId="Paint.Picture">
                      <p:embed/>
                      <p:pic>
                        <p:nvPicPr>
                          <p:cNvPr id="353" name="Object 4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54" name="Object 4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38" imgW="428798" imgH="695238" progId="Paint.Picture">
                      <p:embed/>
                    </p:oleObj>
                  </mc:Choice>
                  <mc:Fallback>
                    <p:oleObj name="Bitmap Image" r:id="rId38" imgW="428798" imgH="695238" progId="Paint.Picture">
                      <p:embed/>
                      <p:pic>
                        <p:nvPicPr>
                          <p:cNvPr id="354" name="Object 4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55" name="Object 4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39" imgW="428798" imgH="695238" progId="Paint.Picture">
                      <p:embed/>
                    </p:oleObj>
                  </mc:Choice>
                  <mc:Fallback>
                    <p:oleObj name="Bitmap Image" r:id="rId39" imgW="428798" imgH="695238" progId="Paint.Picture">
                      <p:embed/>
                      <p:pic>
                        <p:nvPicPr>
                          <p:cNvPr id="355" name="Object 4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56" name="Group 48"/>
            <p:cNvGrpSpPr>
              <a:grpSpLocks/>
            </p:cNvGrpSpPr>
            <p:nvPr/>
          </p:nvGrpSpPr>
          <p:grpSpPr bwMode="auto">
            <a:xfrm>
              <a:off x="4900242" y="1844824"/>
              <a:ext cx="321469" cy="2064544"/>
              <a:chOff x="2400" y="1488"/>
              <a:chExt cx="270" cy="1734"/>
            </a:xfrm>
          </p:grpSpPr>
          <p:graphicFrame>
            <p:nvGraphicFramePr>
              <p:cNvPr id="357" name="Object 4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40" imgW="428798" imgH="695238" progId="Paint.Picture">
                      <p:embed/>
                    </p:oleObj>
                  </mc:Choice>
                  <mc:Fallback>
                    <p:oleObj name="Bitmap Image" r:id="rId40" imgW="428798" imgH="695238" progId="Paint.Picture">
                      <p:embed/>
                      <p:pic>
                        <p:nvPicPr>
                          <p:cNvPr id="357" name="Object 4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58" name="Object 5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41" imgW="428798" imgH="695238" progId="Paint.Picture">
                      <p:embed/>
                    </p:oleObj>
                  </mc:Choice>
                  <mc:Fallback>
                    <p:oleObj name="Bitmap Image" r:id="rId41" imgW="428798" imgH="695238" progId="Paint.Picture">
                      <p:embed/>
                      <p:pic>
                        <p:nvPicPr>
                          <p:cNvPr id="358" name="Object 5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59" name="Object 5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42" imgW="428798" imgH="695238" progId="Paint.Picture">
                      <p:embed/>
                    </p:oleObj>
                  </mc:Choice>
                  <mc:Fallback>
                    <p:oleObj name="Bitmap Image" r:id="rId42" imgW="428798" imgH="695238" progId="Paint.Picture">
                      <p:embed/>
                      <p:pic>
                        <p:nvPicPr>
                          <p:cNvPr id="359" name="Object 5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60" name="Object 5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43" imgW="428798" imgH="695238" progId="Paint.Picture">
                      <p:embed/>
                    </p:oleObj>
                  </mc:Choice>
                  <mc:Fallback>
                    <p:oleObj name="Bitmap Image" r:id="rId43" imgW="428798" imgH="695238" progId="Paint.Picture">
                      <p:embed/>
                      <p:pic>
                        <p:nvPicPr>
                          <p:cNvPr id="360" name="Object 5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61" name="Group 53"/>
            <p:cNvGrpSpPr>
              <a:grpSpLocks/>
            </p:cNvGrpSpPr>
            <p:nvPr/>
          </p:nvGrpSpPr>
          <p:grpSpPr bwMode="auto">
            <a:xfrm>
              <a:off x="5224092" y="1844824"/>
              <a:ext cx="321469" cy="2064544"/>
              <a:chOff x="2400" y="1488"/>
              <a:chExt cx="270" cy="1734"/>
            </a:xfrm>
          </p:grpSpPr>
          <p:graphicFrame>
            <p:nvGraphicFramePr>
              <p:cNvPr id="362" name="Object 5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44" imgW="428798" imgH="695238" progId="Paint.Picture">
                      <p:embed/>
                    </p:oleObj>
                  </mc:Choice>
                  <mc:Fallback>
                    <p:oleObj name="Bitmap Image" r:id="rId44" imgW="428798" imgH="695238" progId="Paint.Picture">
                      <p:embed/>
                      <p:pic>
                        <p:nvPicPr>
                          <p:cNvPr id="362" name="Object 5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63" name="Object 5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45" imgW="428798" imgH="695238" progId="Paint.Picture">
                      <p:embed/>
                    </p:oleObj>
                  </mc:Choice>
                  <mc:Fallback>
                    <p:oleObj name="Bitmap Image" r:id="rId45" imgW="428798" imgH="695238" progId="Paint.Picture">
                      <p:embed/>
                      <p:pic>
                        <p:nvPicPr>
                          <p:cNvPr id="363" name="Object 5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64" name="Object 5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46" imgW="428798" imgH="695238" progId="Paint.Picture">
                      <p:embed/>
                    </p:oleObj>
                  </mc:Choice>
                  <mc:Fallback>
                    <p:oleObj name="Bitmap Image" r:id="rId46" imgW="428798" imgH="695238" progId="Paint.Picture">
                      <p:embed/>
                      <p:pic>
                        <p:nvPicPr>
                          <p:cNvPr id="364" name="Object 5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65" name="Object 5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47" imgW="428798" imgH="695238" progId="Paint.Picture">
                      <p:embed/>
                    </p:oleObj>
                  </mc:Choice>
                  <mc:Fallback>
                    <p:oleObj name="Bitmap Image" r:id="rId47" imgW="428798" imgH="695238" progId="Paint.Picture">
                      <p:embed/>
                      <p:pic>
                        <p:nvPicPr>
                          <p:cNvPr id="365" name="Object 5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66" name="Group 58"/>
            <p:cNvGrpSpPr>
              <a:grpSpLocks/>
            </p:cNvGrpSpPr>
            <p:nvPr/>
          </p:nvGrpSpPr>
          <p:grpSpPr bwMode="auto">
            <a:xfrm>
              <a:off x="5547942" y="1844824"/>
              <a:ext cx="321469" cy="2064544"/>
              <a:chOff x="2400" y="1488"/>
              <a:chExt cx="270" cy="1734"/>
            </a:xfrm>
          </p:grpSpPr>
          <p:graphicFrame>
            <p:nvGraphicFramePr>
              <p:cNvPr id="367" name="Object 5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48" imgW="428798" imgH="695238" progId="Paint.Picture">
                      <p:embed/>
                    </p:oleObj>
                  </mc:Choice>
                  <mc:Fallback>
                    <p:oleObj name="Bitmap Image" r:id="rId48" imgW="428798" imgH="695238" progId="Paint.Picture">
                      <p:embed/>
                      <p:pic>
                        <p:nvPicPr>
                          <p:cNvPr id="367" name="Object 5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68" name="Object 6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49" imgW="428798" imgH="695238" progId="Paint.Picture">
                      <p:embed/>
                    </p:oleObj>
                  </mc:Choice>
                  <mc:Fallback>
                    <p:oleObj name="Bitmap Image" r:id="rId49" imgW="428798" imgH="695238" progId="Paint.Picture">
                      <p:embed/>
                      <p:pic>
                        <p:nvPicPr>
                          <p:cNvPr id="368" name="Object 6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69" name="Object 6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50" imgW="428798" imgH="695238" progId="Paint.Picture">
                      <p:embed/>
                    </p:oleObj>
                  </mc:Choice>
                  <mc:Fallback>
                    <p:oleObj name="Bitmap Image" r:id="rId50" imgW="428798" imgH="695238" progId="Paint.Picture">
                      <p:embed/>
                      <p:pic>
                        <p:nvPicPr>
                          <p:cNvPr id="369" name="Object 6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70" name="Object 6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51" imgW="428798" imgH="695238" progId="Paint.Picture">
                      <p:embed/>
                    </p:oleObj>
                  </mc:Choice>
                  <mc:Fallback>
                    <p:oleObj name="Bitmap Image" r:id="rId51" imgW="428798" imgH="695238" progId="Paint.Picture">
                      <p:embed/>
                      <p:pic>
                        <p:nvPicPr>
                          <p:cNvPr id="370" name="Object 6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71" name="Group 63"/>
            <p:cNvGrpSpPr>
              <a:grpSpLocks/>
            </p:cNvGrpSpPr>
            <p:nvPr/>
          </p:nvGrpSpPr>
          <p:grpSpPr bwMode="auto">
            <a:xfrm>
              <a:off x="5871792" y="1844824"/>
              <a:ext cx="321469" cy="2064544"/>
              <a:chOff x="2400" y="1488"/>
              <a:chExt cx="270" cy="1734"/>
            </a:xfrm>
          </p:grpSpPr>
          <p:graphicFrame>
            <p:nvGraphicFramePr>
              <p:cNvPr id="372" name="Object 6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52" imgW="428798" imgH="695238" progId="Paint.Picture">
                      <p:embed/>
                    </p:oleObj>
                  </mc:Choice>
                  <mc:Fallback>
                    <p:oleObj name="Bitmap Image" r:id="rId52" imgW="428798" imgH="695238" progId="Paint.Picture">
                      <p:embed/>
                      <p:pic>
                        <p:nvPicPr>
                          <p:cNvPr id="372" name="Object 6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73" name="Object 6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53" imgW="428798" imgH="695238" progId="Paint.Picture">
                      <p:embed/>
                    </p:oleObj>
                  </mc:Choice>
                  <mc:Fallback>
                    <p:oleObj name="Bitmap Image" r:id="rId53" imgW="428798" imgH="695238" progId="Paint.Picture">
                      <p:embed/>
                      <p:pic>
                        <p:nvPicPr>
                          <p:cNvPr id="373" name="Object 6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74" name="Object 6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54" imgW="428798" imgH="695238" progId="Paint.Picture">
                      <p:embed/>
                    </p:oleObj>
                  </mc:Choice>
                  <mc:Fallback>
                    <p:oleObj name="Bitmap Image" r:id="rId54" imgW="428798" imgH="695238" progId="Paint.Picture">
                      <p:embed/>
                      <p:pic>
                        <p:nvPicPr>
                          <p:cNvPr id="374" name="Object 6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75" name="Object 6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55" imgW="428798" imgH="695238" progId="Paint.Picture">
                      <p:embed/>
                    </p:oleObj>
                  </mc:Choice>
                  <mc:Fallback>
                    <p:oleObj name="Bitmap Image" r:id="rId55" imgW="428798" imgH="695238" progId="Paint.Picture">
                      <p:embed/>
                      <p:pic>
                        <p:nvPicPr>
                          <p:cNvPr id="375" name="Object 6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76" name="Group 68"/>
            <p:cNvGrpSpPr>
              <a:grpSpLocks/>
            </p:cNvGrpSpPr>
            <p:nvPr/>
          </p:nvGrpSpPr>
          <p:grpSpPr bwMode="auto">
            <a:xfrm>
              <a:off x="4250160" y="1844824"/>
              <a:ext cx="321469" cy="2064544"/>
              <a:chOff x="2400" y="1488"/>
              <a:chExt cx="270" cy="1734"/>
            </a:xfrm>
          </p:grpSpPr>
          <p:graphicFrame>
            <p:nvGraphicFramePr>
              <p:cNvPr id="377" name="Object 6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56" imgW="428798" imgH="695238" progId="Paint.Picture">
                      <p:embed/>
                    </p:oleObj>
                  </mc:Choice>
                  <mc:Fallback>
                    <p:oleObj name="Bitmap Image" r:id="rId56" imgW="428798" imgH="695238" progId="Paint.Picture">
                      <p:embed/>
                      <p:pic>
                        <p:nvPicPr>
                          <p:cNvPr id="377" name="Object 6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78" name="Object 7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57" imgW="428798" imgH="695238" progId="Paint.Picture">
                      <p:embed/>
                    </p:oleObj>
                  </mc:Choice>
                  <mc:Fallback>
                    <p:oleObj name="Bitmap Image" r:id="rId57" imgW="428798" imgH="695238" progId="Paint.Picture">
                      <p:embed/>
                      <p:pic>
                        <p:nvPicPr>
                          <p:cNvPr id="378" name="Object 7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79" name="Object 7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58" imgW="428798" imgH="695238" progId="Paint.Picture">
                      <p:embed/>
                    </p:oleObj>
                  </mc:Choice>
                  <mc:Fallback>
                    <p:oleObj name="Bitmap Image" r:id="rId58" imgW="428798" imgH="695238" progId="Paint.Picture">
                      <p:embed/>
                      <p:pic>
                        <p:nvPicPr>
                          <p:cNvPr id="379" name="Object 7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80" name="Object 7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59" imgW="428798" imgH="695238" progId="Paint.Picture">
                      <p:embed/>
                    </p:oleObj>
                  </mc:Choice>
                  <mc:Fallback>
                    <p:oleObj name="Bitmap Image" r:id="rId59" imgW="428798" imgH="695238" progId="Paint.Picture">
                      <p:embed/>
                      <p:pic>
                        <p:nvPicPr>
                          <p:cNvPr id="380" name="Object 7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81" name="Group 73"/>
            <p:cNvGrpSpPr>
              <a:grpSpLocks/>
            </p:cNvGrpSpPr>
            <p:nvPr/>
          </p:nvGrpSpPr>
          <p:grpSpPr bwMode="auto">
            <a:xfrm>
              <a:off x="4574010" y="1844824"/>
              <a:ext cx="321469" cy="2064544"/>
              <a:chOff x="2400" y="1488"/>
              <a:chExt cx="270" cy="1734"/>
            </a:xfrm>
          </p:grpSpPr>
          <p:graphicFrame>
            <p:nvGraphicFramePr>
              <p:cNvPr id="382" name="Object 7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60" imgW="428798" imgH="695238" progId="Paint.Picture">
                      <p:embed/>
                    </p:oleObj>
                  </mc:Choice>
                  <mc:Fallback>
                    <p:oleObj name="Bitmap Image" r:id="rId60" imgW="428798" imgH="695238" progId="Paint.Picture">
                      <p:embed/>
                      <p:pic>
                        <p:nvPicPr>
                          <p:cNvPr id="382" name="Object 7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83" name="Object 7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61" imgW="428798" imgH="695238" progId="Paint.Picture">
                      <p:embed/>
                    </p:oleObj>
                  </mc:Choice>
                  <mc:Fallback>
                    <p:oleObj name="Bitmap Image" r:id="rId61" imgW="428798" imgH="695238" progId="Paint.Picture">
                      <p:embed/>
                      <p:pic>
                        <p:nvPicPr>
                          <p:cNvPr id="383" name="Object 7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84" name="Object 7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62" imgW="428798" imgH="695238" progId="Paint.Picture">
                      <p:embed/>
                    </p:oleObj>
                  </mc:Choice>
                  <mc:Fallback>
                    <p:oleObj name="Bitmap Image" r:id="rId62" imgW="428798" imgH="695238" progId="Paint.Picture">
                      <p:embed/>
                      <p:pic>
                        <p:nvPicPr>
                          <p:cNvPr id="384" name="Object 7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85" name="Object 7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63" imgW="428798" imgH="695238" progId="Paint.Picture">
                      <p:embed/>
                    </p:oleObj>
                  </mc:Choice>
                  <mc:Fallback>
                    <p:oleObj name="Bitmap Image" r:id="rId63" imgW="428798" imgH="695238" progId="Paint.Picture">
                      <p:embed/>
                      <p:pic>
                        <p:nvPicPr>
                          <p:cNvPr id="385" name="Object 7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86" name="Group 78"/>
            <p:cNvGrpSpPr>
              <a:grpSpLocks/>
            </p:cNvGrpSpPr>
            <p:nvPr/>
          </p:nvGrpSpPr>
          <p:grpSpPr bwMode="auto">
            <a:xfrm>
              <a:off x="4897860" y="1844824"/>
              <a:ext cx="321469" cy="2064544"/>
              <a:chOff x="2400" y="1488"/>
              <a:chExt cx="270" cy="1734"/>
            </a:xfrm>
          </p:grpSpPr>
          <p:graphicFrame>
            <p:nvGraphicFramePr>
              <p:cNvPr id="387" name="Object 7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64" imgW="428798" imgH="695238" progId="Paint.Picture">
                      <p:embed/>
                    </p:oleObj>
                  </mc:Choice>
                  <mc:Fallback>
                    <p:oleObj name="Bitmap Image" r:id="rId64" imgW="428798" imgH="695238" progId="Paint.Picture">
                      <p:embed/>
                      <p:pic>
                        <p:nvPicPr>
                          <p:cNvPr id="387" name="Object 7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88" name="Object 8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65" imgW="428798" imgH="695238" progId="Paint.Picture">
                      <p:embed/>
                    </p:oleObj>
                  </mc:Choice>
                  <mc:Fallback>
                    <p:oleObj name="Bitmap Image" r:id="rId65" imgW="428798" imgH="695238" progId="Paint.Picture">
                      <p:embed/>
                      <p:pic>
                        <p:nvPicPr>
                          <p:cNvPr id="388" name="Object 8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89" name="Object 8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66" imgW="428798" imgH="695238" progId="Paint.Picture">
                      <p:embed/>
                    </p:oleObj>
                  </mc:Choice>
                  <mc:Fallback>
                    <p:oleObj name="Bitmap Image" r:id="rId66" imgW="428798" imgH="695238" progId="Paint.Picture">
                      <p:embed/>
                      <p:pic>
                        <p:nvPicPr>
                          <p:cNvPr id="389" name="Object 8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90" name="Object 8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67" imgW="428798" imgH="695238" progId="Paint.Picture">
                      <p:embed/>
                    </p:oleObj>
                  </mc:Choice>
                  <mc:Fallback>
                    <p:oleObj name="Bitmap Image" r:id="rId67" imgW="428798" imgH="695238" progId="Paint.Picture">
                      <p:embed/>
                      <p:pic>
                        <p:nvPicPr>
                          <p:cNvPr id="390" name="Object 8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91" name="Group 83"/>
            <p:cNvGrpSpPr>
              <a:grpSpLocks/>
            </p:cNvGrpSpPr>
            <p:nvPr/>
          </p:nvGrpSpPr>
          <p:grpSpPr bwMode="auto">
            <a:xfrm>
              <a:off x="5221710" y="1844824"/>
              <a:ext cx="321469" cy="2064544"/>
              <a:chOff x="2400" y="1488"/>
              <a:chExt cx="270" cy="1734"/>
            </a:xfrm>
          </p:grpSpPr>
          <p:graphicFrame>
            <p:nvGraphicFramePr>
              <p:cNvPr id="392" name="Object 8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68" imgW="428798" imgH="695238" progId="Paint.Picture">
                      <p:embed/>
                    </p:oleObj>
                  </mc:Choice>
                  <mc:Fallback>
                    <p:oleObj name="Bitmap Image" r:id="rId68" imgW="428798" imgH="695238" progId="Paint.Picture">
                      <p:embed/>
                      <p:pic>
                        <p:nvPicPr>
                          <p:cNvPr id="392" name="Object 8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93" name="Object 8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69" imgW="428798" imgH="695238" progId="Paint.Picture">
                      <p:embed/>
                    </p:oleObj>
                  </mc:Choice>
                  <mc:Fallback>
                    <p:oleObj name="Bitmap Image" r:id="rId69" imgW="428798" imgH="695238" progId="Paint.Picture">
                      <p:embed/>
                      <p:pic>
                        <p:nvPicPr>
                          <p:cNvPr id="393" name="Object 8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94" name="Object 8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70" imgW="428798" imgH="695238" progId="Paint.Picture">
                      <p:embed/>
                    </p:oleObj>
                  </mc:Choice>
                  <mc:Fallback>
                    <p:oleObj name="Bitmap Image" r:id="rId70" imgW="428798" imgH="695238" progId="Paint.Picture">
                      <p:embed/>
                      <p:pic>
                        <p:nvPicPr>
                          <p:cNvPr id="394" name="Object 8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95" name="Object 8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71" imgW="428798" imgH="695238" progId="Paint.Picture">
                      <p:embed/>
                    </p:oleObj>
                  </mc:Choice>
                  <mc:Fallback>
                    <p:oleObj name="Bitmap Image" r:id="rId71" imgW="428798" imgH="695238" progId="Paint.Picture">
                      <p:embed/>
                      <p:pic>
                        <p:nvPicPr>
                          <p:cNvPr id="395" name="Object 8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96" name="Group 88"/>
            <p:cNvGrpSpPr>
              <a:grpSpLocks/>
            </p:cNvGrpSpPr>
            <p:nvPr/>
          </p:nvGrpSpPr>
          <p:grpSpPr bwMode="auto">
            <a:xfrm>
              <a:off x="5546751" y="1844824"/>
              <a:ext cx="321469" cy="2064544"/>
              <a:chOff x="2400" y="1488"/>
              <a:chExt cx="270" cy="1734"/>
            </a:xfrm>
          </p:grpSpPr>
          <p:graphicFrame>
            <p:nvGraphicFramePr>
              <p:cNvPr id="397" name="Object 8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72" imgW="428798" imgH="695238" progId="Paint.Picture">
                      <p:embed/>
                    </p:oleObj>
                  </mc:Choice>
                  <mc:Fallback>
                    <p:oleObj name="Bitmap Image" r:id="rId72" imgW="428798" imgH="695238" progId="Paint.Picture">
                      <p:embed/>
                      <p:pic>
                        <p:nvPicPr>
                          <p:cNvPr id="397" name="Object 8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98" name="Object 9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73" imgW="428798" imgH="695238" progId="Paint.Picture">
                      <p:embed/>
                    </p:oleObj>
                  </mc:Choice>
                  <mc:Fallback>
                    <p:oleObj name="Bitmap Image" r:id="rId73" imgW="428798" imgH="695238" progId="Paint.Picture">
                      <p:embed/>
                      <p:pic>
                        <p:nvPicPr>
                          <p:cNvPr id="398" name="Object 9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99" name="Object 9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74" imgW="428798" imgH="695238" progId="Paint.Picture">
                      <p:embed/>
                    </p:oleObj>
                  </mc:Choice>
                  <mc:Fallback>
                    <p:oleObj name="Bitmap Image" r:id="rId74" imgW="428798" imgH="695238" progId="Paint.Picture">
                      <p:embed/>
                      <p:pic>
                        <p:nvPicPr>
                          <p:cNvPr id="399" name="Object 9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00" name="Object 9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75" imgW="428798" imgH="695238" progId="Paint.Picture">
                      <p:embed/>
                    </p:oleObj>
                  </mc:Choice>
                  <mc:Fallback>
                    <p:oleObj name="Bitmap Image" r:id="rId75" imgW="428798" imgH="695238" progId="Paint.Picture">
                      <p:embed/>
                      <p:pic>
                        <p:nvPicPr>
                          <p:cNvPr id="400" name="Object 9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401" name="Group 93"/>
            <p:cNvGrpSpPr>
              <a:grpSpLocks/>
            </p:cNvGrpSpPr>
            <p:nvPr/>
          </p:nvGrpSpPr>
          <p:grpSpPr bwMode="auto">
            <a:xfrm>
              <a:off x="5870601" y="1844824"/>
              <a:ext cx="321469" cy="2064544"/>
              <a:chOff x="2400" y="1488"/>
              <a:chExt cx="270" cy="1734"/>
            </a:xfrm>
          </p:grpSpPr>
          <p:graphicFrame>
            <p:nvGraphicFramePr>
              <p:cNvPr id="402" name="Object 9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76" imgW="428798" imgH="695238" progId="Paint.Picture">
                      <p:embed/>
                    </p:oleObj>
                  </mc:Choice>
                  <mc:Fallback>
                    <p:oleObj name="Bitmap Image" r:id="rId76" imgW="428798" imgH="695238" progId="Paint.Picture">
                      <p:embed/>
                      <p:pic>
                        <p:nvPicPr>
                          <p:cNvPr id="402" name="Object 9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03" name="Object 9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77" imgW="428798" imgH="695238" progId="Paint.Picture">
                      <p:embed/>
                    </p:oleObj>
                  </mc:Choice>
                  <mc:Fallback>
                    <p:oleObj name="Bitmap Image" r:id="rId77" imgW="428798" imgH="695238" progId="Paint.Picture">
                      <p:embed/>
                      <p:pic>
                        <p:nvPicPr>
                          <p:cNvPr id="403" name="Object 9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04" name="Object 9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78" imgW="428798" imgH="695238" progId="Paint.Picture">
                      <p:embed/>
                    </p:oleObj>
                  </mc:Choice>
                  <mc:Fallback>
                    <p:oleObj name="Bitmap Image" r:id="rId78" imgW="428798" imgH="695238" progId="Paint.Picture">
                      <p:embed/>
                      <p:pic>
                        <p:nvPicPr>
                          <p:cNvPr id="404" name="Object 9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05" name="Object 9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79" imgW="428798" imgH="695238" progId="Paint.Picture">
                      <p:embed/>
                    </p:oleObj>
                  </mc:Choice>
                  <mc:Fallback>
                    <p:oleObj name="Bitmap Image" r:id="rId79" imgW="428798" imgH="695238" progId="Paint.Picture">
                      <p:embed/>
                      <p:pic>
                        <p:nvPicPr>
                          <p:cNvPr id="405" name="Object 9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406" name="Group 98"/>
            <p:cNvGrpSpPr>
              <a:grpSpLocks/>
            </p:cNvGrpSpPr>
            <p:nvPr/>
          </p:nvGrpSpPr>
          <p:grpSpPr bwMode="auto">
            <a:xfrm>
              <a:off x="6194451" y="1844824"/>
              <a:ext cx="321469" cy="2064544"/>
              <a:chOff x="2400" y="1488"/>
              <a:chExt cx="270" cy="1734"/>
            </a:xfrm>
          </p:grpSpPr>
          <p:graphicFrame>
            <p:nvGraphicFramePr>
              <p:cNvPr id="407" name="Object 9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80" imgW="428798" imgH="695238" progId="Paint.Picture">
                      <p:embed/>
                    </p:oleObj>
                  </mc:Choice>
                  <mc:Fallback>
                    <p:oleObj name="Bitmap Image" r:id="rId80" imgW="428798" imgH="695238" progId="Paint.Picture">
                      <p:embed/>
                      <p:pic>
                        <p:nvPicPr>
                          <p:cNvPr id="407" name="Object 9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08" name="Object 10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81" imgW="428798" imgH="695238" progId="Paint.Picture">
                      <p:embed/>
                    </p:oleObj>
                  </mc:Choice>
                  <mc:Fallback>
                    <p:oleObj name="Bitmap Image" r:id="rId81" imgW="428798" imgH="695238" progId="Paint.Picture">
                      <p:embed/>
                      <p:pic>
                        <p:nvPicPr>
                          <p:cNvPr id="408" name="Object 10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09" name="Object 10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82" imgW="428798" imgH="695238" progId="Paint.Picture">
                      <p:embed/>
                    </p:oleObj>
                  </mc:Choice>
                  <mc:Fallback>
                    <p:oleObj name="Bitmap Image" r:id="rId82" imgW="428798" imgH="695238" progId="Paint.Picture">
                      <p:embed/>
                      <p:pic>
                        <p:nvPicPr>
                          <p:cNvPr id="409" name="Object 1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10" name="Object 10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83" imgW="428798" imgH="695238" progId="Paint.Picture">
                      <p:embed/>
                    </p:oleObj>
                  </mc:Choice>
                  <mc:Fallback>
                    <p:oleObj name="Bitmap Image" r:id="rId83" imgW="428798" imgH="695238" progId="Paint.Picture">
                      <p:embed/>
                      <p:pic>
                        <p:nvPicPr>
                          <p:cNvPr id="410" name="Object 10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411" name="Group 103"/>
            <p:cNvGrpSpPr>
              <a:grpSpLocks/>
            </p:cNvGrpSpPr>
            <p:nvPr/>
          </p:nvGrpSpPr>
          <p:grpSpPr bwMode="auto">
            <a:xfrm>
              <a:off x="6518301" y="1844824"/>
              <a:ext cx="321469" cy="2064544"/>
              <a:chOff x="2400" y="1488"/>
              <a:chExt cx="270" cy="1734"/>
            </a:xfrm>
          </p:grpSpPr>
          <p:graphicFrame>
            <p:nvGraphicFramePr>
              <p:cNvPr id="412" name="Object 10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84" imgW="428798" imgH="695238" progId="Paint.Picture">
                      <p:embed/>
                    </p:oleObj>
                  </mc:Choice>
                  <mc:Fallback>
                    <p:oleObj name="Bitmap Image" r:id="rId84" imgW="428798" imgH="695238" progId="Paint.Picture">
                      <p:embed/>
                      <p:pic>
                        <p:nvPicPr>
                          <p:cNvPr id="412" name="Object 10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13" name="Object 10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85" imgW="428798" imgH="695238" progId="Paint.Picture">
                      <p:embed/>
                    </p:oleObj>
                  </mc:Choice>
                  <mc:Fallback>
                    <p:oleObj name="Bitmap Image" r:id="rId85" imgW="428798" imgH="695238" progId="Paint.Picture">
                      <p:embed/>
                      <p:pic>
                        <p:nvPicPr>
                          <p:cNvPr id="413" name="Object 10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14" name="Object 10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86" imgW="428798" imgH="695238" progId="Paint.Picture">
                      <p:embed/>
                    </p:oleObj>
                  </mc:Choice>
                  <mc:Fallback>
                    <p:oleObj name="Bitmap Image" r:id="rId86" imgW="428798" imgH="695238" progId="Paint.Picture">
                      <p:embed/>
                      <p:pic>
                        <p:nvPicPr>
                          <p:cNvPr id="414" name="Object 10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15" name="Object 10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87" imgW="428798" imgH="695238" progId="Paint.Picture">
                      <p:embed/>
                    </p:oleObj>
                  </mc:Choice>
                  <mc:Fallback>
                    <p:oleObj name="Bitmap Image" r:id="rId87" imgW="428798" imgH="695238" progId="Paint.Picture">
                      <p:embed/>
                      <p:pic>
                        <p:nvPicPr>
                          <p:cNvPr id="415" name="Object 10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416" name="Group 108"/>
            <p:cNvGrpSpPr>
              <a:grpSpLocks/>
            </p:cNvGrpSpPr>
            <p:nvPr/>
          </p:nvGrpSpPr>
          <p:grpSpPr bwMode="auto">
            <a:xfrm>
              <a:off x="1658170" y="1844824"/>
              <a:ext cx="321469" cy="2064544"/>
              <a:chOff x="2400" y="1488"/>
              <a:chExt cx="270" cy="1734"/>
            </a:xfrm>
          </p:grpSpPr>
          <p:graphicFrame>
            <p:nvGraphicFramePr>
              <p:cNvPr id="417" name="Object 10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88" imgW="428798" imgH="695238" progId="Paint.Picture">
                      <p:embed/>
                    </p:oleObj>
                  </mc:Choice>
                  <mc:Fallback>
                    <p:oleObj name="Bitmap Image" r:id="rId88" imgW="428798" imgH="695238" progId="Paint.Picture">
                      <p:embed/>
                      <p:pic>
                        <p:nvPicPr>
                          <p:cNvPr id="417" name="Object 10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18" name="Object 11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89" imgW="428798" imgH="695238" progId="Paint.Picture">
                      <p:embed/>
                    </p:oleObj>
                  </mc:Choice>
                  <mc:Fallback>
                    <p:oleObj name="Bitmap Image" r:id="rId89" imgW="428798" imgH="695238" progId="Paint.Picture">
                      <p:embed/>
                      <p:pic>
                        <p:nvPicPr>
                          <p:cNvPr id="418" name="Object 1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19" name="Object 11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90" imgW="428798" imgH="695238" progId="Paint.Picture">
                      <p:embed/>
                    </p:oleObj>
                  </mc:Choice>
                  <mc:Fallback>
                    <p:oleObj name="Bitmap Image" r:id="rId90" imgW="428798" imgH="695238" progId="Paint.Picture">
                      <p:embed/>
                      <p:pic>
                        <p:nvPicPr>
                          <p:cNvPr id="419" name="Object 11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20" name="Object 11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91" imgW="428798" imgH="695238" progId="Paint.Picture">
                      <p:embed/>
                    </p:oleObj>
                  </mc:Choice>
                  <mc:Fallback>
                    <p:oleObj name="Bitmap Image" r:id="rId91" imgW="428798" imgH="695238" progId="Paint.Picture">
                      <p:embed/>
                      <p:pic>
                        <p:nvPicPr>
                          <p:cNvPr id="420" name="Object 11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421" name="Group 113"/>
            <p:cNvGrpSpPr>
              <a:grpSpLocks/>
            </p:cNvGrpSpPr>
            <p:nvPr/>
          </p:nvGrpSpPr>
          <p:grpSpPr bwMode="auto">
            <a:xfrm>
              <a:off x="467544" y="1844824"/>
              <a:ext cx="1134666" cy="2052638"/>
              <a:chOff x="-23" y="436"/>
              <a:chExt cx="953" cy="1724"/>
            </a:xfrm>
          </p:grpSpPr>
          <p:sp>
            <p:nvSpPr>
              <p:cNvPr id="422" name="Text Box 114"/>
              <p:cNvSpPr txBox="1">
                <a:spLocks noChangeArrowheads="1"/>
              </p:cNvSpPr>
              <p:nvPr/>
            </p:nvSpPr>
            <p:spPr bwMode="auto">
              <a:xfrm>
                <a:off x="-23" y="799"/>
                <a:ext cx="726" cy="8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r" eaLnBrk="1" hangingPunct="1">
                  <a:spcBef>
                    <a:spcPct val="50000"/>
                  </a:spcBef>
                  <a:defRPr/>
                </a:pPr>
                <a:r>
                  <a:rPr lang="en-GB" sz="1800" dirty="0"/>
                  <a:t>Target Pop.</a:t>
                </a:r>
              </a:p>
              <a:p>
                <a:pPr algn="ctr" eaLnBrk="1" hangingPunct="1">
                  <a:spcBef>
                    <a:spcPct val="50000"/>
                  </a:spcBef>
                  <a:defRPr/>
                </a:pPr>
                <a:r>
                  <a:rPr lang="en-GB" sz="1800" b="1" dirty="0"/>
                  <a:t>   (N)</a:t>
                </a:r>
              </a:p>
            </p:txBody>
          </p:sp>
          <p:sp>
            <p:nvSpPr>
              <p:cNvPr id="423" name="AutoShape 115"/>
              <p:cNvSpPr>
                <a:spLocks/>
              </p:cNvSpPr>
              <p:nvPr/>
            </p:nvSpPr>
            <p:spPr bwMode="auto">
              <a:xfrm>
                <a:off x="703" y="436"/>
                <a:ext cx="227" cy="1724"/>
              </a:xfrm>
              <a:prstGeom prst="leftBrace">
                <a:avLst>
                  <a:gd name="adj1" fmla="val 63289"/>
                  <a:gd name="adj2" fmla="val 5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sz="1350" dirty="0">
                  <a:latin typeface="Times New Roman" charset="0"/>
                  <a:ea typeface="ＭＳ Ｐゴシック" charset="0"/>
                </a:endParaRPr>
              </a:p>
            </p:txBody>
          </p:sp>
        </p:grpSp>
        <p:grpSp>
          <p:nvGrpSpPr>
            <p:cNvPr id="424" name="Group 116"/>
            <p:cNvGrpSpPr>
              <a:grpSpLocks/>
            </p:cNvGrpSpPr>
            <p:nvPr/>
          </p:nvGrpSpPr>
          <p:grpSpPr bwMode="auto">
            <a:xfrm>
              <a:off x="4571629" y="2871143"/>
              <a:ext cx="2268141" cy="1591866"/>
              <a:chOff x="3424" y="1298"/>
              <a:chExt cx="1905" cy="1337"/>
            </a:xfrm>
          </p:grpSpPr>
          <p:sp>
            <p:nvSpPr>
              <p:cNvPr id="425" name="Rectangle 117"/>
              <p:cNvSpPr>
                <a:spLocks noChangeArrowheads="1"/>
              </p:cNvSpPr>
              <p:nvPr/>
            </p:nvSpPr>
            <p:spPr bwMode="auto">
              <a:xfrm>
                <a:off x="3424" y="1298"/>
                <a:ext cx="1905" cy="862"/>
              </a:xfrm>
              <a:prstGeom prst="rect">
                <a:avLst/>
              </a:prstGeom>
              <a:noFill/>
              <a:ln w="25400">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sz="1350" dirty="0">
                  <a:latin typeface="Times New Roman" charset="0"/>
                  <a:ea typeface="ＭＳ Ｐゴシック" charset="0"/>
                </a:endParaRPr>
              </a:p>
            </p:txBody>
          </p:sp>
          <p:sp>
            <p:nvSpPr>
              <p:cNvPr id="426" name="AutoShape 118"/>
              <p:cNvSpPr>
                <a:spLocks/>
              </p:cNvSpPr>
              <p:nvPr/>
            </p:nvSpPr>
            <p:spPr bwMode="auto">
              <a:xfrm rot="-5400000">
                <a:off x="4263" y="1321"/>
                <a:ext cx="227" cy="1905"/>
              </a:xfrm>
              <a:prstGeom prst="leftBrace">
                <a:avLst>
                  <a:gd name="adj1" fmla="val 69934"/>
                  <a:gd name="adj2" fmla="val 5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sz="1350" dirty="0">
                  <a:latin typeface="Times New Roman" charset="0"/>
                  <a:ea typeface="ＭＳ Ｐゴシック" charset="0"/>
                </a:endParaRPr>
              </a:p>
            </p:txBody>
          </p:sp>
          <p:sp>
            <p:nvSpPr>
              <p:cNvPr id="427" name="Text Box 119"/>
              <p:cNvSpPr txBox="1">
                <a:spLocks noChangeArrowheads="1"/>
              </p:cNvSpPr>
              <p:nvPr/>
            </p:nvSpPr>
            <p:spPr bwMode="auto">
              <a:xfrm>
                <a:off x="3788" y="2325"/>
                <a:ext cx="1088" cy="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r" eaLnBrk="1" hangingPunct="1">
                  <a:spcBef>
                    <a:spcPct val="50000"/>
                  </a:spcBef>
                  <a:defRPr/>
                </a:pPr>
                <a:r>
                  <a:rPr lang="en-GB" sz="1800" dirty="0"/>
                  <a:t>Sample </a:t>
                </a:r>
                <a:r>
                  <a:rPr lang="en-GB" sz="1800" b="1" dirty="0"/>
                  <a:t>(n)</a:t>
                </a:r>
              </a:p>
            </p:txBody>
          </p:sp>
        </p:grpSp>
      </p:grpSp>
    </p:spTree>
    <p:extLst>
      <p:ext uri="{BB962C8B-B14F-4D97-AF65-F5344CB8AC3E}">
        <p14:creationId xmlns:p14="http://schemas.microsoft.com/office/powerpoint/2010/main" val="34592506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BC71C-6047-472C-BF35-A1DD196EBF70}"/>
              </a:ext>
            </a:extLst>
          </p:cNvPr>
          <p:cNvSpPr>
            <a:spLocks noGrp="1"/>
          </p:cNvSpPr>
          <p:nvPr>
            <p:ph type="title"/>
          </p:nvPr>
        </p:nvSpPr>
        <p:spPr/>
        <p:txBody>
          <a:bodyPr/>
          <a:lstStyle/>
          <a:p>
            <a:pPr algn="ctr"/>
            <a:r>
              <a:rPr lang="en-GB" b="1" dirty="0"/>
              <a:t>Sampling Strategy</a:t>
            </a:r>
          </a:p>
        </p:txBody>
      </p:sp>
      <p:sp>
        <p:nvSpPr>
          <p:cNvPr id="3" name="Content Placeholder 2">
            <a:extLst>
              <a:ext uri="{FF2B5EF4-FFF2-40B4-BE49-F238E27FC236}">
                <a16:creationId xmlns:a16="http://schemas.microsoft.com/office/drawing/2014/main" id="{1E4B6E9E-C81C-4800-BA41-0BFA5744A419}"/>
              </a:ext>
            </a:extLst>
          </p:cNvPr>
          <p:cNvSpPr>
            <a:spLocks noGrp="1"/>
          </p:cNvSpPr>
          <p:nvPr>
            <p:ph idx="1"/>
          </p:nvPr>
        </p:nvSpPr>
        <p:spPr/>
        <p:txBody>
          <a:bodyPr/>
          <a:lstStyle/>
          <a:p>
            <a:pPr marL="109728" indent="0">
              <a:buNone/>
            </a:pPr>
            <a:r>
              <a:rPr lang="en-GB" sz="3200" b="1" i="0" dirty="0">
                <a:effectLst/>
                <a:latin typeface="Trebuchet MS" panose="020B0603020202020204" pitchFamily="34" charset="0"/>
              </a:rPr>
              <a:t>Remember </a:t>
            </a:r>
          </a:p>
          <a:p>
            <a:endParaRPr lang="en-GB" sz="3200" dirty="0">
              <a:latin typeface="Trebuchet MS" panose="020B0603020202020204" pitchFamily="34" charset="0"/>
            </a:endParaRPr>
          </a:p>
          <a:p>
            <a:r>
              <a:rPr lang="en-GB" dirty="0"/>
              <a:t>You should clearly explain how you selected your sample in the methodology section of your paper or thesis.</a:t>
            </a:r>
          </a:p>
          <a:p>
            <a:endParaRPr lang="en-GB" dirty="0"/>
          </a:p>
        </p:txBody>
      </p:sp>
    </p:spTree>
    <p:extLst>
      <p:ext uri="{BB962C8B-B14F-4D97-AF65-F5344CB8AC3E}">
        <p14:creationId xmlns:p14="http://schemas.microsoft.com/office/powerpoint/2010/main" val="14106736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719572" y="2204864"/>
            <a:ext cx="7704856" cy="1790699"/>
          </a:xfrm>
        </p:spPr>
        <p:txBody>
          <a:bodyPr>
            <a:normAutofit/>
          </a:bodyPr>
          <a:lstStyle/>
          <a:p>
            <a:pPr algn="ctr"/>
            <a:r>
              <a:rPr lang="en-GB" sz="3600" b="1" i="1" dirty="0">
                <a:solidFill>
                  <a:schemeClr val="bg1"/>
                </a:solidFill>
                <a:latin typeface="Arial" panose="020B0604020202020204" pitchFamily="34" charset="0"/>
                <a:cs typeface="Arial" panose="020B0604020202020204" pitchFamily="34" charset="0"/>
              </a:rPr>
              <a:t>What are the two types of Sampling strategy/technique?</a:t>
            </a:r>
            <a:endParaRPr lang="en-GB" sz="36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13490412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0807B-36F8-4C80-99C0-8A56E9CCA3F8}"/>
              </a:ext>
            </a:extLst>
          </p:cNvPr>
          <p:cNvSpPr>
            <a:spLocks noGrp="1"/>
          </p:cNvSpPr>
          <p:nvPr>
            <p:ph type="title"/>
          </p:nvPr>
        </p:nvSpPr>
        <p:spPr>
          <a:xfrm>
            <a:off x="457200" y="260648"/>
            <a:ext cx="8435280" cy="1066800"/>
          </a:xfrm>
        </p:spPr>
        <p:txBody>
          <a:bodyPr>
            <a:normAutofit/>
          </a:bodyPr>
          <a:lstStyle/>
          <a:p>
            <a:r>
              <a:rPr lang="en-GB" sz="3600" b="1" dirty="0"/>
              <a:t>Types of sampling strategy/methods</a:t>
            </a:r>
          </a:p>
        </p:txBody>
      </p:sp>
      <p:sp>
        <p:nvSpPr>
          <p:cNvPr id="3" name="Content Placeholder 2">
            <a:extLst>
              <a:ext uri="{FF2B5EF4-FFF2-40B4-BE49-F238E27FC236}">
                <a16:creationId xmlns:a16="http://schemas.microsoft.com/office/drawing/2014/main" id="{18F7F129-60AB-459F-8866-D72CBA71F4C9}"/>
              </a:ext>
            </a:extLst>
          </p:cNvPr>
          <p:cNvSpPr>
            <a:spLocks noGrp="1"/>
          </p:cNvSpPr>
          <p:nvPr>
            <p:ph idx="1"/>
          </p:nvPr>
        </p:nvSpPr>
        <p:spPr>
          <a:xfrm>
            <a:off x="469964" y="1975520"/>
            <a:ext cx="8229600" cy="4325112"/>
          </a:xfrm>
        </p:spPr>
        <p:txBody>
          <a:bodyPr>
            <a:normAutofit/>
          </a:bodyPr>
          <a:lstStyle/>
          <a:p>
            <a:pPr algn="l">
              <a:buFont typeface="Arial" panose="020B0604020202020204" pitchFamily="34" charset="0"/>
              <a:buChar char="•"/>
            </a:pPr>
            <a:r>
              <a:rPr lang="en-GB" dirty="0"/>
              <a:t>Probability sampling </a:t>
            </a:r>
          </a:p>
          <a:p>
            <a:pPr algn="l">
              <a:buFont typeface="Arial" panose="020B0604020202020204" pitchFamily="34" charset="0"/>
              <a:buChar char="•"/>
            </a:pPr>
            <a:endParaRPr lang="en-GB" dirty="0"/>
          </a:p>
          <a:p>
            <a:pPr algn="l">
              <a:buFont typeface="Arial" panose="020B0604020202020204" pitchFamily="34" charset="0"/>
              <a:buChar char="•"/>
            </a:pPr>
            <a:r>
              <a:rPr lang="en-GB" dirty="0"/>
              <a:t>Non-probability sampling </a:t>
            </a:r>
          </a:p>
          <a:p>
            <a:pPr algn="l">
              <a:buFont typeface="Arial" panose="020B0604020202020204" pitchFamily="34" charset="0"/>
              <a:buChar char="•"/>
            </a:pPr>
            <a:endParaRPr lang="en-GB" dirty="0"/>
          </a:p>
        </p:txBody>
      </p:sp>
    </p:spTree>
    <p:extLst>
      <p:ext uri="{BB962C8B-B14F-4D97-AF65-F5344CB8AC3E}">
        <p14:creationId xmlns:p14="http://schemas.microsoft.com/office/powerpoint/2010/main" val="24819733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0D609-1F70-46C5-8F6A-9332091D43D0}"/>
              </a:ext>
            </a:extLst>
          </p:cNvPr>
          <p:cNvSpPr>
            <a:spLocks noGrp="1"/>
          </p:cNvSpPr>
          <p:nvPr>
            <p:ph type="title"/>
          </p:nvPr>
        </p:nvSpPr>
        <p:spPr>
          <a:xfrm>
            <a:off x="539552" y="116632"/>
            <a:ext cx="8229600" cy="1066800"/>
          </a:xfrm>
        </p:spPr>
        <p:txBody>
          <a:bodyPr/>
          <a:lstStyle/>
          <a:p>
            <a:r>
              <a:rPr lang="en-GB" b="1" dirty="0"/>
              <a:t>Probability sampling methods</a:t>
            </a:r>
          </a:p>
        </p:txBody>
      </p:sp>
      <p:sp>
        <p:nvSpPr>
          <p:cNvPr id="3" name="Content Placeholder 2">
            <a:extLst>
              <a:ext uri="{FF2B5EF4-FFF2-40B4-BE49-F238E27FC236}">
                <a16:creationId xmlns:a16="http://schemas.microsoft.com/office/drawing/2014/main" id="{91D516D7-F733-48F4-8F49-16E27705717F}"/>
              </a:ext>
            </a:extLst>
          </p:cNvPr>
          <p:cNvSpPr>
            <a:spLocks noGrp="1"/>
          </p:cNvSpPr>
          <p:nvPr>
            <p:ph idx="1"/>
          </p:nvPr>
        </p:nvSpPr>
        <p:spPr>
          <a:xfrm>
            <a:off x="539552" y="1340768"/>
            <a:ext cx="8229600" cy="4325112"/>
          </a:xfrm>
        </p:spPr>
        <p:txBody>
          <a:bodyPr>
            <a:normAutofit fontScale="92500" lnSpcReduction="20000"/>
          </a:bodyPr>
          <a:lstStyle/>
          <a:p>
            <a:r>
              <a:rPr lang="en-GB" dirty="0"/>
              <a:t>Probability sampling means that every member of the population has a chance of being selected.</a:t>
            </a:r>
          </a:p>
          <a:p>
            <a:pPr marL="109728" indent="0">
              <a:buNone/>
            </a:pPr>
            <a:endParaRPr lang="en-GB" dirty="0"/>
          </a:p>
          <a:p>
            <a:r>
              <a:rPr lang="en-GB" dirty="0"/>
              <a:t> It is mainly used in </a:t>
            </a:r>
            <a:r>
              <a:rPr lang="en-GB" b="1" i="1" dirty="0"/>
              <a:t>quantitative research</a:t>
            </a:r>
            <a:r>
              <a:rPr lang="en-GB" dirty="0"/>
              <a:t>. </a:t>
            </a:r>
          </a:p>
          <a:p>
            <a:endParaRPr lang="en-GB" dirty="0"/>
          </a:p>
          <a:p>
            <a:r>
              <a:rPr lang="en-GB" dirty="0"/>
              <a:t>If you want to produce results that are representative of the whole population, probability sampling techniques are the most valid choice.</a:t>
            </a:r>
          </a:p>
        </p:txBody>
      </p:sp>
    </p:spTree>
    <p:extLst>
      <p:ext uri="{BB962C8B-B14F-4D97-AF65-F5344CB8AC3E}">
        <p14:creationId xmlns:p14="http://schemas.microsoft.com/office/powerpoint/2010/main" val="42502769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96CB2-2DB1-4966-8C84-3FD0CBCFB851}"/>
              </a:ext>
            </a:extLst>
          </p:cNvPr>
          <p:cNvSpPr>
            <a:spLocks noGrp="1"/>
          </p:cNvSpPr>
          <p:nvPr>
            <p:ph type="title"/>
          </p:nvPr>
        </p:nvSpPr>
        <p:spPr>
          <a:xfrm>
            <a:off x="504825" y="273967"/>
            <a:ext cx="8229600" cy="1066800"/>
          </a:xfrm>
        </p:spPr>
        <p:txBody>
          <a:bodyPr/>
          <a:lstStyle/>
          <a:p>
            <a:pPr algn="ctr"/>
            <a:r>
              <a:rPr lang="en-GB" b="1" dirty="0"/>
              <a:t>Probability sampling methods</a:t>
            </a:r>
          </a:p>
        </p:txBody>
      </p:sp>
      <p:sp>
        <p:nvSpPr>
          <p:cNvPr id="3" name="Content Placeholder 2">
            <a:extLst>
              <a:ext uri="{FF2B5EF4-FFF2-40B4-BE49-F238E27FC236}">
                <a16:creationId xmlns:a16="http://schemas.microsoft.com/office/drawing/2014/main" id="{F0E6BF8F-F3DA-4D3C-A922-5607077E9670}"/>
              </a:ext>
            </a:extLst>
          </p:cNvPr>
          <p:cNvSpPr>
            <a:spLocks noGrp="1"/>
          </p:cNvSpPr>
          <p:nvPr>
            <p:ph idx="1"/>
          </p:nvPr>
        </p:nvSpPr>
        <p:spPr/>
        <p:txBody>
          <a:bodyPr/>
          <a:lstStyle/>
          <a:p>
            <a:r>
              <a:rPr lang="en-GB" dirty="0"/>
              <a:t>Probability sampling involves random selection, allowing you to make strong statistical inferences about the whole group.</a:t>
            </a:r>
          </a:p>
          <a:p>
            <a:endParaRPr lang="en-GB" dirty="0"/>
          </a:p>
        </p:txBody>
      </p:sp>
    </p:spTree>
    <p:extLst>
      <p:ext uri="{BB962C8B-B14F-4D97-AF65-F5344CB8AC3E}">
        <p14:creationId xmlns:p14="http://schemas.microsoft.com/office/powerpoint/2010/main" val="24900553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899592" y="1916832"/>
            <a:ext cx="7704856" cy="1790699"/>
          </a:xfrm>
        </p:spPr>
        <p:txBody>
          <a:bodyPr>
            <a:normAutofit/>
          </a:bodyPr>
          <a:lstStyle/>
          <a:p>
            <a:pPr algn="ctr"/>
            <a:r>
              <a:rPr lang="en-GB" sz="3600" b="1" i="1" dirty="0">
                <a:solidFill>
                  <a:schemeClr val="bg1"/>
                </a:solidFill>
                <a:latin typeface="Arial" panose="020B0604020202020204" pitchFamily="34" charset="0"/>
                <a:cs typeface="Arial" panose="020B0604020202020204" pitchFamily="34" charset="0"/>
              </a:rPr>
              <a:t>What are the types of probability Sampling?</a:t>
            </a:r>
            <a:endParaRPr lang="en-GB" sz="36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11773318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D2559-C2D4-4826-A7AF-3D00D9B321F3}"/>
              </a:ext>
            </a:extLst>
          </p:cNvPr>
          <p:cNvSpPr>
            <a:spLocks noGrp="1"/>
          </p:cNvSpPr>
          <p:nvPr>
            <p:ph type="title"/>
          </p:nvPr>
        </p:nvSpPr>
        <p:spPr>
          <a:xfrm>
            <a:off x="611560" y="188640"/>
            <a:ext cx="8229600" cy="1066800"/>
          </a:xfrm>
        </p:spPr>
        <p:txBody>
          <a:bodyPr/>
          <a:lstStyle/>
          <a:p>
            <a:pPr algn="ctr"/>
            <a:r>
              <a:rPr lang="en-GB" b="1" dirty="0"/>
              <a:t>Types of probability sample</a:t>
            </a:r>
          </a:p>
        </p:txBody>
      </p:sp>
      <p:sp>
        <p:nvSpPr>
          <p:cNvPr id="3" name="Content Placeholder 2">
            <a:extLst>
              <a:ext uri="{FF2B5EF4-FFF2-40B4-BE49-F238E27FC236}">
                <a16:creationId xmlns:a16="http://schemas.microsoft.com/office/drawing/2014/main" id="{CD2E0F9C-F1F2-4723-9FFD-6CA3F8711FCA}"/>
              </a:ext>
            </a:extLst>
          </p:cNvPr>
          <p:cNvSpPr>
            <a:spLocks noGrp="1"/>
          </p:cNvSpPr>
          <p:nvPr>
            <p:ph idx="1"/>
          </p:nvPr>
        </p:nvSpPr>
        <p:spPr>
          <a:xfrm>
            <a:off x="611560" y="1340768"/>
            <a:ext cx="8229600" cy="4325112"/>
          </a:xfrm>
        </p:spPr>
        <p:txBody>
          <a:bodyPr/>
          <a:lstStyle/>
          <a:p>
            <a:pPr marL="109728" indent="0">
              <a:buNone/>
            </a:pPr>
            <a:r>
              <a:rPr lang="en-GB" dirty="0"/>
              <a:t>There are four main types of probability sample</a:t>
            </a:r>
          </a:p>
          <a:p>
            <a:pPr marL="109728" indent="0">
              <a:buNone/>
            </a:pPr>
            <a:endParaRPr lang="en-GB" dirty="0"/>
          </a:p>
          <a:p>
            <a:r>
              <a:rPr lang="en-GB" dirty="0"/>
              <a:t>Simple random sampling</a:t>
            </a:r>
          </a:p>
          <a:p>
            <a:r>
              <a:rPr lang="en-GB" dirty="0"/>
              <a:t>Systematic sampling</a:t>
            </a:r>
          </a:p>
          <a:p>
            <a:r>
              <a:rPr lang="en-GB" dirty="0"/>
              <a:t>Stratified sampling</a:t>
            </a:r>
          </a:p>
          <a:p>
            <a:r>
              <a:rPr lang="en-GB" dirty="0"/>
              <a:t>Cluster sampling</a:t>
            </a:r>
          </a:p>
        </p:txBody>
      </p:sp>
    </p:spTree>
    <p:extLst>
      <p:ext uri="{BB962C8B-B14F-4D97-AF65-F5344CB8AC3E}">
        <p14:creationId xmlns:p14="http://schemas.microsoft.com/office/powerpoint/2010/main" val="16005089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001A0-B226-4974-AD54-57EC0CF8662D}"/>
              </a:ext>
            </a:extLst>
          </p:cNvPr>
          <p:cNvSpPr>
            <a:spLocks noGrp="1"/>
          </p:cNvSpPr>
          <p:nvPr>
            <p:ph type="title"/>
          </p:nvPr>
        </p:nvSpPr>
        <p:spPr>
          <a:xfrm>
            <a:off x="613520" y="201960"/>
            <a:ext cx="8229600" cy="1066800"/>
          </a:xfrm>
        </p:spPr>
        <p:txBody>
          <a:bodyPr>
            <a:normAutofit fontScale="90000"/>
          </a:bodyPr>
          <a:lstStyle/>
          <a:p>
            <a:r>
              <a:rPr lang="en-GB" sz="3600" b="1" dirty="0"/>
              <a:t>Four main types of probability sample</a:t>
            </a:r>
          </a:p>
        </p:txBody>
      </p:sp>
      <p:pic>
        <p:nvPicPr>
          <p:cNvPr id="82946" name="Picture 2" descr="Probability sampling">
            <a:extLst>
              <a:ext uri="{FF2B5EF4-FFF2-40B4-BE49-F238E27FC236}">
                <a16:creationId xmlns:a16="http://schemas.microsoft.com/office/drawing/2014/main" id="{B5AE3E2C-178E-4F7C-9A65-ACB6610255F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53616" y="1232756"/>
            <a:ext cx="7776864" cy="4392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52656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2B525-2068-43C2-86D0-8EB7763E734B}"/>
              </a:ext>
            </a:extLst>
          </p:cNvPr>
          <p:cNvSpPr>
            <a:spLocks noGrp="1"/>
          </p:cNvSpPr>
          <p:nvPr>
            <p:ph type="title"/>
          </p:nvPr>
        </p:nvSpPr>
        <p:spPr>
          <a:xfrm>
            <a:off x="487991" y="116632"/>
            <a:ext cx="8229600" cy="1066800"/>
          </a:xfrm>
        </p:spPr>
        <p:txBody>
          <a:bodyPr/>
          <a:lstStyle/>
          <a:p>
            <a:pPr algn="ctr"/>
            <a:r>
              <a:rPr lang="en-GB" b="1" dirty="0"/>
              <a:t>Simple random sampling</a:t>
            </a:r>
          </a:p>
        </p:txBody>
      </p:sp>
      <p:sp>
        <p:nvSpPr>
          <p:cNvPr id="3" name="Content Placeholder 2">
            <a:extLst>
              <a:ext uri="{FF2B5EF4-FFF2-40B4-BE49-F238E27FC236}">
                <a16:creationId xmlns:a16="http://schemas.microsoft.com/office/drawing/2014/main" id="{AF1A7E7B-7F45-4038-9AFD-30B5693D4901}"/>
              </a:ext>
            </a:extLst>
          </p:cNvPr>
          <p:cNvSpPr>
            <a:spLocks noGrp="1"/>
          </p:cNvSpPr>
          <p:nvPr>
            <p:ph idx="1"/>
          </p:nvPr>
        </p:nvSpPr>
        <p:spPr>
          <a:xfrm>
            <a:off x="457200" y="1412776"/>
            <a:ext cx="8229600" cy="4325112"/>
          </a:xfrm>
        </p:spPr>
        <p:txBody>
          <a:bodyPr>
            <a:normAutofit fontScale="92500" lnSpcReduction="20000"/>
          </a:bodyPr>
          <a:lstStyle/>
          <a:p>
            <a:r>
              <a:rPr lang="en-GB" dirty="0"/>
              <a:t>In a simple random sample, every member of the population has an equal chance of being selected. </a:t>
            </a:r>
          </a:p>
          <a:p>
            <a:r>
              <a:rPr lang="en-GB" dirty="0"/>
              <a:t>Your sampling frame should include the whole population.</a:t>
            </a:r>
          </a:p>
          <a:p>
            <a:endParaRPr lang="en-GB" dirty="0"/>
          </a:p>
          <a:p>
            <a:r>
              <a:rPr lang="en-GB" dirty="0"/>
              <a:t>To conduct this type of sampling, you can use tools like </a:t>
            </a:r>
            <a:r>
              <a:rPr lang="en-GB" b="1" dirty="0"/>
              <a:t>random number generators </a:t>
            </a:r>
            <a:r>
              <a:rPr lang="en-GB" dirty="0"/>
              <a:t>or other techniques that are based entirely on chance.</a:t>
            </a:r>
          </a:p>
        </p:txBody>
      </p:sp>
    </p:spTree>
    <p:extLst>
      <p:ext uri="{BB962C8B-B14F-4D97-AF65-F5344CB8AC3E}">
        <p14:creationId xmlns:p14="http://schemas.microsoft.com/office/powerpoint/2010/main" val="23425254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EF6AE-B70B-40DD-82DD-A5E3C09C33E1}"/>
              </a:ext>
            </a:extLst>
          </p:cNvPr>
          <p:cNvSpPr>
            <a:spLocks noGrp="1"/>
          </p:cNvSpPr>
          <p:nvPr>
            <p:ph type="title"/>
          </p:nvPr>
        </p:nvSpPr>
        <p:spPr/>
        <p:txBody>
          <a:bodyPr>
            <a:normAutofit/>
          </a:bodyPr>
          <a:lstStyle/>
          <a:p>
            <a:r>
              <a:rPr lang="en-GB" b="1" dirty="0">
                <a:solidFill>
                  <a:schemeClr val="tx1"/>
                </a:solidFill>
              </a:rPr>
              <a:t>Example</a:t>
            </a:r>
          </a:p>
        </p:txBody>
      </p:sp>
      <p:sp>
        <p:nvSpPr>
          <p:cNvPr id="3" name="Content Placeholder 2">
            <a:extLst>
              <a:ext uri="{FF2B5EF4-FFF2-40B4-BE49-F238E27FC236}">
                <a16:creationId xmlns:a16="http://schemas.microsoft.com/office/drawing/2014/main" id="{4E0200CB-9F61-4C77-87BE-D250BCA631F1}"/>
              </a:ext>
            </a:extLst>
          </p:cNvPr>
          <p:cNvSpPr>
            <a:spLocks noGrp="1"/>
          </p:cNvSpPr>
          <p:nvPr>
            <p:ph idx="1"/>
          </p:nvPr>
        </p:nvSpPr>
        <p:spPr/>
        <p:txBody>
          <a:bodyPr/>
          <a:lstStyle/>
          <a:p>
            <a:r>
              <a:rPr lang="en-GB" dirty="0"/>
              <a:t>You want to select a simple random sample of 100 employees of Company X. </a:t>
            </a:r>
          </a:p>
          <a:p>
            <a:r>
              <a:rPr lang="en-GB" dirty="0"/>
              <a:t>You assign a number to every employee in the company database from 1 to 1000, and use a random number generator to select 100 numbers.</a:t>
            </a:r>
          </a:p>
        </p:txBody>
      </p:sp>
    </p:spTree>
    <p:extLst>
      <p:ext uri="{BB962C8B-B14F-4D97-AF65-F5344CB8AC3E}">
        <p14:creationId xmlns:p14="http://schemas.microsoft.com/office/powerpoint/2010/main" val="374203291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F9BAD-6971-4177-9458-DA0A9FB1379A}"/>
              </a:ext>
            </a:extLst>
          </p:cNvPr>
          <p:cNvSpPr>
            <a:spLocks noGrp="1"/>
          </p:cNvSpPr>
          <p:nvPr>
            <p:ph type="title"/>
          </p:nvPr>
        </p:nvSpPr>
        <p:spPr/>
        <p:txBody>
          <a:bodyPr/>
          <a:lstStyle/>
          <a:p>
            <a:r>
              <a:rPr lang="en-GB" b="1" dirty="0">
                <a:solidFill>
                  <a:schemeClr val="tx1"/>
                </a:solidFill>
              </a:rPr>
              <a:t>Systematic sampling</a:t>
            </a:r>
          </a:p>
        </p:txBody>
      </p:sp>
      <p:sp>
        <p:nvSpPr>
          <p:cNvPr id="3" name="Content Placeholder 2">
            <a:extLst>
              <a:ext uri="{FF2B5EF4-FFF2-40B4-BE49-F238E27FC236}">
                <a16:creationId xmlns:a16="http://schemas.microsoft.com/office/drawing/2014/main" id="{AE1FA12A-0E06-4EC7-8221-C8A319C8A83B}"/>
              </a:ext>
            </a:extLst>
          </p:cNvPr>
          <p:cNvSpPr>
            <a:spLocks noGrp="1"/>
          </p:cNvSpPr>
          <p:nvPr>
            <p:ph idx="1"/>
          </p:nvPr>
        </p:nvSpPr>
        <p:spPr/>
        <p:txBody>
          <a:bodyPr>
            <a:normAutofit/>
          </a:bodyPr>
          <a:lstStyle/>
          <a:p>
            <a:r>
              <a:rPr lang="en-GB" sz="3200" b="0" i="0" dirty="0">
                <a:effectLst/>
                <a:latin typeface="Georgia" panose="02040502050405020303" pitchFamily="18" charset="0"/>
              </a:rPr>
              <a:t>Systematic sampling is similar to simple random sampling, but it is usually slightly easier to conduct. </a:t>
            </a:r>
          </a:p>
          <a:p>
            <a:r>
              <a:rPr lang="en-GB" sz="3200" b="0" i="0" dirty="0">
                <a:effectLst/>
                <a:latin typeface="Georgia" panose="02040502050405020303" pitchFamily="18" charset="0"/>
              </a:rPr>
              <a:t>Every member of the population is listed with a number, but instead of randomly generating numbers, individuals are chosen at regular intervals</a:t>
            </a:r>
            <a:endParaRPr lang="en-GB" sz="3200" dirty="0">
              <a:latin typeface="Georgia" panose="02040502050405020303" pitchFamily="18" charset="0"/>
            </a:endParaRPr>
          </a:p>
        </p:txBody>
      </p:sp>
    </p:spTree>
    <p:extLst>
      <p:ext uri="{BB962C8B-B14F-4D97-AF65-F5344CB8AC3E}">
        <p14:creationId xmlns:p14="http://schemas.microsoft.com/office/powerpoint/2010/main" val="6147770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B2CE6-6F32-4932-B95C-E360DF5864F2}"/>
              </a:ext>
            </a:extLst>
          </p:cNvPr>
          <p:cNvSpPr>
            <a:spLocks noGrp="1"/>
          </p:cNvSpPr>
          <p:nvPr>
            <p:ph type="title"/>
          </p:nvPr>
        </p:nvSpPr>
        <p:spPr/>
        <p:txBody>
          <a:bodyPr>
            <a:normAutofit/>
          </a:bodyPr>
          <a:lstStyle/>
          <a:p>
            <a:r>
              <a:rPr lang="en-GB" b="1" dirty="0"/>
              <a:t>Example</a:t>
            </a:r>
          </a:p>
        </p:txBody>
      </p:sp>
      <p:sp>
        <p:nvSpPr>
          <p:cNvPr id="3" name="Content Placeholder 2">
            <a:extLst>
              <a:ext uri="{FF2B5EF4-FFF2-40B4-BE49-F238E27FC236}">
                <a16:creationId xmlns:a16="http://schemas.microsoft.com/office/drawing/2014/main" id="{B9D09262-E052-4C8F-B3EA-754695F5D760}"/>
              </a:ext>
            </a:extLst>
          </p:cNvPr>
          <p:cNvSpPr>
            <a:spLocks noGrp="1"/>
          </p:cNvSpPr>
          <p:nvPr>
            <p:ph idx="1"/>
          </p:nvPr>
        </p:nvSpPr>
        <p:spPr/>
        <p:txBody>
          <a:bodyPr>
            <a:normAutofit lnSpcReduction="10000"/>
          </a:bodyPr>
          <a:lstStyle/>
          <a:p>
            <a:r>
              <a:rPr lang="en-GB" dirty="0"/>
              <a:t>All employees of the company are listed in alphabetical order. </a:t>
            </a:r>
          </a:p>
          <a:p>
            <a:r>
              <a:rPr lang="en-GB" dirty="0"/>
              <a:t>From the first 10 numbers, you randomly select a starting point: number 6. From number 6 onwards, every 10th person on the list is selected (6, 16, 26, 36, and so on), and you end up with a sample of 100 people.</a:t>
            </a:r>
          </a:p>
        </p:txBody>
      </p:sp>
    </p:spTree>
    <p:extLst>
      <p:ext uri="{BB962C8B-B14F-4D97-AF65-F5344CB8AC3E}">
        <p14:creationId xmlns:p14="http://schemas.microsoft.com/office/powerpoint/2010/main" val="20422261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81232-4B92-4B33-90CD-D26E2CD014F2}"/>
              </a:ext>
            </a:extLst>
          </p:cNvPr>
          <p:cNvSpPr>
            <a:spLocks noGrp="1"/>
          </p:cNvSpPr>
          <p:nvPr>
            <p:ph type="title"/>
          </p:nvPr>
        </p:nvSpPr>
        <p:spPr>
          <a:xfrm>
            <a:off x="485775" y="404664"/>
            <a:ext cx="8229600" cy="1066800"/>
          </a:xfrm>
        </p:spPr>
        <p:txBody>
          <a:bodyPr/>
          <a:lstStyle/>
          <a:p>
            <a:r>
              <a:rPr lang="en-GB" b="1" dirty="0"/>
              <a:t>Stratified sampling</a:t>
            </a:r>
          </a:p>
        </p:txBody>
      </p:sp>
      <p:sp>
        <p:nvSpPr>
          <p:cNvPr id="3" name="Content Placeholder 2">
            <a:extLst>
              <a:ext uri="{FF2B5EF4-FFF2-40B4-BE49-F238E27FC236}">
                <a16:creationId xmlns:a16="http://schemas.microsoft.com/office/drawing/2014/main" id="{93A60A23-CE90-483F-8B2D-38CDEB898FA6}"/>
              </a:ext>
            </a:extLst>
          </p:cNvPr>
          <p:cNvSpPr>
            <a:spLocks noGrp="1"/>
          </p:cNvSpPr>
          <p:nvPr>
            <p:ph idx="1"/>
          </p:nvPr>
        </p:nvSpPr>
        <p:spPr>
          <a:xfrm>
            <a:off x="514350" y="1700808"/>
            <a:ext cx="8229600" cy="4325112"/>
          </a:xfrm>
        </p:spPr>
        <p:txBody>
          <a:bodyPr/>
          <a:lstStyle/>
          <a:p>
            <a:r>
              <a:rPr lang="en-GB" dirty="0"/>
              <a:t>Stratified sampling involves dividing the population into subpopulations that may differ in important ways. </a:t>
            </a:r>
          </a:p>
          <a:p>
            <a:r>
              <a:rPr lang="en-GB" dirty="0"/>
              <a:t>It allows you draw more precise conclusions by ensuring that every subgroup is properly represented in the sample.</a:t>
            </a:r>
          </a:p>
        </p:txBody>
      </p:sp>
    </p:spTree>
    <p:extLst>
      <p:ext uri="{BB962C8B-B14F-4D97-AF65-F5344CB8AC3E}">
        <p14:creationId xmlns:p14="http://schemas.microsoft.com/office/powerpoint/2010/main" val="184275066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ABCE2-3412-4BBF-8B0F-A89E9698A5B1}"/>
              </a:ext>
            </a:extLst>
          </p:cNvPr>
          <p:cNvSpPr>
            <a:spLocks noGrp="1"/>
          </p:cNvSpPr>
          <p:nvPr>
            <p:ph type="title"/>
          </p:nvPr>
        </p:nvSpPr>
        <p:spPr>
          <a:xfrm>
            <a:off x="539552" y="332656"/>
            <a:ext cx="8229600" cy="1066800"/>
          </a:xfrm>
        </p:spPr>
        <p:txBody>
          <a:bodyPr/>
          <a:lstStyle/>
          <a:p>
            <a:r>
              <a:rPr lang="en-GB" b="1" dirty="0"/>
              <a:t>Stratified sampling</a:t>
            </a:r>
            <a:endParaRPr lang="en-GB" dirty="0"/>
          </a:p>
        </p:txBody>
      </p:sp>
      <p:sp>
        <p:nvSpPr>
          <p:cNvPr id="3" name="Content Placeholder 2">
            <a:extLst>
              <a:ext uri="{FF2B5EF4-FFF2-40B4-BE49-F238E27FC236}">
                <a16:creationId xmlns:a16="http://schemas.microsoft.com/office/drawing/2014/main" id="{7E470A80-36ED-43EC-A793-59CC711D5E46}"/>
              </a:ext>
            </a:extLst>
          </p:cNvPr>
          <p:cNvSpPr>
            <a:spLocks noGrp="1"/>
          </p:cNvSpPr>
          <p:nvPr>
            <p:ph idx="1"/>
          </p:nvPr>
        </p:nvSpPr>
        <p:spPr>
          <a:xfrm>
            <a:off x="539552" y="1556792"/>
            <a:ext cx="8229600" cy="4325112"/>
          </a:xfrm>
        </p:spPr>
        <p:txBody>
          <a:bodyPr>
            <a:normAutofit fontScale="92500" lnSpcReduction="20000"/>
          </a:bodyPr>
          <a:lstStyle/>
          <a:p>
            <a:r>
              <a:rPr lang="en-GB" dirty="0"/>
              <a:t>To use this sampling method, you divide the population into subgroups (called strata) based on the relevant characteristic (e.g. gender, age range, income bracket, job role).</a:t>
            </a:r>
          </a:p>
          <a:p>
            <a:endParaRPr lang="en-GB" dirty="0"/>
          </a:p>
          <a:p>
            <a:r>
              <a:rPr lang="en-GB" dirty="0"/>
              <a:t>Based on the overall proportions of the population, you calculate how many people should be sampled from each subgroup. </a:t>
            </a:r>
          </a:p>
          <a:p>
            <a:r>
              <a:rPr lang="en-GB" dirty="0"/>
              <a:t>Then you use random or systematic sampling to select a sample from each subgroup.</a:t>
            </a:r>
          </a:p>
        </p:txBody>
      </p:sp>
    </p:spTree>
    <p:extLst>
      <p:ext uri="{BB962C8B-B14F-4D97-AF65-F5344CB8AC3E}">
        <p14:creationId xmlns:p14="http://schemas.microsoft.com/office/powerpoint/2010/main" val="8284843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FB779-257B-4FCC-A2EF-759B8C9E4D19}"/>
              </a:ext>
            </a:extLst>
          </p:cNvPr>
          <p:cNvSpPr>
            <a:spLocks noGrp="1"/>
          </p:cNvSpPr>
          <p:nvPr>
            <p:ph type="title"/>
          </p:nvPr>
        </p:nvSpPr>
        <p:spPr>
          <a:xfrm>
            <a:off x="478177" y="95976"/>
            <a:ext cx="8229600" cy="1066800"/>
          </a:xfrm>
        </p:spPr>
        <p:txBody>
          <a:bodyPr>
            <a:normAutofit/>
          </a:bodyPr>
          <a:lstStyle/>
          <a:p>
            <a:r>
              <a:rPr lang="en-GB" b="1" dirty="0"/>
              <a:t>Example</a:t>
            </a:r>
          </a:p>
        </p:txBody>
      </p:sp>
      <p:sp>
        <p:nvSpPr>
          <p:cNvPr id="3" name="Content Placeholder 2">
            <a:extLst>
              <a:ext uri="{FF2B5EF4-FFF2-40B4-BE49-F238E27FC236}">
                <a16:creationId xmlns:a16="http://schemas.microsoft.com/office/drawing/2014/main" id="{843FB9AC-3074-4F3E-A3BF-E0D7F78168E1}"/>
              </a:ext>
            </a:extLst>
          </p:cNvPr>
          <p:cNvSpPr>
            <a:spLocks noGrp="1"/>
          </p:cNvSpPr>
          <p:nvPr>
            <p:ph idx="1"/>
          </p:nvPr>
        </p:nvSpPr>
        <p:spPr>
          <a:xfrm>
            <a:off x="478177" y="1412776"/>
            <a:ext cx="8229600" cy="4325112"/>
          </a:xfrm>
        </p:spPr>
        <p:txBody>
          <a:bodyPr>
            <a:normAutofit fontScale="85000" lnSpcReduction="10000"/>
          </a:bodyPr>
          <a:lstStyle/>
          <a:p>
            <a:r>
              <a:rPr lang="en-GB" dirty="0"/>
              <a:t>The company has 800 female employees and 200 male employees. </a:t>
            </a:r>
          </a:p>
          <a:p>
            <a:r>
              <a:rPr lang="en-GB" dirty="0"/>
              <a:t>You want to ensure that the sample reflects the gender balance of the company, so you sort the population into two strata based on gender.</a:t>
            </a:r>
          </a:p>
          <a:p>
            <a:endParaRPr lang="en-GB" dirty="0"/>
          </a:p>
          <a:p>
            <a:r>
              <a:rPr lang="en-GB" dirty="0"/>
              <a:t>Then you use random sampling on each group, selecting 80 women and 20 men, which gives you a representative sample of 100 people.</a:t>
            </a:r>
          </a:p>
        </p:txBody>
      </p:sp>
    </p:spTree>
    <p:extLst>
      <p:ext uri="{BB962C8B-B14F-4D97-AF65-F5344CB8AC3E}">
        <p14:creationId xmlns:p14="http://schemas.microsoft.com/office/powerpoint/2010/main" val="193184864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AEDD6-FE53-4D77-A0A1-51110D13F458}"/>
              </a:ext>
            </a:extLst>
          </p:cNvPr>
          <p:cNvSpPr>
            <a:spLocks noGrp="1"/>
          </p:cNvSpPr>
          <p:nvPr>
            <p:ph type="title"/>
          </p:nvPr>
        </p:nvSpPr>
        <p:spPr>
          <a:xfrm>
            <a:off x="611560" y="188640"/>
            <a:ext cx="8229600" cy="1066800"/>
          </a:xfrm>
        </p:spPr>
        <p:txBody>
          <a:bodyPr/>
          <a:lstStyle/>
          <a:p>
            <a:pPr algn="ctr"/>
            <a:r>
              <a:rPr lang="en-GB" b="1" dirty="0"/>
              <a:t>Cluster sampling</a:t>
            </a:r>
          </a:p>
        </p:txBody>
      </p:sp>
      <p:sp>
        <p:nvSpPr>
          <p:cNvPr id="3" name="Content Placeholder 2">
            <a:extLst>
              <a:ext uri="{FF2B5EF4-FFF2-40B4-BE49-F238E27FC236}">
                <a16:creationId xmlns:a16="http://schemas.microsoft.com/office/drawing/2014/main" id="{AC4B6CD1-B967-4BFC-8B7F-94498A826AFB}"/>
              </a:ext>
            </a:extLst>
          </p:cNvPr>
          <p:cNvSpPr>
            <a:spLocks noGrp="1"/>
          </p:cNvSpPr>
          <p:nvPr>
            <p:ph idx="1"/>
          </p:nvPr>
        </p:nvSpPr>
        <p:spPr>
          <a:xfrm>
            <a:off x="457200" y="1700808"/>
            <a:ext cx="8229600" cy="4325112"/>
          </a:xfrm>
        </p:spPr>
        <p:txBody>
          <a:bodyPr/>
          <a:lstStyle/>
          <a:p>
            <a:r>
              <a:rPr lang="en-GB" sz="3200" dirty="0"/>
              <a:t>Cluster sampling also involves dividing the population into subgroups, but each subgroup should have similar characteristics to the whole sample. </a:t>
            </a:r>
          </a:p>
          <a:p>
            <a:r>
              <a:rPr lang="en-GB" sz="3200" dirty="0"/>
              <a:t>Instead of sampling individuals from each subgroup, you randomly select entire subgroups</a:t>
            </a:r>
            <a:r>
              <a:rPr lang="en-GB" dirty="0"/>
              <a:t>.</a:t>
            </a:r>
          </a:p>
        </p:txBody>
      </p:sp>
    </p:spTree>
    <p:extLst>
      <p:ext uri="{BB962C8B-B14F-4D97-AF65-F5344CB8AC3E}">
        <p14:creationId xmlns:p14="http://schemas.microsoft.com/office/powerpoint/2010/main" val="255449320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09F9A-9A74-4458-B769-BBA2E52EBC58}"/>
              </a:ext>
            </a:extLst>
          </p:cNvPr>
          <p:cNvSpPr>
            <a:spLocks noGrp="1"/>
          </p:cNvSpPr>
          <p:nvPr>
            <p:ph type="title"/>
          </p:nvPr>
        </p:nvSpPr>
        <p:spPr/>
        <p:txBody>
          <a:bodyPr/>
          <a:lstStyle/>
          <a:p>
            <a:pPr algn="ctr"/>
            <a:r>
              <a:rPr lang="en-GB" b="1" dirty="0"/>
              <a:t>Multistage sampling</a:t>
            </a:r>
          </a:p>
        </p:txBody>
      </p:sp>
      <p:sp>
        <p:nvSpPr>
          <p:cNvPr id="3" name="Content Placeholder 2">
            <a:extLst>
              <a:ext uri="{FF2B5EF4-FFF2-40B4-BE49-F238E27FC236}">
                <a16:creationId xmlns:a16="http://schemas.microsoft.com/office/drawing/2014/main" id="{009AA254-2D3B-45EE-98B7-D5A92B197B0B}"/>
              </a:ext>
            </a:extLst>
          </p:cNvPr>
          <p:cNvSpPr>
            <a:spLocks noGrp="1"/>
          </p:cNvSpPr>
          <p:nvPr>
            <p:ph idx="1"/>
          </p:nvPr>
        </p:nvSpPr>
        <p:spPr/>
        <p:txBody>
          <a:bodyPr/>
          <a:lstStyle/>
          <a:p>
            <a:r>
              <a:rPr lang="en-GB" dirty="0"/>
              <a:t>If it is practically possible, you might include every individual from each sampled cluster. </a:t>
            </a:r>
          </a:p>
          <a:p>
            <a:r>
              <a:rPr lang="en-GB" dirty="0"/>
              <a:t>If the clusters themselves are large, you can also sample individuals from within each cluster using one of the techniques above. </a:t>
            </a:r>
          </a:p>
        </p:txBody>
      </p:sp>
    </p:spTree>
    <p:extLst>
      <p:ext uri="{BB962C8B-B14F-4D97-AF65-F5344CB8AC3E}">
        <p14:creationId xmlns:p14="http://schemas.microsoft.com/office/powerpoint/2010/main" val="61299595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5BFB9-71E8-4828-AC6D-1983D5683BC5}"/>
              </a:ext>
            </a:extLst>
          </p:cNvPr>
          <p:cNvSpPr>
            <a:spLocks noGrp="1"/>
          </p:cNvSpPr>
          <p:nvPr>
            <p:ph type="title"/>
          </p:nvPr>
        </p:nvSpPr>
        <p:spPr/>
        <p:txBody>
          <a:bodyPr/>
          <a:lstStyle/>
          <a:p>
            <a:pPr algn="ctr"/>
            <a:r>
              <a:rPr lang="en-GB" b="1" dirty="0"/>
              <a:t>Multistage sampling</a:t>
            </a:r>
            <a:endParaRPr lang="en-GB" dirty="0"/>
          </a:p>
        </p:txBody>
      </p:sp>
      <p:sp>
        <p:nvSpPr>
          <p:cNvPr id="3" name="Content Placeholder 2">
            <a:extLst>
              <a:ext uri="{FF2B5EF4-FFF2-40B4-BE49-F238E27FC236}">
                <a16:creationId xmlns:a16="http://schemas.microsoft.com/office/drawing/2014/main" id="{ECEDD561-A1E9-4401-A54D-480515B4DFB4}"/>
              </a:ext>
            </a:extLst>
          </p:cNvPr>
          <p:cNvSpPr>
            <a:spLocks noGrp="1"/>
          </p:cNvSpPr>
          <p:nvPr>
            <p:ph idx="1"/>
          </p:nvPr>
        </p:nvSpPr>
        <p:spPr/>
        <p:txBody>
          <a:bodyPr>
            <a:normAutofit fontScale="92500" lnSpcReduction="10000"/>
          </a:bodyPr>
          <a:lstStyle/>
          <a:p>
            <a:r>
              <a:rPr lang="en-GB" dirty="0"/>
              <a:t>This method is good for dealing with large and dispersed populations, but there is more risk of error in the sample, as there could be substantial differences between clusters. </a:t>
            </a:r>
          </a:p>
          <a:p>
            <a:endParaRPr lang="en-GB" dirty="0"/>
          </a:p>
          <a:p>
            <a:r>
              <a:rPr lang="en-GB" dirty="0"/>
              <a:t>It is difficult to guarantee that the sampled clusters are really representative of the whole population.</a:t>
            </a:r>
          </a:p>
        </p:txBody>
      </p:sp>
    </p:spTree>
    <p:extLst>
      <p:ext uri="{BB962C8B-B14F-4D97-AF65-F5344CB8AC3E}">
        <p14:creationId xmlns:p14="http://schemas.microsoft.com/office/powerpoint/2010/main" val="193601007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97F9B-C286-4D7F-9B12-95338A588F74}"/>
              </a:ext>
            </a:extLst>
          </p:cNvPr>
          <p:cNvSpPr>
            <a:spLocks noGrp="1"/>
          </p:cNvSpPr>
          <p:nvPr>
            <p:ph type="title"/>
          </p:nvPr>
        </p:nvSpPr>
        <p:spPr/>
        <p:txBody>
          <a:bodyPr>
            <a:normAutofit/>
          </a:bodyPr>
          <a:lstStyle/>
          <a:p>
            <a:r>
              <a:rPr lang="en-GB" b="1" dirty="0"/>
              <a:t>Example</a:t>
            </a:r>
          </a:p>
        </p:txBody>
      </p:sp>
      <p:sp>
        <p:nvSpPr>
          <p:cNvPr id="3" name="Content Placeholder 2">
            <a:extLst>
              <a:ext uri="{FF2B5EF4-FFF2-40B4-BE49-F238E27FC236}">
                <a16:creationId xmlns:a16="http://schemas.microsoft.com/office/drawing/2014/main" id="{9330CB1C-A124-4393-BCCE-880DCB2E8914}"/>
              </a:ext>
            </a:extLst>
          </p:cNvPr>
          <p:cNvSpPr>
            <a:spLocks noGrp="1"/>
          </p:cNvSpPr>
          <p:nvPr>
            <p:ph idx="1"/>
          </p:nvPr>
        </p:nvSpPr>
        <p:spPr/>
        <p:txBody>
          <a:bodyPr>
            <a:normAutofit lnSpcReduction="10000"/>
          </a:bodyPr>
          <a:lstStyle/>
          <a:p>
            <a:r>
              <a:rPr lang="en-GB" dirty="0"/>
              <a:t>The company has offices in 10 cities across the country (all with roughly the same number of employees in similar roles). </a:t>
            </a:r>
          </a:p>
          <a:p>
            <a:endParaRPr lang="en-GB" dirty="0"/>
          </a:p>
          <a:p>
            <a:r>
              <a:rPr lang="en-GB" dirty="0"/>
              <a:t>You don’t have the capacity to travel to every office to collect your data, so you use random sampling to select 3 offices – these are your clusters.</a:t>
            </a:r>
          </a:p>
        </p:txBody>
      </p:sp>
    </p:spTree>
    <p:extLst>
      <p:ext uri="{BB962C8B-B14F-4D97-AF65-F5344CB8AC3E}">
        <p14:creationId xmlns:p14="http://schemas.microsoft.com/office/powerpoint/2010/main" val="89867417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a:xfrm>
            <a:off x="419100" y="324769"/>
            <a:ext cx="8305800" cy="800100"/>
          </a:xfrm>
        </p:spPr>
        <p:txBody>
          <a:bodyPr>
            <a:normAutofit/>
          </a:bodyPr>
          <a:lstStyle/>
          <a:p>
            <a:pPr>
              <a:defRPr/>
            </a:pPr>
            <a:r>
              <a:rPr lang="en-GB" b="1" dirty="0"/>
              <a:t>Sampling</a:t>
            </a:r>
          </a:p>
        </p:txBody>
      </p:sp>
      <p:sp>
        <p:nvSpPr>
          <p:cNvPr id="123" name="Rectangle 3"/>
          <p:cNvSpPr txBox="1">
            <a:spLocks noChangeArrowheads="1"/>
          </p:cNvSpPr>
          <p:nvPr/>
        </p:nvSpPr>
        <p:spPr bwMode="auto">
          <a:xfrm>
            <a:off x="467544" y="1628800"/>
            <a:ext cx="8549580" cy="46881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68580" tIns="34290" rIns="68580" bIns="34290" numCol="1" anchor="t" anchorCtr="0" compatLnSpc="1">
            <a:prstTxWarp prst="textNoShape">
              <a:avLst/>
            </a:prstTxWarp>
            <a:spAutoFit/>
          </a:bodyPr>
          <a:lstStyle>
            <a:lvl1pPr marL="188913" indent="-188913" algn="l" rtl="0" eaLnBrk="0" fontAlgn="base" hangingPunct="0">
              <a:lnSpc>
                <a:spcPct val="110000"/>
              </a:lnSpc>
              <a:spcBef>
                <a:spcPct val="30000"/>
              </a:spcBef>
              <a:spcAft>
                <a:spcPct val="20000"/>
              </a:spcAft>
              <a:buChar char="•"/>
              <a:defRPr>
                <a:solidFill>
                  <a:srgbClr val="004D75"/>
                </a:solidFill>
                <a:latin typeface="+mn-lt"/>
                <a:ea typeface="ＭＳ Ｐゴシック" charset="0"/>
                <a:cs typeface="ＭＳ Ｐゴシック" charset="0"/>
              </a:defRPr>
            </a:lvl1pPr>
            <a:lvl2pPr marL="379413" indent="-188913" algn="l" rtl="0" eaLnBrk="0" fontAlgn="base" hangingPunct="0">
              <a:lnSpc>
                <a:spcPct val="90000"/>
              </a:lnSpc>
              <a:spcBef>
                <a:spcPct val="20000"/>
              </a:spcBef>
              <a:spcAft>
                <a:spcPct val="10000"/>
              </a:spcAft>
              <a:buChar char="–"/>
              <a:defRPr sz="1500">
                <a:solidFill>
                  <a:srgbClr val="004D75"/>
                </a:solidFill>
                <a:latin typeface="+mn-lt"/>
                <a:ea typeface="ＭＳ Ｐゴシック" charset="0"/>
              </a:defRPr>
            </a:lvl2pPr>
            <a:lvl3pPr marL="530225" indent="-149225" algn="l" rtl="0" eaLnBrk="0" fontAlgn="base" hangingPunct="0">
              <a:lnSpc>
                <a:spcPct val="90000"/>
              </a:lnSpc>
              <a:spcBef>
                <a:spcPct val="20000"/>
              </a:spcBef>
              <a:spcAft>
                <a:spcPct val="20000"/>
              </a:spcAft>
              <a:buChar char="•"/>
              <a:defRPr sz="1200">
                <a:solidFill>
                  <a:srgbClr val="004D75"/>
                </a:solidFill>
                <a:latin typeface="+mn-lt"/>
                <a:ea typeface="ＭＳ Ｐゴシック" charset="0"/>
              </a:defRPr>
            </a:lvl3pPr>
            <a:lvl4pPr marL="862013" indent="-141288" algn="l" rtl="0" eaLnBrk="0" fontAlgn="base" hangingPunct="0">
              <a:lnSpc>
                <a:spcPct val="90000"/>
              </a:lnSpc>
              <a:spcBef>
                <a:spcPct val="20000"/>
              </a:spcBef>
              <a:spcAft>
                <a:spcPct val="20000"/>
              </a:spcAft>
              <a:buChar char="–"/>
              <a:defRPr sz="1200">
                <a:solidFill>
                  <a:srgbClr val="004D75"/>
                </a:solidFill>
                <a:latin typeface="+mn-lt"/>
                <a:ea typeface="ＭＳ Ｐゴシック" charset="0"/>
              </a:defRPr>
            </a:lvl4pPr>
            <a:lvl5pPr marL="1235075" indent="-182563" algn="l" rtl="0" eaLnBrk="0" fontAlgn="base" hangingPunct="0">
              <a:lnSpc>
                <a:spcPct val="90000"/>
              </a:lnSpc>
              <a:spcBef>
                <a:spcPct val="20000"/>
              </a:spcBef>
              <a:spcAft>
                <a:spcPct val="20000"/>
              </a:spcAft>
              <a:buChar char="»"/>
              <a:defRPr sz="1200">
                <a:solidFill>
                  <a:srgbClr val="004D75"/>
                </a:solidFill>
                <a:latin typeface="+mn-lt"/>
                <a:ea typeface="ＭＳ Ｐゴシック" charset="0"/>
              </a:defRPr>
            </a:lvl5pPr>
            <a:lvl6pPr marL="1692275" indent="-182563" algn="l" rtl="0" fontAlgn="base">
              <a:lnSpc>
                <a:spcPct val="90000"/>
              </a:lnSpc>
              <a:spcBef>
                <a:spcPct val="20000"/>
              </a:spcBef>
              <a:spcAft>
                <a:spcPct val="20000"/>
              </a:spcAft>
              <a:buChar char="»"/>
              <a:defRPr sz="1200">
                <a:solidFill>
                  <a:srgbClr val="004D75"/>
                </a:solidFill>
                <a:latin typeface="+mn-lt"/>
              </a:defRPr>
            </a:lvl6pPr>
            <a:lvl7pPr marL="2149475" indent="-182563" algn="l" rtl="0" fontAlgn="base">
              <a:lnSpc>
                <a:spcPct val="90000"/>
              </a:lnSpc>
              <a:spcBef>
                <a:spcPct val="20000"/>
              </a:spcBef>
              <a:spcAft>
                <a:spcPct val="20000"/>
              </a:spcAft>
              <a:buChar char="»"/>
              <a:defRPr sz="1200">
                <a:solidFill>
                  <a:srgbClr val="004D75"/>
                </a:solidFill>
                <a:latin typeface="+mn-lt"/>
              </a:defRPr>
            </a:lvl7pPr>
            <a:lvl8pPr marL="2606675" indent="-182563" algn="l" rtl="0" fontAlgn="base">
              <a:lnSpc>
                <a:spcPct val="90000"/>
              </a:lnSpc>
              <a:spcBef>
                <a:spcPct val="20000"/>
              </a:spcBef>
              <a:spcAft>
                <a:spcPct val="20000"/>
              </a:spcAft>
              <a:buChar char="»"/>
              <a:defRPr sz="1200">
                <a:solidFill>
                  <a:srgbClr val="004D75"/>
                </a:solidFill>
                <a:latin typeface="+mn-lt"/>
              </a:defRPr>
            </a:lvl8pPr>
            <a:lvl9pPr marL="3063875" indent="-182563" algn="l" rtl="0" fontAlgn="base">
              <a:lnSpc>
                <a:spcPct val="90000"/>
              </a:lnSpc>
              <a:spcBef>
                <a:spcPct val="20000"/>
              </a:spcBef>
              <a:spcAft>
                <a:spcPct val="20000"/>
              </a:spcAft>
              <a:buChar char="»"/>
              <a:defRPr sz="1200">
                <a:solidFill>
                  <a:srgbClr val="004D75"/>
                </a:solidFill>
                <a:latin typeface="+mn-lt"/>
              </a:defRPr>
            </a:lvl9pPr>
          </a:lstStyle>
          <a:p>
            <a:pPr marL="109728" indent="0" eaLnBrk="1" hangingPunct="1">
              <a:spcBef>
                <a:spcPts val="300"/>
              </a:spcBef>
              <a:buClr>
                <a:schemeClr val="accent3"/>
              </a:buClr>
              <a:buNone/>
              <a:defRPr/>
            </a:pPr>
            <a:r>
              <a:rPr lang="en-GB" sz="2000" dirty="0">
                <a:solidFill>
                  <a:schemeClr val="tx1"/>
                </a:solidFill>
                <a:ea typeface="+mn-ea"/>
                <a:cs typeface="+mn-cs"/>
              </a:rPr>
              <a:t>Random - All members of N have an equal chance of selection</a:t>
            </a:r>
          </a:p>
          <a:p>
            <a:pPr marL="365760" indent="-256032" eaLnBrk="1" hangingPunct="1">
              <a:spcBef>
                <a:spcPts val="300"/>
              </a:spcBef>
              <a:buClr>
                <a:schemeClr val="accent3"/>
              </a:buClr>
              <a:buFont typeface="Georgia"/>
              <a:buChar char="•"/>
              <a:defRPr/>
            </a:pPr>
            <a:r>
              <a:rPr lang="en-GB" sz="2000" dirty="0">
                <a:solidFill>
                  <a:schemeClr val="tx1"/>
                </a:solidFill>
                <a:ea typeface="+mn-ea"/>
                <a:cs typeface="+mn-cs"/>
              </a:rPr>
              <a:t>Stage - Randomly select a group, then take sample</a:t>
            </a:r>
          </a:p>
          <a:p>
            <a:pPr marL="365760" indent="-256032" eaLnBrk="1" hangingPunct="1">
              <a:spcBef>
                <a:spcPts val="300"/>
              </a:spcBef>
              <a:buClr>
                <a:schemeClr val="accent3"/>
              </a:buClr>
              <a:buFont typeface="Georgia"/>
              <a:buChar char="•"/>
              <a:defRPr/>
            </a:pPr>
            <a:r>
              <a:rPr lang="en-GB" sz="2000" dirty="0">
                <a:solidFill>
                  <a:schemeClr val="tx1"/>
                </a:solidFill>
                <a:ea typeface="+mn-ea"/>
                <a:cs typeface="+mn-cs"/>
              </a:rPr>
              <a:t>Cluster - Select a natural group to sample from</a:t>
            </a:r>
          </a:p>
          <a:p>
            <a:pPr marL="365760" indent="-256032" eaLnBrk="1" hangingPunct="1">
              <a:lnSpc>
                <a:spcPct val="90000"/>
              </a:lnSpc>
              <a:spcBef>
                <a:spcPts val="300"/>
              </a:spcBef>
              <a:buClr>
                <a:schemeClr val="accent3"/>
              </a:buClr>
              <a:buFont typeface="Georgia"/>
              <a:buChar char="•"/>
              <a:defRPr/>
            </a:pPr>
            <a:r>
              <a:rPr lang="en-GB" sz="2000" dirty="0">
                <a:solidFill>
                  <a:schemeClr val="tx1"/>
                </a:solidFill>
                <a:ea typeface="+mn-ea"/>
                <a:cs typeface="+mn-cs"/>
              </a:rPr>
              <a:t>Stratified - identify strata and sample accordingly</a:t>
            </a:r>
          </a:p>
          <a:p>
            <a:pPr marL="365760" indent="-256032" eaLnBrk="1" hangingPunct="1">
              <a:lnSpc>
                <a:spcPct val="90000"/>
              </a:lnSpc>
              <a:spcBef>
                <a:spcPts val="300"/>
              </a:spcBef>
              <a:buClr>
                <a:schemeClr val="accent3"/>
              </a:buClr>
              <a:buFont typeface="Georgia"/>
              <a:buChar char="•"/>
              <a:defRPr/>
            </a:pPr>
            <a:endParaRPr lang="en-GB" sz="2000" dirty="0">
              <a:solidFill>
                <a:schemeClr val="tx1"/>
              </a:solidFill>
              <a:ea typeface="+mn-ea"/>
              <a:cs typeface="+mn-cs"/>
            </a:endParaRPr>
          </a:p>
          <a:p>
            <a:pPr marL="365760" indent="-256032" eaLnBrk="1" hangingPunct="1">
              <a:lnSpc>
                <a:spcPct val="90000"/>
              </a:lnSpc>
              <a:spcBef>
                <a:spcPts val="300"/>
              </a:spcBef>
              <a:buClr>
                <a:schemeClr val="accent3"/>
              </a:buClr>
              <a:buFont typeface="Georgia"/>
              <a:buChar char="•"/>
              <a:defRPr/>
            </a:pPr>
            <a:endParaRPr lang="en-GB" sz="2000" dirty="0">
              <a:solidFill>
                <a:schemeClr val="tx1"/>
              </a:solidFill>
              <a:ea typeface="+mn-ea"/>
              <a:cs typeface="+mn-cs"/>
            </a:endParaRPr>
          </a:p>
          <a:p>
            <a:pPr marL="365760" indent="-256032" eaLnBrk="1" hangingPunct="1">
              <a:lnSpc>
                <a:spcPct val="90000"/>
              </a:lnSpc>
              <a:spcBef>
                <a:spcPts val="300"/>
              </a:spcBef>
              <a:buClr>
                <a:schemeClr val="accent3"/>
              </a:buClr>
              <a:buFont typeface="Georgia"/>
              <a:buChar char="•"/>
              <a:defRPr/>
            </a:pPr>
            <a:endParaRPr lang="en-GB" sz="2000" dirty="0">
              <a:solidFill>
                <a:schemeClr val="tx1"/>
              </a:solidFill>
              <a:ea typeface="+mn-ea"/>
              <a:cs typeface="+mn-cs"/>
            </a:endParaRPr>
          </a:p>
          <a:p>
            <a:pPr marL="365760" indent="-256032" eaLnBrk="1" hangingPunct="1">
              <a:lnSpc>
                <a:spcPct val="90000"/>
              </a:lnSpc>
              <a:spcBef>
                <a:spcPts val="300"/>
              </a:spcBef>
              <a:buClr>
                <a:schemeClr val="accent3"/>
              </a:buClr>
              <a:buFont typeface="Georgia"/>
              <a:buChar char="•"/>
              <a:defRPr/>
            </a:pPr>
            <a:r>
              <a:rPr lang="en-GB" sz="2000" dirty="0">
                <a:solidFill>
                  <a:schemeClr val="tx1"/>
                </a:solidFill>
                <a:ea typeface="+mn-ea"/>
                <a:cs typeface="+mn-cs"/>
              </a:rPr>
              <a:t>Systematic - e.g. every fourth person but starting at a random point</a:t>
            </a:r>
          </a:p>
          <a:p>
            <a:pPr marL="365760" indent="-256032" eaLnBrk="1" hangingPunct="1">
              <a:lnSpc>
                <a:spcPct val="90000"/>
              </a:lnSpc>
              <a:spcBef>
                <a:spcPts val="300"/>
              </a:spcBef>
              <a:buClr>
                <a:schemeClr val="accent3"/>
              </a:buClr>
              <a:buFont typeface="Georgia"/>
              <a:buChar char="•"/>
              <a:defRPr/>
            </a:pPr>
            <a:r>
              <a:rPr lang="en-GB" sz="2000" dirty="0">
                <a:solidFill>
                  <a:schemeClr val="tx1"/>
                </a:solidFill>
                <a:ea typeface="+mn-ea"/>
                <a:cs typeface="+mn-cs"/>
              </a:rPr>
              <a:t>Opportunity - sample a convenient group (including snowball sampling)</a:t>
            </a:r>
          </a:p>
          <a:p>
            <a:pPr marL="365760" indent="-256032" eaLnBrk="1" hangingPunct="1">
              <a:spcBef>
                <a:spcPts val="300"/>
              </a:spcBef>
              <a:buClr>
                <a:schemeClr val="accent3"/>
              </a:buClr>
              <a:buFont typeface="Georgia"/>
              <a:buChar char="•"/>
              <a:defRPr/>
            </a:pPr>
            <a:endParaRPr lang="en-GB" sz="2000" dirty="0">
              <a:solidFill>
                <a:schemeClr val="tx1"/>
              </a:solidFill>
              <a:ea typeface="+mn-ea"/>
              <a:cs typeface="+mn-cs"/>
            </a:endParaRPr>
          </a:p>
          <a:p>
            <a:pPr eaLnBrk="1" hangingPunct="1">
              <a:buFontTx/>
              <a:buNone/>
              <a:defRPr/>
            </a:pPr>
            <a:endParaRPr lang="en-GB" kern="0" dirty="0">
              <a:cs typeface="+mn-cs"/>
            </a:endParaRPr>
          </a:p>
        </p:txBody>
      </p:sp>
      <p:grpSp>
        <p:nvGrpSpPr>
          <p:cNvPr id="14" name="Group 27"/>
          <p:cNvGrpSpPr>
            <a:grpSpLocks/>
          </p:cNvGrpSpPr>
          <p:nvPr/>
        </p:nvGrpSpPr>
        <p:grpSpPr bwMode="auto">
          <a:xfrm>
            <a:off x="1907704" y="3356992"/>
            <a:ext cx="4698206" cy="1034653"/>
            <a:chOff x="884" y="1117"/>
            <a:chExt cx="3946" cy="869"/>
          </a:xfrm>
        </p:grpSpPr>
        <p:sp>
          <p:nvSpPr>
            <p:cNvPr id="15" name="Text Box 10"/>
            <p:cNvSpPr txBox="1">
              <a:spLocks noChangeArrowheads="1"/>
            </p:cNvSpPr>
            <p:nvPr/>
          </p:nvSpPr>
          <p:spPr bwMode="auto">
            <a:xfrm>
              <a:off x="884" y="1117"/>
              <a:ext cx="3946" cy="8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lnSpc>
                  <a:spcPct val="80000"/>
                </a:lnSpc>
                <a:spcBef>
                  <a:spcPct val="50000"/>
                </a:spcBef>
                <a:defRPr/>
              </a:pPr>
              <a:r>
                <a:rPr lang="en-GB" sz="1800" dirty="0"/>
                <a:t>i.e.   </a:t>
              </a:r>
              <a:r>
                <a:rPr lang="en-GB" sz="1800" b="1" dirty="0"/>
                <a:t>Global Pop.</a:t>
              </a:r>
              <a:r>
                <a:rPr lang="en-GB" sz="1800" dirty="0"/>
                <a:t>                    </a:t>
              </a:r>
              <a:r>
                <a:rPr lang="en-GB" sz="1800" b="1" dirty="0"/>
                <a:t>Sample (n=100)</a:t>
              </a:r>
            </a:p>
            <a:p>
              <a:pPr eaLnBrk="1" hangingPunct="1">
                <a:lnSpc>
                  <a:spcPct val="80000"/>
                </a:lnSpc>
                <a:spcBef>
                  <a:spcPct val="50000"/>
                </a:spcBef>
                <a:defRPr/>
              </a:pPr>
              <a:r>
                <a:rPr lang="en-GB" sz="1800" b="1" dirty="0"/>
                <a:t>                 = 51%                               = 51              </a:t>
              </a:r>
            </a:p>
            <a:p>
              <a:pPr eaLnBrk="1" hangingPunct="1">
                <a:lnSpc>
                  <a:spcPct val="80000"/>
                </a:lnSpc>
                <a:spcBef>
                  <a:spcPct val="50000"/>
                </a:spcBef>
                <a:defRPr/>
              </a:pPr>
              <a:r>
                <a:rPr lang="en-GB" sz="1800" b="1" dirty="0"/>
                <a:t>                 = 49%                               = 49                 </a:t>
              </a:r>
            </a:p>
          </p:txBody>
        </p:sp>
        <p:grpSp>
          <p:nvGrpSpPr>
            <p:cNvPr id="16" name="Group 19"/>
            <p:cNvGrpSpPr>
              <a:grpSpLocks/>
            </p:cNvGrpSpPr>
            <p:nvPr/>
          </p:nvGrpSpPr>
          <p:grpSpPr bwMode="auto">
            <a:xfrm>
              <a:off x="1519" y="1706"/>
              <a:ext cx="181" cy="182"/>
              <a:chOff x="1474" y="1434"/>
              <a:chExt cx="181" cy="182"/>
            </a:xfrm>
          </p:grpSpPr>
          <p:sp>
            <p:nvSpPr>
              <p:cNvPr id="28" name="Line 14"/>
              <p:cNvSpPr>
                <a:spLocks noChangeShapeType="1"/>
              </p:cNvSpPr>
              <p:nvPr/>
            </p:nvSpPr>
            <p:spPr bwMode="auto">
              <a:xfrm flipV="1">
                <a:off x="1565" y="1434"/>
                <a:ext cx="90" cy="91"/>
              </a:xfrm>
              <a:prstGeom prst="line">
                <a:avLst/>
              </a:prstGeom>
              <a:noFill/>
              <a:ln w="1905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sz="1350">
                  <a:latin typeface="Times New Roman" charset="0"/>
                  <a:ea typeface="ＭＳ Ｐゴシック" charset="0"/>
                </a:endParaRPr>
              </a:p>
            </p:txBody>
          </p:sp>
          <p:sp>
            <p:nvSpPr>
              <p:cNvPr id="29" name="Oval 13"/>
              <p:cNvSpPr>
                <a:spLocks noChangeArrowheads="1"/>
              </p:cNvSpPr>
              <p:nvPr/>
            </p:nvSpPr>
            <p:spPr bwMode="auto">
              <a:xfrm>
                <a:off x="1474" y="1480"/>
                <a:ext cx="136" cy="136"/>
              </a:xfrm>
              <a:prstGeom prst="ellipse">
                <a:avLst/>
              </a:prstGeom>
              <a:solidFill>
                <a:schemeClr val="bg1"/>
              </a:solidFill>
              <a:ln w="19050">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sz="1350">
                  <a:latin typeface="Times New Roman" charset="0"/>
                  <a:ea typeface="ＭＳ Ｐゴシック" charset="0"/>
                </a:endParaRPr>
              </a:p>
            </p:txBody>
          </p:sp>
        </p:grpSp>
        <p:grpSp>
          <p:nvGrpSpPr>
            <p:cNvPr id="17" name="Group 18"/>
            <p:cNvGrpSpPr>
              <a:grpSpLocks/>
            </p:cNvGrpSpPr>
            <p:nvPr/>
          </p:nvGrpSpPr>
          <p:grpSpPr bwMode="auto">
            <a:xfrm>
              <a:off x="1519" y="1434"/>
              <a:ext cx="136" cy="227"/>
              <a:chOff x="1111" y="1434"/>
              <a:chExt cx="136" cy="227"/>
            </a:xfrm>
          </p:grpSpPr>
          <p:sp>
            <p:nvSpPr>
              <p:cNvPr id="25" name="Oval 15"/>
              <p:cNvSpPr>
                <a:spLocks noChangeArrowheads="1"/>
              </p:cNvSpPr>
              <p:nvPr/>
            </p:nvSpPr>
            <p:spPr bwMode="auto">
              <a:xfrm>
                <a:off x="1111" y="1434"/>
                <a:ext cx="136" cy="136"/>
              </a:xfrm>
              <a:prstGeom prst="ellipse">
                <a:avLst/>
              </a:prstGeom>
              <a:solidFill>
                <a:schemeClr val="bg1"/>
              </a:solidFill>
              <a:ln w="19050">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sz="1350">
                  <a:latin typeface="Times New Roman" charset="0"/>
                  <a:ea typeface="ＭＳ Ｐゴシック" charset="0"/>
                </a:endParaRPr>
              </a:p>
            </p:txBody>
          </p:sp>
          <p:sp>
            <p:nvSpPr>
              <p:cNvPr id="26" name="Line 16"/>
              <p:cNvSpPr>
                <a:spLocks noChangeShapeType="1"/>
              </p:cNvSpPr>
              <p:nvPr/>
            </p:nvSpPr>
            <p:spPr bwMode="auto">
              <a:xfrm>
                <a:off x="1178" y="1570"/>
                <a:ext cx="0" cy="91"/>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sz="1350">
                  <a:latin typeface="Times New Roman" charset="0"/>
                  <a:ea typeface="ＭＳ Ｐゴシック" charset="0"/>
                </a:endParaRPr>
              </a:p>
            </p:txBody>
          </p:sp>
          <p:sp>
            <p:nvSpPr>
              <p:cNvPr id="27" name="Line 17"/>
              <p:cNvSpPr>
                <a:spLocks noChangeShapeType="1"/>
              </p:cNvSpPr>
              <p:nvPr/>
            </p:nvSpPr>
            <p:spPr bwMode="auto">
              <a:xfrm>
                <a:off x="1132" y="1618"/>
                <a:ext cx="90" cy="0"/>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sz="1350">
                  <a:latin typeface="Times New Roman" charset="0"/>
                  <a:ea typeface="ＭＳ Ｐゴシック" charset="0"/>
                </a:endParaRPr>
              </a:p>
            </p:txBody>
          </p:sp>
        </p:grpSp>
        <p:grpSp>
          <p:nvGrpSpPr>
            <p:cNvPr id="18" name="Group 20"/>
            <p:cNvGrpSpPr>
              <a:grpSpLocks/>
            </p:cNvGrpSpPr>
            <p:nvPr/>
          </p:nvGrpSpPr>
          <p:grpSpPr bwMode="auto">
            <a:xfrm>
              <a:off x="3560" y="1706"/>
              <a:ext cx="181" cy="182"/>
              <a:chOff x="1474" y="1434"/>
              <a:chExt cx="181" cy="182"/>
            </a:xfrm>
          </p:grpSpPr>
          <p:sp>
            <p:nvSpPr>
              <p:cNvPr id="23" name="Line 21"/>
              <p:cNvSpPr>
                <a:spLocks noChangeShapeType="1"/>
              </p:cNvSpPr>
              <p:nvPr/>
            </p:nvSpPr>
            <p:spPr bwMode="auto">
              <a:xfrm flipV="1">
                <a:off x="1565" y="1434"/>
                <a:ext cx="90" cy="91"/>
              </a:xfrm>
              <a:prstGeom prst="line">
                <a:avLst/>
              </a:prstGeom>
              <a:noFill/>
              <a:ln w="1905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sz="1350">
                  <a:latin typeface="Times New Roman" charset="0"/>
                  <a:ea typeface="ＭＳ Ｐゴシック" charset="0"/>
                </a:endParaRPr>
              </a:p>
            </p:txBody>
          </p:sp>
          <p:sp>
            <p:nvSpPr>
              <p:cNvPr id="24" name="Oval 22"/>
              <p:cNvSpPr>
                <a:spLocks noChangeArrowheads="1"/>
              </p:cNvSpPr>
              <p:nvPr/>
            </p:nvSpPr>
            <p:spPr bwMode="auto">
              <a:xfrm>
                <a:off x="1474" y="1480"/>
                <a:ext cx="136" cy="136"/>
              </a:xfrm>
              <a:prstGeom prst="ellipse">
                <a:avLst/>
              </a:prstGeom>
              <a:solidFill>
                <a:schemeClr val="bg1"/>
              </a:solidFill>
              <a:ln w="19050">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sz="1350">
                  <a:latin typeface="Times New Roman" charset="0"/>
                  <a:ea typeface="ＭＳ Ｐゴシック" charset="0"/>
                </a:endParaRPr>
              </a:p>
            </p:txBody>
          </p:sp>
        </p:grpSp>
        <p:grpSp>
          <p:nvGrpSpPr>
            <p:cNvPr id="19" name="Group 23"/>
            <p:cNvGrpSpPr>
              <a:grpSpLocks/>
            </p:cNvGrpSpPr>
            <p:nvPr/>
          </p:nvGrpSpPr>
          <p:grpSpPr bwMode="auto">
            <a:xfrm>
              <a:off x="3560" y="1434"/>
              <a:ext cx="136" cy="227"/>
              <a:chOff x="1111" y="1434"/>
              <a:chExt cx="136" cy="227"/>
            </a:xfrm>
          </p:grpSpPr>
          <p:sp>
            <p:nvSpPr>
              <p:cNvPr id="20" name="Oval 24"/>
              <p:cNvSpPr>
                <a:spLocks noChangeArrowheads="1"/>
              </p:cNvSpPr>
              <p:nvPr/>
            </p:nvSpPr>
            <p:spPr bwMode="auto">
              <a:xfrm>
                <a:off x="1111" y="1434"/>
                <a:ext cx="136" cy="136"/>
              </a:xfrm>
              <a:prstGeom prst="ellipse">
                <a:avLst/>
              </a:prstGeom>
              <a:solidFill>
                <a:schemeClr val="bg1"/>
              </a:solidFill>
              <a:ln w="19050">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sz="1350">
                  <a:latin typeface="Times New Roman" charset="0"/>
                  <a:ea typeface="ＭＳ Ｐゴシック" charset="0"/>
                </a:endParaRPr>
              </a:p>
            </p:txBody>
          </p:sp>
          <p:sp>
            <p:nvSpPr>
              <p:cNvPr id="21" name="Line 25"/>
              <p:cNvSpPr>
                <a:spLocks noChangeShapeType="1"/>
              </p:cNvSpPr>
              <p:nvPr/>
            </p:nvSpPr>
            <p:spPr bwMode="auto">
              <a:xfrm>
                <a:off x="1178" y="1570"/>
                <a:ext cx="0" cy="91"/>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sz="1350">
                  <a:latin typeface="Times New Roman" charset="0"/>
                  <a:ea typeface="ＭＳ Ｐゴシック" charset="0"/>
                </a:endParaRPr>
              </a:p>
            </p:txBody>
          </p:sp>
          <p:sp>
            <p:nvSpPr>
              <p:cNvPr id="22" name="Line 26"/>
              <p:cNvSpPr>
                <a:spLocks noChangeShapeType="1"/>
              </p:cNvSpPr>
              <p:nvPr/>
            </p:nvSpPr>
            <p:spPr bwMode="auto">
              <a:xfrm>
                <a:off x="1132" y="1618"/>
                <a:ext cx="90" cy="0"/>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sz="1350">
                  <a:latin typeface="Times New Roman" charset="0"/>
                  <a:ea typeface="ＭＳ Ｐゴシック" charset="0"/>
                </a:endParaRPr>
              </a:p>
            </p:txBody>
          </p:sp>
        </p:grpSp>
      </p:grpSp>
    </p:spTree>
    <p:extLst>
      <p:ext uri="{BB962C8B-B14F-4D97-AF65-F5344CB8AC3E}">
        <p14:creationId xmlns:p14="http://schemas.microsoft.com/office/powerpoint/2010/main" val="1505723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3">
                                            <p:txEl>
                                              <p:pRg st="0" end="0"/>
                                            </p:txEl>
                                          </p:spTgt>
                                        </p:tgtEl>
                                        <p:attrNameLst>
                                          <p:attrName>style.visibility</p:attrName>
                                        </p:attrNameLst>
                                      </p:cBhvr>
                                      <p:to>
                                        <p:strVal val="visible"/>
                                      </p:to>
                                    </p:set>
                                    <p:anim calcmode="lin" valueType="num">
                                      <p:cBhvr additive="base">
                                        <p:cTn id="7" dur="500" fill="hold"/>
                                        <p:tgtEl>
                                          <p:spTgt spid="12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3">
                                            <p:txEl>
                                              <p:pRg st="1" end="1"/>
                                            </p:txEl>
                                          </p:spTgt>
                                        </p:tgtEl>
                                        <p:attrNameLst>
                                          <p:attrName>style.visibility</p:attrName>
                                        </p:attrNameLst>
                                      </p:cBhvr>
                                      <p:to>
                                        <p:strVal val="visible"/>
                                      </p:to>
                                    </p:set>
                                    <p:anim calcmode="lin" valueType="num">
                                      <p:cBhvr additive="base">
                                        <p:cTn id="13" dur="500" fill="hold"/>
                                        <p:tgtEl>
                                          <p:spTgt spid="12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3">
                                            <p:txEl>
                                              <p:pRg st="2" end="2"/>
                                            </p:txEl>
                                          </p:spTgt>
                                        </p:tgtEl>
                                        <p:attrNameLst>
                                          <p:attrName>style.visibility</p:attrName>
                                        </p:attrNameLst>
                                      </p:cBhvr>
                                      <p:to>
                                        <p:strVal val="visible"/>
                                      </p:to>
                                    </p:set>
                                    <p:anim calcmode="lin" valueType="num">
                                      <p:cBhvr additive="base">
                                        <p:cTn id="19" dur="500" fill="hold"/>
                                        <p:tgtEl>
                                          <p:spTgt spid="12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23">
                                            <p:txEl>
                                              <p:pRg st="3" end="3"/>
                                            </p:txEl>
                                          </p:spTgt>
                                        </p:tgtEl>
                                        <p:attrNameLst>
                                          <p:attrName>style.visibility</p:attrName>
                                        </p:attrNameLst>
                                      </p:cBhvr>
                                      <p:to>
                                        <p:strVal val="visible"/>
                                      </p:to>
                                    </p:set>
                                    <p:anim calcmode="lin" valueType="num">
                                      <p:cBhvr additive="base">
                                        <p:cTn id="25" dur="500" fill="hold"/>
                                        <p:tgtEl>
                                          <p:spTgt spid="12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2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4"/>
                                        </p:tgtEl>
                                        <p:attrNameLst>
                                          <p:attrName>style.visibility</p:attrName>
                                        </p:attrNameLst>
                                      </p:cBhvr>
                                      <p:to>
                                        <p:strVal val="visible"/>
                                      </p:to>
                                    </p:set>
                                    <p:anim calcmode="lin" valueType="num">
                                      <p:cBhvr additive="base">
                                        <p:cTn id="29" dur="500" fill="hold"/>
                                        <p:tgtEl>
                                          <p:spTgt spid="14"/>
                                        </p:tgtEl>
                                        <p:attrNameLst>
                                          <p:attrName>ppt_x</p:attrName>
                                        </p:attrNameLst>
                                      </p:cBhvr>
                                      <p:tavLst>
                                        <p:tav tm="0">
                                          <p:val>
                                            <p:strVal val="#ppt_x"/>
                                          </p:val>
                                        </p:tav>
                                        <p:tav tm="100000">
                                          <p:val>
                                            <p:strVal val="#ppt_x"/>
                                          </p:val>
                                        </p:tav>
                                      </p:tavLst>
                                    </p:anim>
                                    <p:anim calcmode="lin" valueType="num">
                                      <p:cBhvr additive="base">
                                        <p:cTn id="3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23">
                                            <p:txEl>
                                              <p:pRg st="7" end="7"/>
                                            </p:txEl>
                                          </p:spTgt>
                                        </p:tgtEl>
                                        <p:attrNameLst>
                                          <p:attrName>style.visibility</p:attrName>
                                        </p:attrNameLst>
                                      </p:cBhvr>
                                      <p:to>
                                        <p:strVal val="visible"/>
                                      </p:to>
                                    </p:set>
                                    <p:anim calcmode="lin" valueType="num">
                                      <p:cBhvr additive="base">
                                        <p:cTn id="35" dur="500" fill="hold"/>
                                        <p:tgtEl>
                                          <p:spTgt spid="123">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2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123">
                                            <p:txEl>
                                              <p:pRg st="8" end="8"/>
                                            </p:txEl>
                                          </p:spTgt>
                                        </p:tgtEl>
                                        <p:attrNameLst>
                                          <p:attrName>style.visibility</p:attrName>
                                        </p:attrNameLst>
                                      </p:cBhvr>
                                      <p:to>
                                        <p:strVal val="visible"/>
                                      </p:to>
                                    </p:set>
                                    <p:anim calcmode="lin" valueType="num">
                                      <p:cBhvr additive="base">
                                        <p:cTn id="41" dur="500" fill="hold"/>
                                        <p:tgtEl>
                                          <p:spTgt spid="123">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2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453F9-7761-4726-81A1-C3501126539A}"/>
              </a:ext>
            </a:extLst>
          </p:cNvPr>
          <p:cNvSpPr>
            <a:spLocks noGrp="1"/>
          </p:cNvSpPr>
          <p:nvPr>
            <p:ph type="title"/>
          </p:nvPr>
        </p:nvSpPr>
        <p:spPr>
          <a:xfrm>
            <a:off x="539552" y="1640954"/>
            <a:ext cx="7772400" cy="1362075"/>
          </a:xfrm>
        </p:spPr>
        <p:txBody>
          <a:bodyPr/>
          <a:lstStyle/>
          <a:p>
            <a:pPr algn="ctr"/>
            <a:r>
              <a:rPr lang="en-GB" i="1" dirty="0">
                <a:solidFill>
                  <a:schemeClr val="tx1"/>
                </a:solidFill>
              </a:rPr>
              <a:t>Short Break</a:t>
            </a:r>
          </a:p>
        </p:txBody>
      </p:sp>
      <p:sp>
        <p:nvSpPr>
          <p:cNvPr id="3" name="Text Placeholder 2">
            <a:extLst>
              <a:ext uri="{FF2B5EF4-FFF2-40B4-BE49-F238E27FC236}">
                <a16:creationId xmlns:a16="http://schemas.microsoft.com/office/drawing/2014/main" id="{BAD8BF8D-C946-47A5-83F8-DAB1C3A75B4C}"/>
              </a:ext>
            </a:extLst>
          </p:cNvPr>
          <p:cNvSpPr>
            <a:spLocks noGrp="1"/>
          </p:cNvSpPr>
          <p:nvPr>
            <p:ph type="body" idx="1"/>
          </p:nvPr>
        </p:nvSpPr>
        <p:spPr>
          <a:xfrm>
            <a:off x="832048" y="1772816"/>
            <a:ext cx="7772400" cy="1500187"/>
          </a:xfrm>
        </p:spPr>
        <p:txBody>
          <a:bodyPr>
            <a:normAutofit/>
          </a:bodyPr>
          <a:lstStyle/>
          <a:p>
            <a:pPr algn="ctr"/>
            <a:r>
              <a:rPr lang="en-GB" sz="4000" b="1" i="1" dirty="0">
                <a:solidFill>
                  <a:schemeClr val="tx1"/>
                </a:solidFill>
              </a:rPr>
              <a:t>15 mins</a:t>
            </a:r>
          </a:p>
        </p:txBody>
      </p:sp>
    </p:spTree>
    <p:extLst>
      <p:ext uri="{BB962C8B-B14F-4D97-AF65-F5344CB8AC3E}">
        <p14:creationId xmlns:p14="http://schemas.microsoft.com/office/powerpoint/2010/main" val="250049645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27553-A083-4E85-8C79-43D412D7E977}"/>
              </a:ext>
            </a:extLst>
          </p:cNvPr>
          <p:cNvSpPr>
            <a:spLocks noGrp="1"/>
          </p:cNvSpPr>
          <p:nvPr>
            <p:ph type="title"/>
          </p:nvPr>
        </p:nvSpPr>
        <p:spPr>
          <a:xfrm>
            <a:off x="457200" y="116632"/>
            <a:ext cx="8229600" cy="1066800"/>
          </a:xfrm>
        </p:spPr>
        <p:txBody>
          <a:bodyPr>
            <a:normAutofit/>
          </a:bodyPr>
          <a:lstStyle/>
          <a:p>
            <a:r>
              <a:rPr lang="en-GB" sz="3600" b="1" dirty="0">
                <a:solidFill>
                  <a:schemeClr val="tx1"/>
                </a:solidFill>
              </a:rPr>
              <a:t>Non-probability sampling methods</a:t>
            </a:r>
          </a:p>
        </p:txBody>
      </p:sp>
      <p:sp>
        <p:nvSpPr>
          <p:cNvPr id="3" name="Content Placeholder 2">
            <a:extLst>
              <a:ext uri="{FF2B5EF4-FFF2-40B4-BE49-F238E27FC236}">
                <a16:creationId xmlns:a16="http://schemas.microsoft.com/office/drawing/2014/main" id="{3FF2C0EF-393D-421F-B41A-3DAE25CD947B}"/>
              </a:ext>
            </a:extLst>
          </p:cNvPr>
          <p:cNvSpPr>
            <a:spLocks noGrp="1"/>
          </p:cNvSpPr>
          <p:nvPr>
            <p:ph idx="1"/>
          </p:nvPr>
        </p:nvSpPr>
        <p:spPr>
          <a:xfrm>
            <a:off x="462211" y="1412776"/>
            <a:ext cx="8229600" cy="4325112"/>
          </a:xfrm>
        </p:spPr>
        <p:txBody>
          <a:bodyPr>
            <a:normAutofit fontScale="85000" lnSpcReduction="20000"/>
          </a:bodyPr>
          <a:lstStyle/>
          <a:p>
            <a:r>
              <a:rPr lang="en-GB" dirty="0"/>
              <a:t>In a non-probability sample, individuals are selected based on non-random criteria, and not every individual has a chance of being included.</a:t>
            </a:r>
          </a:p>
          <a:p>
            <a:r>
              <a:rPr lang="en-GB" dirty="0"/>
              <a:t>This type of sample is easier and cheaper to access, but it has a higher risk of sampling bias. That means the inferences you can make about the population are weaker than with probability samples, and your conclusions may be more limited. </a:t>
            </a:r>
          </a:p>
          <a:p>
            <a:r>
              <a:rPr lang="en-GB" dirty="0"/>
              <a:t>If you use a non-probability sample, you should still aim to make it as representative of the population as possible.</a:t>
            </a:r>
          </a:p>
        </p:txBody>
      </p:sp>
    </p:spTree>
    <p:extLst>
      <p:ext uri="{BB962C8B-B14F-4D97-AF65-F5344CB8AC3E}">
        <p14:creationId xmlns:p14="http://schemas.microsoft.com/office/powerpoint/2010/main" val="174844835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14516-288E-43A1-89E7-4D427C6170B3}"/>
              </a:ext>
            </a:extLst>
          </p:cNvPr>
          <p:cNvSpPr>
            <a:spLocks noGrp="1"/>
          </p:cNvSpPr>
          <p:nvPr>
            <p:ph type="title"/>
          </p:nvPr>
        </p:nvSpPr>
        <p:spPr>
          <a:xfrm>
            <a:off x="539552" y="188640"/>
            <a:ext cx="8229600" cy="1066800"/>
          </a:xfrm>
        </p:spPr>
        <p:txBody>
          <a:bodyPr>
            <a:normAutofit/>
          </a:bodyPr>
          <a:lstStyle/>
          <a:p>
            <a:r>
              <a:rPr lang="en-GB" sz="3600" b="1" dirty="0"/>
              <a:t>Non-probability sampling methods</a:t>
            </a:r>
          </a:p>
        </p:txBody>
      </p:sp>
      <p:sp>
        <p:nvSpPr>
          <p:cNvPr id="3" name="Content Placeholder 2">
            <a:extLst>
              <a:ext uri="{FF2B5EF4-FFF2-40B4-BE49-F238E27FC236}">
                <a16:creationId xmlns:a16="http://schemas.microsoft.com/office/drawing/2014/main" id="{2515BBF4-394A-465B-B028-A8149764C956}"/>
              </a:ext>
            </a:extLst>
          </p:cNvPr>
          <p:cNvSpPr>
            <a:spLocks noGrp="1"/>
          </p:cNvSpPr>
          <p:nvPr>
            <p:ph idx="1"/>
          </p:nvPr>
        </p:nvSpPr>
        <p:spPr>
          <a:xfrm>
            <a:off x="539552" y="1340768"/>
            <a:ext cx="8229600" cy="4325112"/>
          </a:xfrm>
        </p:spPr>
        <p:txBody>
          <a:bodyPr>
            <a:normAutofit fontScale="85000" lnSpcReduction="10000"/>
          </a:bodyPr>
          <a:lstStyle/>
          <a:p>
            <a:r>
              <a:rPr lang="en-GB" dirty="0"/>
              <a:t>In a non-probability sample, individuals are selected based on non-random criteria, and not every individual has a chance of being included.</a:t>
            </a:r>
          </a:p>
          <a:p>
            <a:r>
              <a:rPr lang="en-GB" dirty="0"/>
              <a:t>This type of sample is easier and cheaper to access, but it has a higher risk of sampling bias. That means the inferences you can make about the population are weaker than with probability samples, and your conclusions may be more limited. If you use a non-probability sample, you should still aim to make it as representative of the population as possible.</a:t>
            </a:r>
          </a:p>
        </p:txBody>
      </p:sp>
    </p:spTree>
    <p:extLst>
      <p:ext uri="{BB962C8B-B14F-4D97-AF65-F5344CB8AC3E}">
        <p14:creationId xmlns:p14="http://schemas.microsoft.com/office/powerpoint/2010/main" val="51894514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47229-C74F-4F6C-B908-D5668CF79FE4}"/>
              </a:ext>
            </a:extLst>
          </p:cNvPr>
          <p:cNvSpPr>
            <a:spLocks noGrp="1"/>
          </p:cNvSpPr>
          <p:nvPr>
            <p:ph type="title"/>
          </p:nvPr>
        </p:nvSpPr>
        <p:spPr>
          <a:xfrm>
            <a:off x="611560" y="273967"/>
            <a:ext cx="8229600" cy="1066800"/>
          </a:xfrm>
        </p:spPr>
        <p:txBody>
          <a:bodyPr>
            <a:normAutofit/>
          </a:bodyPr>
          <a:lstStyle/>
          <a:p>
            <a:r>
              <a:rPr lang="en-GB" sz="3600" b="1" dirty="0"/>
              <a:t>Non-probability sampling methods</a:t>
            </a:r>
          </a:p>
        </p:txBody>
      </p:sp>
      <p:sp>
        <p:nvSpPr>
          <p:cNvPr id="3" name="Content Placeholder 2">
            <a:extLst>
              <a:ext uri="{FF2B5EF4-FFF2-40B4-BE49-F238E27FC236}">
                <a16:creationId xmlns:a16="http://schemas.microsoft.com/office/drawing/2014/main" id="{363ADCF3-6546-425A-8676-D2EE4FC34DB1}"/>
              </a:ext>
            </a:extLst>
          </p:cNvPr>
          <p:cNvSpPr>
            <a:spLocks noGrp="1"/>
          </p:cNvSpPr>
          <p:nvPr>
            <p:ph idx="1"/>
          </p:nvPr>
        </p:nvSpPr>
        <p:spPr/>
        <p:txBody>
          <a:bodyPr>
            <a:normAutofit lnSpcReduction="10000"/>
          </a:bodyPr>
          <a:lstStyle/>
          <a:p>
            <a:r>
              <a:rPr lang="en-GB" dirty="0"/>
              <a:t>Non-probability sampling techniques are often used in </a:t>
            </a:r>
            <a:r>
              <a:rPr lang="en-GB" b="1" i="1" dirty="0"/>
              <a:t>exploratory and qualitative research. </a:t>
            </a:r>
          </a:p>
          <a:p>
            <a:r>
              <a:rPr lang="en-GB" dirty="0"/>
              <a:t>In these types of research, the aim is not to test a hypothesis about a broad population, but to develop an initial understanding of a small or under-researched population.</a:t>
            </a:r>
          </a:p>
        </p:txBody>
      </p:sp>
    </p:spTree>
    <p:extLst>
      <p:ext uri="{BB962C8B-B14F-4D97-AF65-F5344CB8AC3E}">
        <p14:creationId xmlns:p14="http://schemas.microsoft.com/office/powerpoint/2010/main" val="245478513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99B20-1274-4A61-9292-6D63ED5FFA2A}"/>
              </a:ext>
            </a:extLst>
          </p:cNvPr>
          <p:cNvSpPr>
            <a:spLocks noGrp="1"/>
          </p:cNvSpPr>
          <p:nvPr>
            <p:ph type="title"/>
          </p:nvPr>
        </p:nvSpPr>
        <p:spPr>
          <a:xfrm>
            <a:off x="457200" y="404664"/>
            <a:ext cx="8229600" cy="1066800"/>
          </a:xfrm>
        </p:spPr>
        <p:txBody>
          <a:bodyPr/>
          <a:lstStyle/>
          <a:p>
            <a:pPr algn="ctr"/>
            <a:r>
              <a:rPr lang="en-GB" b="1" dirty="0"/>
              <a:t>Non-probability sampling </a:t>
            </a:r>
          </a:p>
        </p:txBody>
      </p:sp>
      <p:sp>
        <p:nvSpPr>
          <p:cNvPr id="3" name="Content Placeholder 2">
            <a:extLst>
              <a:ext uri="{FF2B5EF4-FFF2-40B4-BE49-F238E27FC236}">
                <a16:creationId xmlns:a16="http://schemas.microsoft.com/office/drawing/2014/main" id="{FD80DBB4-2319-442D-B644-1FD274125D0C}"/>
              </a:ext>
            </a:extLst>
          </p:cNvPr>
          <p:cNvSpPr>
            <a:spLocks noGrp="1"/>
          </p:cNvSpPr>
          <p:nvPr>
            <p:ph idx="1"/>
          </p:nvPr>
        </p:nvSpPr>
        <p:spPr/>
        <p:txBody>
          <a:bodyPr/>
          <a:lstStyle/>
          <a:p>
            <a:r>
              <a:rPr lang="en-GB" dirty="0"/>
              <a:t>Non-probability sampling involves non-random selection based on convenience or other criteria, allowing you to easily collect data.</a:t>
            </a:r>
          </a:p>
          <a:p>
            <a:endParaRPr lang="en-GB" dirty="0"/>
          </a:p>
        </p:txBody>
      </p:sp>
    </p:spTree>
    <p:extLst>
      <p:ext uri="{BB962C8B-B14F-4D97-AF65-F5344CB8AC3E}">
        <p14:creationId xmlns:p14="http://schemas.microsoft.com/office/powerpoint/2010/main" val="220952321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755576" y="1638301"/>
            <a:ext cx="7704856" cy="1790699"/>
          </a:xfrm>
        </p:spPr>
        <p:txBody>
          <a:bodyPr>
            <a:normAutofit/>
          </a:bodyPr>
          <a:lstStyle/>
          <a:p>
            <a:pPr algn="ctr"/>
            <a:r>
              <a:rPr lang="en-GB" sz="3600" b="1" i="1" dirty="0">
                <a:solidFill>
                  <a:schemeClr val="bg1"/>
                </a:solidFill>
                <a:latin typeface="Arial" panose="020B0604020202020204" pitchFamily="34" charset="0"/>
                <a:cs typeface="Arial" panose="020B0604020202020204" pitchFamily="34" charset="0"/>
              </a:rPr>
              <a:t>What are the types of non probability Sampling?</a:t>
            </a:r>
            <a:endParaRPr lang="en-GB" sz="36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288890645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C70B4-C8AA-452A-9378-55886230E1AA}"/>
              </a:ext>
            </a:extLst>
          </p:cNvPr>
          <p:cNvSpPr>
            <a:spLocks noGrp="1"/>
          </p:cNvSpPr>
          <p:nvPr>
            <p:ph type="title"/>
          </p:nvPr>
        </p:nvSpPr>
        <p:spPr/>
        <p:txBody>
          <a:bodyPr>
            <a:normAutofit fontScale="90000"/>
          </a:bodyPr>
          <a:lstStyle/>
          <a:p>
            <a:r>
              <a:rPr lang="en-GB" b="1" dirty="0"/>
              <a:t>Types of non-probability sample</a:t>
            </a:r>
          </a:p>
        </p:txBody>
      </p:sp>
      <p:sp>
        <p:nvSpPr>
          <p:cNvPr id="3" name="Content Placeholder 2">
            <a:extLst>
              <a:ext uri="{FF2B5EF4-FFF2-40B4-BE49-F238E27FC236}">
                <a16:creationId xmlns:a16="http://schemas.microsoft.com/office/drawing/2014/main" id="{5117D0DE-1DBF-46A5-9ACF-60F0CDAAC082}"/>
              </a:ext>
            </a:extLst>
          </p:cNvPr>
          <p:cNvSpPr>
            <a:spLocks noGrp="1"/>
          </p:cNvSpPr>
          <p:nvPr>
            <p:ph idx="1"/>
          </p:nvPr>
        </p:nvSpPr>
        <p:spPr/>
        <p:txBody>
          <a:bodyPr>
            <a:normAutofit lnSpcReduction="10000"/>
          </a:bodyPr>
          <a:lstStyle/>
          <a:p>
            <a:pPr marL="0" indent="0">
              <a:buNone/>
            </a:pPr>
            <a:r>
              <a:rPr lang="en-GB" dirty="0"/>
              <a:t>There are four main types of non-probability sample</a:t>
            </a:r>
          </a:p>
          <a:p>
            <a:endParaRPr lang="en-GB" dirty="0"/>
          </a:p>
          <a:p>
            <a:r>
              <a:rPr lang="en-GB" dirty="0"/>
              <a:t>Convenience sampling</a:t>
            </a:r>
          </a:p>
          <a:p>
            <a:r>
              <a:rPr lang="en-GB" dirty="0"/>
              <a:t>Voluntary response sampling</a:t>
            </a:r>
          </a:p>
          <a:p>
            <a:r>
              <a:rPr lang="en-GB" dirty="0"/>
              <a:t>Purposive sampling</a:t>
            </a:r>
          </a:p>
          <a:p>
            <a:r>
              <a:rPr lang="en-GB" dirty="0"/>
              <a:t>Snowball sampling</a:t>
            </a:r>
          </a:p>
          <a:p>
            <a:endParaRPr lang="en-GB" dirty="0"/>
          </a:p>
          <a:p>
            <a:endParaRPr lang="en-GB" dirty="0"/>
          </a:p>
        </p:txBody>
      </p:sp>
    </p:spTree>
    <p:extLst>
      <p:ext uri="{BB962C8B-B14F-4D97-AF65-F5344CB8AC3E}">
        <p14:creationId xmlns:p14="http://schemas.microsoft.com/office/powerpoint/2010/main" val="193591605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6D072-815A-418C-B227-AEABDB0A6DED}"/>
              </a:ext>
            </a:extLst>
          </p:cNvPr>
          <p:cNvSpPr>
            <a:spLocks noGrp="1"/>
          </p:cNvSpPr>
          <p:nvPr>
            <p:ph type="title"/>
          </p:nvPr>
        </p:nvSpPr>
        <p:spPr/>
        <p:txBody>
          <a:bodyPr>
            <a:normAutofit/>
          </a:bodyPr>
          <a:lstStyle/>
          <a:p>
            <a:r>
              <a:rPr lang="en-GB" b="1" dirty="0"/>
              <a:t>Convenience sampling</a:t>
            </a:r>
          </a:p>
        </p:txBody>
      </p:sp>
      <p:sp>
        <p:nvSpPr>
          <p:cNvPr id="3" name="Content Placeholder 2">
            <a:extLst>
              <a:ext uri="{FF2B5EF4-FFF2-40B4-BE49-F238E27FC236}">
                <a16:creationId xmlns:a16="http://schemas.microsoft.com/office/drawing/2014/main" id="{B5A5FF57-FA20-4701-B9FE-5452FA23EA79}"/>
              </a:ext>
            </a:extLst>
          </p:cNvPr>
          <p:cNvSpPr>
            <a:spLocks noGrp="1"/>
          </p:cNvSpPr>
          <p:nvPr>
            <p:ph idx="1"/>
          </p:nvPr>
        </p:nvSpPr>
        <p:spPr/>
        <p:txBody>
          <a:bodyPr>
            <a:normAutofit fontScale="92500" lnSpcReduction="10000"/>
          </a:bodyPr>
          <a:lstStyle/>
          <a:p>
            <a:r>
              <a:rPr lang="en-GB" dirty="0"/>
              <a:t>A convenience sample simply includes the individuals who happen to be most accessible to the researcher.</a:t>
            </a:r>
          </a:p>
          <a:p>
            <a:endParaRPr lang="en-GB" dirty="0"/>
          </a:p>
          <a:p>
            <a:r>
              <a:rPr lang="en-GB" dirty="0"/>
              <a:t>This is an easy and inexpensive way to gather initial data, but there is no way to tell if the sample is representative of the population, so it can’t produce generalizable results</a:t>
            </a:r>
          </a:p>
        </p:txBody>
      </p:sp>
    </p:spTree>
    <p:extLst>
      <p:ext uri="{BB962C8B-B14F-4D97-AF65-F5344CB8AC3E}">
        <p14:creationId xmlns:p14="http://schemas.microsoft.com/office/powerpoint/2010/main" val="124911437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2488C-F3A8-4DF9-A16B-71EB12EE1A0E}"/>
              </a:ext>
            </a:extLst>
          </p:cNvPr>
          <p:cNvSpPr>
            <a:spLocks noGrp="1"/>
          </p:cNvSpPr>
          <p:nvPr>
            <p:ph type="title"/>
          </p:nvPr>
        </p:nvSpPr>
        <p:spPr>
          <a:xfrm>
            <a:off x="489098" y="188640"/>
            <a:ext cx="8229600" cy="1066800"/>
          </a:xfrm>
        </p:spPr>
        <p:txBody>
          <a:bodyPr>
            <a:normAutofit/>
          </a:bodyPr>
          <a:lstStyle/>
          <a:p>
            <a:pPr algn="ctr"/>
            <a:r>
              <a:rPr lang="en-GB" b="1" dirty="0"/>
              <a:t>Example</a:t>
            </a:r>
          </a:p>
        </p:txBody>
      </p:sp>
      <p:sp>
        <p:nvSpPr>
          <p:cNvPr id="3" name="Content Placeholder 2">
            <a:extLst>
              <a:ext uri="{FF2B5EF4-FFF2-40B4-BE49-F238E27FC236}">
                <a16:creationId xmlns:a16="http://schemas.microsoft.com/office/drawing/2014/main" id="{DE1C41BA-3EF6-4F15-B163-59EA2BC131E3}"/>
              </a:ext>
            </a:extLst>
          </p:cNvPr>
          <p:cNvSpPr>
            <a:spLocks noGrp="1"/>
          </p:cNvSpPr>
          <p:nvPr>
            <p:ph idx="1"/>
          </p:nvPr>
        </p:nvSpPr>
        <p:spPr>
          <a:xfrm>
            <a:off x="530521" y="1412776"/>
            <a:ext cx="8229600" cy="4325112"/>
          </a:xfrm>
        </p:spPr>
        <p:txBody>
          <a:bodyPr>
            <a:normAutofit fontScale="92500"/>
          </a:bodyPr>
          <a:lstStyle/>
          <a:p>
            <a:r>
              <a:rPr lang="en-GB" dirty="0"/>
              <a:t>You are researching opinions about student support services in your university, so after each of your classes, you ask your fellow students to complete a survey on the topic. </a:t>
            </a:r>
          </a:p>
          <a:p>
            <a:r>
              <a:rPr lang="en-GB" dirty="0"/>
              <a:t>This is a convenient way to gather data, but as you only surveyed students taking the same classes as you at the same level, the sample is not representative of all the students at your university.</a:t>
            </a:r>
          </a:p>
        </p:txBody>
      </p:sp>
    </p:spTree>
    <p:extLst>
      <p:ext uri="{BB962C8B-B14F-4D97-AF65-F5344CB8AC3E}">
        <p14:creationId xmlns:p14="http://schemas.microsoft.com/office/powerpoint/2010/main" val="233889192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5083E-755C-4EF8-A5F5-E5FDD8FE0C22}"/>
              </a:ext>
            </a:extLst>
          </p:cNvPr>
          <p:cNvSpPr>
            <a:spLocks noGrp="1"/>
          </p:cNvSpPr>
          <p:nvPr>
            <p:ph type="title"/>
          </p:nvPr>
        </p:nvSpPr>
        <p:spPr/>
        <p:txBody>
          <a:bodyPr>
            <a:normAutofit/>
          </a:bodyPr>
          <a:lstStyle/>
          <a:p>
            <a:pPr algn="ctr"/>
            <a:r>
              <a:rPr lang="en-GB" b="1" dirty="0"/>
              <a:t>Voluntary response sampling</a:t>
            </a:r>
          </a:p>
        </p:txBody>
      </p:sp>
      <p:sp>
        <p:nvSpPr>
          <p:cNvPr id="3" name="Content Placeholder 2">
            <a:extLst>
              <a:ext uri="{FF2B5EF4-FFF2-40B4-BE49-F238E27FC236}">
                <a16:creationId xmlns:a16="http://schemas.microsoft.com/office/drawing/2014/main" id="{463B9F27-8007-480B-BF27-4265A86361DD}"/>
              </a:ext>
            </a:extLst>
          </p:cNvPr>
          <p:cNvSpPr>
            <a:spLocks noGrp="1"/>
          </p:cNvSpPr>
          <p:nvPr>
            <p:ph idx="1"/>
          </p:nvPr>
        </p:nvSpPr>
        <p:spPr/>
        <p:txBody>
          <a:bodyPr>
            <a:normAutofit fontScale="85000" lnSpcReduction="20000"/>
          </a:bodyPr>
          <a:lstStyle/>
          <a:p>
            <a:r>
              <a:rPr lang="en-GB" dirty="0"/>
              <a:t>Similar to a convenience sample, a voluntary response sample is mainly based on ease of access. Instead of the researcher choosing participants and directly contacting them, people volunteer themselves (e.g. by responding to a public online survey).</a:t>
            </a:r>
          </a:p>
          <a:p>
            <a:endParaRPr lang="en-GB" dirty="0"/>
          </a:p>
          <a:p>
            <a:r>
              <a:rPr lang="en-GB" dirty="0"/>
              <a:t>Voluntary response samples are always at least somewhat biased, as some people will inherently be more likely to volunteer than others.</a:t>
            </a:r>
          </a:p>
        </p:txBody>
      </p:sp>
    </p:spTree>
    <p:extLst>
      <p:ext uri="{BB962C8B-B14F-4D97-AF65-F5344CB8AC3E}">
        <p14:creationId xmlns:p14="http://schemas.microsoft.com/office/powerpoint/2010/main" val="125003292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7F982-9576-41D7-827E-EC0C236EF120}"/>
              </a:ext>
            </a:extLst>
          </p:cNvPr>
          <p:cNvSpPr>
            <a:spLocks noGrp="1"/>
          </p:cNvSpPr>
          <p:nvPr>
            <p:ph type="title"/>
          </p:nvPr>
        </p:nvSpPr>
        <p:spPr>
          <a:xfrm>
            <a:off x="457200" y="404664"/>
            <a:ext cx="8229600" cy="1066800"/>
          </a:xfrm>
        </p:spPr>
        <p:txBody>
          <a:bodyPr>
            <a:normAutofit/>
          </a:bodyPr>
          <a:lstStyle/>
          <a:p>
            <a:r>
              <a:rPr lang="en-GB" b="1" dirty="0"/>
              <a:t>Example</a:t>
            </a:r>
          </a:p>
        </p:txBody>
      </p:sp>
      <p:sp>
        <p:nvSpPr>
          <p:cNvPr id="3" name="Content Placeholder 2">
            <a:extLst>
              <a:ext uri="{FF2B5EF4-FFF2-40B4-BE49-F238E27FC236}">
                <a16:creationId xmlns:a16="http://schemas.microsoft.com/office/drawing/2014/main" id="{FB374695-18AE-4506-82D1-E5B450C09634}"/>
              </a:ext>
            </a:extLst>
          </p:cNvPr>
          <p:cNvSpPr>
            <a:spLocks noGrp="1"/>
          </p:cNvSpPr>
          <p:nvPr>
            <p:ph idx="1"/>
          </p:nvPr>
        </p:nvSpPr>
        <p:spPr>
          <a:xfrm>
            <a:off x="457200" y="1466528"/>
            <a:ext cx="8229600" cy="4325112"/>
          </a:xfrm>
        </p:spPr>
        <p:txBody>
          <a:bodyPr>
            <a:normAutofit/>
          </a:bodyPr>
          <a:lstStyle/>
          <a:p>
            <a:r>
              <a:rPr lang="en-GB" sz="2800" dirty="0"/>
              <a:t>You send out the survey to all students at your university and a lot of students decide to complete it. </a:t>
            </a:r>
          </a:p>
          <a:p>
            <a:r>
              <a:rPr lang="en-GB" sz="2800" dirty="0"/>
              <a:t>This can certainly give you some insight into the topic, but the people who responded are more likely to be those who have strong opinions about the student support services, so you can’t be sure that their opinions are representative of all students.</a:t>
            </a:r>
          </a:p>
        </p:txBody>
      </p:sp>
    </p:spTree>
    <p:extLst>
      <p:ext uri="{BB962C8B-B14F-4D97-AF65-F5344CB8AC3E}">
        <p14:creationId xmlns:p14="http://schemas.microsoft.com/office/powerpoint/2010/main" val="216204427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F3A6A-8AA9-4D75-9387-713EAC680F37}"/>
              </a:ext>
            </a:extLst>
          </p:cNvPr>
          <p:cNvSpPr>
            <a:spLocks noGrp="1"/>
          </p:cNvSpPr>
          <p:nvPr>
            <p:ph type="title"/>
          </p:nvPr>
        </p:nvSpPr>
        <p:spPr>
          <a:xfrm>
            <a:off x="457200" y="188640"/>
            <a:ext cx="8229600" cy="1066800"/>
          </a:xfrm>
        </p:spPr>
        <p:txBody>
          <a:bodyPr/>
          <a:lstStyle/>
          <a:p>
            <a:r>
              <a:rPr lang="en-GB" b="1" dirty="0"/>
              <a:t>Purposive sampling</a:t>
            </a:r>
          </a:p>
        </p:txBody>
      </p:sp>
      <p:sp>
        <p:nvSpPr>
          <p:cNvPr id="3" name="Content Placeholder 2">
            <a:extLst>
              <a:ext uri="{FF2B5EF4-FFF2-40B4-BE49-F238E27FC236}">
                <a16:creationId xmlns:a16="http://schemas.microsoft.com/office/drawing/2014/main" id="{40999049-42DB-48C1-9AA0-C3D9F3CAC753}"/>
              </a:ext>
            </a:extLst>
          </p:cNvPr>
          <p:cNvSpPr>
            <a:spLocks noGrp="1"/>
          </p:cNvSpPr>
          <p:nvPr>
            <p:ph idx="1"/>
          </p:nvPr>
        </p:nvSpPr>
        <p:spPr>
          <a:xfrm>
            <a:off x="466725" y="1412776"/>
            <a:ext cx="8229600" cy="4325112"/>
          </a:xfrm>
        </p:spPr>
        <p:txBody>
          <a:bodyPr>
            <a:normAutofit fontScale="85000" lnSpcReduction="20000"/>
          </a:bodyPr>
          <a:lstStyle/>
          <a:p>
            <a:r>
              <a:rPr lang="en-GB" dirty="0"/>
              <a:t>This type of sampling, also known as judgement sampling, involves the researcher using their expertise to select a sample that is most useful to the purposes of the research.</a:t>
            </a:r>
          </a:p>
          <a:p>
            <a:endParaRPr lang="en-GB" dirty="0"/>
          </a:p>
          <a:p>
            <a:r>
              <a:rPr lang="en-GB" dirty="0"/>
              <a:t>It is often used in qualitative research, where the researcher wants to gain detailed knowledge about a specific phenomenon rather than make statistical inferences, or where the population is very small and specific. </a:t>
            </a:r>
          </a:p>
          <a:p>
            <a:r>
              <a:rPr lang="en-GB" dirty="0"/>
              <a:t>An effective purposive sample must have clear criteria and rationale for inclusion.</a:t>
            </a:r>
          </a:p>
        </p:txBody>
      </p:sp>
    </p:spTree>
    <p:extLst>
      <p:ext uri="{BB962C8B-B14F-4D97-AF65-F5344CB8AC3E}">
        <p14:creationId xmlns:p14="http://schemas.microsoft.com/office/powerpoint/2010/main" val="419132868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8777D-3B8F-4F2B-9ADB-0980B2B18813}"/>
              </a:ext>
            </a:extLst>
          </p:cNvPr>
          <p:cNvSpPr>
            <a:spLocks noGrp="1"/>
          </p:cNvSpPr>
          <p:nvPr>
            <p:ph type="title"/>
          </p:nvPr>
        </p:nvSpPr>
        <p:spPr/>
        <p:txBody>
          <a:bodyPr>
            <a:normAutofit/>
          </a:bodyPr>
          <a:lstStyle/>
          <a:p>
            <a:r>
              <a:rPr lang="en-GB" b="1" dirty="0"/>
              <a:t>Example</a:t>
            </a:r>
          </a:p>
        </p:txBody>
      </p:sp>
      <p:sp>
        <p:nvSpPr>
          <p:cNvPr id="3" name="Content Placeholder 2">
            <a:extLst>
              <a:ext uri="{FF2B5EF4-FFF2-40B4-BE49-F238E27FC236}">
                <a16:creationId xmlns:a16="http://schemas.microsoft.com/office/drawing/2014/main" id="{F643027A-DA24-4AD0-B371-BC692C950C52}"/>
              </a:ext>
            </a:extLst>
          </p:cNvPr>
          <p:cNvSpPr>
            <a:spLocks noGrp="1"/>
          </p:cNvSpPr>
          <p:nvPr>
            <p:ph idx="1"/>
          </p:nvPr>
        </p:nvSpPr>
        <p:spPr/>
        <p:txBody>
          <a:bodyPr/>
          <a:lstStyle/>
          <a:p>
            <a:r>
              <a:rPr lang="en-GB" dirty="0"/>
              <a:t>You want to know more about the opinions and experiences of disabled students at your university, </a:t>
            </a:r>
          </a:p>
          <a:p>
            <a:r>
              <a:rPr lang="en-GB" dirty="0"/>
              <a:t>so you purposefully select a number of students with different support needs in order to gather a varied range of data on their experiences with student services.</a:t>
            </a:r>
          </a:p>
        </p:txBody>
      </p:sp>
    </p:spTree>
    <p:extLst>
      <p:ext uri="{BB962C8B-B14F-4D97-AF65-F5344CB8AC3E}">
        <p14:creationId xmlns:p14="http://schemas.microsoft.com/office/powerpoint/2010/main" val="262804147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75F4D-EFFD-4837-8C4B-48D924FEB680}"/>
              </a:ext>
            </a:extLst>
          </p:cNvPr>
          <p:cNvSpPr>
            <a:spLocks noGrp="1"/>
          </p:cNvSpPr>
          <p:nvPr>
            <p:ph type="title"/>
          </p:nvPr>
        </p:nvSpPr>
        <p:spPr>
          <a:xfrm>
            <a:off x="457200" y="188640"/>
            <a:ext cx="8229600" cy="1066800"/>
          </a:xfrm>
        </p:spPr>
        <p:txBody>
          <a:bodyPr/>
          <a:lstStyle/>
          <a:p>
            <a:pPr algn="ctr"/>
            <a:r>
              <a:rPr lang="en-GB" b="1" dirty="0"/>
              <a:t>Snowball sampling</a:t>
            </a:r>
          </a:p>
        </p:txBody>
      </p:sp>
      <p:sp>
        <p:nvSpPr>
          <p:cNvPr id="3" name="Content Placeholder 2">
            <a:extLst>
              <a:ext uri="{FF2B5EF4-FFF2-40B4-BE49-F238E27FC236}">
                <a16:creationId xmlns:a16="http://schemas.microsoft.com/office/drawing/2014/main" id="{15702661-3191-4F6C-8E89-92182C9115E2}"/>
              </a:ext>
            </a:extLst>
          </p:cNvPr>
          <p:cNvSpPr>
            <a:spLocks noGrp="1"/>
          </p:cNvSpPr>
          <p:nvPr>
            <p:ph idx="1"/>
          </p:nvPr>
        </p:nvSpPr>
        <p:spPr/>
        <p:txBody>
          <a:bodyPr/>
          <a:lstStyle/>
          <a:p>
            <a:r>
              <a:rPr lang="en-GB" dirty="0"/>
              <a:t>If the population is hard to access, snowball sampling can be used to recruit participants via other participants. </a:t>
            </a:r>
          </a:p>
          <a:p>
            <a:endParaRPr lang="en-GB" dirty="0"/>
          </a:p>
          <a:p>
            <a:r>
              <a:rPr lang="en-GB" dirty="0"/>
              <a:t>The number of people you have access to “snowballs” as you get in contact with more people.</a:t>
            </a:r>
          </a:p>
        </p:txBody>
      </p:sp>
    </p:spTree>
    <p:extLst>
      <p:ext uri="{BB962C8B-B14F-4D97-AF65-F5344CB8AC3E}">
        <p14:creationId xmlns:p14="http://schemas.microsoft.com/office/powerpoint/2010/main" val="20364534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BA314-50B8-4D91-B7F1-DDA144F5CD10}"/>
              </a:ext>
            </a:extLst>
          </p:cNvPr>
          <p:cNvSpPr>
            <a:spLocks noGrp="1"/>
          </p:cNvSpPr>
          <p:nvPr>
            <p:ph type="title"/>
          </p:nvPr>
        </p:nvSpPr>
        <p:spPr>
          <a:xfrm>
            <a:off x="485775" y="332656"/>
            <a:ext cx="8229600" cy="1066800"/>
          </a:xfrm>
        </p:spPr>
        <p:txBody>
          <a:bodyPr>
            <a:normAutofit/>
          </a:bodyPr>
          <a:lstStyle/>
          <a:p>
            <a:r>
              <a:rPr lang="en-GB" b="1" dirty="0"/>
              <a:t>Example</a:t>
            </a:r>
          </a:p>
        </p:txBody>
      </p:sp>
      <p:sp>
        <p:nvSpPr>
          <p:cNvPr id="3" name="Content Placeholder 2">
            <a:extLst>
              <a:ext uri="{FF2B5EF4-FFF2-40B4-BE49-F238E27FC236}">
                <a16:creationId xmlns:a16="http://schemas.microsoft.com/office/drawing/2014/main" id="{64D49635-59EF-4C3E-9167-A51FC9280471}"/>
              </a:ext>
            </a:extLst>
          </p:cNvPr>
          <p:cNvSpPr>
            <a:spLocks noGrp="1"/>
          </p:cNvSpPr>
          <p:nvPr>
            <p:ph idx="1"/>
          </p:nvPr>
        </p:nvSpPr>
        <p:spPr>
          <a:xfrm>
            <a:off x="457200" y="1409378"/>
            <a:ext cx="8229600" cy="4325112"/>
          </a:xfrm>
        </p:spPr>
        <p:txBody>
          <a:bodyPr>
            <a:normAutofit lnSpcReduction="10000"/>
          </a:bodyPr>
          <a:lstStyle/>
          <a:p>
            <a:r>
              <a:rPr lang="en-GB" dirty="0"/>
              <a:t>You are researching experiences of homelessness in your city. </a:t>
            </a:r>
          </a:p>
          <a:p>
            <a:r>
              <a:rPr lang="en-GB" dirty="0"/>
              <a:t>Since there is no list of all homeless people in the city, probability sampling isn’t possible. </a:t>
            </a:r>
          </a:p>
          <a:p>
            <a:r>
              <a:rPr lang="en-GB" dirty="0"/>
              <a:t>You meet one person who agrees to participate in the research, and she puts you in contact with other homeless people that she knows in the area.</a:t>
            </a:r>
          </a:p>
        </p:txBody>
      </p:sp>
    </p:spTree>
    <p:extLst>
      <p:ext uri="{BB962C8B-B14F-4D97-AF65-F5344CB8AC3E}">
        <p14:creationId xmlns:p14="http://schemas.microsoft.com/office/powerpoint/2010/main" val="190665500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D4E4F-3B99-4B38-84F9-1E6DDEEFEA51}"/>
              </a:ext>
            </a:extLst>
          </p:cNvPr>
          <p:cNvSpPr>
            <a:spLocks noGrp="1"/>
          </p:cNvSpPr>
          <p:nvPr>
            <p:ph type="title"/>
          </p:nvPr>
        </p:nvSpPr>
        <p:spPr>
          <a:xfrm>
            <a:off x="233518" y="15280"/>
            <a:ext cx="8676964" cy="994792"/>
          </a:xfrm>
        </p:spPr>
        <p:txBody>
          <a:bodyPr>
            <a:normAutofit fontScale="90000"/>
          </a:bodyPr>
          <a:lstStyle/>
          <a:p>
            <a:pPr algn="ctr"/>
            <a:r>
              <a:rPr lang="en-GB" b="1" dirty="0"/>
              <a:t>Types of non-probability sample</a:t>
            </a:r>
          </a:p>
        </p:txBody>
      </p:sp>
      <p:pic>
        <p:nvPicPr>
          <p:cNvPr id="82946" name="Picture 2" descr="Non probability sampling">
            <a:extLst>
              <a:ext uri="{FF2B5EF4-FFF2-40B4-BE49-F238E27FC236}">
                <a16:creationId xmlns:a16="http://schemas.microsoft.com/office/drawing/2014/main" id="{AFCC2072-7B78-46D6-A7B9-7A9118BBFBB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55576" y="1010072"/>
            <a:ext cx="7632848" cy="4392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966234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5951C-9961-4E37-B74E-9C2FE3838A9F}"/>
              </a:ext>
            </a:extLst>
          </p:cNvPr>
          <p:cNvSpPr>
            <a:spLocks noGrp="1"/>
          </p:cNvSpPr>
          <p:nvPr>
            <p:ph type="title"/>
          </p:nvPr>
        </p:nvSpPr>
        <p:spPr>
          <a:xfrm>
            <a:off x="611560" y="260648"/>
            <a:ext cx="8229600" cy="1066800"/>
          </a:xfrm>
        </p:spPr>
        <p:txBody>
          <a:bodyPr/>
          <a:lstStyle/>
          <a:p>
            <a:pPr algn="ctr"/>
            <a:r>
              <a:rPr lang="en-GB" b="1" dirty="0"/>
              <a:t>Activity</a:t>
            </a:r>
          </a:p>
        </p:txBody>
      </p:sp>
      <p:sp>
        <p:nvSpPr>
          <p:cNvPr id="3" name="Content Placeholder 2">
            <a:extLst>
              <a:ext uri="{FF2B5EF4-FFF2-40B4-BE49-F238E27FC236}">
                <a16:creationId xmlns:a16="http://schemas.microsoft.com/office/drawing/2014/main" id="{CB73A26F-D1FF-4505-95D5-FCCF31BD58C7}"/>
              </a:ext>
            </a:extLst>
          </p:cNvPr>
          <p:cNvSpPr>
            <a:spLocks noGrp="1"/>
          </p:cNvSpPr>
          <p:nvPr>
            <p:ph idx="1"/>
          </p:nvPr>
        </p:nvSpPr>
        <p:spPr>
          <a:xfrm>
            <a:off x="583804" y="1196752"/>
            <a:ext cx="8229600" cy="4325112"/>
          </a:xfrm>
        </p:spPr>
        <p:txBody>
          <a:bodyPr/>
          <a:lstStyle/>
          <a:p>
            <a:pPr marL="0" indent="0">
              <a:buNone/>
            </a:pPr>
            <a:r>
              <a:rPr lang="en-GB" sz="2800" dirty="0"/>
              <a:t>Watch the video below then discuss</a:t>
            </a:r>
          </a:p>
          <a:p>
            <a:pPr marL="0" indent="0">
              <a:buNone/>
            </a:pPr>
            <a:endParaRPr lang="en-GB" sz="2800" dirty="0"/>
          </a:p>
          <a:p>
            <a:endParaRPr lang="en-GB" sz="2800" dirty="0"/>
          </a:p>
          <a:p>
            <a:r>
              <a:rPr lang="en-GB" sz="2400" dirty="0">
                <a:hlinkClick r:id="rId3"/>
              </a:rPr>
              <a:t>https://www.youtube.com/watch?v=huVsdOZkeTc</a:t>
            </a:r>
            <a:endParaRPr lang="en-GB" sz="2400" dirty="0"/>
          </a:p>
          <a:p>
            <a:endParaRPr lang="en-GB" sz="2800" dirty="0"/>
          </a:p>
          <a:p>
            <a:endParaRPr lang="en-GB" sz="2800" dirty="0"/>
          </a:p>
          <a:p>
            <a:pPr marL="0" indent="0">
              <a:buNone/>
            </a:pPr>
            <a:endParaRPr lang="en-GB" sz="2800" dirty="0"/>
          </a:p>
          <a:p>
            <a:pPr marL="0" indent="0" algn="ctr">
              <a:buNone/>
            </a:pPr>
            <a:r>
              <a:rPr lang="en-GB" sz="2800" b="1" dirty="0"/>
              <a:t>Feedback to the whole class</a:t>
            </a:r>
          </a:p>
          <a:p>
            <a:endParaRPr lang="en-GB" dirty="0"/>
          </a:p>
        </p:txBody>
      </p:sp>
    </p:spTree>
    <p:extLst>
      <p:ext uri="{BB962C8B-B14F-4D97-AF65-F5344CB8AC3E}">
        <p14:creationId xmlns:p14="http://schemas.microsoft.com/office/powerpoint/2010/main" val="308112231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a:extLst>
              <a:ext uri="{FF2B5EF4-FFF2-40B4-BE49-F238E27FC236}">
                <a16:creationId xmlns:a16="http://schemas.microsoft.com/office/drawing/2014/main" id="{70A5C582-74EA-BB9D-0AF1-0944F921A98E}"/>
              </a:ext>
            </a:extLst>
          </p:cNvPr>
          <p:cNvGrpSpPr>
            <a:grpSpLocks/>
          </p:cNvGrpSpPr>
          <p:nvPr/>
        </p:nvGrpSpPr>
        <p:grpSpPr bwMode="auto">
          <a:xfrm>
            <a:off x="755576" y="620688"/>
            <a:ext cx="7301553" cy="4992386"/>
            <a:chOff x="78" y="816"/>
            <a:chExt cx="4618" cy="3178"/>
          </a:xfrm>
        </p:grpSpPr>
        <p:sp>
          <p:nvSpPr>
            <p:cNvPr id="3" name="Rectangle 5">
              <a:extLst>
                <a:ext uri="{FF2B5EF4-FFF2-40B4-BE49-F238E27FC236}">
                  <a16:creationId xmlns:a16="http://schemas.microsoft.com/office/drawing/2014/main" id="{50C054B4-7CDB-B21A-7E78-65CE3CBCDD94}"/>
                </a:ext>
              </a:extLst>
            </p:cNvPr>
            <p:cNvSpPr>
              <a:spLocks noChangeArrowheads="1"/>
            </p:cNvSpPr>
            <p:nvPr/>
          </p:nvSpPr>
          <p:spPr bwMode="auto">
            <a:xfrm>
              <a:off x="1864" y="1106"/>
              <a:ext cx="1720" cy="280"/>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4" name="Rectangle 6">
              <a:extLst>
                <a:ext uri="{FF2B5EF4-FFF2-40B4-BE49-F238E27FC236}">
                  <a16:creationId xmlns:a16="http://schemas.microsoft.com/office/drawing/2014/main" id="{16611DE5-3E50-3C68-475B-AA9B3512E94F}"/>
                </a:ext>
              </a:extLst>
            </p:cNvPr>
            <p:cNvSpPr>
              <a:spLocks noChangeArrowheads="1"/>
            </p:cNvSpPr>
            <p:nvPr/>
          </p:nvSpPr>
          <p:spPr bwMode="auto">
            <a:xfrm>
              <a:off x="1864" y="1122"/>
              <a:ext cx="1726" cy="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Sampling Techniques </a:t>
              </a:r>
            </a:p>
          </p:txBody>
        </p:sp>
        <p:grpSp>
          <p:nvGrpSpPr>
            <p:cNvPr id="5" name="Group 7">
              <a:extLst>
                <a:ext uri="{FF2B5EF4-FFF2-40B4-BE49-F238E27FC236}">
                  <a16:creationId xmlns:a16="http://schemas.microsoft.com/office/drawing/2014/main" id="{33E6A47E-86C8-937F-6516-4D532B7763C6}"/>
                </a:ext>
              </a:extLst>
            </p:cNvPr>
            <p:cNvGrpSpPr>
              <a:grpSpLocks/>
            </p:cNvGrpSpPr>
            <p:nvPr/>
          </p:nvGrpSpPr>
          <p:grpSpPr bwMode="auto">
            <a:xfrm>
              <a:off x="1816" y="1486"/>
              <a:ext cx="1872" cy="188"/>
              <a:chOff x="1872" y="1631"/>
              <a:chExt cx="1872" cy="188"/>
            </a:xfrm>
          </p:grpSpPr>
          <p:sp>
            <p:nvSpPr>
              <p:cNvPr id="41" name="Line 8">
                <a:extLst>
                  <a:ext uri="{FF2B5EF4-FFF2-40B4-BE49-F238E27FC236}">
                    <a16:creationId xmlns:a16="http://schemas.microsoft.com/office/drawing/2014/main" id="{D24D40B0-EF43-C718-53A7-8208B64D99F8}"/>
                  </a:ext>
                </a:extLst>
              </p:cNvPr>
              <p:cNvSpPr>
                <a:spLocks noChangeShapeType="1"/>
              </p:cNvSpPr>
              <p:nvPr/>
            </p:nvSpPr>
            <p:spPr bwMode="auto">
              <a:xfrm>
                <a:off x="1876" y="1631"/>
                <a:ext cx="1864"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42" name="Line 9">
                <a:extLst>
                  <a:ext uri="{FF2B5EF4-FFF2-40B4-BE49-F238E27FC236}">
                    <a16:creationId xmlns:a16="http://schemas.microsoft.com/office/drawing/2014/main" id="{BFA198AB-B7A5-1A97-C879-44282ABCE67F}"/>
                  </a:ext>
                </a:extLst>
              </p:cNvPr>
              <p:cNvSpPr>
                <a:spLocks noChangeShapeType="1"/>
              </p:cNvSpPr>
              <p:nvPr/>
            </p:nvSpPr>
            <p:spPr bwMode="auto">
              <a:xfrm>
                <a:off x="1872" y="1635"/>
                <a:ext cx="0" cy="184"/>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43" name="Line 10">
                <a:extLst>
                  <a:ext uri="{FF2B5EF4-FFF2-40B4-BE49-F238E27FC236}">
                    <a16:creationId xmlns:a16="http://schemas.microsoft.com/office/drawing/2014/main" id="{F93FAA8F-19CE-DB6D-D7D1-ED7BD63EA70C}"/>
                  </a:ext>
                </a:extLst>
              </p:cNvPr>
              <p:cNvSpPr>
                <a:spLocks noChangeShapeType="1"/>
              </p:cNvSpPr>
              <p:nvPr/>
            </p:nvSpPr>
            <p:spPr bwMode="auto">
              <a:xfrm>
                <a:off x="3744" y="1635"/>
                <a:ext cx="0" cy="184"/>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grpSp>
        <p:sp>
          <p:nvSpPr>
            <p:cNvPr id="6" name="Line 11">
              <a:extLst>
                <a:ext uri="{FF2B5EF4-FFF2-40B4-BE49-F238E27FC236}">
                  <a16:creationId xmlns:a16="http://schemas.microsoft.com/office/drawing/2014/main" id="{F83A007E-E215-EDE7-4926-F2B3A648DB5B}"/>
                </a:ext>
              </a:extLst>
            </p:cNvPr>
            <p:cNvSpPr>
              <a:spLocks noChangeShapeType="1"/>
            </p:cNvSpPr>
            <p:nvPr/>
          </p:nvSpPr>
          <p:spPr bwMode="auto">
            <a:xfrm>
              <a:off x="2728" y="1394"/>
              <a:ext cx="0" cy="88"/>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7" name="Rectangle 12">
              <a:extLst>
                <a:ext uri="{FF2B5EF4-FFF2-40B4-BE49-F238E27FC236}">
                  <a16:creationId xmlns:a16="http://schemas.microsoft.com/office/drawing/2014/main" id="{AFCD5C0F-26CB-589E-DCDE-762E1EC8FFC3}"/>
                </a:ext>
              </a:extLst>
            </p:cNvPr>
            <p:cNvSpPr>
              <a:spLocks noChangeArrowheads="1"/>
            </p:cNvSpPr>
            <p:nvPr/>
          </p:nvSpPr>
          <p:spPr bwMode="auto">
            <a:xfrm>
              <a:off x="1147" y="1687"/>
              <a:ext cx="1542"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8" name="Rectangle 13">
              <a:extLst>
                <a:ext uri="{FF2B5EF4-FFF2-40B4-BE49-F238E27FC236}">
                  <a16:creationId xmlns:a16="http://schemas.microsoft.com/office/drawing/2014/main" id="{E8843B76-7B28-8F0A-5A4B-B60F87D2FA0A}"/>
                </a:ext>
              </a:extLst>
            </p:cNvPr>
            <p:cNvSpPr>
              <a:spLocks noChangeArrowheads="1"/>
            </p:cNvSpPr>
            <p:nvPr/>
          </p:nvSpPr>
          <p:spPr bwMode="auto">
            <a:xfrm>
              <a:off x="1064" y="1724"/>
              <a:ext cx="1726" cy="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Nonprobability</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Sampling Techniques</a:t>
              </a:r>
            </a:p>
          </p:txBody>
        </p:sp>
        <p:sp>
          <p:nvSpPr>
            <p:cNvPr id="9" name="Line 14">
              <a:extLst>
                <a:ext uri="{FF2B5EF4-FFF2-40B4-BE49-F238E27FC236}">
                  <a16:creationId xmlns:a16="http://schemas.microsoft.com/office/drawing/2014/main" id="{616F0336-4CAB-C03B-8473-C1989CD7CC0D}"/>
                </a:ext>
              </a:extLst>
            </p:cNvPr>
            <p:cNvSpPr>
              <a:spLocks noChangeShapeType="1"/>
            </p:cNvSpPr>
            <p:nvPr/>
          </p:nvSpPr>
          <p:spPr bwMode="auto">
            <a:xfrm flipV="1">
              <a:off x="2010" y="2164"/>
              <a:ext cx="0" cy="95"/>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10" name="Line 15">
              <a:extLst>
                <a:ext uri="{FF2B5EF4-FFF2-40B4-BE49-F238E27FC236}">
                  <a16:creationId xmlns:a16="http://schemas.microsoft.com/office/drawing/2014/main" id="{F293F55A-B393-3D7F-08AA-E7648C122B4C}"/>
                </a:ext>
              </a:extLst>
            </p:cNvPr>
            <p:cNvSpPr>
              <a:spLocks noChangeShapeType="1"/>
            </p:cNvSpPr>
            <p:nvPr/>
          </p:nvSpPr>
          <p:spPr bwMode="auto">
            <a:xfrm>
              <a:off x="670" y="2259"/>
              <a:ext cx="3112"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11" name="Line 16">
              <a:extLst>
                <a:ext uri="{FF2B5EF4-FFF2-40B4-BE49-F238E27FC236}">
                  <a16:creationId xmlns:a16="http://schemas.microsoft.com/office/drawing/2014/main" id="{5D99C7C3-A0EE-BC58-8914-38698CABF0F2}"/>
                </a:ext>
              </a:extLst>
            </p:cNvPr>
            <p:cNvSpPr>
              <a:spLocks noChangeShapeType="1"/>
            </p:cNvSpPr>
            <p:nvPr/>
          </p:nvSpPr>
          <p:spPr bwMode="auto">
            <a:xfrm>
              <a:off x="666" y="2263"/>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12" name="Line 17">
              <a:extLst>
                <a:ext uri="{FF2B5EF4-FFF2-40B4-BE49-F238E27FC236}">
                  <a16:creationId xmlns:a16="http://schemas.microsoft.com/office/drawing/2014/main" id="{91390192-560A-9769-6B4C-18ED262F1A7E}"/>
                </a:ext>
              </a:extLst>
            </p:cNvPr>
            <p:cNvSpPr>
              <a:spLocks noChangeShapeType="1"/>
            </p:cNvSpPr>
            <p:nvPr/>
          </p:nvSpPr>
          <p:spPr bwMode="auto">
            <a:xfrm>
              <a:off x="3786" y="2263"/>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13" name="Line 18">
              <a:extLst>
                <a:ext uri="{FF2B5EF4-FFF2-40B4-BE49-F238E27FC236}">
                  <a16:creationId xmlns:a16="http://schemas.microsoft.com/office/drawing/2014/main" id="{3FFA33F4-90CC-27BA-5C2E-9F717A66E4F0}"/>
                </a:ext>
              </a:extLst>
            </p:cNvPr>
            <p:cNvSpPr>
              <a:spLocks noChangeShapeType="1"/>
            </p:cNvSpPr>
            <p:nvPr/>
          </p:nvSpPr>
          <p:spPr bwMode="auto">
            <a:xfrm>
              <a:off x="1706" y="2263"/>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14" name="Line 19">
              <a:extLst>
                <a:ext uri="{FF2B5EF4-FFF2-40B4-BE49-F238E27FC236}">
                  <a16:creationId xmlns:a16="http://schemas.microsoft.com/office/drawing/2014/main" id="{00848713-842D-CF07-97D1-CE82CDAC5089}"/>
                </a:ext>
              </a:extLst>
            </p:cNvPr>
            <p:cNvSpPr>
              <a:spLocks noChangeShapeType="1"/>
            </p:cNvSpPr>
            <p:nvPr/>
          </p:nvSpPr>
          <p:spPr bwMode="auto">
            <a:xfrm>
              <a:off x="2746" y="2263"/>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15" name="Rectangle 20">
              <a:extLst>
                <a:ext uri="{FF2B5EF4-FFF2-40B4-BE49-F238E27FC236}">
                  <a16:creationId xmlns:a16="http://schemas.microsoft.com/office/drawing/2014/main" id="{32230219-30B4-1C74-0976-0AB68E297C85}"/>
                </a:ext>
              </a:extLst>
            </p:cNvPr>
            <p:cNvSpPr>
              <a:spLocks noChangeArrowheads="1"/>
            </p:cNvSpPr>
            <p:nvPr/>
          </p:nvSpPr>
          <p:spPr bwMode="auto">
            <a:xfrm>
              <a:off x="2778" y="1687"/>
              <a:ext cx="1726" cy="472"/>
            </a:xfrm>
            <a:prstGeom prst="rect">
              <a:avLst/>
            </a:prstGeom>
            <a:solidFill>
              <a:srgbClr val="FFFFCC"/>
            </a:solidFill>
            <a:ln w="12700">
              <a:solidFill>
                <a:sysClr val="windowText" lastClr="000000"/>
              </a:solidFill>
              <a:miter lim="800000"/>
              <a:headEnd/>
              <a:tailEnd/>
            </a:ln>
          </p:spPr>
          <p:txBody>
            <a:bodyPr lIns="90487" tIns="44450" rIns="90487" bIns="44450"/>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a:ln>
                    <a:noFill/>
                  </a:ln>
                  <a:solidFill>
                    <a:srgbClr val="CC0000"/>
                  </a:solidFill>
                  <a:effectLst/>
                  <a:uLnTx/>
                  <a:uFillTx/>
                  <a:latin typeface="Tahoma" panose="020B0604030504040204" pitchFamily="34" charset="0"/>
                </a:rPr>
                <a:t>Probability</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a:ln>
                    <a:noFill/>
                  </a:ln>
                  <a:solidFill>
                    <a:srgbClr val="CC0000"/>
                  </a:solidFill>
                  <a:effectLst/>
                  <a:uLnTx/>
                  <a:uFillTx/>
                  <a:latin typeface="Tahoma" panose="020B0604030504040204" pitchFamily="34" charset="0"/>
                </a:rPr>
                <a:t>Sampling Techniques</a:t>
              </a:r>
            </a:p>
          </p:txBody>
        </p:sp>
        <p:sp>
          <p:nvSpPr>
            <p:cNvPr id="16" name="Rectangle 21">
              <a:extLst>
                <a:ext uri="{FF2B5EF4-FFF2-40B4-BE49-F238E27FC236}">
                  <a16:creationId xmlns:a16="http://schemas.microsoft.com/office/drawing/2014/main" id="{0DE841A3-4B0C-1BC7-5C81-FFAD7909EF16}"/>
                </a:ext>
              </a:extLst>
            </p:cNvPr>
            <p:cNvSpPr>
              <a:spLocks noChangeArrowheads="1"/>
            </p:cNvSpPr>
            <p:nvPr/>
          </p:nvSpPr>
          <p:spPr bwMode="auto">
            <a:xfrm>
              <a:off x="96" y="2498"/>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17" name="Rectangle 22">
              <a:extLst>
                <a:ext uri="{FF2B5EF4-FFF2-40B4-BE49-F238E27FC236}">
                  <a16:creationId xmlns:a16="http://schemas.microsoft.com/office/drawing/2014/main" id="{657BFB2F-419D-33AC-11E1-B1E4A3A36291}"/>
                </a:ext>
              </a:extLst>
            </p:cNvPr>
            <p:cNvSpPr>
              <a:spLocks noChangeArrowheads="1"/>
            </p:cNvSpPr>
            <p:nvPr/>
          </p:nvSpPr>
          <p:spPr bwMode="auto">
            <a:xfrm>
              <a:off x="78" y="2535"/>
              <a:ext cx="1027" cy="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a:ln>
                    <a:noFill/>
                  </a:ln>
                  <a:solidFill>
                    <a:srgbClr val="CC0000"/>
                  </a:solidFill>
                  <a:effectLst/>
                  <a:uLnTx/>
                  <a:uFillTx/>
                  <a:latin typeface="Tahoma" panose="020B0604030504040204" pitchFamily="34" charset="0"/>
                </a:rPr>
                <a:t>Convenience</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a:ln>
                    <a:noFill/>
                  </a:ln>
                  <a:solidFill>
                    <a:srgbClr val="CC0000"/>
                  </a:solidFill>
                  <a:effectLst/>
                  <a:uLnTx/>
                  <a:uFillTx/>
                  <a:latin typeface="Tahoma" panose="020B0604030504040204" pitchFamily="34" charset="0"/>
                </a:rPr>
                <a:t>Sampling</a:t>
              </a:r>
            </a:p>
          </p:txBody>
        </p:sp>
        <p:sp>
          <p:nvSpPr>
            <p:cNvPr id="18" name="Rectangle 23">
              <a:extLst>
                <a:ext uri="{FF2B5EF4-FFF2-40B4-BE49-F238E27FC236}">
                  <a16:creationId xmlns:a16="http://schemas.microsoft.com/office/drawing/2014/main" id="{238CA4C1-2D6B-7747-5C6A-45CCB6240750}"/>
                </a:ext>
              </a:extLst>
            </p:cNvPr>
            <p:cNvSpPr>
              <a:spLocks noChangeArrowheads="1"/>
            </p:cNvSpPr>
            <p:nvPr/>
          </p:nvSpPr>
          <p:spPr bwMode="auto">
            <a:xfrm>
              <a:off x="1141" y="2495"/>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a:ln>
                    <a:noFill/>
                  </a:ln>
                  <a:solidFill>
                    <a:srgbClr val="C00000"/>
                  </a:solidFill>
                  <a:effectLst/>
                  <a:uLnTx/>
                  <a:uFillTx/>
                  <a:latin typeface="Tahoma" panose="020B0604030504040204" pitchFamily="34" charset="0"/>
                  <a:cs typeface="Tahoma" panose="020B0604030504040204" pitchFamily="34" charset="0"/>
                </a:rPr>
                <a:t>Judgement </a:t>
              </a:r>
              <a:br>
                <a:rPr kumimoji="0" lang="en-US" altLang="en-US" sz="2000" b="0" i="0" u="none" strike="noStrike" kern="0" cap="none" spc="0" normalizeH="0" baseline="0" noProof="0">
                  <a:ln>
                    <a:noFill/>
                  </a:ln>
                  <a:solidFill>
                    <a:srgbClr val="C00000"/>
                  </a:solidFill>
                  <a:effectLst/>
                  <a:uLnTx/>
                  <a:uFillTx/>
                  <a:latin typeface="Tahoma" panose="020B0604030504040204" pitchFamily="34" charset="0"/>
                  <a:cs typeface="Tahoma" panose="020B0604030504040204" pitchFamily="34" charset="0"/>
                </a:rPr>
              </a:br>
              <a:r>
                <a:rPr kumimoji="0" lang="en-US" altLang="en-US" sz="2000" b="0" i="0" u="none" strike="noStrike" kern="0" cap="none" spc="0" normalizeH="0" baseline="0" noProof="0">
                  <a:ln>
                    <a:noFill/>
                  </a:ln>
                  <a:solidFill>
                    <a:srgbClr val="C00000"/>
                  </a:solidFill>
                  <a:effectLst/>
                  <a:uLnTx/>
                  <a:uFillTx/>
                  <a:latin typeface="Tahoma" panose="020B0604030504040204" pitchFamily="34" charset="0"/>
                  <a:cs typeface="Tahoma" panose="020B0604030504040204" pitchFamily="34" charset="0"/>
                </a:rPr>
                <a:t>Sampling</a:t>
              </a:r>
            </a:p>
          </p:txBody>
        </p:sp>
        <p:sp>
          <p:nvSpPr>
            <p:cNvPr id="19" name="Rectangle 24">
              <a:extLst>
                <a:ext uri="{FF2B5EF4-FFF2-40B4-BE49-F238E27FC236}">
                  <a16:creationId xmlns:a16="http://schemas.microsoft.com/office/drawing/2014/main" id="{4FC3E486-D03A-EC71-6E34-99A0817F606C}"/>
                </a:ext>
              </a:extLst>
            </p:cNvPr>
            <p:cNvSpPr>
              <a:spLocks noChangeArrowheads="1"/>
            </p:cNvSpPr>
            <p:nvPr/>
          </p:nvSpPr>
          <p:spPr bwMode="auto">
            <a:xfrm>
              <a:off x="1589" y="2535"/>
              <a:ext cx="117" cy="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endParaRPr kumimoji="0" lang="en-US" altLang="en-US" sz="2000" b="0" i="0" u="none" strike="noStrike" kern="0" cap="none" spc="0" normalizeH="0" baseline="0" noProof="0">
                <a:ln>
                  <a:noFill/>
                </a:ln>
                <a:solidFill>
                  <a:srgbClr val="CC0000"/>
                </a:solidFill>
                <a:effectLst/>
                <a:uLnTx/>
                <a:uFillTx/>
                <a:latin typeface="Tahoma" panose="020B0604030504040204" pitchFamily="34" charset="0"/>
              </a:endParaRPr>
            </a:p>
          </p:txBody>
        </p:sp>
        <p:sp>
          <p:nvSpPr>
            <p:cNvPr id="20" name="Rectangle 25">
              <a:extLst>
                <a:ext uri="{FF2B5EF4-FFF2-40B4-BE49-F238E27FC236}">
                  <a16:creationId xmlns:a16="http://schemas.microsoft.com/office/drawing/2014/main" id="{EFB4EB82-48F4-E6B4-7190-24048C2C5413}"/>
                </a:ext>
              </a:extLst>
            </p:cNvPr>
            <p:cNvSpPr>
              <a:spLocks noChangeArrowheads="1"/>
            </p:cNvSpPr>
            <p:nvPr/>
          </p:nvSpPr>
          <p:spPr bwMode="auto">
            <a:xfrm>
              <a:off x="2206" y="2495"/>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21" name="Rectangle 26">
              <a:extLst>
                <a:ext uri="{FF2B5EF4-FFF2-40B4-BE49-F238E27FC236}">
                  <a16:creationId xmlns:a16="http://schemas.microsoft.com/office/drawing/2014/main" id="{45320054-1BBD-BC86-2D49-1BB38519FEE7}"/>
                </a:ext>
              </a:extLst>
            </p:cNvPr>
            <p:cNvSpPr>
              <a:spLocks noChangeArrowheads="1"/>
            </p:cNvSpPr>
            <p:nvPr/>
          </p:nvSpPr>
          <p:spPr bwMode="auto">
            <a:xfrm>
              <a:off x="2314" y="2535"/>
              <a:ext cx="777" cy="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Quota</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Sampling</a:t>
              </a:r>
            </a:p>
          </p:txBody>
        </p:sp>
        <p:sp>
          <p:nvSpPr>
            <p:cNvPr id="22" name="Rectangle 27">
              <a:extLst>
                <a:ext uri="{FF2B5EF4-FFF2-40B4-BE49-F238E27FC236}">
                  <a16:creationId xmlns:a16="http://schemas.microsoft.com/office/drawing/2014/main" id="{34C3C5AD-17D0-2CA6-0DD4-6B5809663400}"/>
                </a:ext>
              </a:extLst>
            </p:cNvPr>
            <p:cNvSpPr>
              <a:spLocks noChangeArrowheads="1"/>
            </p:cNvSpPr>
            <p:nvPr/>
          </p:nvSpPr>
          <p:spPr bwMode="auto">
            <a:xfrm>
              <a:off x="3264" y="2498"/>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23" name="Rectangle 28">
              <a:extLst>
                <a:ext uri="{FF2B5EF4-FFF2-40B4-BE49-F238E27FC236}">
                  <a16:creationId xmlns:a16="http://schemas.microsoft.com/office/drawing/2014/main" id="{F659AC2C-3FBA-9AE4-095A-1B30F9DD58C5}"/>
                </a:ext>
              </a:extLst>
            </p:cNvPr>
            <p:cNvSpPr>
              <a:spLocks noChangeArrowheads="1"/>
            </p:cNvSpPr>
            <p:nvPr/>
          </p:nvSpPr>
          <p:spPr bwMode="auto">
            <a:xfrm>
              <a:off x="3370" y="2535"/>
              <a:ext cx="777" cy="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Snowball</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Sampling</a:t>
              </a:r>
            </a:p>
          </p:txBody>
        </p:sp>
        <p:grpSp>
          <p:nvGrpSpPr>
            <p:cNvPr id="24" name="Group 29">
              <a:extLst>
                <a:ext uri="{FF2B5EF4-FFF2-40B4-BE49-F238E27FC236}">
                  <a16:creationId xmlns:a16="http://schemas.microsoft.com/office/drawing/2014/main" id="{38EF5451-2A38-1F58-5441-73079EC7C1EA}"/>
                </a:ext>
              </a:extLst>
            </p:cNvPr>
            <p:cNvGrpSpPr>
              <a:grpSpLocks/>
            </p:cNvGrpSpPr>
            <p:nvPr/>
          </p:nvGrpSpPr>
          <p:grpSpPr bwMode="auto">
            <a:xfrm>
              <a:off x="904" y="1918"/>
              <a:ext cx="3792" cy="1580"/>
              <a:chOff x="960" y="2063"/>
              <a:chExt cx="3792" cy="1580"/>
            </a:xfrm>
          </p:grpSpPr>
          <p:sp>
            <p:nvSpPr>
              <p:cNvPr id="34" name="Line 30">
                <a:extLst>
                  <a:ext uri="{FF2B5EF4-FFF2-40B4-BE49-F238E27FC236}">
                    <a16:creationId xmlns:a16="http://schemas.microsoft.com/office/drawing/2014/main" id="{91C02205-524C-E5B6-7F81-E73C4BF2057E}"/>
                  </a:ext>
                </a:extLst>
              </p:cNvPr>
              <p:cNvSpPr>
                <a:spLocks noChangeShapeType="1"/>
              </p:cNvSpPr>
              <p:nvPr/>
            </p:nvSpPr>
            <p:spPr bwMode="auto">
              <a:xfrm flipV="1">
                <a:off x="964" y="3404"/>
                <a:ext cx="3788" cy="3"/>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35" name="Line 31">
                <a:extLst>
                  <a:ext uri="{FF2B5EF4-FFF2-40B4-BE49-F238E27FC236}">
                    <a16:creationId xmlns:a16="http://schemas.microsoft.com/office/drawing/2014/main" id="{F30E791E-78F6-5BD2-CAB4-B5A4B458BBDF}"/>
                  </a:ext>
                </a:extLst>
              </p:cNvPr>
              <p:cNvSpPr>
                <a:spLocks noChangeShapeType="1"/>
              </p:cNvSpPr>
              <p:nvPr/>
            </p:nvSpPr>
            <p:spPr bwMode="auto">
              <a:xfrm>
                <a:off x="960" y="3411"/>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36" name="Line 32">
                <a:extLst>
                  <a:ext uri="{FF2B5EF4-FFF2-40B4-BE49-F238E27FC236}">
                    <a16:creationId xmlns:a16="http://schemas.microsoft.com/office/drawing/2014/main" id="{B4420387-51F5-1BFD-D1C5-811D205DF2C8}"/>
                  </a:ext>
                </a:extLst>
              </p:cNvPr>
              <p:cNvSpPr>
                <a:spLocks noChangeShapeType="1"/>
              </p:cNvSpPr>
              <p:nvPr/>
            </p:nvSpPr>
            <p:spPr bwMode="auto">
              <a:xfrm>
                <a:off x="4080" y="3411"/>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37" name="Line 33">
                <a:extLst>
                  <a:ext uri="{FF2B5EF4-FFF2-40B4-BE49-F238E27FC236}">
                    <a16:creationId xmlns:a16="http://schemas.microsoft.com/office/drawing/2014/main" id="{27331DB6-5F5C-EC53-45C2-03AB3C1965BE}"/>
                  </a:ext>
                </a:extLst>
              </p:cNvPr>
              <p:cNvSpPr>
                <a:spLocks noChangeShapeType="1"/>
              </p:cNvSpPr>
              <p:nvPr/>
            </p:nvSpPr>
            <p:spPr bwMode="auto">
              <a:xfrm>
                <a:off x="1968" y="3411"/>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38" name="Line 34">
                <a:extLst>
                  <a:ext uri="{FF2B5EF4-FFF2-40B4-BE49-F238E27FC236}">
                    <a16:creationId xmlns:a16="http://schemas.microsoft.com/office/drawing/2014/main" id="{DF96790A-5090-7C99-4AEC-4F78BF5A3ECA}"/>
                  </a:ext>
                </a:extLst>
              </p:cNvPr>
              <p:cNvSpPr>
                <a:spLocks noChangeShapeType="1"/>
              </p:cNvSpPr>
              <p:nvPr/>
            </p:nvSpPr>
            <p:spPr bwMode="auto">
              <a:xfrm>
                <a:off x="3040" y="3411"/>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39" name="Line 36">
                <a:extLst>
                  <a:ext uri="{FF2B5EF4-FFF2-40B4-BE49-F238E27FC236}">
                    <a16:creationId xmlns:a16="http://schemas.microsoft.com/office/drawing/2014/main" id="{EF798840-9E02-831D-C9E6-7A99E8E5AD94}"/>
                  </a:ext>
                </a:extLst>
              </p:cNvPr>
              <p:cNvSpPr>
                <a:spLocks noChangeShapeType="1"/>
              </p:cNvSpPr>
              <p:nvPr/>
            </p:nvSpPr>
            <p:spPr bwMode="auto">
              <a:xfrm>
                <a:off x="4592" y="2063"/>
                <a:ext cx="160"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40" name="Line 37">
                <a:extLst>
                  <a:ext uri="{FF2B5EF4-FFF2-40B4-BE49-F238E27FC236}">
                    <a16:creationId xmlns:a16="http://schemas.microsoft.com/office/drawing/2014/main" id="{7A375816-840D-8590-6F8C-8490B74AC060}"/>
                  </a:ext>
                </a:extLst>
              </p:cNvPr>
              <p:cNvSpPr>
                <a:spLocks noChangeShapeType="1"/>
              </p:cNvSpPr>
              <p:nvPr/>
            </p:nvSpPr>
            <p:spPr bwMode="auto">
              <a:xfrm>
                <a:off x="4752" y="2067"/>
                <a:ext cx="0" cy="1336"/>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grpSp>
        <p:sp>
          <p:nvSpPr>
            <p:cNvPr id="25" name="Rectangle 39">
              <a:extLst>
                <a:ext uri="{FF2B5EF4-FFF2-40B4-BE49-F238E27FC236}">
                  <a16:creationId xmlns:a16="http://schemas.microsoft.com/office/drawing/2014/main" id="{6B05C1F4-2E78-3BF7-A5BD-25C162A0388C}"/>
                </a:ext>
              </a:extLst>
            </p:cNvPr>
            <p:cNvSpPr>
              <a:spLocks noChangeArrowheads="1"/>
            </p:cNvSpPr>
            <p:nvPr/>
          </p:nvSpPr>
          <p:spPr bwMode="auto">
            <a:xfrm>
              <a:off x="3503" y="3506"/>
              <a:ext cx="942"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26" name="Rectangle 40">
              <a:extLst>
                <a:ext uri="{FF2B5EF4-FFF2-40B4-BE49-F238E27FC236}">
                  <a16:creationId xmlns:a16="http://schemas.microsoft.com/office/drawing/2014/main" id="{88DF5DAA-3E12-14E5-9549-6A8F6E1ABB2B}"/>
                </a:ext>
              </a:extLst>
            </p:cNvPr>
            <p:cNvSpPr>
              <a:spLocks noChangeArrowheads="1"/>
            </p:cNvSpPr>
            <p:nvPr/>
          </p:nvSpPr>
          <p:spPr bwMode="auto">
            <a:xfrm>
              <a:off x="2447" y="3506"/>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27" name="Rectangle 41">
              <a:extLst>
                <a:ext uri="{FF2B5EF4-FFF2-40B4-BE49-F238E27FC236}">
                  <a16:creationId xmlns:a16="http://schemas.microsoft.com/office/drawing/2014/main" id="{65A02AFE-4451-159D-2C27-C298A4E3B42F}"/>
                </a:ext>
              </a:extLst>
            </p:cNvPr>
            <p:cNvSpPr>
              <a:spLocks noChangeArrowheads="1"/>
            </p:cNvSpPr>
            <p:nvPr/>
          </p:nvSpPr>
          <p:spPr bwMode="auto">
            <a:xfrm>
              <a:off x="139" y="3508"/>
              <a:ext cx="1197"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28" name="Rectangle 42">
              <a:extLst>
                <a:ext uri="{FF2B5EF4-FFF2-40B4-BE49-F238E27FC236}">
                  <a16:creationId xmlns:a16="http://schemas.microsoft.com/office/drawing/2014/main" id="{C50A6987-D312-151E-61F4-2C2EBCEB3E16}"/>
                </a:ext>
              </a:extLst>
            </p:cNvPr>
            <p:cNvSpPr>
              <a:spLocks noChangeArrowheads="1"/>
            </p:cNvSpPr>
            <p:nvPr/>
          </p:nvSpPr>
          <p:spPr bwMode="auto">
            <a:xfrm>
              <a:off x="1388" y="3506"/>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29" name="Rectangle 43">
              <a:extLst>
                <a:ext uri="{FF2B5EF4-FFF2-40B4-BE49-F238E27FC236}">
                  <a16:creationId xmlns:a16="http://schemas.microsoft.com/office/drawing/2014/main" id="{7EFFAA27-0B61-8735-9378-88563C64FBA0}"/>
                </a:ext>
              </a:extLst>
            </p:cNvPr>
            <p:cNvSpPr>
              <a:spLocks noChangeArrowheads="1"/>
            </p:cNvSpPr>
            <p:nvPr/>
          </p:nvSpPr>
          <p:spPr bwMode="auto">
            <a:xfrm>
              <a:off x="1392" y="3509"/>
              <a:ext cx="935" cy="4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600" b="0" i="0" u="none" strike="noStrike" kern="0" cap="none" spc="0" normalizeH="0" baseline="0" noProof="0" dirty="0">
                  <a:ln>
                    <a:noFill/>
                  </a:ln>
                  <a:solidFill>
                    <a:srgbClr val="CC0000"/>
                  </a:solidFill>
                  <a:effectLst/>
                  <a:uLnTx/>
                  <a:uFillTx/>
                  <a:latin typeface="Tahoma" panose="020B0604030504040204" pitchFamily="34" charset="0"/>
                </a:rPr>
                <a:t>Systematic</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600" b="0" i="0" u="none" strike="noStrike" kern="0" cap="none" spc="0" normalizeH="0" baseline="0" noProof="0" dirty="0">
                  <a:ln>
                    <a:noFill/>
                  </a:ln>
                  <a:solidFill>
                    <a:srgbClr val="CC0000"/>
                  </a:solidFill>
                  <a:effectLst/>
                  <a:uLnTx/>
                  <a:uFillTx/>
                  <a:latin typeface="Tahoma" panose="020B0604030504040204" pitchFamily="34" charset="0"/>
                </a:rPr>
                <a:t>Sampling</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600" b="0" i="0" u="none" strike="noStrike" kern="0" cap="none" spc="0" normalizeH="0" baseline="0" noProof="0" dirty="0">
                  <a:ln>
                    <a:noFill/>
                  </a:ln>
                  <a:solidFill>
                    <a:srgbClr val="CC0000"/>
                  </a:solidFill>
                  <a:effectLst/>
                  <a:uLnTx/>
                  <a:uFillTx/>
                  <a:latin typeface="Tahoma" panose="020B0604030504040204" pitchFamily="34" charset="0"/>
                </a:rPr>
                <a:t>(interval)</a:t>
              </a:r>
            </a:p>
          </p:txBody>
        </p:sp>
        <p:sp>
          <p:nvSpPr>
            <p:cNvPr id="30" name="Rectangle 44">
              <a:extLst>
                <a:ext uri="{FF2B5EF4-FFF2-40B4-BE49-F238E27FC236}">
                  <a16:creationId xmlns:a16="http://schemas.microsoft.com/office/drawing/2014/main" id="{D48311CC-8629-0028-6FAB-034F06B5201B}"/>
                </a:ext>
              </a:extLst>
            </p:cNvPr>
            <p:cNvSpPr>
              <a:spLocks noChangeArrowheads="1"/>
            </p:cNvSpPr>
            <p:nvPr/>
          </p:nvSpPr>
          <p:spPr bwMode="auto">
            <a:xfrm>
              <a:off x="2584" y="3518"/>
              <a:ext cx="720" cy="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400" b="0" i="0" u="none" strike="noStrike" kern="0" cap="none" spc="0" normalizeH="0" baseline="0" noProof="0" dirty="0">
                  <a:ln>
                    <a:noFill/>
                  </a:ln>
                  <a:solidFill>
                    <a:srgbClr val="CC0000"/>
                  </a:solidFill>
                  <a:effectLst/>
                  <a:uLnTx/>
                  <a:uFillTx/>
                  <a:latin typeface="Tahoma" panose="020B0604030504040204" pitchFamily="34" charset="0"/>
                </a:rPr>
                <a:t>Stratified</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400" b="0" i="0" u="none" strike="noStrike" kern="0" cap="none" spc="0" normalizeH="0" baseline="0" noProof="0" dirty="0">
                  <a:ln>
                    <a:noFill/>
                  </a:ln>
                  <a:solidFill>
                    <a:srgbClr val="CC0000"/>
                  </a:solidFill>
                  <a:effectLst/>
                  <a:uLnTx/>
                  <a:uFillTx/>
                  <a:latin typeface="Tahoma" panose="020B0604030504040204" pitchFamily="34" charset="0"/>
                </a:rPr>
                <a:t>Sampling</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400" b="0" i="0" u="none" strike="noStrike" kern="0" cap="none" spc="0" normalizeH="0" baseline="0" noProof="0" dirty="0">
                  <a:ln>
                    <a:noFill/>
                  </a:ln>
                  <a:solidFill>
                    <a:srgbClr val="CC0000"/>
                  </a:solidFill>
                  <a:effectLst/>
                  <a:uLnTx/>
                  <a:uFillTx/>
                  <a:latin typeface="Tahoma" panose="020B0604030504040204" pitchFamily="34" charset="0"/>
                </a:rPr>
                <a:t>(subgroups)</a:t>
              </a:r>
            </a:p>
          </p:txBody>
        </p:sp>
        <p:sp>
          <p:nvSpPr>
            <p:cNvPr id="31" name="Rectangle 45">
              <a:extLst>
                <a:ext uri="{FF2B5EF4-FFF2-40B4-BE49-F238E27FC236}">
                  <a16:creationId xmlns:a16="http://schemas.microsoft.com/office/drawing/2014/main" id="{8578027C-A9E0-2A2F-112E-A3E0F7ABBEDE}"/>
                </a:ext>
              </a:extLst>
            </p:cNvPr>
            <p:cNvSpPr>
              <a:spLocks noChangeArrowheads="1"/>
            </p:cNvSpPr>
            <p:nvPr/>
          </p:nvSpPr>
          <p:spPr bwMode="auto">
            <a:xfrm>
              <a:off x="3606" y="3543"/>
              <a:ext cx="777" cy="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Cluster</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Sampling</a:t>
              </a:r>
            </a:p>
          </p:txBody>
        </p:sp>
        <p:sp>
          <p:nvSpPr>
            <p:cNvPr id="32" name="Rectangle 47">
              <a:extLst>
                <a:ext uri="{FF2B5EF4-FFF2-40B4-BE49-F238E27FC236}">
                  <a16:creationId xmlns:a16="http://schemas.microsoft.com/office/drawing/2014/main" id="{74355B1A-953A-2BE6-2602-66ABA3237690}"/>
                </a:ext>
              </a:extLst>
            </p:cNvPr>
            <p:cNvSpPr>
              <a:spLocks noChangeArrowheads="1"/>
            </p:cNvSpPr>
            <p:nvPr/>
          </p:nvSpPr>
          <p:spPr bwMode="auto">
            <a:xfrm>
              <a:off x="88" y="3503"/>
              <a:ext cx="1296" cy="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000000"/>
                  </a:solidFill>
                  <a:effectLst/>
                  <a:uLnTx/>
                  <a:uFillTx/>
                  <a:latin typeface="Tahoma" panose="020B0604030504040204" pitchFamily="34" charset="0"/>
                </a:rPr>
                <a:t> </a:t>
              </a: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Simple Random</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Sampling</a:t>
              </a:r>
            </a:p>
          </p:txBody>
        </p:sp>
        <p:sp>
          <p:nvSpPr>
            <p:cNvPr id="33" name="Rectangle 48">
              <a:extLst>
                <a:ext uri="{FF2B5EF4-FFF2-40B4-BE49-F238E27FC236}">
                  <a16:creationId xmlns:a16="http://schemas.microsoft.com/office/drawing/2014/main" id="{8E93F7E6-91F5-97DE-00D3-084290F26E10}"/>
                </a:ext>
              </a:extLst>
            </p:cNvPr>
            <p:cNvSpPr>
              <a:spLocks noChangeArrowheads="1"/>
            </p:cNvSpPr>
            <p:nvPr/>
          </p:nvSpPr>
          <p:spPr bwMode="auto">
            <a:xfrm>
              <a:off x="720" y="816"/>
              <a:ext cx="117" cy="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000" b="0" i="0" u="none" strike="noStrike" kern="0" cap="none" spc="0" normalizeH="0" baseline="0" noProof="0">
                <a:ln>
                  <a:noFill/>
                </a:ln>
                <a:solidFill>
                  <a:prstClr val="black"/>
                </a:solidFill>
                <a:effectLst/>
                <a:uLnTx/>
                <a:uFillTx/>
                <a:latin typeface="Tahoma" panose="020B0604030504040204" pitchFamily="34" charset="0"/>
              </a:endParaRPr>
            </a:p>
          </p:txBody>
        </p:sp>
      </p:grpSp>
      <p:sp>
        <p:nvSpPr>
          <p:cNvPr id="44" name="Title 1">
            <a:extLst>
              <a:ext uri="{FF2B5EF4-FFF2-40B4-BE49-F238E27FC236}">
                <a16:creationId xmlns:a16="http://schemas.microsoft.com/office/drawing/2014/main" id="{4E6BA6DE-A5B8-7DCC-7279-7E7C3D52D50B}"/>
              </a:ext>
            </a:extLst>
          </p:cNvPr>
          <p:cNvSpPr txBox="1">
            <a:spLocks/>
          </p:cNvSpPr>
          <p:nvPr/>
        </p:nvSpPr>
        <p:spPr>
          <a:xfrm>
            <a:off x="457200" y="65213"/>
            <a:ext cx="8229600" cy="1143000"/>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Summary of sampling technique</a:t>
            </a:r>
          </a:p>
        </p:txBody>
      </p:sp>
    </p:spTree>
    <p:extLst>
      <p:ext uri="{BB962C8B-B14F-4D97-AF65-F5344CB8AC3E}">
        <p14:creationId xmlns:p14="http://schemas.microsoft.com/office/powerpoint/2010/main" val="635059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2.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2698</Words>
  <Application>Microsoft Office PowerPoint</Application>
  <PresentationFormat>On-screen Show (4:3)</PresentationFormat>
  <Paragraphs>281</Paragraphs>
  <Slides>66</Slides>
  <Notes>14</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66</vt:i4>
      </vt:variant>
    </vt:vector>
  </HeadingPairs>
  <TitlesOfParts>
    <vt:vector size="77" baseType="lpstr">
      <vt:lpstr>Myriad Pro</vt:lpstr>
      <vt:lpstr>Arial</vt:lpstr>
      <vt:lpstr>Calibri</vt:lpstr>
      <vt:lpstr>Georgia</vt:lpstr>
      <vt:lpstr>Tahoma</vt:lpstr>
      <vt:lpstr>Times New Roman</vt:lpstr>
      <vt:lpstr>Trebuchet MS</vt:lpstr>
      <vt:lpstr>Verdana</vt:lpstr>
      <vt:lpstr>Wingdings</vt:lpstr>
      <vt:lpstr>20140311PresentationUWTSDTemplate</vt:lpstr>
      <vt:lpstr>Bitmap Image</vt:lpstr>
      <vt:lpstr>  PRACTICE-BASED RESEARCH   Sampling Strategy  Semester 2</vt:lpstr>
      <vt:lpstr>Learning outcomes</vt:lpstr>
      <vt:lpstr>Module Summary</vt:lpstr>
      <vt:lpstr>Aims of the Session</vt:lpstr>
      <vt:lpstr>Sampling Strategy</vt:lpstr>
      <vt:lpstr>Sampling</vt:lpstr>
      <vt:lpstr>What is a Sample?</vt:lpstr>
      <vt:lpstr>Sample</vt:lpstr>
      <vt:lpstr>Population vs sample</vt:lpstr>
      <vt:lpstr>Population vs sample</vt:lpstr>
      <vt:lpstr>Population vs sample</vt:lpstr>
      <vt:lpstr>Population vs sample</vt:lpstr>
      <vt:lpstr>Population vs sample</vt:lpstr>
      <vt:lpstr>Why are  Samples used in research?</vt:lpstr>
      <vt:lpstr>Importance of samples</vt:lpstr>
      <vt:lpstr>What are the key considerations in sampling?</vt:lpstr>
      <vt:lpstr>Key Considerations in Sampling</vt:lpstr>
      <vt:lpstr>What is a Sampling frame?</vt:lpstr>
      <vt:lpstr>Sampling frame</vt:lpstr>
      <vt:lpstr>For example</vt:lpstr>
      <vt:lpstr>What is a sample size?</vt:lpstr>
      <vt:lpstr>Sample size </vt:lpstr>
      <vt:lpstr>Sample size </vt:lpstr>
      <vt:lpstr>For example</vt:lpstr>
      <vt:lpstr>What are Sampling strategy/technique?</vt:lpstr>
      <vt:lpstr>Sampling</vt:lpstr>
      <vt:lpstr>Sampling Strategy</vt:lpstr>
      <vt:lpstr>Participants and Sampling</vt:lpstr>
      <vt:lpstr>Sampling Strategy</vt:lpstr>
      <vt:lpstr>What are the two types of Sampling strategy/technique?</vt:lpstr>
      <vt:lpstr>Types of sampling strategy/methods</vt:lpstr>
      <vt:lpstr>Probability sampling methods</vt:lpstr>
      <vt:lpstr>Probability sampling methods</vt:lpstr>
      <vt:lpstr>What are the types of probability Sampling?</vt:lpstr>
      <vt:lpstr>Types of probability sample</vt:lpstr>
      <vt:lpstr>Four main types of probability sample</vt:lpstr>
      <vt:lpstr>Simple random sampling</vt:lpstr>
      <vt:lpstr>Example</vt:lpstr>
      <vt:lpstr>Systematic sampling</vt:lpstr>
      <vt:lpstr>Example</vt:lpstr>
      <vt:lpstr>Stratified sampling</vt:lpstr>
      <vt:lpstr>Stratified sampling</vt:lpstr>
      <vt:lpstr>Example</vt:lpstr>
      <vt:lpstr>Cluster sampling</vt:lpstr>
      <vt:lpstr>Multistage sampling</vt:lpstr>
      <vt:lpstr>Multistage sampling</vt:lpstr>
      <vt:lpstr>Example</vt:lpstr>
      <vt:lpstr>Sampling</vt:lpstr>
      <vt:lpstr>Short Break</vt:lpstr>
      <vt:lpstr>Non-probability sampling methods</vt:lpstr>
      <vt:lpstr>Non-probability sampling methods</vt:lpstr>
      <vt:lpstr>Non-probability sampling methods</vt:lpstr>
      <vt:lpstr>Non-probability sampling </vt:lpstr>
      <vt:lpstr>What are the types of non probability Sampling?</vt:lpstr>
      <vt:lpstr>Types of non-probability sample</vt:lpstr>
      <vt:lpstr>Convenience sampling</vt:lpstr>
      <vt:lpstr>Example</vt:lpstr>
      <vt:lpstr>Voluntary response sampling</vt:lpstr>
      <vt:lpstr>Example</vt:lpstr>
      <vt:lpstr>Purposive sampling</vt:lpstr>
      <vt:lpstr>Example</vt:lpstr>
      <vt:lpstr>Snowball sampling</vt:lpstr>
      <vt:lpstr>Example</vt:lpstr>
      <vt:lpstr>Types of non-probability sample</vt:lpstr>
      <vt:lpstr>Activity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39</cp:revision>
  <dcterms:created xsi:type="dcterms:W3CDTF">2015-04-14T15:21:28Z</dcterms:created>
  <dcterms:modified xsi:type="dcterms:W3CDTF">2023-04-23T15:11:47Z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