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5"/>
  </p:notesMasterIdLst>
  <p:sldIdLst>
    <p:sldId id="256" r:id="rId2"/>
    <p:sldId id="257" r:id="rId3"/>
    <p:sldId id="258" r:id="rId4"/>
    <p:sldId id="259" r:id="rId5"/>
    <p:sldId id="260" r:id="rId6"/>
    <p:sldId id="267" r:id="rId7"/>
    <p:sldId id="268" r:id="rId8"/>
    <p:sldId id="269" r:id="rId9"/>
    <p:sldId id="270" r:id="rId10"/>
    <p:sldId id="271" r:id="rId11"/>
    <p:sldId id="272" r:id="rId12"/>
    <p:sldId id="273" r:id="rId13"/>
    <p:sldId id="274" r:id="rId14"/>
    <p:sldId id="276" r:id="rId15"/>
    <p:sldId id="277" r:id="rId16"/>
    <p:sldId id="278" r:id="rId17"/>
    <p:sldId id="279" r:id="rId18"/>
    <p:sldId id="280" r:id="rId19"/>
    <p:sldId id="281" r:id="rId20"/>
    <p:sldId id="282" r:id="rId21"/>
    <p:sldId id="283" r:id="rId22"/>
    <p:sldId id="284" r:id="rId23"/>
    <p:sldId id="285" r:id="rId24"/>
    <p:sldId id="286" r:id="rId25"/>
    <p:sldId id="287" r:id="rId26"/>
    <p:sldId id="288" r:id="rId27"/>
    <p:sldId id="292" r:id="rId28"/>
    <p:sldId id="293" r:id="rId29"/>
    <p:sldId id="289" r:id="rId30"/>
    <p:sldId id="290" r:id="rId31"/>
    <p:sldId id="291" r:id="rId32"/>
    <p:sldId id="294" r:id="rId33"/>
    <p:sldId id="266" r:id="rId34"/>
  </p:sldIdLst>
  <p:sldSz cx="18288000" cy="10287000"/>
  <p:notesSz cx="6858000" cy="9144000"/>
  <p:embeddedFontLst>
    <p:embeddedFont>
      <p:font typeface="Times New Roman Bold" panose="02020803070505020304" pitchFamily="18" charset="0"/>
      <p:regular r:id="rId36"/>
      <p:bold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81150" autoAdjust="0"/>
  </p:normalViewPr>
  <p:slideViewPr>
    <p:cSldViewPr>
      <p:cViewPr>
        <p:scale>
          <a:sx n="56" d="100"/>
          <a:sy n="56" d="100"/>
        </p:scale>
        <p:origin x="531"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880746-6633-42DE-A982-AA9DC8AFDF00}" type="datetimeFigureOut">
              <a:rPr lang="en-US" smtClean="0"/>
              <a:t>3/4/2026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58D794-86A2-440B-B5A4-8B5FFD5EA027}" type="slidenum">
              <a:rPr lang="en-US" smtClean="0"/>
              <a:t>‹#›</a:t>
            </a:fld>
            <a:endParaRPr lang="en-US"/>
          </a:p>
        </p:txBody>
      </p:sp>
    </p:spTree>
    <p:extLst>
      <p:ext uri="{BB962C8B-B14F-4D97-AF65-F5344CB8AC3E}">
        <p14:creationId xmlns:p14="http://schemas.microsoft.com/office/powerpoint/2010/main" val="2270693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employs over 1.3 million people, taking the position as the largest public sector employer in Europe. According to Hacker (2024), the NHS Workforce Statistics show over 100,000 job openings during 2023 in England. The healthcare sector faces ongoing nursing shortages, particularly affecting acute medical facilities. These existing staffing shortages create extended waiting times and increased workload for employees. </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3</a:t>
            </a:fld>
            <a:endParaRPr lang="en-US"/>
          </a:p>
        </p:txBody>
      </p:sp>
    </p:spTree>
    <p:extLst>
      <p:ext uri="{BB962C8B-B14F-4D97-AF65-F5344CB8AC3E}">
        <p14:creationId xmlns:p14="http://schemas.microsoft.com/office/powerpoint/2010/main" val="1865333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NHS data from (NHS SBS, 2024) show that several trusts have nursing turnover rates of over 10% annually. The combination of pension changes and workload demands has led experienced clinicians to retire early. The total expenditure for agency staff reached approximately £3 billion during the previous years (Health Business, 2025). The data shows that the healthcare system lacks effective retention strategies, making financial difficulties and disrupting patient care delivery throughout the country.</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4</a:t>
            </a:fld>
            <a:endParaRPr lang="en-US"/>
          </a:p>
        </p:txBody>
      </p:sp>
    </p:spTree>
    <p:extLst>
      <p:ext uri="{BB962C8B-B14F-4D97-AF65-F5344CB8AC3E}">
        <p14:creationId xmlns:p14="http://schemas.microsoft.com/office/powerpoint/2010/main" val="2567746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Staff Survey 2024 reported that over 40% of staff felt unwell due to work-related stress (Picker, 2025). The workforce showed that a high number of employees planned to leave their jobs within the next 12 months. Trusts display wide differences in their engagement score results.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5</a:t>
            </a:fld>
            <a:endParaRPr lang="en-US"/>
          </a:p>
        </p:txBody>
      </p:sp>
    </p:spTree>
    <p:extLst>
      <p:ext uri="{BB962C8B-B14F-4D97-AF65-F5344CB8AC3E}">
        <p14:creationId xmlns:p14="http://schemas.microsoft.com/office/powerpoint/2010/main" val="2674392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Smiley et al. (2025) present that workforce demographic reports show a substantial proportion of senior nurses and consultants approaching retirement age. The NHS People Plan acknowledges leadership pipeline vulnerability. The succession frameworks of the different trusts show major differences. The organization needs to develop systematic talent mapping because its current procedures create knowledge gaps, leading to strategic interruptions when top leaders depart unexpectedly.</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6</a:t>
            </a:fld>
            <a:endParaRPr lang="en-US"/>
          </a:p>
        </p:txBody>
      </p:sp>
    </p:spTree>
    <p:extLst>
      <p:ext uri="{BB962C8B-B14F-4D97-AF65-F5344CB8AC3E}">
        <p14:creationId xmlns:p14="http://schemas.microsoft.com/office/powerpoint/2010/main" val="2247896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NHS agencies spend billions every year on temporary staffing because they need to hire more workers (Morgan, 2022). The expenses for employee replacements consist of three main components, which include recruitment costs and onboarding expenses, as well as training costs. High turnover rates result in two major consequences that harm both productivity and financial stability over time.</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7</a:t>
            </a:fld>
            <a:endParaRPr lang="en-US"/>
          </a:p>
        </p:txBody>
      </p:sp>
    </p:spTree>
    <p:extLst>
      <p:ext uri="{BB962C8B-B14F-4D97-AF65-F5344CB8AC3E}">
        <p14:creationId xmlns:p14="http://schemas.microsoft.com/office/powerpoint/2010/main" val="371103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Capital Theory defines workforce skills and knowledge as creating value for an organization (Serenko, 2024). The NHS has made a substantial financial commitment to developing clinicians through clinical education and professional development, but turnover of clinical staff negatively affects the return on this investment. Therefore, implementing retention strategies is essential to maintain institutional knowledge and support sustainable performance from the clinical workforce.</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8</a:t>
            </a:fld>
            <a:endParaRPr lang="en-US"/>
          </a:p>
        </p:txBody>
      </p:sp>
    </p:spTree>
    <p:extLst>
      <p:ext uri="{BB962C8B-B14F-4D97-AF65-F5344CB8AC3E}">
        <p14:creationId xmlns:p14="http://schemas.microsoft.com/office/powerpoint/2010/main" val="2476023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Psychological Contract Theory, employee turnover is caused by the employees’ perception that their implicit expectations have been breached (Clark, 2024). Many NHS staff members believe that there is a disproportionate amount of work to do and do not believe that they are recognized for their hard work. An absence of mutually </a:t>
            </a:r>
            <a:r>
              <a:rPr lang="en-US" sz="1200" kern="1200" dirty="0" err="1">
                <a:solidFill>
                  <a:schemeClr val="tx1"/>
                </a:solidFill>
                <a:effectLst/>
                <a:latin typeface="+mn-lt"/>
                <a:ea typeface="+mn-ea"/>
                <a:cs typeface="+mn-cs"/>
              </a:rPr>
              <a:t>agreed:upon</a:t>
            </a:r>
            <a:r>
              <a:rPr lang="en-US" sz="1200" kern="1200" dirty="0">
                <a:solidFill>
                  <a:schemeClr val="tx1"/>
                </a:solidFill>
                <a:effectLst/>
                <a:latin typeface="+mn-lt"/>
                <a:ea typeface="+mn-ea"/>
                <a:cs typeface="+mn-cs"/>
              </a:rPr>
              <a:t> expectations for support, fairness, or advancement causes employees to feel less committed to the organization.</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9</a:t>
            </a:fld>
            <a:endParaRPr lang="en-US"/>
          </a:p>
        </p:txBody>
      </p:sp>
    </p:spTree>
    <p:extLst>
      <p:ext uri="{BB962C8B-B14F-4D97-AF65-F5344CB8AC3E}">
        <p14:creationId xmlns:p14="http://schemas.microsoft.com/office/powerpoint/2010/main" val="780683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Current workforce statistics demonstrate that there is tremendous pressure on the workforce to fill vacant positions and that turnover is increasing. Thus, there is an ageing leadership cadre and increasing stress levels (Clark, 2024). The NHS People Plan recognizes that these factors pose an increased risk to the NHS workforce. However, the inconsistent implementation of the plan diminishes the positive impact of these efforts on the workforce.</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10</a:t>
            </a:fld>
            <a:endParaRPr lang="en-US"/>
          </a:p>
        </p:txBody>
      </p:sp>
    </p:spTree>
    <p:extLst>
      <p:ext uri="{BB962C8B-B14F-4D97-AF65-F5344CB8AC3E}">
        <p14:creationId xmlns:p14="http://schemas.microsoft.com/office/powerpoint/2010/main" val="1640773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Funding and workforce planning constraints at a national level create gaps in staff. One of the biggest issues is the post Brexit reduction in the inflow of the EU workforce and the resulting pressures on recruitment from international hiring (Portes and </a:t>
            </a:r>
            <a:r>
              <a:rPr lang="en-US" sz="1200" kern="1200" dirty="0" err="1">
                <a:solidFill>
                  <a:schemeClr val="tx1"/>
                </a:solidFill>
                <a:effectLst/>
                <a:latin typeface="+mn-lt"/>
                <a:ea typeface="+mn-ea"/>
                <a:cs typeface="+mn-cs"/>
              </a:rPr>
              <a:t>Springford</a:t>
            </a:r>
            <a:r>
              <a:rPr lang="en-US" sz="1200" kern="1200" dirty="0">
                <a:solidFill>
                  <a:schemeClr val="tx1"/>
                </a:solidFill>
                <a:effectLst/>
                <a:latin typeface="+mn-lt"/>
                <a:ea typeface="+mn-ea"/>
                <a:cs typeface="+mn-cs"/>
              </a:rPr>
              <a:t>, 2023). While there have been some global recruitment efforts, the long-term development pipeline for domestic staff remains not sufficient to meet demand. Additionally, the policy responses to the health workforce crisis have historically been more reactive than predictive.</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11</a:t>
            </a:fld>
            <a:endParaRPr lang="en-US"/>
          </a:p>
        </p:txBody>
      </p:sp>
    </p:spTree>
    <p:extLst>
      <p:ext uri="{BB962C8B-B14F-4D97-AF65-F5344CB8AC3E}">
        <p14:creationId xmlns:p14="http://schemas.microsoft.com/office/powerpoint/2010/main" val="3980354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operates as semi-autonomous trusts, and there is a degree of variability in HR implementation. There are also many bureaucratic processes that can delay the promotion and mobility of staff internally, as well as the absence of a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succession framework. It results in variation in transparency and clarity on what progression entails (Remnant et al., 2025). This leads to decisions by staff regarding turnover.</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12</a:t>
            </a:fld>
            <a:endParaRPr lang="en-US"/>
          </a:p>
        </p:txBody>
      </p:sp>
    </p:spTree>
    <p:extLst>
      <p:ext uri="{BB962C8B-B14F-4D97-AF65-F5344CB8AC3E}">
        <p14:creationId xmlns:p14="http://schemas.microsoft.com/office/powerpoint/2010/main" val="2975416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NHS Staff Survey, the quality of management has a major effect on staff engagement scores. Management capability will vary, so the effect creates morale and retention issues (</a:t>
            </a:r>
            <a:r>
              <a:rPr lang="en-US" sz="1200" kern="1200" dirty="0" err="1">
                <a:solidFill>
                  <a:schemeClr val="tx1"/>
                </a:solidFill>
                <a:effectLst/>
                <a:latin typeface="+mn-lt"/>
                <a:ea typeface="+mn-ea"/>
                <a:cs typeface="+mn-cs"/>
              </a:rPr>
              <a:t>Moscelli</a:t>
            </a:r>
            <a:r>
              <a:rPr lang="en-US" sz="1200" kern="1200" dirty="0">
                <a:solidFill>
                  <a:schemeClr val="tx1"/>
                </a:solidFill>
                <a:effectLst/>
                <a:latin typeface="+mn-lt"/>
                <a:ea typeface="+mn-ea"/>
                <a:cs typeface="+mn-cs"/>
              </a:rPr>
              <a:t> et al., 2024). In addition, limited talent identification processes can weaken succession readiness. This continues to be more leadership gaps in the provision of key clinical services.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13</a:t>
            </a:fld>
            <a:endParaRPr lang="en-US"/>
          </a:p>
        </p:txBody>
      </p:sp>
    </p:spTree>
    <p:extLst>
      <p:ext uri="{BB962C8B-B14F-4D97-AF65-F5344CB8AC3E}">
        <p14:creationId xmlns:p14="http://schemas.microsoft.com/office/powerpoint/2010/main" val="1622102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also a culture of heavy workloads and working long hours within the NHS. This is reflected in survey findings of staff stress levels; burnout from presenteeism and the high emotional demands of work are somewhat </a:t>
            </a:r>
            <a:r>
              <a:rPr lang="en-US" sz="1200" kern="1200" dirty="0" err="1">
                <a:solidFill>
                  <a:schemeClr val="tx1"/>
                </a:solidFill>
                <a:effectLst/>
                <a:latin typeface="+mn-lt"/>
                <a:ea typeface="+mn-ea"/>
                <a:cs typeface="+mn-cs"/>
              </a:rPr>
              <a:t>normalised</a:t>
            </a:r>
            <a:r>
              <a:rPr lang="en-US" sz="1200" kern="1200" dirty="0">
                <a:solidFill>
                  <a:schemeClr val="tx1"/>
                </a:solidFill>
                <a:effectLst/>
                <a:latin typeface="+mn-lt"/>
                <a:ea typeface="+mn-ea"/>
                <a:cs typeface="+mn-cs"/>
              </a:rPr>
              <a:t> (Picker, 2025). There are limited forms of recognition within the NHS, resulting in reduced intrinsic motivation and a higher risk of disengagement.</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14</a:t>
            </a:fld>
            <a:endParaRPr lang="en-US"/>
          </a:p>
        </p:txBody>
      </p:sp>
    </p:spTree>
    <p:extLst>
      <p:ext uri="{BB962C8B-B14F-4D97-AF65-F5344CB8AC3E}">
        <p14:creationId xmlns:p14="http://schemas.microsoft.com/office/powerpoint/2010/main" val="1900109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Application of the JD-R theory provides an explanation for the causes of burnout among NHS staff with excessive demands and limited resources (</a:t>
            </a:r>
            <a:r>
              <a:rPr lang="en-US" sz="1200" kern="1200" dirty="0" err="1">
                <a:solidFill>
                  <a:schemeClr val="tx1"/>
                </a:solidFill>
                <a:effectLst/>
                <a:latin typeface="+mn-lt"/>
                <a:ea typeface="+mn-ea"/>
                <a:cs typeface="+mn-cs"/>
              </a:rPr>
              <a:t>Koroglu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Ozmen</a:t>
            </a:r>
            <a:r>
              <a:rPr lang="en-US" sz="1200" kern="1200" dirty="0">
                <a:solidFill>
                  <a:schemeClr val="tx1"/>
                </a:solidFill>
                <a:effectLst/>
                <a:latin typeface="+mn-lt"/>
                <a:ea typeface="+mn-ea"/>
                <a:cs typeface="+mn-cs"/>
              </a:rPr>
              <a:t>, 2021). High staffing shortages coupled with a heavy workload create high levels of strain and disengagement, leading to an increased likelihood of exit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15</a:t>
            </a:fld>
            <a:endParaRPr lang="en-US"/>
          </a:p>
        </p:txBody>
      </p:sp>
    </p:spTree>
    <p:extLst>
      <p:ext uri="{BB962C8B-B14F-4D97-AF65-F5344CB8AC3E}">
        <p14:creationId xmlns:p14="http://schemas.microsoft.com/office/powerpoint/2010/main" val="31711564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 average, succession planning has been irregular among different NHS trusts, and the ability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workforce data via analytics has also been different among trusts (Moss et al., 2025). As a result, without the use of predictive modelling, retention planning has primarily been reactive. The potential for strategic foresight is constrained.</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16</a:t>
            </a:fld>
            <a:endParaRPr lang="en-US"/>
          </a:p>
        </p:txBody>
      </p:sp>
    </p:spTree>
    <p:extLst>
      <p:ext uri="{BB962C8B-B14F-4D97-AF65-F5344CB8AC3E}">
        <p14:creationId xmlns:p14="http://schemas.microsoft.com/office/powerpoint/2010/main" val="6282442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three main areas in which the NHS People Plan focuses on: wellbeing, leadership development and inclusion. However, the retention of employees has shown inconsistent improvement, indicating that there are gaps in both the design of policies and how those policies are implemented at the operational level (Harris et al., 2022). The lack of uniformity exposes an opportunity for enhancement in implementing a consistent basis of operation throughout all NHS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within the UK.</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17</a:t>
            </a:fld>
            <a:endParaRPr lang="en-US"/>
          </a:p>
        </p:txBody>
      </p:sp>
    </p:spTree>
    <p:extLst>
      <p:ext uri="{BB962C8B-B14F-4D97-AF65-F5344CB8AC3E}">
        <p14:creationId xmlns:p14="http://schemas.microsoft.com/office/powerpoint/2010/main" val="35907758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Retention issues stem from a few root causes, including insufficient funding, a fragmented system of health care, inconsistencies in leadership and cultural burnout. There is sufficient evidence to suggest that there are multi-level systemic causes. Addressing these challenges necessitates a coordinated strategic intervention at the levels of policy,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management (Moss et al., 2025). Sustainable stability of the workforce will be reliant on the successful integration of structural reform, employee well-being and leadership development initiatives.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18</a:t>
            </a:fld>
            <a:endParaRPr lang="en-US"/>
          </a:p>
        </p:txBody>
      </p:sp>
    </p:spTree>
    <p:extLst>
      <p:ext uri="{BB962C8B-B14F-4D97-AF65-F5344CB8AC3E}">
        <p14:creationId xmlns:p14="http://schemas.microsoft.com/office/powerpoint/2010/main" val="24002419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workforce statistics of Park et al. (2024) that predictive analytics models use to determine their future workforce needs. It can predict employee retirement rates, turnover trends and upcoming skill deficiencies. The NHS trusts' national system uses strategic workforce modelling to create succession plans. It supports decision-making through evidence-based processes and decreases emergency staff requirements while maintaining staff levels for extended periods.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19</a:t>
            </a:fld>
            <a:endParaRPr lang="en-US"/>
          </a:p>
        </p:txBody>
      </p:sp>
    </p:spTree>
    <p:extLst>
      <p:ext uri="{BB962C8B-B14F-4D97-AF65-F5344CB8AC3E}">
        <p14:creationId xmlns:p14="http://schemas.microsoft.com/office/powerpoint/2010/main" val="19319927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can improve their internal mobility processes through formal talent identification systems together with structured leadership pipeline development. It creates better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continuity and succession readiness practices. Research of Bano et al. (2022) shows that organizations which adopt systematic succession planning methods will experience lower risks of senior staff vacancies. It will also improve leadership stability and better long-term retention performance.</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20</a:t>
            </a:fld>
            <a:endParaRPr lang="en-US"/>
          </a:p>
        </p:txBody>
      </p:sp>
    </p:spTree>
    <p:extLst>
      <p:ext uri="{BB962C8B-B14F-4D97-AF65-F5344CB8AC3E}">
        <p14:creationId xmlns:p14="http://schemas.microsoft.com/office/powerpoint/2010/main" val="22928781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Flexible and </a:t>
            </a:r>
            <a:r>
              <a:rPr lang="en-US" sz="1200" kern="1200" dirty="0" err="1">
                <a:solidFill>
                  <a:schemeClr val="tx1"/>
                </a:solidFill>
                <a:effectLst/>
                <a:latin typeface="+mn-lt"/>
                <a:ea typeface="+mn-ea"/>
                <a:cs typeface="+mn-cs"/>
              </a:rPr>
              <a:t>specialised</a:t>
            </a:r>
            <a:r>
              <a:rPr lang="en-US" sz="1200" kern="1200" dirty="0">
                <a:solidFill>
                  <a:schemeClr val="tx1"/>
                </a:solidFill>
                <a:effectLst/>
                <a:latin typeface="+mn-lt"/>
                <a:ea typeface="+mn-ea"/>
                <a:cs typeface="+mn-cs"/>
              </a:rPr>
              <a:t> career pathways increase intrinsic motivation and meet principles outlined in Self-Determination Theory (having autonomy and competency). The addition of structured opportunities for progression (without the requirement to elevate to management) will create more satisfaction in professional experience (Abd-</a:t>
            </a:r>
            <a:r>
              <a:rPr lang="en-US" sz="1200" kern="1200" dirty="0" err="1">
                <a:solidFill>
                  <a:schemeClr val="tx1"/>
                </a:solidFill>
                <a:effectLst/>
                <a:latin typeface="+mn-lt"/>
                <a:ea typeface="+mn-ea"/>
                <a:cs typeface="+mn-cs"/>
              </a:rPr>
              <a:t>Elwareth</a:t>
            </a:r>
            <a:r>
              <a:rPr lang="en-US" sz="1200" kern="1200" dirty="0">
                <a:solidFill>
                  <a:schemeClr val="tx1"/>
                </a:solidFill>
                <a:effectLst/>
                <a:latin typeface="+mn-lt"/>
                <a:ea typeface="+mn-ea"/>
                <a:cs typeface="+mn-cs"/>
              </a:rPr>
              <a:t> et al., 2022). It increases commitment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creates improved outcomes in the long-term retention of staff in diverse clinical roles.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21</a:t>
            </a:fld>
            <a:endParaRPr lang="en-US"/>
          </a:p>
        </p:txBody>
      </p:sp>
    </p:spTree>
    <p:extLst>
      <p:ext uri="{BB962C8B-B14F-4D97-AF65-F5344CB8AC3E}">
        <p14:creationId xmlns:p14="http://schemas.microsoft.com/office/powerpoint/2010/main" val="134709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Evidence from the NHS Staff Survey demonstrates a strong link between flexible working arrangements, increased job satisfaction, and lower levels of stress (Picker, 2025). Investment in well-being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including mental health support and managing workloads, will help reduce burnout and contribute to measurable improvements in employee retention and stability (</a:t>
            </a:r>
            <a:r>
              <a:rPr lang="en-US" sz="1200" kern="1200" dirty="0" err="1">
                <a:solidFill>
                  <a:schemeClr val="tx1"/>
                </a:solidFill>
                <a:effectLst/>
                <a:latin typeface="+mn-lt"/>
                <a:ea typeface="+mn-ea"/>
                <a:cs typeface="+mn-cs"/>
              </a:rPr>
              <a:t>Koroglu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Ozmen</a:t>
            </a:r>
            <a:r>
              <a:rPr lang="en-US" sz="1200" kern="1200" dirty="0">
                <a:solidFill>
                  <a:schemeClr val="tx1"/>
                </a:solidFill>
                <a:effectLst/>
                <a:latin typeface="+mn-lt"/>
                <a:ea typeface="+mn-ea"/>
                <a:cs typeface="+mn-cs"/>
              </a:rPr>
              <a:t>, 2021).</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22</a:t>
            </a:fld>
            <a:endParaRPr lang="en-US"/>
          </a:p>
        </p:txBody>
      </p:sp>
    </p:spTree>
    <p:extLst>
      <p:ext uri="{BB962C8B-B14F-4D97-AF65-F5344CB8AC3E}">
        <p14:creationId xmlns:p14="http://schemas.microsoft.com/office/powerpoint/2010/main" val="3675756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Coaching, mentoring, and inclusive leadership training enhance the capabilities of managers to create psychological safety in their teams. Research by Aini and </a:t>
            </a:r>
            <a:r>
              <a:rPr lang="en-US" sz="1200" kern="1200" dirty="0" err="1">
                <a:solidFill>
                  <a:schemeClr val="tx1"/>
                </a:solidFill>
                <a:effectLst/>
                <a:latin typeface="+mn-lt"/>
                <a:ea typeface="+mn-ea"/>
                <a:cs typeface="+mn-cs"/>
              </a:rPr>
              <a:t>Dzakiyullah</a:t>
            </a:r>
            <a:r>
              <a:rPr lang="en-US" sz="1200" kern="1200" dirty="0">
                <a:solidFill>
                  <a:schemeClr val="tx1"/>
                </a:solidFill>
                <a:effectLst/>
                <a:latin typeface="+mn-lt"/>
                <a:ea typeface="+mn-ea"/>
                <a:cs typeface="+mn-cs"/>
              </a:rPr>
              <a:t> (2024) shows consistently that supportive leadership types create engagement, enhance morale, and directly impact retention across both clinical and administrative workflows.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23</a:t>
            </a:fld>
            <a:endParaRPr lang="en-US"/>
          </a:p>
        </p:txBody>
      </p:sp>
    </p:spTree>
    <p:extLst>
      <p:ext uri="{BB962C8B-B14F-4D97-AF65-F5344CB8AC3E}">
        <p14:creationId xmlns:p14="http://schemas.microsoft.com/office/powerpoint/2010/main" val="33646966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integration of competitive pay, professional development opportunities, recognition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and flexible benefits into a Total Rewards framework, creates conditions for employees to feel fairly compensated according to Equity Theory (Akuffo-</a:t>
            </a:r>
            <a:r>
              <a:rPr lang="en-US" sz="1200" kern="1200" dirty="0" err="1">
                <a:solidFill>
                  <a:schemeClr val="tx1"/>
                </a:solidFill>
                <a:effectLst/>
                <a:latin typeface="+mn-lt"/>
                <a:ea typeface="+mn-ea"/>
                <a:cs typeface="+mn-cs"/>
              </a:rPr>
              <a:t>Aduamah</a:t>
            </a:r>
            <a:r>
              <a:rPr lang="en-US" sz="1200" kern="1200" dirty="0">
                <a:solidFill>
                  <a:schemeClr val="tx1"/>
                </a:solidFill>
                <a:effectLst/>
                <a:latin typeface="+mn-lt"/>
                <a:ea typeface="+mn-ea"/>
                <a:cs typeface="+mn-cs"/>
              </a:rPr>
              <a:t>, 2025). As a result, these frameworks will continue to enhance employee engagement while providing improved long-term retention outcomes.</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24</a:t>
            </a:fld>
            <a:endParaRPr lang="en-US"/>
          </a:p>
        </p:txBody>
      </p:sp>
    </p:spTree>
    <p:extLst>
      <p:ext uri="{BB962C8B-B14F-4D97-AF65-F5344CB8AC3E}">
        <p14:creationId xmlns:p14="http://schemas.microsoft.com/office/powerpoint/2010/main" val="922899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reinstatement of the psychological contract between employer and employee can occur through open communication, appropriate workload distribution, and consistent managerial support (Gong and Sims, 2023). The Social Exchange Theory proposes that when employees perceive fairness and exchange, they are more likely to feel loyal to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therefore less likely to voluntarily leave it (Ahmad et al., 2023).</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25</a:t>
            </a:fld>
            <a:endParaRPr lang="en-US"/>
          </a:p>
        </p:txBody>
      </p:sp>
    </p:spTree>
    <p:extLst>
      <p:ext uri="{BB962C8B-B14F-4D97-AF65-F5344CB8AC3E}">
        <p14:creationId xmlns:p14="http://schemas.microsoft.com/office/powerpoint/2010/main" val="35654345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 aligning workforce analytics, succession planning, wellbeing programs, leadership development, and career development frameworks, a cohesive employee retention system has been created (Okafor et al., 2025). Ongoing measurement and data tracking will provide opportunities for ongoing flexibility, increasing the sustainability of the long-term workforce across NHS Trusts throughout the country.</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26</a:t>
            </a:fld>
            <a:endParaRPr lang="en-US"/>
          </a:p>
        </p:txBody>
      </p:sp>
    </p:spTree>
    <p:extLst>
      <p:ext uri="{BB962C8B-B14F-4D97-AF65-F5344CB8AC3E}">
        <p14:creationId xmlns:p14="http://schemas.microsoft.com/office/powerpoint/2010/main" val="10219818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EE96C6-27FF-3C4F-9789-7593829D48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55D725-26B0-5544-9FA5-8B9C0699A5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7E88A1-D88F-3849-0F1A-3E84848473F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Leadership is important towards staff retention. Through coaching and mentoring, we increase the competencies of the managers, making them more driven and motivated </a:t>
            </a:r>
            <a:r>
              <a:rPr lang="en-IN" sz="1200" b="0" i="0" kern="1200" dirty="0">
                <a:solidFill>
                  <a:schemeClr val="tx1"/>
                </a:solidFill>
                <a:effectLst/>
                <a:latin typeface="+mn-lt"/>
                <a:ea typeface="+mn-ea"/>
                <a:cs typeface="+mn-cs"/>
              </a:rPr>
              <a:t>(Colgate, 2025)</a:t>
            </a:r>
            <a:r>
              <a:rPr lang="en-US" sz="1200" kern="1200" dirty="0">
                <a:solidFill>
                  <a:schemeClr val="tx1"/>
                </a:solidFill>
                <a:effectLst/>
                <a:latin typeface="+mn-lt"/>
                <a:ea typeface="+mn-ea"/>
                <a:cs typeface="+mn-cs"/>
              </a:rPr>
              <a:t>. Leadership styles that are supportive bring about the satisfaction of the employees and long-term stability that will serve to sustain a high leadership pipeline, and enhance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continuity.</a:t>
            </a:r>
            <a:endParaRPr lang="en-US" dirty="0"/>
          </a:p>
        </p:txBody>
      </p:sp>
      <p:sp>
        <p:nvSpPr>
          <p:cNvPr id="4" name="Slide Number Placeholder 3">
            <a:extLst>
              <a:ext uri="{FF2B5EF4-FFF2-40B4-BE49-F238E27FC236}">
                <a16:creationId xmlns:a16="http://schemas.microsoft.com/office/drawing/2014/main" id="{470A34EF-0470-53F4-DE49-667DDE9874E1}"/>
              </a:ext>
            </a:extLst>
          </p:cNvPr>
          <p:cNvSpPr>
            <a:spLocks noGrp="1"/>
          </p:cNvSpPr>
          <p:nvPr>
            <p:ph type="sldNum" sz="quarter" idx="5"/>
          </p:nvPr>
        </p:nvSpPr>
        <p:spPr/>
        <p:txBody>
          <a:bodyPr/>
          <a:lstStyle/>
          <a:p>
            <a:fld id="{9258D794-86A2-440B-B5A4-8B5FFD5EA027}" type="slidenum">
              <a:rPr lang="en-US" smtClean="0"/>
              <a:t>27</a:t>
            </a:fld>
            <a:endParaRPr lang="en-US"/>
          </a:p>
        </p:txBody>
      </p:sp>
    </p:spTree>
    <p:extLst>
      <p:ext uri="{BB962C8B-B14F-4D97-AF65-F5344CB8AC3E}">
        <p14:creationId xmlns:p14="http://schemas.microsoft.com/office/powerpoint/2010/main" val="7957255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9BAEF4-7C0A-BF83-0A12-60AB6D87A3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050E30-3EBF-1D9A-9550-3ADF9F9968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10F32D-5E7C-FB69-036A-D58C4AE7E4A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ability to work flexibly will be very important in relieving stress and avoiding burnout. These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enhance job satisfaction and employee retention </a:t>
            </a:r>
            <a:r>
              <a:rPr lang="en-IN" sz="1200" b="0" i="0" kern="1200" dirty="0">
                <a:solidFill>
                  <a:schemeClr val="tx1"/>
                </a:solidFill>
                <a:effectLst/>
                <a:latin typeface="+mn-lt"/>
                <a:ea typeface="+mn-ea"/>
                <a:cs typeface="+mn-cs"/>
              </a:rPr>
              <a:t>(</a:t>
            </a:r>
            <a:r>
              <a:rPr lang="en-IN" sz="1200" b="0" i="0" kern="1200" dirty="0" err="1">
                <a:solidFill>
                  <a:schemeClr val="tx1"/>
                </a:solidFill>
                <a:effectLst/>
                <a:latin typeface="+mn-lt"/>
                <a:ea typeface="+mn-ea"/>
                <a:cs typeface="+mn-cs"/>
              </a:rPr>
              <a:t>Boccoli</a:t>
            </a:r>
            <a:r>
              <a:rPr lang="en-IN" sz="1200" b="0" i="0" kern="1200" dirty="0">
                <a:solidFill>
                  <a:schemeClr val="tx1"/>
                </a:solidFill>
                <a:effectLst/>
                <a:latin typeface="+mn-lt"/>
                <a:ea typeface="+mn-ea"/>
                <a:cs typeface="+mn-cs"/>
              </a:rPr>
              <a:t> et al., 2024)</a:t>
            </a:r>
            <a:r>
              <a:rPr lang="en-US" sz="1200" kern="1200" dirty="0">
                <a:solidFill>
                  <a:schemeClr val="tx1"/>
                </a:solidFill>
                <a:effectLst/>
                <a:latin typeface="+mn-lt"/>
                <a:ea typeface="+mn-ea"/>
                <a:cs typeface="+mn-cs"/>
              </a:rPr>
              <a:t>. Promoting work-life balance, as well as mental health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leads to a healthier and more productive workforce, which will ultimately add to the stability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its long-term achievement.</a:t>
            </a:r>
            <a:endParaRPr lang="en-US" dirty="0"/>
          </a:p>
        </p:txBody>
      </p:sp>
      <p:sp>
        <p:nvSpPr>
          <p:cNvPr id="4" name="Slide Number Placeholder 3">
            <a:extLst>
              <a:ext uri="{FF2B5EF4-FFF2-40B4-BE49-F238E27FC236}">
                <a16:creationId xmlns:a16="http://schemas.microsoft.com/office/drawing/2014/main" id="{512CC8C6-7030-6F26-8F88-3F6ED376E45B}"/>
              </a:ext>
            </a:extLst>
          </p:cNvPr>
          <p:cNvSpPr>
            <a:spLocks noGrp="1"/>
          </p:cNvSpPr>
          <p:nvPr>
            <p:ph type="sldNum" sz="quarter" idx="5"/>
          </p:nvPr>
        </p:nvSpPr>
        <p:spPr/>
        <p:txBody>
          <a:bodyPr/>
          <a:lstStyle/>
          <a:p>
            <a:fld id="{9258D794-86A2-440B-B5A4-8B5FFD5EA027}" type="slidenum">
              <a:rPr lang="en-US" smtClean="0"/>
              <a:t>28</a:t>
            </a:fld>
            <a:endParaRPr lang="en-US"/>
          </a:p>
        </p:txBody>
      </p:sp>
    </p:spTree>
    <p:extLst>
      <p:ext uri="{BB962C8B-B14F-4D97-AF65-F5344CB8AC3E}">
        <p14:creationId xmlns:p14="http://schemas.microsoft.com/office/powerpoint/2010/main" val="20820461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needs to make retention and succession planning its highest priority because it needs solid workforce data, predictive analytics, and HRM reforms based on established theories. The organization needs evidence-based strategies to address its funding problems, structural issues, leadership challenges, and cultural barriers. Hence, this approach will enhance its organizational resilience and employee retention and secure its healthcare sustainability across the country.</a:t>
            </a:r>
          </a:p>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29</a:t>
            </a:fld>
            <a:endParaRPr lang="en-US"/>
          </a:p>
        </p:txBody>
      </p:sp>
    </p:spTree>
    <p:extLst>
      <p:ext uri="{BB962C8B-B14F-4D97-AF65-F5344CB8AC3E}">
        <p14:creationId xmlns:p14="http://schemas.microsoft.com/office/powerpoint/2010/main" val="310328682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258D794-86A2-440B-B5A4-8B5FFD5EA027}" type="slidenum">
              <a:rPr lang="en-US" smtClean="0"/>
              <a:t>30</a:t>
            </a:fld>
            <a:endParaRPr lang="en-US"/>
          </a:p>
        </p:txBody>
      </p:sp>
    </p:spTree>
    <p:extLst>
      <p:ext uri="{BB962C8B-B14F-4D97-AF65-F5344CB8AC3E}">
        <p14:creationId xmlns:p14="http://schemas.microsoft.com/office/powerpoint/2010/main" val="701347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56225/ijgoia.v1i1.12" TargetMode="External"/><Relationship Id="rId13" Type="http://schemas.openxmlformats.org/officeDocument/2006/relationships/hyperlink" Target="https://doi.org/10.3389/fpsyg.2025.1518284" TargetMode="External"/><Relationship Id="rId3" Type="http://schemas.openxmlformats.org/officeDocument/2006/relationships/image" Target="../media/image1.png"/><Relationship Id="rId7" Type="http://schemas.openxmlformats.org/officeDocument/2006/relationships/hyperlink" Target="https://doi.org/10.24294/jipd.v8i8.4997" TargetMode="External"/><Relationship Id="rId12" Type="http://schemas.openxmlformats.org/officeDocument/2006/relationships/hyperlink" Target="https://doi.org/10.3390/businesses5030032"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hyperlink" Target="https://doi.org/10.25163/angiotherapy.859697" TargetMode="External"/><Relationship Id="rId11" Type="http://schemas.openxmlformats.org/officeDocument/2006/relationships/hyperlink" Target="https://doi.org/10.1136/bmjopen-2022-071203" TargetMode="External"/><Relationship Id="rId5" Type="http://schemas.openxmlformats.org/officeDocument/2006/relationships/hyperlink" Target="https://doi.org/10.3389/fpsyg.2022.1015921" TargetMode="External"/><Relationship Id="rId10" Type="http://schemas.openxmlformats.org/officeDocument/2006/relationships/hyperlink" Target="https://doi.org/10.31979/etd.qe9r-4daj" TargetMode="External"/><Relationship Id="rId4" Type="http://schemas.openxmlformats.org/officeDocument/2006/relationships/hyperlink" Target="https://doi.org/10.21608/tsnj.2022.267245" TargetMode="External"/><Relationship Id="rId9" Type="http://schemas.openxmlformats.org/officeDocument/2006/relationships/hyperlink" Target="https://doi.org/10.1016/j.jvb.2024.104059" TargetMode="External"/><Relationship Id="rId14" Type="http://schemas.openxmlformats.org/officeDocument/2006/relationships/hyperlink" Target="https://doi.org/10.36948/ijfmr.2026.v08i01.67756"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1108/apjba-09-2020-0326" TargetMode="External"/><Relationship Id="rId13" Type="http://schemas.openxmlformats.org/officeDocument/2006/relationships/hyperlink" Target="https://doi.org/10.1186/s12913-025-13348-7" TargetMode="External"/><Relationship Id="rId3" Type="http://schemas.openxmlformats.org/officeDocument/2006/relationships/hyperlink" Target="https://doi.org/10.1016/j.jbusres.2022.08.023" TargetMode="External"/><Relationship Id="rId7" Type="http://schemas.openxmlformats.org/officeDocument/2006/relationships/hyperlink" Target="https://doi.org/10.1111/hex.13757" TargetMode="External"/><Relationship Id="rId12" Type="http://schemas.openxmlformats.org/officeDocument/2006/relationships/hyperlink" Target="https://doi.org/10.1111/ecca.12554"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healthbusinessuk.net/news/03062025/crackdown-agency-staff-saves-ps1-billion" TargetMode="External"/><Relationship Id="rId11" Type="http://schemas.openxmlformats.org/officeDocument/2006/relationships/hyperlink" Target="https://assets.kingsfund.org.uk/f/256914/x/151509726c/nhs_staffing_shortages_engage_britain_2022.pdf" TargetMode="External"/><Relationship Id="rId5" Type="http://schemas.openxmlformats.org/officeDocument/2006/relationships/hyperlink" Target="https://doi.org/10.3310/wpng1013" TargetMode="External"/><Relationship Id="rId15" Type="http://schemas.openxmlformats.org/officeDocument/2006/relationships/hyperlink" Target="https://www.oecd.org/content/dam/oecd/en/publications/reports/2023/02/ready-for-the-next-crisis-investing-in-health-system-resilience_a8424ec8/1e53cf80-en.pdf" TargetMode="External"/><Relationship Id="rId10" Type="http://schemas.openxmlformats.org/officeDocument/2006/relationships/hyperlink" Target="https://www.mckinsey.com/capabilities/people-and-organizational-performance/our-insights/psychological-safety-and-the-critical-role-of-leadership-development" TargetMode="External"/><Relationship Id="rId4" Type="http://schemas.openxmlformats.org/officeDocument/2006/relationships/hyperlink" Target="https://fullfact.org/health/nhs-staffing-crisis-explained/" TargetMode="External"/><Relationship Id="rId9" Type="http://schemas.openxmlformats.org/officeDocument/2006/relationships/hyperlink" Target="https://doi.org/10.58812/wsshs.v3i07.2092" TargetMode="External"/><Relationship Id="rId14" Type="http://schemas.openxmlformats.org/officeDocument/2006/relationships/hyperlink" Target="https://www.sbs.nhs.uk/case-study/workforce-analytic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doi.org/10.3390/healthcare13202573" TargetMode="External"/><Relationship Id="rId13" Type="http://schemas.openxmlformats.org/officeDocument/2006/relationships/hyperlink" Target="https://voltagecontrol.com/articles/enhancing-collaborative-leadership-through-mentoring-coaching/" TargetMode="External"/><Relationship Id="rId3" Type="http://schemas.openxmlformats.org/officeDocument/2006/relationships/hyperlink" Target="https://doi.org/10.54660/ijmfd.2025.6.1.55-64" TargetMode="External"/><Relationship Id="rId7" Type="http://schemas.openxmlformats.org/officeDocument/2006/relationships/hyperlink" Target="https://doi.org/10.3390/ijerph18063254" TargetMode="External"/><Relationship Id="rId12" Type="http://schemas.openxmlformats.org/officeDocument/2006/relationships/hyperlink" Target="https://www.truvelop.com/blog-coaching-mentoring-and-leadership-a-managers-roadmap-to-success/"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doi.org/10.1080/21582041.2023.2192516" TargetMode="External"/><Relationship Id="rId11" Type="http://schemas.openxmlformats.org/officeDocument/2006/relationships/hyperlink" Target="https://doi.org/10.1016/s2155-8256(25)00047-x" TargetMode="External"/><Relationship Id="rId5" Type="http://schemas.openxmlformats.org/officeDocument/2006/relationships/hyperlink" Target="https://picker.org/research_insights/flexible-working-in-the-nhs-evidence-from-the-2024-staff-survey/" TargetMode="External"/><Relationship Id="rId10" Type="http://schemas.openxmlformats.org/officeDocument/2006/relationships/hyperlink" Target="https://doi.org/10.20431/2349-0349.1003003" TargetMode="External"/><Relationship Id="rId4" Type="http://schemas.openxmlformats.org/officeDocument/2006/relationships/hyperlink" Target="https://doi.org/10.1038/s41598-023-50593-4" TargetMode="External"/><Relationship Id="rId9" Type="http://schemas.openxmlformats.org/officeDocument/2006/relationships/hyperlink" Target="https://doi.org/10.1108/jkm-10-2022-0792" TargetMode="External"/><Relationship Id="rId14" Type="http://schemas.openxmlformats.org/officeDocument/2006/relationships/hyperlink" Target="https://doi.org/10.3390/healthcare11131887"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6996" r="-26996"/>
            </a:stretch>
          </a:blipFill>
        </p:spPr>
        <p:txBody>
          <a:bodyPr/>
          <a:lstStyle/>
          <a:p>
            <a:endParaRPr lang="en-US"/>
          </a:p>
        </p:txBody>
      </p:sp>
      <p:sp>
        <p:nvSpPr>
          <p:cNvPr id="6" name="Freeform 6"/>
          <p:cNvSpPr/>
          <p:nvPr/>
        </p:nvSpPr>
        <p:spPr>
          <a:xfrm>
            <a:off x="5216828" y="-9694"/>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3"/>
            <a:stretch>
              <a:fillRect t="-87207"/>
            </a:stretch>
          </a:blipFill>
        </p:spPr>
        <p:txBody>
          <a:bodyPr/>
          <a:lstStyle/>
          <a:p>
            <a:endParaRPr lang="en-US"/>
          </a:p>
        </p:txBody>
      </p:sp>
      <p:sp>
        <p:nvSpPr>
          <p:cNvPr id="8" name="TextBox 8"/>
          <p:cNvSpPr txBox="1"/>
          <p:nvPr/>
        </p:nvSpPr>
        <p:spPr>
          <a:xfrm>
            <a:off x="1524000" y="3036160"/>
            <a:ext cx="13487400" cy="2769989"/>
          </a:xfrm>
          <a:prstGeom prst="rect">
            <a:avLst/>
          </a:prstGeom>
        </p:spPr>
        <p:txBody>
          <a:bodyPr wrap="square" lIns="0" tIns="0" rIns="0" bIns="0" rtlCol="0" anchor="t">
            <a:spAutoFit/>
          </a:bodyPr>
          <a:lstStyle/>
          <a:p>
            <a:r>
              <a:rPr lang="en-US" sz="6000" b="1" dirty="0">
                <a:solidFill>
                  <a:srgbClr val="023880"/>
                </a:solidFill>
                <a:latin typeface="Times New Roman Bold"/>
                <a:ea typeface="Times New Roman Bold"/>
                <a:cs typeface="Times New Roman Bold"/>
                <a:sym typeface="Times New Roman Bold"/>
              </a:rPr>
              <a:t>Human Capital Challenges in the NHS: An HRM Perspective (Retention and Succession Planning)</a:t>
            </a:r>
          </a:p>
        </p:txBody>
      </p:sp>
      <p:sp>
        <p:nvSpPr>
          <p:cNvPr id="9" name="TextBox 9"/>
          <p:cNvSpPr txBox="1"/>
          <p:nvPr/>
        </p:nvSpPr>
        <p:spPr>
          <a:xfrm>
            <a:off x="5668678" y="301519"/>
            <a:ext cx="6950643"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grpSp>
        <p:nvGrpSpPr>
          <p:cNvPr id="10" name="Group 10"/>
          <p:cNvGrpSpPr/>
          <p:nvPr/>
        </p:nvGrpSpPr>
        <p:grpSpPr>
          <a:xfrm>
            <a:off x="0" y="9418543"/>
            <a:ext cx="18288000" cy="836716"/>
            <a:chOff x="0" y="0"/>
            <a:chExt cx="4107213" cy="270933"/>
          </a:xfrm>
        </p:grpSpPr>
        <p:sp>
          <p:nvSpPr>
            <p:cNvPr id="11" name="Freeform 11"/>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2" name="TextBox 12"/>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0" y="8643905"/>
            <a:ext cx="1721537" cy="677877"/>
            <a:chOff x="0" y="0"/>
            <a:chExt cx="453409" cy="178535"/>
          </a:xfrm>
        </p:grpSpPr>
        <p:sp>
          <p:nvSpPr>
            <p:cNvPr id="15" name="Freeform 15"/>
            <p:cNvSpPr/>
            <p:nvPr/>
          </p:nvSpPr>
          <p:spPr>
            <a:xfrm>
              <a:off x="0" y="0"/>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a:p>
          </p:txBody>
        </p:sp>
        <p:sp>
          <p:nvSpPr>
            <p:cNvPr id="16" name="TextBox 16"/>
            <p:cNvSpPr txBox="1"/>
            <p:nvPr/>
          </p:nvSpPr>
          <p:spPr>
            <a:xfrm>
              <a:off x="0" y="38100"/>
              <a:ext cx="453409" cy="140435"/>
            </a:xfrm>
            <a:prstGeom prst="rect">
              <a:avLst/>
            </a:prstGeom>
          </p:spPr>
          <p:txBody>
            <a:bodyPr lIns="50800" tIns="50800" rIns="50800" bIns="50800" rtlCol="0" anchor="ctr"/>
            <a:lstStyle/>
            <a:p>
              <a:pPr algn="ctr">
                <a:lnSpc>
                  <a:spcPts val="2046"/>
                </a:lnSpc>
              </a:pPr>
              <a:endParaRPr/>
            </a:p>
          </p:txBody>
        </p:sp>
      </p:grpSp>
      <p:sp>
        <p:nvSpPr>
          <p:cNvPr id="17" name="AutoShape 17"/>
          <p:cNvSpPr/>
          <p:nvPr/>
        </p:nvSpPr>
        <p:spPr>
          <a:xfrm>
            <a:off x="0" y="9234065"/>
            <a:ext cx="18288000" cy="0"/>
          </a:xfrm>
          <a:prstGeom prst="line">
            <a:avLst/>
          </a:prstGeom>
          <a:ln w="104775" cap="flat">
            <a:solidFill>
              <a:srgbClr val="B7EE00"/>
            </a:solidFill>
            <a:prstDash val="solid"/>
            <a:headEnd type="none" w="sm" len="sm"/>
            <a:tailEnd type="none" w="sm" len="sm"/>
          </a:ln>
        </p:spPr>
        <p:txBody>
          <a:bodyPr/>
          <a:lstStyle/>
          <a:p>
            <a:endParaRPr lang="en-US"/>
          </a:p>
        </p:txBody>
      </p:sp>
      <p:sp>
        <p:nvSpPr>
          <p:cNvPr id="3" name="TextBox 8">
            <a:extLst>
              <a:ext uri="{FF2B5EF4-FFF2-40B4-BE49-F238E27FC236}">
                <a16:creationId xmlns:a16="http://schemas.microsoft.com/office/drawing/2014/main" id="{BA9BCFA1-9DB7-48D7-AB34-B488EECF53F2}"/>
              </a:ext>
            </a:extLst>
          </p:cNvPr>
          <p:cNvSpPr txBox="1"/>
          <p:nvPr/>
        </p:nvSpPr>
        <p:spPr>
          <a:xfrm>
            <a:off x="1533832" y="6392622"/>
            <a:ext cx="13487400" cy="1354217"/>
          </a:xfrm>
          <a:prstGeom prst="rect">
            <a:avLst/>
          </a:prstGeom>
        </p:spPr>
        <p:txBody>
          <a:bodyPr wrap="square" lIns="0" tIns="0" rIns="0" bIns="0" rtlCol="0" anchor="t">
            <a:spAutoFit/>
          </a:bodyPr>
          <a:lstStyle/>
          <a:p>
            <a:r>
              <a:rPr lang="en-US" sz="4400" b="1" dirty="0">
                <a:latin typeface="Times New Roman Bold"/>
                <a:ea typeface="Times New Roman Bold"/>
                <a:cs typeface="Times New Roman Bold"/>
                <a:sym typeface="Times New Roman Bold"/>
              </a:rPr>
              <a:t>Presented By: Hina Saeed (Group Leader), Namira </a:t>
            </a:r>
            <a:r>
              <a:rPr lang="en-US" sz="4400" b="1" dirty="0" err="1">
                <a:latin typeface="Times New Roman Bold"/>
                <a:ea typeface="Times New Roman Bold"/>
                <a:cs typeface="Times New Roman Bold"/>
                <a:sym typeface="Times New Roman Bold"/>
              </a:rPr>
              <a:t>Delawala</a:t>
            </a:r>
            <a:r>
              <a:rPr lang="en-US" sz="4400" b="1" dirty="0">
                <a:latin typeface="Times New Roman Bold"/>
                <a:ea typeface="Times New Roman Bold"/>
                <a:cs typeface="Times New Roman Bold"/>
                <a:sym typeface="Times New Roman Bold"/>
              </a:rPr>
              <a:t>, </a:t>
            </a:r>
            <a:r>
              <a:rPr lang="en-US" sz="4400" b="1" dirty="0" err="1">
                <a:latin typeface="Times New Roman Bold"/>
                <a:ea typeface="Times New Roman Bold"/>
                <a:cs typeface="Times New Roman Bold"/>
                <a:sym typeface="Times New Roman Bold"/>
              </a:rPr>
              <a:t>Faijanali</a:t>
            </a:r>
            <a:r>
              <a:rPr lang="en-US" sz="4400" b="1" dirty="0">
                <a:latin typeface="Times New Roman Bold"/>
                <a:ea typeface="Times New Roman Bold"/>
                <a:cs typeface="Times New Roman Bold"/>
                <a:sym typeface="Times New Roman Bold"/>
              </a:rPr>
              <a:t> Saiyed, Rozar Macwan, Wares Anik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6996" r="-26996"/>
            </a:stretch>
          </a:blipFill>
        </p:spPr>
        <p:txBody>
          <a:bodyPr/>
          <a:lstStyle/>
          <a:p>
            <a:endParaRPr lang="en-US"/>
          </a:p>
        </p:txBody>
      </p:sp>
      <p:sp>
        <p:nvSpPr>
          <p:cNvPr id="3" name="Freeform 3"/>
          <p:cNvSpPr/>
          <p:nvPr/>
        </p:nvSpPr>
        <p:spPr>
          <a:xfrm>
            <a:off x="5216828" y="1905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3"/>
            <a:stretch>
              <a:fillRect t="-87207"/>
            </a:stretch>
          </a:blipFill>
        </p:spPr>
        <p:txBody>
          <a:bodyPr/>
          <a:lstStyle/>
          <a:p>
            <a:endParaRPr lang="en-US"/>
          </a:p>
        </p:txBody>
      </p:sp>
      <p:grpSp>
        <p:nvGrpSpPr>
          <p:cNvPr id="4" name="Group 4"/>
          <p:cNvGrpSpPr/>
          <p:nvPr/>
        </p:nvGrpSpPr>
        <p:grpSpPr>
          <a:xfrm>
            <a:off x="1028700" y="1523564"/>
            <a:ext cx="16278696" cy="6564102"/>
            <a:chOff x="0" y="0"/>
            <a:chExt cx="4287393" cy="1728817"/>
          </a:xfrm>
        </p:grpSpPr>
        <p:sp>
          <p:nvSpPr>
            <p:cNvPr id="5" name="Freeform 5"/>
            <p:cNvSpPr/>
            <p:nvPr/>
          </p:nvSpPr>
          <p:spPr>
            <a:xfrm>
              <a:off x="0" y="0"/>
              <a:ext cx="4287393" cy="1728817"/>
            </a:xfrm>
            <a:custGeom>
              <a:avLst/>
              <a:gdLst/>
              <a:ahLst/>
              <a:cxnLst/>
              <a:rect l="l" t="t" r="r" b="b"/>
              <a:pathLst>
                <a:path w="4287393" h="1728817">
                  <a:moveTo>
                    <a:pt x="15694" y="0"/>
                  </a:moveTo>
                  <a:lnTo>
                    <a:pt x="4271699" y="0"/>
                  </a:lnTo>
                  <a:cubicBezTo>
                    <a:pt x="4275861" y="0"/>
                    <a:pt x="4279853" y="1654"/>
                    <a:pt x="4282796" y="4597"/>
                  </a:cubicBezTo>
                  <a:cubicBezTo>
                    <a:pt x="4285740" y="7540"/>
                    <a:pt x="4287393" y="11532"/>
                    <a:pt x="4287393" y="15694"/>
                  </a:cubicBezTo>
                  <a:lnTo>
                    <a:pt x="4287393" y="1713123"/>
                  </a:lnTo>
                  <a:cubicBezTo>
                    <a:pt x="4287393" y="1717285"/>
                    <a:pt x="4285740" y="1721277"/>
                    <a:pt x="4282796" y="1724220"/>
                  </a:cubicBezTo>
                  <a:cubicBezTo>
                    <a:pt x="4279853" y="1727164"/>
                    <a:pt x="4275861" y="1728817"/>
                    <a:pt x="4271699" y="1728817"/>
                  </a:cubicBezTo>
                  <a:lnTo>
                    <a:pt x="15694" y="1728817"/>
                  </a:lnTo>
                  <a:cubicBezTo>
                    <a:pt x="11532" y="1728817"/>
                    <a:pt x="7540" y="1727164"/>
                    <a:pt x="4597" y="1724220"/>
                  </a:cubicBezTo>
                  <a:cubicBezTo>
                    <a:pt x="1654" y="1721277"/>
                    <a:pt x="0" y="1717285"/>
                    <a:pt x="0" y="1713123"/>
                  </a:cubicBezTo>
                  <a:lnTo>
                    <a:pt x="0" y="15694"/>
                  </a:lnTo>
                  <a:cubicBezTo>
                    <a:pt x="0" y="11532"/>
                    <a:pt x="1654" y="7540"/>
                    <a:pt x="4597" y="4597"/>
                  </a:cubicBezTo>
                  <a:cubicBezTo>
                    <a:pt x="7540" y="1654"/>
                    <a:pt x="11532" y="0"/>
                    <a:pt x="15694" y="0"/>
                  </a:cubicBezTo>
                  <a:close/>
                </a:path>
              </a:pathLst>
            </a:custGeom>
            <a:solidFill>
              <a:srgbClr val="FFFFFF">
                <a:alpha val="41961"/>
              </a:srgbClr>
            </a:solidFill>
          </p:spPr>
          <p:txBody>
            <a:bodyPr/>
            <a:lstStyle/>
            <a:p>
              <a:endParaRPr lang="en-US"/>
            </a:p>
          </p:txBody>
        </p:sp>
        <p:sp>
          <p:nvSpPr>
            <p:cNvPr id="6" name="TextBox 6"/>
            <p:cNvSpPr txBox="1"/>
            <p:nvPr/>
          </p:nvSpPr>
          <p:spPr>
            <a:xfrm>
              <a:off x="0" y="28575"/>
              <a:ext cx="4287393" cy="1700242"/>
            </a:xfrm>
            <a:prstGeom prst="rect">
              <a:avLst/>
            </a:prstGeom>
          </p:spPr>
          <p:txBody>
            <a:bodyPr lIns="50800" tIns="50800" rIns="50800" bIns="50800" rtlCol="0" anchor="ctr"/>
            <a:lstStyle/>
            <a:p>
              <a:pPr algn="ctr">
                <a:lnSpc>
                  <a:spcPts val="1380"/>
                </a:lnSpc>
              </a:pPr>
              <a:endParaRPr/>
            </a:p>
          </p:txBody>
        </p:sp>
      </p:grpSp>
      <p:grpSp>
        <p:nvGrpSpPr>
          <p:cNvPr id="7" name="Group 7"/>
          <p:cNvGrpSpPr/>
          <p:nvPr/>
        </p:nvGrpSpPr>
        <p:grpSpPr>
          <a:xfrm>
            <a:off x="0" y="9538773"/>
            <a:ext cx="18288000" cy="755925"/>
            <a:chOff x="0" y="0"/>
            <a:chExt cx="4107213" cy="270933"/>
          </a:xfrm>
        </p:grpSpPr>
        <p:sp>
          <p:nvSpPr>
            <p:cNvPr id="8" name="Freeform 8"/>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9" name="TextBox 9"/>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0" y="8732823"/>
            <a:ext cx="1721537" cy="677877"/>
            <a:chOff x="0" y="0"/>
            <a:chExt cx="453409" cy="178535"/>
          </a:xfrm>
        </p:grpSpPr>
        <p:sp>
          <p:nvSpPr>
            <p:cNvPr id="12" name="Freeform 12"/>
            <p:cNvSpPr/>
            <p:nvPr/>
          </p:nvSpPr>
          <p:spPr>
            <a:xfrm>
              <a:off x="0" y="0"/>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a:p>
          </p:txBody>
        </p:sp>
        <p:sp>
          <p:nvSpPr>
            <p:cNvPr id="13" name="TextBox 13"/>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sp>
        <p:nvSpPr>
          <p:cNvPr id="17" name="AutoShape 17"/>
          <p:cNvSpPr/>
          <p:nvPr/>
        </p:nvSpPr>
        <p:spPr>
          <a:xfrm flipV="1">
            <a:off x="0" y="9379320"/>
            <a:ext cx="18288000" cy="31380"/>
          </a:xfrm>
          <a:prstGeom prst="line">
            <a:avLst/>
          </a:prstGeom>
          <a:ln w="104775" cap="flat">
            <a:solidFill>
              <a:srgbClr val="B7EE00"/>
            </a:solidFill>
            <a:prstDash val="solid"/>
            <a:headEnd type="none" w="sm" len="sm"/>
            <a:tailEnd type="none" w="sm" len="sm"/>
          </a:ln>
        </p:spPr>
        <p:txBody>
          <a:bodyPr/>
          <a:lstStyle/>
          <a:p>
            <a:endParaRPr lang="en-US"/>
          </a:p>
        </p:txBody>
      </p:sp>
      <p:sp>
        <p:nvSpPr>
          <p:cNvPr id="18" name="TextBox 18"/>
          <p:cNvSpPr txBox="1"/>
          <p:nvPr/>
        </p:nvSpPr>
        <p:spPr>
          <a:xfrm>
            <a:off x="1958267" y="1794191"/>
            <a:ext cx="7266931" cy="5937122"/>
          </a:xfrm>
          <a:prstGeom prst="rect">
            <a:avLst/>
          </a:prstGeom>
        </p:spPr>
        <p:txBody>
          <a:bodyPr lIns="0" tIns="0" rIns="0" bIns="0" rtlCol="0" anchor="t">
            <a:spAutoFit/>
          </a:bodyPr>
          <a:lstStyle/>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NHS Workforce Overview</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Turnover &amp; Retention Crisis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NHS Staff Survey Evidence</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Succession Planning Gaps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Financial Impact of Poor Retention</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Human Capital Theory and its Implications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Breakdown of Psychological Contract</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Overview of Challenges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Policy Level Causes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Structural Causes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Leadership Issues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Cultural Causes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Job Demands-Resources (JD-R) Model</a:t>
            </a:r>
          </a:p>
        </p:txBody>
      </p:sp>
      <p:sp>
        <p:nvSpPr>
          <p:cNvPr id="20" name="TextBox 20"/>
          <p:cNvSpPr txBox="1"/>
          <p:nvPr/>
        </p:nvSpPr>
        <p:spPr>
          <a:xfrm>
            <a:off x="6588695" y="330262"/>
            <a:ext cx="5158705" cy="473119"/>
          </a:xfrm>
          <a:prstGeom prst="rect">
            <a:avLst/>
          </a:prstGeom>
        </p:spPr>
        <p:txBody>
          <a:bodyPr lIns="0" tIns="0" rIns="0" bIns="0" rtlCol="0" anchor="t">
            <a:spAutoFit/>
          </a:bodyPr>
          <a:lstStyle/>
          <a:p>
            <a:pPr algn="ctr">
              <a:lnSpc>
                <a:spcPts val="3326"/>
              </a:lnSpc>
            </a:pPr>
            <a:r>
              <a:rPr lang="en-US" sz="3501" b="1">
                <a:solidFill>
                  <a:srgbClr val="FFFFFF"/>
                </a:solidFill>
                <a:latin typeface="Times New Roman Bold"/>
                <a:ea typeface="Times New Roman Bold"/>
                <a:cs typeface="Times New Roman Bold"/>
                <a:sym typeface="Times New Roman Bold"/>
              </a:rPr>
              <a:t>Table of Content</a:t>
            </a:r>
          </a:p>
        </p:txBody>
      </p:sp>
      <p:sp>
        <p:nvSpPr>
          <p:cNvPr id="21" name="TextBox 21"/>
          <p:cNvSpPr txBox="1"/>
          <p:nvPr/>
        </p:nvSpPr>
        <p:spPr>
          <a:xfrm>
            <a:off x="9437707" y="2022791"/>
            <a:ext cx="7266931" cy="5479922"/>
          </a:xfrm>
          <a:prstGeom prst="rect">
            <a:avLst/>
          </a:prstGeom>
        </p:spPr>
        <p:txBody>
          <a:bodyPr lIns="0" tIns="0" rIns="0" bIns="0" rtlCol="0" anchor="t">
            <a:spAutoFit/>
          </a:bodyPr>
          <a:lstStyle/>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Talent Management Gaps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NHS People Plan Evaluation</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Root Cause Summary</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Strategic Workforce Planning</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Structured Succession Framework</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Redesigning Career Pathways</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Flexible Working &amp; Wellbeing</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Reforming Leadership Development</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Total Rewards Approach</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Rebuilding the Psychological Contract</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Developing an Integrated Talent Strategy</a:t>
            </a:r>
          </a:p>
          <a:p>
            <a:pPr marL="522483" lvl="1" indent="-261242" algn="l">
              <a:lnSpc>
                <a:spcPts val="3630"/>
              </a:lnSpc>
              <a:buAutoNum type="arabicPeriod"/>
            </a:pPr>
            <a:r>
              <a:rPr lang="en-US" sz="2420">
                <a:solidFill>
                  <a:srgbClr val="023880"/>
                </a:solidFill>
                <a:latin typeface="Times New Roman"/>
                <a:ea typeface="Times New Roman"/>
                <a:cs typeface="Times New Roman"/>
                <a:sym typeface="Times New Roman"/>
              </a:rPr>
              <a:t>Conclusion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p:cNvSpPr/>
          <p:nvPr/>
        </p:nvSpPr>
        <p:spPr>
          <a:xfrm>
            <a:off x="5216828" y="-9694"/>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a:p>
        </p:txBody>
      </p:sp>
      <p:grpSp>
        <p:nvGrpSpPr>
          <p:cNvPr id="4" name="Group 4"/>
          <p:cNvGrpSpPr/>
          <p:nvPr/>
        </p:nvGrpSpPr>
        <p:grpSpPr>
          <a:xfrm>
            <a:off x="1175723" y="2889668"/>
            <a:ext cx="6850864" cy="5075343"/>
            <a:chOff x="0" y="0"/>
            <a:chExt cx="1957095" cy="1449880"/>
          </a:xfrm>
        </p:grpSpPr>
        <p:sp>
          <p:nvSpPr>
            <p:cNvPr id="5" name="Freeform 5"/>
            <p:cNvSpPr/>
            <p:nvPr/>
          </p:nvSpPr>
          <p:spPr>
            <a:xfrm>
              <a:off x="0" y="0"/>
              <a:ext cx="1957095" cy="1449880"/>
            </a:xfrm>
            <a:custGeom>
              <a:avLst/>
              <a:gdLst/>
              <a:ahLst/>
              <a:cxnLst/>
              <a:rect l="l" t="t" r="r" b="b"/>
              <a:pathLst>
                <a:path w="1957095" h="1449880">
                  <a:moveTo>
                    <a:pt x="37292" y="0"/>
                  </a:moveTo>
                  <a:lnTo>
                    <a:pt x="1919803" y="0"/>
                  </a:lnTo>
                  <a:cubicBezTo>
                    <a:pt x="1940399" y="0"/>
                    <a:pt x="1957095" y="16696"/>
                    <a:pt x="1957095" y="37292"/>
                  </a:cubicBezTo>
                  <a:lnTo>
                    <a:pt x="1957095" y="1412588"/>
                  </a:lnTo>
                  <a:cubicBezTo>
                    <a:pt x="1957095" y="1433184"/>
                    <a:pt x="1940399" y="1449880"/>
                    <a:pt x="1919803" y="1449880"/>
                  </a:cubicBezTo>
                  <a:lnTo>
                    <a:pt x="37292" y="1449880"/>
                  </a:lnTo>
                  <a:cubicBezTo>
                    <a:pt x="27402" y="1449880"/>
                    <a:pt x="17916" y="1445951"/>
                    <a:pt x="10923" y="1438957"/>
                  </a:cubicBezTo>
                  <a:cubicBezTo>
                    <a:pt x="3929" y="1431964"/>
                    <a:pt x="0" y="1422478"/>
                    <a:pt x="0" y="1412588"/>
                  </a:cubicBezTo>
                  <a:lnTo>
                    <a:pt x="0" y="37292"/>
                  </a:lnTo>
                  <a:cubicBezTo>
                    <a:pt x="0" y="16696"/>
                    <a:pt x="16696" y="0"/>
                    <a:pt x="37292" y="0"/>
                  </a:cubicBezTo>
                  <a:close/>
                </a:path>
              </a:pathLst>
            </a:custGeom>
            <a:solidFill>
              <a:srgbClr val="FFFFFF">
                <a:alpha val="41961"/>
              </a:srgbClr>
            </a:solidFill>
          </p:spPr>
          <p:txBody>
            <a:bodyPr/>
            <a:lstStyle/>
            <a:p>
              <a:endParaRPr lang="en-US"/>
            </a:p>
          </p:txBody>
        </p:sp>
        <p:sp>
          <p:nvSpPr>
            <p:cNvPr id="6" name="TextBox 6"/>
            <p:cNvSpPr txBox="1"/>
            <p:nvPr/>
          </p:nvSpPr>
          <p:spPr>
            <a:xfrm>
              <a:off x="0" y="28575"/>
              <a:ext cx="1957095" cy="1421305"/>
            </a:xfrm>
            <a:prstGeom prst="rect">
              <a:avLst/>
            </a:prstGeom>
          </p:spPr>
          <p:txBody>
            <a:bodyPr lIns="50800" tIns="50800" rIns="50800" bIns="50800" rtlCol="0" anchor="ctr"/>
            <a:lstStyle/>
            <a:p>
              <a:pPr algn="ctr">
                <a:lnSpc>
                  <a:spcPts val="1380"/>
                </a:lnSpc>
              </a:pPr>
              <a:endParaRPr/>
            </a:p>
          </p:txBody>
        </p:sp>
      </p:grpSp>
      <p:grpSp>
        <p:nvGrpSpPr>
          <p:cNvPr id="7" name="Group 7"/>
          <p:cNvGrpSpPr/>
          <p:nvPr/>
        </p:nvGrpSpPr>
        <p:grpSpPr>
          <a:xfrm>
            <a:off x="0" y="9498320"/>
            <a:ext cx="18288000" cy="788680"/>
            <a:chOff x="0" y="0"/>
            <a:chExt cx="4107213" cy="270933"/>
          </a:xfrm>
        </p:grpSpPr>
        <p:sp>
          <p:nvSpPr>
            <p:cNvPr id="8" name="Freeform 8"/>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9" name="TextBox 9"/>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0" y="8704687"/>
            <a:ext cx="1721537" cy="677877"/>
            <a:chOff x="0" y="0"/>
            <a:chExt cx="453409" cy="178535"/>
          </a:xfrm>
        </p:grpSpPr>
        <p:sp>
          <p:nvSpPr>
            <p:cNvPr id="12" name="Freeform 12"/>
            <p:cNvSpPr/>
            <p:nvPr/>
          </p:nvSpPr>
          <p:spPr>
            <a:xfrm>
              <a:off x="0" y="0"/>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a:p>
          </p:txBody>
        </p:sp>
        <p:sp>
          <p:nvSpPr>
            <p:cNvPr id="13" name="TextBox 13"/>
            <p:cNvSpPr txBox="1"/>
            <p:nvPr/>
          </p:nvSpPr>
          <p:spPr>
            <a:xfrm>
              <a:off x="0" y="38100"/>
              <a:ext cx="453409" cy="140435"/>
            </a:xfrm>
            <a:prstGeom prst="rect">
              <a:avLst/>
            </a:prstGeom>
          </p:spPr>
          <p:txBody>
            <a:bodyPr lIns="50800" tIns="50800" rIns="50800" bIns="50800" rtlCol="0" anchor="ctr"/>
            <a:lstStyle/>
            <a:p>
              <a:pPr algn="ctr">
                <a:lnSpc>
                  <a:spcPts val="2046"/>
                </a:lnSpc>
              </a:pPr>
              <a:endParaRPr dirty="0"/>
            </a:p>
          </p:txBody>
        </p:sp>
      </p:grpSp>
      <p:grpSp>
        <p:nvGrpSpPr>
          <p:cNvPr id="14" name="Group 14"/>
          <p:cNvGrpSpPr/>
          <p:nvPr/>
        </p:nvGrpSpPr>
        <p:grpSpPr>
          <a:xfrm>
            <a:off x="16326791" y="8325791"/>
            <a:ext cx="1961209" cy="1961209"/>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16" name="TextBox 16"/>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17" name="AutoShape 17"/>
          <p:cNvSpPr/>
          <p:nvPr/>
        </p:nvSpPr>
        <p:spPr>
          <a:xfrm>
            <a:off x="0" y="93345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18" name="Freeform 18"/>
          <p:cNvSpPr/>
          <p:nvPr/>
        </p:nvSpPr>
        <p:spPr>
          <a:xfrm>
            <a:off x="8811121" y="2992406"/>
            <a:ext cx="7762594" cy="4869867"/>
          </a:xfrm>
          <a:custGeom>
            <a:avLst/>
            <a:gdLst/>
            <a:ahLst/>
            <a:cxnLst/>
            <a:rect l="l" t="t" r="r" b="b"/>
            <a:pathLst>
              <a:path w="7762594" h="4869867">
                <a:moveTo>
                  <a:pt x="0" y="0"/>
                </a:moveTo>
                <a:lnTo>
                  <a:pt x="7762594" y="0"/>
                </a:lnTo>
                <a:lnTo>
                  <a:pt x="7762594" y="4869867"/>
                </a:lnTo>
                <a:lnTo>
                  <a:pt x="0" y="4869867"/>
                </a:lnTo>
                <a:lnTo>
                  <a:pt x="0" y="0"/>
                </a:lnTo>
                <a:close/>
              </a:path>
            </a:pathLst>
          </a:custGeom>
          <a:blipFill>
            <a:blip r:embed="rId5"/>
            <a:stretch>
              <a:fillRect/>
            </a:stretch>
          </a:blipFill>
          <a:ln w="19050" cap="sq">
            <a:solidFill>
              <a:srgbClr val="000000"/>
            </a:solidFill>
            <a:prstDash val="solid"/>
            <a:miter/>
          </a:ln>
        </p:spPr>
        <p:txBody>
          <a:bodyPr/>
          <a:lstStyle/>
          <a:p>
            <a:endParaRPr lang="en-US"/>
          </a:p>
        </p:txBody>
      </p:sp>
      <p:sp>
        <p:nvSpPr>
          <p:cNvPr id="19" name="TextBox 19"/>
          <p:cNvSpPr txBox="1"/>
          <p:nvPr/>
        </p:nvSpPr>
        <p:spPr>
          <a:xfrm>
            <a:off x="5831926" y="320514"/>
            <a:ext cx="6624148" cy="473119"/>
          </a:xfrm>
          <a:prstGeom prst="rect">
            <a:avLst/>
          </a:prstGeom>
        </p:spPr>
        <p:txBody>
          <a:bodyPr lIns="0" tIns="0" rIns="0" bIns="0" rtlCol="0" anchor="t">
            <a:spAutoFit/>
          </a:bodyPr>
          <a:lstStyle/>
          <a:p>
            <a:pPr algn="ctr">
              <a:lnSpc>
                <a:spcPts val="3326"/>
              </a:lnSpc>
            </a:pPr>
            <a:r>
              <a:rPr lang="en-US" sz="3501" b="1">
                <a:solidFill>
                  <a:srgbClr val="FFFFFF"/>
                </a:solidFill>
                <a:latin typeface="Times New Roman Bold"/>
                <a:ea typeface="Times New Roman Bold"/>
                <a:cs typeface="Times New Roman Bold"/>
                <a:sym typeface="Times New Roman Bold"/>
              </a:rPr>
              <a:t>UK National Health Service</a:t>
            </a:r>
          </a:p>
        </p:txBody>
      </p:sp>
      <p:sp>
        <p:nvSpPr>
          <p:cNvPr id="20" name="TextBox 20"/>
          <p:cNvSpPr txBox="1"/>
          <p:nvPr/>
        </p:nvSpPr>
        <p:spPr>
          <a:xfrm>
            <a:off x="1866700" y="1636268"/>
            <a:ext cx="13888841" cy="666750"/>
          </a:xfrm>
          <a:prstGeom prst="rect">
            <a:avLst/>
          </a:prstGeom>
        </p:spPr>
        <p:txBody>
          <a:bodyPr lIns="0" tIns="0" rIns="0" bIns="0" rtlCol="0" anchor="t">
            <a:spAutoFit/>
          </a:bodyPr>
          <a:lstStyle/>
          <a:p>
            <a:pPr algn="ctr">
              <a:lnSpc>
                <a:spcPts val="4650"/>
              </a:lnSpc>
            </a:pPr>
            <a:r>
              <a:rPr lang="en-US" sz="5000" b="1" dirty="0">
                <a:solidFill>
                  <a:srgbClr val="023880"/>
                </a:solidFill>
                <a:latin typeface="Times New Roman Bold"/>
                <a:ea typeface="Times New Roman Bold"/>
                <a:cs typeface="Times New Roman Bold"/>
                <a:sym typeface="Times New Roman Bold"/>
              </a:rPr>
              <a:t>NHS Workforce Overview</a:t>
            </a:r>
          </a:p>
        </p:txBody>
      </p:sp>
      <p:sp>
        <p:nvSpPr>
          <p:cNvPr id="21" name="TextBox 21"/>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a:ea typeface="Times New Roman"/>
                <a:cs typeface="Times New Roman"/>
                <a:sym typeface="Times New Roman"/>
              </a:rPr>
              <a:t>01</a:t>
            </a:r>
          </a:p>
        </p:txBody>
      </p:sp>
      <p:sp>
        <p:nvSpPr>
          <p:cNvPr id="22" name="TextBox 22"/>
          <p:cNvSpPr txBox="1"/>
          <p:nvPr/>
        </p:nvSpPr>
        <p:spPr>
          <a:xfrm>
            <a:off x="1624109" y="3412717"/>
            <a:ext cx="5954091" cy="4129272"/>
          </a:xfrm>
          <a:prstGeom prst="rect">
            <a:avLst/>
          </a:prstGeom>
        </p:spPr>
        <p:txBody>
          <a:bodyPr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Largest public sector employer in Europe with over 1.3 million people.</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Over 100,000 job openings during 2023 in England (Hacker,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Ongoing nursing shortages, particularly affecting acute medical facilities.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p:cNvSpPr/>
          <p:nvPr/>
        </p:nvSpPr>
        <p:spPr>
          <a:xfrm>
            <a:off x="5216828" y="-9694"/>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a:p>
        </p:txBody>
      </p:sp>
      <p:grpSp>
        <p:nvGrpSpPr>
          <p:cNvPr id="4" name="Group 4"/>
          <p:cNvGrpSpPr/>
          <p:nvPr/>
        </p:nvGrpSpPr>
        <p:grpSpPr>
          <a:xfrm>
            <a:off x="0" y="9429263"/>
            <a:ext cx="18288000" cy="895837"/>
            <a:chOff x="0" y="0"/>
            <a:chExt cx="4107213" cy="270933"/>
          </a:xfrm>
        </p:grpSpPr>
        <p:sp>
          <p:nvSpPr>
            <p:cNvPr id="5" name="Freeform 5"/>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6" name="TextBox 6"/>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0" y="8496300"/>
            <a:ext cx="1721537" cy="677877"/>
            <a:chOff x="0" y="0"/>
            <a:chExt cx="453409" cy="178535"/>
          </a:xfrm>
        </p:grpSpPr>
        <p:sp>
          <p:nvSpPr>
            <p:cNvPr id="9" name="Freeform 9"/>
            <p:cNvSpPr/>
            <p:nvPr/>
          </p:nvSpPr>
          <p:spPr>
            <a:xfrm>
              <a:off x="0" y="0"/>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a:p>
          </p:txBody>
        </p:sp>
        <p:sp>
          <p:nvSpPr>
            <p:cNvPr id="10" name="TextBox 10"/>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11" name="Group 11"/>
          <p:cNvGrpSpPr/>
          <p:nvPr/>
        </p:nvGrpSpPr>
        <p:grpSpPr>
          <a:xfrm>
            <a:off x="8676633" y="2780839"/>
            <a:ext cx="9056447" cy="5314932"/>
            <a:chOff x="0" y="0"/>
            <a:chExt cx="2385237" cy="1290904"/>
          </a:xfrm>
        </p:grpSpPr>
        <p:sp>
          <p:nvSpPr>
            <p:cNvPr id="12" name="Freeform 12"/>
            <p:cNvSpPr/>
            <p:nvPr/>
          </p:nvSpPr>
          <p:spPr>
            <a:xfrm>
              <a:off x="0" y="0"/>
              <a:ext cx="2385237" cy="1290904"/>
            </a:xfrm>
            <a:custGeom>
              <a:avLst/>
              <a:gdLst/>
              <a:ahLst/>
              <a:cxnLst/>
              <a:rect l="l" t="t" r="r" b="b"/>
              <a:pathLst>
                <a:path w="2385237" h="1290904">
                  <a:moveTo>
                    <a:pt x="28210" y="0"/>
                  </a:moveTo>
                  <a:lnTo>
                    <a:pt x="2357027" y="0"/>
                  </a:lnTo>
                  <a:cubicBezTo>
                    <a:pt x="2372607" y="0"/>
                    <a:pt x="2385237" y="12630"/>
                    <a:pt x="2385237" y="28210"/>
                  </a:cubicBezTo>
                  <a:lnTo>
                    <a:pt x="2385237" y="1262694"/>
                  </a:lnTo>
                  <a:cubicBezTo>
                    <a:pt x="2385237" y="1270176"/>
                    <a:pt x="2382265" y="1277351"/>
                    <a:pt x="2376975" y="1282641"/>
                  </a:cubicBezTo>
                  <a:cubicBezTo>
                    <a:pt x="2371684" y="1287932"/>
                    <a:pt x="2364509" y="1290904"/>
                    <a:pt x="2357027" y="1290904"/>
                  </a:cubicBezTo>
                  <a:lnTo>
                    <a:pt x="28210" y="1290904"/>
                  </a:lnTo>
                  <a:cubicBezTo>
                    <a:pt x="20728" y="1290904"/>
                    <a:pt x="13553" y="1287932"/>
                    <a:pt x="8263" y="1282641"/>
                  </a:cubicBezTo>
                  <a:cubicBezTo>
                    <a:pt x="2972" y="1277351"/>
                    <a:pt x="0" y="1270176"/>
                    <a:pt x="0" y="1262694"/>
                  </a:cubicBezTo>
                  <a:lnTo>
                    <a:pt x="0" y="28210"/>
                  </a:lnTo>
                  <a:cubicBezTo>
                    <a:pt x="0" y="20728"/>
                    <a:pt x="2972" y="13553"/>
                    <a:pt x="8263" y="8263"/>
                  </a:cubicBezTo>
                  <a:cubicBezTo>
                    <a:pt x="13553" y="2972"/>
                    <a:pt x="20728" y="0"/>
                    <a:pt x="28210" y="0"/>
                  </a:cubicBezTo>
                  <a:close/>
                </a:path>
              </a:pathLst>
            </a:custGeom>
            <a:solidFill>
              <a:srgbClr val="FFFFFF">
                <a:alpha val="41961"/>
              </a:srgbClr>
            </a:solidFill>
          </p:spPr>
          <p:txBody>
            <a:bodyPr/>
            <a:lstStyle/>
            <a:p>
              <a:endParaRPr lang="en-US"/>
            </a:p>
          </p:txBody>
        </p:sp>
        <p:sp>
          <p:nvSpPr>
            <p:cNvPr id="13" name="TextBox 13"/>
            <p:cNvSpPr txBox="1"/>
            <p:nvPr/>
          </p:nvSpPr>
          <p:spPr>
            <a:xfrm>
              <a:off x="0" y="28575"/>
              <a:ext cx="2385237" cy="1262329"/>
            </a:xfrm>
            <a:prstGeom prst="rect">
              <a:avLst/>
            </a:prstGeom>
          </p:spPr>
          <p:txBody>
            <a:bodyPr lIns="50800" tIns="50800" rIns="50800" bIns="50800" rtlCol="0" anchor="ctr"/>
            <a:lstStyle/>
            <a:p>
              <a:pPr algn="ctr">
                <a:lnSpc>
                  <a:spcPts val="1380"/>
                </a:lnSpc>
              </a:pPr>
              <a:endParaRPr/>
            </a:p>
          </p:txBody>
        </p:sp>
      </p:grpSp>
      <p:grpSp>
        <p:nvGrpSpPr>
          <p:cNvPr id="14" name="Group 14"/>
          <p:cNvGrpSpPr/>
          <p:nvPr/>
        </p:nvGrpSpPr>
        <p:grpSpPr>
          <a:xfrm>
            <a:off x="16326791" y="8325791"/>
            <a:ext cx="1961209" cy="1961209"/>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16" name="TextBox 16"/>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17" name="AutoShape 17"/>
          <p:cNvSpPr/>
          <p:nvPr/>
        </p:nvSpPr>
        <p:spPr>
          <a:xfrm>
            <a:off x="0" y="92583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18" name="Freeform 18"/>
          <p:cNvSpPr/>
          <p:nvPr/>
        </p:nvSpPr>
        <p:spPr>
          <a:xfrm>
            <a:off x="396234" y="3572055"/>
            <a:ext cx="8073319" cy="3850147"/>
          </a:xfrm>
          <a:custGeom>
            <a:avLst/>
            <a:gdLst/>
            <a:ahLst/>
            <a:cxnLst/>
            <a:rect l="l" t="t" r="r" b="b"/>
            <a:pathLst>
              <a:path w="7673923" h="3424488">
                <a:moveTo>
                  <a:pt x="0" y="0"/>
                </a:moveTo>
                <a:lnTo>
                  <a:pt x="7673923" y="0"/>
                </a:lnTo>
                <a:lnTo>
                  <a:pt x="7673923" y="3424488"/>
                </a:lnTo>
                <a:lnTo>
                  <a:pt x="0" y="3424488"/>
                </a:lnTo>
                <a:lnTo>
                  <a:pt x="0" y="0"/>
                </a:lnTo>
                <a:close/>
              </a:path>
            </a:pathLst>
          </a:custGeom>
          <a:blipFill>
            <a:blip r:embed="rId5"/>
            <a:stretch>
              <a:fillRect/>
            </a:stretch>
          </a:blipFill>
          <a:ln w="9525">
            <a:solidFill>
              <a:schemeClr val="tx1"/>
            </a:solidFill>
          </a:ln>
        </p:spPr>
        <p:txBody>
          <a:bodyPr/>
          <a:lstStyle/>
          <a:p>
            <a:endParaRPr lang="en-US"/>
          </a:p>
        </p:txBody>
      </p:sp>
      <p:sp>
        <p:nvSpPr>
          <p:cNvPr id="19" name="TextBox 19"/>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02</a:t>
            </a:r>
          </a:p>
        </p:txBody>
      </p:sp>
      <p:sp>
        <p:nvSpPr>
          <p:cNvPr id="20" name="TextBox 20"/>
          <p:cNvSpPr txBox="1"/>
          <p:nvPr/>
        </p:nvSpPr>
        <p:spPr>
          <a:xfrm>
            <a:off x="5216828" y="1677413"/>
            <a:ext cx="10294866" cy="666750"/>
          </a:xfrm>
          <a:prstGeom prst="rect">
            <a:avLst/>
          </a:prstGeom>
        </p:spPr>
        <p:txBody>
          <a:bodyPr lIns="0" tIns="0" rIns="0" bIns="0" rtlCol="0" anchor="t">
            <a:spAutoFit/>
          </a:bodyPr>
          <a:lstStyle/>
          <a:p>
            <a:pPr algn="l">
              <a:lnSpc>
                <a:spcPts val="4650"/>
              </a:lnSpc>
            </a:pPr>
            <a:r>
              <a:rPr lang="en-US" sz="5000" b="1" dirty="0">
                <a:solidFill>
                  <a:srgbClr val="023880"/>
                </a:solidFill>
                <a:latin typeface="Times New Roman Bold"/>
                <a:ea typeface="Times New Roman Bold"/>
                <a:cs typeface="Times New Roman Bold"/>
                <a:sym typeface="Times New Roman Bold"/>
              </a:rPr>
              <a:t>Turnover &amp; Retention Crisis</a:t>
            </a:r>
          </a:p>
        </p:txBody>
      </p:sp>
      <p:sp>
        <p:nvSpPr>
          <p:cNvPr id="21" name="TextBox 21"/>
          <p:cNvSpPr txBox="1"/>
          <p:nvPr/>
        </p:nvSpPr>
        <p:spPr>
          <a:xfrm>
            <a:off x="8807495" y="3086100"/>
            <a:ext cx="8718505"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Several trusts have nursing turnover rates of over 10% annually.</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Total expenditure for agency staff reached approximately £3 billion during the previous years (Health Business,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Lacks effective retention strategies, making financial difficulties and disrupting patient care delivery throughout the country (Vries et al., 2023).</a:t>
            </a:r>
          </a:p>
        </p:txBody>
      </p:sp>
      <p:sp>
        <p:nvSpPr>
          <p:cNvPr id="22" name="TextBox 22"/>
          <p:cNvSpPr txBox="1"/>
          <p:nvPr/>
        </p:nvSpPr>
        <p:spPr>
          <a:xfrm>
            <a:off x="5831926" y="320514"/>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p:cNvGrpSpPr/>
          <p:nvPr/>
        </p:nvGrpSpPr>
        <p:grpSpPr>
          <a:xfrm>
            <a:off x="1066801" y="2426128"/>
            <a:ext cx="16001999" cy="5739576"/>
            <a:chOff x="0" y="0"/>
            <a:chExt cx="2599172" cy="1117654"/>
          </a:xfrm>
        </p:grpSpPr>
        <p:sp>
          <p:nvSpPr>
            <p:cNvPr id="12" name="Freeform 12"/>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p:cNvGrpSpPr/>
          <p:nvPr/>
        </p:nvGrpSpPr>
        <p:grpSpPr>
          <a:xfrm>
            <a:off x="0" y="9265989"/>
            <a:ext cx="18288000" cy="1028700"/>
            <a:chOff x="0" y="0"/>
            <a:chExt cx="4107213" cy="270933"/>
          </a:xfrm>
        </p:grpSpPr>
        <p:sp>
          <p:nvSpPr>
            <p:cNvPr id="15" name="Freeform 15"/>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31063" y="8420100"/>
            <a:ext cx="1721537" cy="1017979"/>
            <a:chOff x="0" y="-89574"/>
            <a:chExt cx="453409" cy="268109"/>
          </a:xfrm>
        </p:grpSpPr>
        <p:sp>
          <p:nvSpPr>
            <p:cNvPr id="19" name="Freeform 19"/>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p:cNvGrpSpPr/>
          <p:nvPr/>
        </p:nvGrpSpPr>
        <p:grpSpPr>
          <a:xfrm>
            <a:off x="16326791" y="8325791"/>
            <a:ext cx="1961209" cy="1961209"/>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p:cNvSpPr txBox="1"/>
          <p:nvPr/>
        </p:nvSpPr>
        <p:spPr>
          <a:xfrm>
            <a:off x="5048410" y="1333500"/>
            <a:ext cx="7607725" cy="743793"/>
          </a:xfrm>
          <a:prstGeom prst="rect">
            <a:avLst/>
          </a:prstGeom>
        </p:spPr>
        <p:txBody>
          <a:bodyPr lIns="0" tIns="0" rIns="0" bIns="0" rtlCol="0" anchor="t">
            <a:spAutoFit/>
          </a:bodyPr>
          <a:lstStyle/>
          <a:p>
            <a:pPr algn="l">
              <a:lnSpc>
                <a:spcPts val="5817"/>
              </a:lnSpc>
            </a:pPr>
            <a:r>
              <a:rPr lang="en-US" sz="5000" b="1" dirty="0">
                <a:solidFill>
                  <a:srgbClr val="023880"/>
                </a:solidFill>
                <a:latin typeface="Times New Roman Bold"/>
                <a:ea typeface="Times New Roman Bold"/>
                <a:cs typeface="Times New Roman Bold"/>
                <a:sym typeface="Times New Roman Bold"/>
              </a:rPr>
              <a:t>NHS Staff Survey Evidence</a:t>
            </a:r>
          </a:p>
        </p:txBody>
      </p:sp>
      <p:sp>
        <p:nvSpPr>
          <p:cNvPr id="28" name="TextBox 28"/>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03</a:t>
            </a:r>
          </a:p>
        </p:txBody>
      </p:sp>
      <p:sp>
        <p:nvSpPr>
          <p:cNvPr id="29" name="TextBox 22">
            <a:extLst>
              <a:ext uri="{FF2B5EF4-FFF2-40B4-BE49-F238E27FC236}">
                <a16:creationId xmlns:a16="http://schemas.microsoft.com/office/drawing/2014/main" id="{F5253E2B-1130-DB5C-E878-6E0BD56E7944}"/>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2D8C0BF9-5B4E-4E51-2AFF-40561C2012C9}"/>
              </a:ext>
            </a:extLst>
          </p:cNvPr>
          <p:cNvSpPr txBox="1"/>
          <p:nvPr/>
        </p:nvSpPr>
        <p:spPr>
          <a:xfrm>
            <a:off x="2022878" y="3666525"/>
            <a:ext cx="5557823"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Over 40% of staff felt unwell due to work-related stress (Picker,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High number of employees planned to leave their jobs within the next 12 months.</a:t>
            </a:r>
          </a:p>
        </p:txBody>
      </p:sp>
      <p:pic>
        <p:nvPicPr>
          <p:cNvPr id="31" name="Picture 30" descr="A graph of different colored and gray bars&#10;&#10;AI-generated content may be incorrect.">
            <a:extLst>
              <a:ext uri="{FF2B5EF4-FFF2-40B4-BE49-F238E27FC236}">
                <a16:creationId xmlns:a16="http://schemas.microsoft.com/office/drawing/2014/main" id="{BC1414A5-5326-7379-627B-03D346C08E56}"/>
              </a:ext>
            </a:extLst>
          </p:cNvPr>
          <p:cNvPicPr>
            <a:picLocks noChangeAspect="1"/>
          </p:cNvPicPr>
          <p:nvPr/>
        </p:nvPicPr>
        <p:blipFill>
          <a:blip r:embed="rId5"/>
          <a:stretch>
            <a:fillRect/>
          </a:stretch>
        </p:blipFill>
        <p:spPr>
          <a:xfrm>
            <a:off x="8728962" y="2742752"/>
            <a:ext cx="7516027" cy="507405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CA96F-CAA1-1CA2-AE91-66A84D491A1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6B42E1A-6EBE-C0A6-0CDC-316172ABE7CF}"/>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F2CDF0E7-6C8D-D19C-F2E2-6538C435F046}"/>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BB47D02B-7015-FCF4-CF08-40003D191BBF}"/>
              </a:ext>
            </a:extLst>
          </p:cNvPr>
          <p:cNvGrpSpPr/>
          <p:nvPr/>
        </p:nvGrpSpPr>
        <p:grpSpPr>
          <a:xfrm>
            <a:off x="952500" y="2401693"/>
            <a:ext cx="16382999" cy="5739576"/>
            <a:chOff x="0" y="0"/>
            <a:chExt cx="2599172" cy="1117654"/>
          </a:xfrm>
        </p:grpSpPr>
        <p:sp>
          <p:nvSpPr>
            <p:cNvPr id="12" name="Freeform 12">
              <a:extLst>
                <a:ext uri="{FF2B5EF4-FFF2-40B4-BE49-F238E27FC236}">
                  <a16:creationId xmlns:a16="http://schemas.microsoft.com/office/drawing/2014/main" id="{6C0C94DE-67E6-322D-FA44-A9A5D477C9EA}"/>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a:extLst>
                <a:ext uri="{FF2B5EF4-FFF2-40B4-BE49-F238E27FC236}">
                  <a16:creationId xmlns:a16="http://schemas.microsoft.com/office/drawing/2014/main" id="{7223EF5A-8327-07FA-21DD-3B2E0E742C26}"/>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E4A2F2FC-05A6-5F55-02AD-D5FA9AC35428}"/>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F20BA881-98F4-ABF7-AACD-BF9ACE63064B}"/>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ED9F3D74-6D48-FA00-0DF9-20536DE0E5C3}"/>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1C75FE51-66A8-0FCC-BB6D-A75433635C3C}"/>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C3E1DFBC-0686-41D7-D751-49E29A63EFCE}"/>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9AEBEEE4-708B-F464-CACB-F85B3132B0BB}"/>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B6957EB0-A0C2-28C4-C8B7-A1EEDE915329}"/>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E23E334C-7F94-EE78-7D18-E0AF8C51E62C}"/>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364B4402-C593-0871-99AB-E17A49ACFBAB}"/>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1ED24ABA-322F-4476-AEA0-16D10B1EA9E3}"/>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FF316468-5DA2-40EF-7CA1-6A5FF538DF00}"/>
              </a:ext>
            </a:extLst>
          </p:cNvPr>
          <p:cNvSpPr txBox="1"/>
          <p:nvPr/>
        </p:nvSpPr>
        <p:spPr>
          <a:xfrm>
            <a:off x="5048410" y="1333500"/>
            <a:ext cx="7607725" cy="743793"/>
          </a:xfrm>
          <a:prstGeom prst="rect">
            <a:avLst/>
          </a:prstGeom>
        </p:spPr>
        <p:txBody>
          <a:bodyPr lIns="0" tIns="0" rIns="0" bIns="0" rtlCol="0" anchor="t">
            <a:spAutoFit/>
          </a:bodyPr>
          <a:lstStyle/>
          <a:p>
            <a:pPr algn="l">
              <a:lnSpc>
                <a:spcPts val="5817"/>
              </a:lnSpc>
            </a:pPr>
            <a:r>
              <a:rPr lang="en-US" sz="5000" b="1" dirty="0">
                <a:solidFill>
                  <a:srgbClr val="023880"/>
                </a:solidFill>
                <a:latin typeface="Times New Roman Bold"/>
                <a:ea typeface="Times New Roman Bold"/>
                <a:cs typeface="Times New Roman Bold"/>
                <a:sym typeface="Times New Roman Bold"/>
              </a:rPr>
              <a:t>Succession Planning Gaps</a:t>
            </a:r>
          </a:p>
        </p:txBody>
      </p:sp>
      <p:sp>
        <p:nvSpPr>
          <p:cNvPr id="28" name="TextBox 28">
            <a:extLst>
              <a:ext uri="{FF2B5EF4-FFF2-40B4-BE49-F238E27FC236}">
                <a16:creationId xmlns:a16="http://schemas.microsoft.com/office/drawing/2014/main" id="{139DA8D6-20EA-C8C9-BF3D-15B1C5413A34}"/>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04</a:t>
            </a:r>
          </a:p>
        </p:txBody>
      </p:sp>
      <p:sp>
        <p:nvSpPr>
          <p:cNvPr id="29" name="TextBox 22">
            <a:extLst>
              <a:ext uri="{FF2B5EF4-FFF2-40B4-BE49-F238E27FC236}">
                <a16:creationId xmlns:a16="http://schemas.microsoft.com/office/drawing/2014/main" id="{9EEFFABC-8858-4F64-F8F5-42D5480E5451}"/>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E0A21C70-3BE9-0C73-56C9-EAD498851EA3}"/>
              </a:ext>
            </a:extLst>
          </p:cNvPr>
          <p:cNvSpPr txBox="1"/>
          <p:nvPr/>
        </p:nvSpPr>
        <p:spPr>
          <a:xfrm>
            <a:off x="1607840" y="2906763"/>
            <a:ext cx="7121122"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A substantial proportion of senior nurses and consultants approaching retirement age (Smiley et al.,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The succession frameworks of the different trusts show major differences.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Its current procedures create knowledge gaps, leading to strategic interruptions when top leaders depart unexpectedly (</a:t>
            </a:r>
            <a:r>
              <a:rPr lang="en-US" sz="2600" b="1" dirty="0" err="1">
                <a:solidFill>
                  <a:srgbClr val="023880"/>
                </a:solidFill>
                <a:latin typeface="Times New Roman Bold"/>
                <a:ea typeface="Times New Roman Bold"/>
                <a:cs typeface="Times New Roman Bold"/>
                <a:sym typeface="Times New Roman Bold"/>
              </a:rPr>
              <a:t>Siambi</a:t>
            </a:r>
            <a:r>
              <a:rPr lang="en-US" sz="2600" b="1" dirty="0">
                <a:solidFill>
                  <a:srgbClr val="023880"/>
                </a:solidFill>
                <a:latin typeface="Times New Roman Bold"/>
                <a:ea typeface="Times New Roman Bold"/>
                <a:cs typeface="Times New Roman Bold"/>
                <a:sym typeface="Times New Roman Bold"/>
              </a:rPr>
              <a:t>, 2022).</a:t>
            </a:r>
          </a:p>
        </p:txBody>
      </p:sp>
      <p:pic>
        <p:nvPicPr>
          <p:cNvPr id="5" name="Picture 4">
            <a:extLst>
              <a:ext uri="{FF2B5EF4-FFF2-40B4-BE49-F238E27FC236}">
                <a16:creationId xmlns:a16="http://schemas.microsoft.com/office/drawing/2014/main" id="{96E028AB-1BF4-3A3E-07F2-AA742AD2D127}"/>
              </a:ext>
            </a:extLst>
          </p:cNvPr>
          <p:cNvPicPr>
            <a:picLocks noChangeAspect="1"/>
          </p:cNvPicPr>
          <p:nvPr/>
        </p:nvPicPr>
        <p:blipFill>
          <a:blip r:embed="rId5"/>
          <a:stretch>
            <a:fillRect/>
          </a:stretch>
        </p:blipFill>
        <p:spPr>
          <a:xfrm>
            <a:off x="9294872" y="2846894"/>
            <a:ext cx="7446535" cy="4871103"/>
          </a:xfrm>
          <a:prstGeom prst="rect">
            <a:avLst/>
          </a:prstGeom>
        </p:spPr>
      </p:pic>
    </p:spTree>
    <p:extLst>
      <p:ext uri="{BB962C8B-B14F-4D97-AF65-F5344CB8AC3E}">
        <p14:creationId xmlns:p14="http://schemas.microsoft.com/office/powerpoint/2010/main" val="4010201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499328-6812-6871-F6BE-09AD125C398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0AACF34-433B-6114-0CF5-922C59F6724A}"/>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C8004108-BB84-953E-8E70-ED6BF679FB36}"/>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ABA4472D-7FA3-241E-14BB-1837C93A412C}"/>
              </a:ext>
            </a:extLst>
          </p:cNvPr>
          <p:cNvGrpSpPr/>
          <p:nvPr/>
        </p:nvGrpSpPr>
        <p:grpSpPr>
          <a:xfrm>
            <a:off x="952500" y="2742423"/>
            <a:ext cx="16382999" cy="5398845"/>
            <a:chOff x="0" y="0"/>
            <a:chExt cx="2599172" cy="1117654"/>
          </a:xfrm>
        </p:grpSpPr>
        <p:sp>
          <p:nvSpPr>
            <p:cNvPr id="12" name="Freeform 12">
              <a:extLst>
                <a:ext uri="{FF2B5EF4-FFF2-40B4-BE49-F238E27FC236}">
                  <a16:creationId xmlns:a16="http://schemas.microsoft.com/office/drawing/2014/main" id="{C79F72F6-3AF0-FB63-E1E8-5A40ED23EED0}"/>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a:extLst>
                <a:ext uri="{FF2B5EF4-FFF2-40B4-BE49-F238E27FC236}">
                  <a16:creationId xmlns:a16="http://schemas.microsoft.com/office/drawing/2014/main" id="{5657B2DD-1220-73D1-85B0-DF52DA8BF0AC}"/>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57BB7B87-0E3A-2FD9-24CB-3DF2C602A209}"/>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5E7262C4-C35E-53F7-A613-BE360A259980}"/>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2010DC7D-BA93-295E-F857-A3A35DED2F9A}"/>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29192927-271E-410E-C21B-4DFE37C8F51C}"/>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C85868E9-A480-BD59-7058-006791482739}"/>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206CB420-E79D-6F0F-28BD-4FB4AC1D60F5}"/>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9CCFC26B-5CF1-5DF8-5EBB-4FB02949F214}"/>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EE2E4B1C-AB57-A588-8F56-5E9643D69468}"/>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B1C9515A-4755-DD4C-D776-2B7440023213}"/>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68BAFB97-1DA9-361A-ED79-D2B124A29367}"/>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D88CDEF1-1CD1-FD3E-B7F9-21C4C97B310E}"/>
              </a:ext>
            </a:extLst>
          </p:cNvPr>
          <p:cNvSpPr txBox="1"/>
          <p:nvPr/>
        </p:nvSpPr>
        <p:spPr>
          <a:xfrm>
            <a:off x="3395593" y="1504107"/>
            <a:ext cx="10953590"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Financial Impact of Poor Retention</a:t>
            </a:r>
          </a:p>
        </p:txBody>
      </p:sp>
      <p:sp>
        <p:nvSpPr>
          <p:cNvPr id="28" name="TextBox 28">
            <a:extLst>
              <a:ext uri="{FF2B5EF4-FFF2-40B4-BE49-F238E27FC236}">
                <a16:creationId xmlns:a16="http://schemas.microsoft.com/office/drawing/2014/main" id="{E4E5C37A-DA35-8BB9-2460-0EFE72683196}"/>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05</a:t>
            </a:r>
          </a:p>
        </p:txBody>
      </p:sp>
      <p:sp>
        <p:nvSpPr>
          <p:cNvPr id="29" name="TextBox 22">
            <a:extLst>
              <a:ext uri="{FF2B5EF4-FFF2-40B4-BE49-F238E27FC236}">
                <a16:creationId xmlns:a16="http://schemas.microsoft.com/office/drawing/2014/main" id="{BBB09771-3EDA-2607-DB71-866C19CD971D}"/>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F33ADB44-B4D3-2E2B-5EB0-8A830142ED84}"/>
              </a:ext>
            </a:extLst>
          </p:cNvPr>
          <p:cNvSpPr txBox="1"/>
          <p:nvPr/>
        </p:nvSpPr>
        <p:spPr>
          <a:xfrm>
            <a:off x="1719311" y="3595592"/>
            <a:ext cx="7121122"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NHS agencies spend billions every year on temporary staffing because they need to hire more workers (Morgan, 2022).</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High turnover rates result in two major consequences that harm both productivity and financial stability over time.</a:t>
            </a:r>
          </a:p>
        </p:txBody>
      </p:sp>
      <p:pic>
        <p:nvPicPr>
          <p:cNvPr id="6" name="Picture 5">
            <a:extLst>
              <a:ext uri="{FF2B5EF4-FFF2-40B4-BE49-F238E27FC236}">
                <a16:creationId xmlns:a16="http://schemas.microsoft.com/office/drawing/2014/main" id="{14C5002E-0EA2-6E1B-DF63-F2F66630F8D9}"/>
              </a:ext>
            </a:extLst>
          </p:cNvPr>
          <p:cNvPicPr>
            <a:picLocks noChangeAspect="1"/>
          </p:cNvPicPr>
          <p:nvPr/>
        </p:nvPicPr>
        <p:blipFill>
          <a:blip r:embed="rId5"/>
          <a:stretch>
            <a:fillRect/>
          </a:stretch>
        </p:blipFill>
        <p:spPr>
          <a:xfrm>
            <a:off x="9327937" y="3816773"/>
            <a:ext cx="7429421" cy="3207158"/>
          </a:xfrm>
          <a:prstGeom prst="rect">
            <a:avLst/>
          </a:prstGeom>
        </p:spPr>
      </p:pic>
    </p:spTree>
    <p:extLst>
      <p:ext uri="{BB962C8B-B14F-4D97-AF65-F5344CB8AC3E}">
        <p14:creationId xmlns:p14="http://schemas.microsoft.com/office/powerpoint/2010/main" val="3370836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33487-7669-B27A-ED07-BF26BBC4C6B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17D0ABA-2B87-B518-5C8A-C18F30D3B7D5}"/>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73A7C27A-ED9F-11E6-D2CF-332C2D1C3B56}"/>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3ED2990B-C7F7-0A9A-2C5D-6BC39D186382}"/>
              </a:ext>
            </a:extLst>
          </p:cNvPr>
          <p:cNvGrpSpPr/>
          <p:nvPr/>
        </p:nvGrpSpPr>
        <p:grpSpPr>
          <a:xfrm>
            <a:off x="952500" y="2742423"/>
            <a:ext cx="16382999" cy="5398845"/>
            <a:chOff x="0" y="0"/>
            <a:chExt cx="2599172" cy="1117654"/>
          </a:xfrm>
        </p:grpSpPr>
        <p:sp>
          <p:nvSpPr>
            <p:cNvPr id="12" name="Freeform 12">
              <a:extLst>
                <a:ext uri="{FF2B5EF4-FFF2-40B4-BE49-F238E27FC236}">
                  <a16:creationId xmlns:a16="http://schemas.microsoft.com/office/drawing/2014/main" id="{DA1853B1-830B-8C6B-FD5F-CF8EA36AFD3D}"/>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a:extLst>
                <a:ext uri="{FF2B5EF4-FFF2-40B4-BE49-F238E27FC236}">
                  <a16:creationId xmlns:a16="http://schemas.microsoft.com/office/drawing/2014/main" id="{A9E49270-49A4-E874-297D-A7CA6EDCA4B6}"/>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E84A7C68-E2FF-4F15-DFA7-7C9B2BBAB8FA}"/>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DE7537D4-36CE-55FA-6BA3-2799C34AF484}"/>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2FBC336B-923D-B732-B5AD-E8607CD984B7}"/>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969FE839-69F3-483A-393E-596B34D42A4A}"/>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546B9DEE-7B55-E17F-E1DE-66F1D5F21989}"/>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47642029-E09B-8FD9-B859-5E70558D27F7}"/>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2E8E4D7D-333F-A1F6-0D31-080CB9FAF399}"/>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D0AD7A69-B057-776D-875B-6B26B60CEF8D}"/>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68929D20-8376-37C8-3384-4C1C46BE7786}"/>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83AEAB06-8BF4-21D0-12E0-3028B4BD0A58}"/>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AD718CFE-7F8A-BE8C-7E85-A772F17F54A8}"/>
              </a:ext>
            </a:extLst>
          </p:cNvPr>
          <p:cNvSpPr txBox="1"/>
          <p:nvPr/>
        </p:nvSpPr>
        <p:spPr>
          <a:xfrm>
            <a:off x="203411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Human Capital Theory and its Implications</a:t>
            </a:r>
          </a:p>
        </p:txBody>
      </p:sp>
      <p:sp>
        <p:nvSpPr>
          <p:cNvPr id="28" name="TextBox 28">
            <a:extLst>
              <a:ext uri="{FF2B5EF4-FFF2-40B4-BE49-F238E27FC236}">
                <a16:creationId xmlns:a16="http://schemas.microsoft.com/office/drawing/2014/main" id="{DDA54DD0-3554-9DDF-B452-00E5265323D3}"/>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06</a:t>
            </a:r>
          </a:p>
        </p:txBody>
      </p:sp>
      <p:sp>
        <p:nvSpPr>
          <p:cNvPr id="29" name="TextBox 22">
            <a:extLst>
              <a:ext uri="{FF2B5EF4-FFF2-40B4-BE49-F238E27FC236}">
                <a16:creationId xmlns:a16="http://schemas.microsoft.com/office/drawing/2014/main" id="{BC371713-594C-8939-FCA4-9C4E47BEE119}"/>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A00773FE-96A4-68BF-352E-BB8C41E6AF4C}"/>
              </a:ext>
            </a:extLst>
          </p:cNvPr>
          <p:cNvSpPr txBox="1"/>
          <p:nvPr/>
        </p:nvSpPr>
        <p:spPr>
          <a:xfrm>
            <a:off x="1729996" y="3580623"/>
            <a:ext cx="8829102"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Workforce skills and knowledge as creating value for an organization (Serenko,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Substantial financial commitment to developing clinicians through clinical education and professional development.</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Essential to maintain institutional knowledge and support sustainable performance from the clinical workforce.</a:t>
            </a:r>
          </a:p>
        </p:txBody>
      </p:sp>
      <p:pic>
        <p:nvPicPr>
          <p:cNvPr id="5" name="Picture 4">
            <a:extLst>
              <a:ext uri="{FF2B5EF4-FFF2-40B4-BE49-F238E27FC236}">
                <a16:creationId xmlns:a16="http://schemas.microsoft.com/office/drawing/2014/main" id="{20ADF4B3-F68E-44FB-A0CE-0F906F32EFEC}"/>
              </a:ext>
            </a:extLst>
          </p:cNvPr>
          <p:cNvPicPr>
            <a:picLocks noChangeAspect="1"/>
          </p:cNvPicPr>
          <p:nvPr/>
        </p:nvPicPr>
        <p:blipFill>
          <a:blip r:embed="rId5"/>
          <a:stretch>
            <a:fillRect/>
          </a:stretch>
        </p:blipFill>
        <p:spPr>
          <a:xfrm>
            <a:off x="11277600" y="3315877"/>
            <a:ext cx="4856809" cy="4266023"/>
          </a:xfrm>
          <a:prstGeom prst="rect">
            <a:avLst/>
          </a:prstGeom>
        </p:spPr>
      </p:pic>
    </p:spTree>
    <p:extLst>
      <p:ext uri="{BB962C8B-B14F-4D97-AF65-F5344CB8AC3E}">
        <p14:creationId xmlns:p14="http://schemas.microsoft.com/office/powerpoint/2010/main" val="2989253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DFBC6-8055-6C73-46D1-B4AAFB0B7F0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008118-C4A8-C266-87E7-0F57A2C83E8E}"/>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8FCADC92-7FED-FCF2-76C0-904E49BBFE48}"/>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F897BCD5-789A-ACC8-994A-89889EE535D8}"/>
              </a:ext>
            </a:extLst>
          </p:cNvPr>
          <p:cNvGrpSpPr/>
          <p:nvPr/>
        </p:nvGrpSpPr>
        <p:grpSpPr>
          <a:xfrm>
            <a:off x="952500" y="2742423"/>
            <a:ext cx="16382999" cy="5398845"/>
            <a:chOff x="0" y="0"/>
            <a:chExt cx="2599172" cy="1117654"/>
          </a:xfrm>
        </p:grpSpPr>
        <p:sp>
          <p:nvSpPr>
            <p:cNvPr id="12" name="Freeform 12">
              <a:extLst>
                <a:ext uri="{FF2B5EF4-FFF2-40B4-BE49-F238E27FC236}">
                  <a16:creationId xmlns:a16="http://schemas.microsoft.com/office/drawing/2014/main" id="{0BA8FABD-BFAA-BCFC-2D51-98D3EB573B7E}"/>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a:extLst>
                <a:ext uri="{FF2B5EF4-FFF2-40B4-BE49-F238E27FC236}">
                  <a16:creationId xmlns:a16="http://schemas.microsoft.com/office/drawing/2014/main" id="{D92C7F40-9DBA-BFED-EBBC-548227FD1171}"/>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EFDC37EB-DCDE-93C8-70E3-01BDD765F88C}"/>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47FB962A-2240-BDE9-9B96-7DA358517A78}"/>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48AA9B4B-F6BF-D614-6A10-8A691C1A364E}"/>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62E5187B-8330-C956-976B-1A1D66EFE1AF}"/>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D1B0004D-9B8F-62D4-D2B7-A4E69F6F36D0}"/>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DA311675-4F61-21D9-B550-34FB708FF720}"/>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C7490308-23CE-6E03-26D8-B9876869890D}"/>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B15C39EA-05C8-07F0-0E1F-F739F18B89E8}"/>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18789A3E-7517-230E-F2F1-C3D2756080BE}"/>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07C366BD-1E37-D39E-18F0-A6436C608124}"/>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1255783B-CBA3-C8BC-D205-3556C04DCC12}"/>
              </a:ext>
            </a:extLst>
          </p:cNvPr>
          <p:cNvSpPr txBox="1"/>
          <p:nvPr/>
        </p:nvSpPr>
        <p:spPr>
          <a:xfrm>
            <a:off x="203411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Breakdown of Psychological Contract</a:t>
            </a:r>
          </a:p>
        </p:txBody>
      </p:sp>
      <p:sp>
        <p:nvSpPr>
          <p:cNvPr id="28" name="TextBox 28">
            <a:extLst>
              <a:ext uri="{FF2B5EF4-FFF2-40B4-BE49-F238E27FC236}">
                <a16:creationId xmlns:a16="http://schemas.microsoft.com/office/drawing/2014/main" id="{0FA5E36A-F617-733F-D115-AE75AEAA1B04}"/>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07</a:t>
            </a:r>
          </a:p>
        </p:txBody>
      </p:sp>
      <p:sp>
        <p:nvSpPr>
          <p:cNvPr id="29" name="TextBox 22">
            <a:extLst>
              <a:ext uri="{FF2B5EF4-FFF2-40B4-BE49-F238E27FC236}">
                <a16:creationId xmlns:a16="http://schemas.microsoft.com/office/drawing/2014/main" id="{85800B66-B355-9A5D-056F-7781CD03AD07}"/>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1E8024F4-A591-3A84-4B9F-1D7E11B679B0}"/>
              </a:ext>
            </a:extLst>
          </p:cNvPr>
          <p:cNvSpPr txBox="1"/>
          <p:nvPr/>
        </p:nvSpPr>
        <p:spPr>
          <a:xfrm>
            <a:off x="1263005" y="3643406"/>
            <a:ext cx="8001000" cy="4129272"/>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Employee turnover is caused by the employees’ perception that their implicit expectations have been breached (Clark,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An absence of mutually agreed expectations for support, fairness, or advancement causes employees to feel less committed to the organization (</a:t>
            </a:r>
            <a:r>
              <a:rPr lang="en-US" sz="2600" b="1" dirty="0" err="1">
                <a:solidFill>
                  <a:srgbClr val="023880"/>
                </a:solidFill>
                <a:latin typeface="Times New Roman Bold"/>
                <a:ea typeface="Times New Roman Bold"/>
                <a:cs typeface="Times New Roman Bold"/>
                <a:sym typeface="Times New Roman Bold"/>
              </a:rPr>
              <a:t>Ardebilpour</a:t>
            </a:r>
            <a:r>
              <a:rPr lang="en-US" sz="2600" b="1" dirty="0">
                <a:solidFill>
                  <a:srgbClr val="023880"/>
                </a:solidFill>
                <a:latin typeface="Times New Roman Bold"/>
                <a:ea typeface="Times New Roman Bold"/>
                <a:cs typeface="Times New Roman Bold"/>
                <a:sym typeface="Times New Roman Bold"/>
              </a:rPr>
              <a:t> et al., 2024).</a:t>
            </a:r>
          </a:p>
        </p:txBody>
      </p:sp>
      <p:pic>
        <p:nvPicPr>
          <p:cNvPr id="6" name="Picture 5">
            <a:extLst>
              <a:ext uri="{FF2B5EF4-FFF2-40B4-BE49-F238E27FC236}">
                <a16:creationId xmlns:a16="http://schemas.microsoft.com/office/drawing/2014/main" id="{755491F6-87BA-B971-483B-D1F426BF947D}"/>
              </a:ext>
            </a:extLst>
          </p:cNvPr>
          <p:cNvPicPr>
            <a:picLocks noChangeAspect="1"/>
          </p:cNvPicPr>
          <p:nvPr/>
        </p:nvPicPr>
        <p:blipFill>
          <a:blip r:embed="rId5"/>
          <a:stretch>
            <a:fillRect/>
          </a:stretch>
        </p:blipFill>
        <p:spPr>
          <a:xfrm>
            <a:off x="9740255" y="3847114"/>
            <a:ext cx="7033870" cy="3223539"/>
          </a:xfrm>
          <a:prstGeom prst="rect">
            <a:avLst/>
          </a:prstGeom>
        </p:spPr>
      </p:pic>
    </p:spTree>
    <p:extLst>
      <p:ext uri="{BB962C8B-B14F-4D97-AF65-F5344CB8AC3E}">
        <p14:creationId xmlns:p14="http://schemas.microsoft.com/office/powerpoint/2010/main" val="3731694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21D13-49ED-C684-932B-DAE41667089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01ADCDA-4C18-5786-9823-B62B1E04F77F}"/>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82C56174-761E-CE25-3EE7-C81398CEFC5A}"/>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D3668008-2693-A6EE-40AA-0D149872BB80}"/>
              </a:ext>
            </a:extLst>
          </p:cNvPr>
          <p:cNvGrpSpPr/>
          <p:nvPr/>
        </p:nvGrpSpPr>
        <p:grpSpPr>
          <a:xfrm>
            <a:off x="952500" y="2742423"/>
            <a:ext cx="16382999" cy="5398845"/>
            <a:chOff x="0" y="0"/>
            <a:chExt cx="2599172" cy="1117654"/>
          </a:xfrm>
        </p:grpSpPr>
        <p:sp>
          <p:nvSpPr>
            <p:cNvPr id="12" name="Freeform 12">
              <a:extLst>
                <a:ext uri="{FF2B5EF4-FFF2-40B4-BE49-F238E27FC236}">
                  <a16:creationId xmlns:a16="http://schemas.microsoft.com/office/drawing/2014/main" id="{4FEB7D28-7804-DBF5-D91B-9ADF985E78A1}"/>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a:extLst>
                <a:ext uri="{FF2B5EF4-FFF2-40B4-BE49-F238E27FC236}">
                  <a16:creationId xmlns:a16="http://schemas.microsoft.com/office/drawing/2014/main" id="{543CC7DE-C73C-A001-2C54-DE311BA83846}"/>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9CBB451C-4C9F-C7F5-C0A2-99F10B8ACCC1}"/>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6C7BAF36-1338-E31B-44A4-0704A6B5A83D}"/>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9992C193-41E5-BC86-D7D3-8EA9A8D6AD08}"/>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21B88D35-023E-D12D-FDB5-9236A72CACA9}"/>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0E90BE73-D41B-0C42-337A-69AD52AE5B33}"/>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332EC920-7087-165D-AD34-2F1BA5E21BCA}"/>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35B35063-E30F-397E-A050-3C2F938B8F9A}"/>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2163ADAF-D461-67E8-B261-6EC8A7B6DBD5}"/>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263E6EFD-3387-E9CB-02D9-71D774ACD351}"/>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D09ACA8B-5847-445C-C8C7-0BD9A62A6E22}"/>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A86FA674-752A-8073-8645-64212F0EA7A6}"/>
              </a:ext>
            </a:extLst>
          </p:cNvPr>
          <p:cNvSpPr txBox="1"/>
          <p:nvPr/>
        </p:nvSpPr>
        <p:spPr>
          <a:xfrm>
            <a:off x="203411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Overview of Challenges</a:t>
            </a:r>
          </a:p>
        </p:txBody>
      </p:sp>
      <p:sp>
        <p:nvSpPr>
          <p:cNvPr id="28" name="TextBox 28">
            <a:extLst>
              <a:ext uri="{FF2B5EF4-FFF2-40B4-BE49-F238E27FC236}">
                <a16:creationId xmlns:a16="http://schemas.microsoft.com/office/drawing/2014/main" id="{660F14AD-9210-DD1D-116E-678A62F58879}"/>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08</a:t>
            </a:r>
          </a:p>
        </p:txBody>
      </p:sp>
      <p:sp>
        <p:nvSpPr>
          <p:cNvPr id="29" name="TextBox 22">
            <a:extLst>
              <a:ext uri="{FF2B5EF4-FFF2-40B4-BE49-F238E27FC236}">
                <a16:creationId xmlns:a16="http://schemas.microsoft.com/office/drawing/2014/main" id="{979BC1CB-B93D-8B8E-7528-B8DF61773868}"/>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8289CD69-0A98-E102-203A-3FAD4D30AF64}"/>
              </a:ext>
            </a:extLst>
          </p:cNvPr>
          <p:cNvSpPr txBox="1"/>
          <p:nvPr/>
        </p:nvSpPr>
        <p:spPr>
          <a:xfrm>
            <a:off x="8344366" y="3646839"/>
            <a:ext cx="7934925"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Tremendous pressure on the workforce to fill vacant positions and that turnover is increasing.</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An ageing leadership cadre and increasing stress levels (Clark,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Inconsistent implementation of the plan diminishes the positive impact of these efforts on the workforce.</a:t>
            </a:r>
          </a:p>
        </p:txBody>
      </p:sp>
      <p:pic>
        <p:nvPicPr>
          <p:cNvPr id="5" name="Picture 4">
            <a:extLst>
              <a:ext uri="{FF2B5EF4-FFF2-40B4-BE49-F238E27FC236}">
                <a16:creationId xmlns:a16="http://schemas.microsoft.com/office/drawing/2014/main" id="{9ED964C3-C2D5-E906-E2E1-849A19B3E649}"/>
              </a:ext>
            </a:extLst>
          </p:cNvPr>
          <p:cNvPicPr>
            <a:picLocks noChangeAspect="1"/>
          </p:cNvPicPr>
          <p:nvPr/>
        </p:nvPicPr>
        <p:blipFill>
          <a:blip r:embed="rId5"/>
          <a:stretch>
            <a:fillRect/>
          </a:stretch>
        </p:blipFill>
        <p:spPr>
          <a:xfrm>
            <a:off x="2374652" y="4000500"/>
            <a:ext cx="5333422" cy="2760280"/>
          </a:xfrm>
          <a:prstGeom prst="rect">
            <a:avLst/>
          </a:prstGeom>
        </p:spPr>
      </p:pic>
    </p:spTree>
    <p:extLst>
      <p:ext uri="{BB962C8B-B14F-4D97-AF65-F5344CB8AC3E}">
        <p14:creationId xmlns:p14="http://schemas.microsoft.com/office/powerpoint/2010/main" val="2392337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DE8F1-BD4B-7A65-014E-3DFD1DB87DC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43B3E3E-4850-A28B-505B-6BED2179548A}"/>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4A41B705-8F54-6956-0213-5130ACD36877}"/>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583374DB-6EF5-4333-498D-636AD901BCA1}"/>
              </a:ext>
            </a:extLst>
          </p:cNvPr>
          <p:cNvGrpSpPr/>
          <p:nvPr/>
        </p:nvGrpSpPr>
        <p:grpSpPr>
          <a:xfrm>
            <a:off x="952500" y="2742423"/>
            <a:ext cx="16382999" cy="5398845"/>
            <a:chOff x="0" y="0"/>
            <a:chExt cx="2599172" cy="1117654"/>
          </a:xfrm>
        </p:grpSpPr>
        <p:sp>
          <p:nvSpPr>
            <p:cNvPr id="12" name="Freeform 12">
              <a:extLst>
                <a:ext uri="{FF2B5EF4-FFF2-40B4-BE49-F238E27FC236}">
                  <a16:creationId xmlns:a16="http://schemas.microsoft.com/office/drawing/2014/main" id="{DCC0B2F5-7851-0DBE-D38A-8B931858815B}"/>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a:p>
          </p:txBody>
        </p:sp>
        <p:sp>
          <p:nvSpPr>
            <p:cNvPr id="13" name="TextBox 13">
              <a:extLst>
                <a:ext uri="{FF2B5EF4-FFF2-40B4-BE49-F238E27FC236}">
                  <a16:creationId xmlns:a16="http://schemas.microsoft.com/office/drawing/2014/main" id="{9AE880C2-0338-C44B-7766-28E3CE16A63D}"/>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FC0842FA-4D4A-8144-BFAA-276C8870CC8B}"/>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6FADE9EC-1021-72B2-7F40-62A5E6A386FC}"/>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AB2E50DD-418B-4FD4-24E7-3DF76143F911}"/>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B97FA3EB-CEC4-DAE0-AEC7-73F237C0589A}"/>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8D065FC7-19AA-148C-B3B7-1AD377167C19}"/>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107678E1-879B-DB33-AD2C-A82256CB7C9B}"/>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59D1CEEE-B25C-5C5C-A84A-75169BC528AE}"/>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818BDAFE-7F7E-F528-210A-995811FCA19F}"/>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06313308-2B4D-EECD-F80F-C307412BC23A}"/>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D5EAB079-B992-2C69-A6AA-DB4F6D0B861E}"/>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4BFCEC72-FFDD-6273-F533-A1BB0C132E5D}"/>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Policy Level Causes</a:t>
            </a:r>
          </a:p>
        </p:txBody>
      </p:sp>
      <p:sp>
        <p:nvSpPr>
          <p:cNvPr id="28" name="TextBox 28">
            <a:extLst>
              <a:ext uri="{FF2B5EF4-FFF2-40B4-BE49-F238E27FC236}">
                <a16:creationId xmlns:a16="http://schemas.microsoft.com/office/drawing/2014/main" id="{7A9548B0-1F15-3C73-A09E-6E6102AA780A}"/>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09</a:t>
            </a:r>
          </a:p>
        </p:txBody>
      </p:sp>
      <p:sp>
        <p:nvSpPr>
          <p:cNvPr id="29" name="TextBox 22">
            <a:extLst>
              <a:ext uri="{FF2B5EF4-FFF2-40B4-BE49-F238E27FC236}">
                <a16:creationId xmlns:a16="http://schemas.microsoft.com/office/drawing/2014/main" id="{BD2CBED9-03B0-E2AD-D09C-4951970FF863}"/>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5B48CBB4-F14F-2B55-6D49-55C2EABE3EFC}"/>
              </a:ext>
            </a:extLst>
          </p:cNvPr>
          <p:cNvSpPr txBox="1"/>
          <p:nvPr/>
        </p:nvSpPr>
        <p:spPr>
          <a:xfrm>
            <a:off x="8025127" y="3446225"/>
            <a:ext cx="8776037"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Post Brexit reduction in the inflow of the EU workforce and the resulting pressures on recruitment from international hiring (Portes and </a:t>
            </a:r>
            <a:r>
              <a:rPr lang="en-US" sz="2600" b="1" dirty="0" err="1">
                <a:solidFill>
                  <a:srgbClr val="023880"/>
                </a:solidFill>
                <a:latin typeface="Times New Roman Bold"/>
                <a:ea typeface="Times New Roman Bold"/>
                <a:cs typeface="Times New Roman Bold"/>
                <a:sym typeface="Times New Roman Bold"/>
              </a:rPr>
              <a:t>Springford</a:t>
            </a:r>
            <a:r>
              <a:rPr lang="en-US" sz="2600" b="1" dirty="0">
                <a:solidFill>
                  <a:srgbClr val="023880"/>
                </a:solidFill>
                <a:latin typeface="Times New Roman Bold"/>
                <a:ea typeface="Times New Roman Bold"/>
                <a:cs typeface="Times New Roman Bold"/>
                <a:sym typeface="Times New Roman Bold"/>
              </a:rPr>
              <a:t>, 2023).</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Long-term development pipeline for domestic staff remains not sufficient to meet demand.</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Policy responses to the health workforce crisis have historically been more reactive than predictive (OECD, 2023).</a:t>
            </a:r>
          </a:p>
        </p:txBody>
      </p:sp>
      <p:pic>
        <p:nvPicPr>
          <p:cNvPr id="6" name="Picture 5">
            <a:extLst>
              <a:ext uri="{FF2B5EF4-FFF2-40B4-BE49-F238E27FC236}">
                <a16:creationId xmlns:a16="http://schemas.microsoft.com/office/drawing/2014/main" id="{E41C1BF5-F519-2525-351A-C4DCF7D942AB}"/>
              </a:ext>
            </a:extLst>
          </p:cNvPr>
          <p:cNvPicPr>
            <a:picLocks noChangeAspect="1"/>
          </p:cNvPicPr>
          <p:nvPr/>
        </p:nvPicPr>
        <p:blipFill>
          <a:blip r:embed="rId5"/>
          <a:stretch>
            <a:fillRect/>
          </a:stretch>
        </p:blipFill>
        <p:spPr>
          <a:xfrm>
            <a:off x="1395829" y="3924300"/>
            <a:ext cx="6362175" cy="3311143"/>
          </a:xfrm>
          <a:prstGeom prst="rect">
            <a:avLst/>
          </a:prstGeom>
          <a:ln w="9525">
            <a:solidFill>
              <a:schemeClr val="tx1"/>
            </a:solidFill>
          </a:ln>
        </p:spPr>
      </p:pic>
    </p:spTree>
    <p:extLst>
      <p:ext uri="{BB962C8B-B14F-4D97-AF65-F5344CB8AC3E}">
        <p14:creationId xmlns:p14="http://schemas.microsoft.com/office/powerpoint/2010/main" val="1318232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89049-C4F4-9C5E-E3FB-9DEC5A5C342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339FDAC-31FE-A897-DE7A-B7A3FEB1C14D}"/>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480BA4FA-3A00-B7AB-8343-A25CA9142E53}"/>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A9383BB0-0816-46F9-DDBE-DD0A7A18F222}"/>
              </a:ext>
            </a:extLst>
          </p:cNvPr>
          <p:cNvGrpSpPr/>
          <p:nvPr/>
        </p:nvGrpSpPr>
        <p:grpSpPr>
          <a:xfrm>
            <a:off x="952500" y="2742423"/>
            <a:ext cx="16382999" cy="5398845"/>
            <a:chOff x="0" y="0"/>
            <a:chExt cx="2599172" cy="1117654"/>
          </a:xfrm>
        </p:grpSpPr>
        <p:sp>
          <p:nvSpPr>
            <p:cNvPr id="12" name="Freeform 12">
              <a:extLst>
                <a:ext uri="{FF2B5EF4-FFF2-40B4-BE49-F238E27FC236}">
                  <a16:creationId xmlns:a16="http://schemas.microsoft.com/office/drawing/2014/main" id="{5CEBBAED-54E8-DF4D-FC03-5735296820DA}"/>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787DF91D-ECF7-1723-FB10-22F719B4F320}"/>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71A0471A-E370-D312-7F92-F7F8681CBE61}"/>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1E7469E8-B032-A708-9AB1-480F8FB9AD31}"/>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F9EF051B-FFD6-900B-C214-EB685DE0D656}"/>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937B4A34-FA81-64ED-9B98-278BDC0ED420}"/>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3502DA84-6158-ADD9-01D7-27A78E6CD590}"/>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5BD2B4D7-036B-4B0B-B531-A13D2CA8B41D}"/>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ED35CD9B-9B12-7BB6-57D2-78CADFA00C92}"/>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F5BD27FE-4BB7-3585-5C3A-2C42AC7CB8AF}"/>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DE7C53A7-7861-667C-D988-F23624AB9728}"/>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B9978EA7-7EC4-0C19-514B-3D4A5B9AC5C1}"/>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DE76BA1F-3172-564F-A0C7-4083249CDA2E}"/>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Structural Causes</a:t>
            </a:r>
          </a:p>
        </p:txBody>
      </p:sp>
      <p:sp>
        <p:nvSpPr>
          <p:cNvPr id="28" name="TextBox 28">
            <a:extLst>
              <a:ext uri="{FF2B5EF4-FFF2-40B4-BE49-F238E27FC236}">
                <a16:creationId xmlns:a16="http://schemas.microsoft.com/office/drawing/2014/main" id="{1008AA65-3704-4C67-0ECE-5A0CF49A4610}"/>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10</a:t>
            </a:r>
          </a:p>
        </p:txBody>
      </p:sp>
      <p:sp>
        <p:nvSpPr>
          <p:cNvPr id="29" name="TextBox 22">
            <a:extLst>
              <a:ext uri="{FF2B5EF4-FFF2-40B4-BE49-F238E27FC236}">
                <a16:creationId xmlns:a16="http://schemas.microsoft.com/office/drawing/2014/main" id="{D43D8CAE-19BD-3BCF-6F00-78AC5C429484}"/>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CC5902EB-2766-ADE4-7BB7-3F181F67018C}"/>
              </a:ext>
            </a:extLst>
          </p:cNvPr>
          <p:cNvSpPr txBox="1"/>
          <p:nvPr/>
        </p:nvSpPr>
        <p:spPr>
          <a:xfrm>
            <a:off x="8429159" y="4068186"/>
            <a:ext cx="7897632" cy="2928943"/>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The NHS operates as semi-autonomous trusts.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Bureaucratic processes can delay the promotion and mobility of staff internally.</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Variation in transparency and clarity on what progression entails (Remnant et al., 2025).</a:t>
            </a:r>
          </a:p>
        </p:txBody>
      </p:sp>
      <p:pic>
        <p:nvPicPr>
          <p:cNvPr id="5" name="Picture 4">
            <a:extLst>
              <a:ext uri="{FF2B5EF4-FFF2-40B4-BE49-F238E27FC236}">
                <a16:creationId xmlns:a16="http://schemas.microsoft.com/office/drawing/2014/main" id="{2DCB1649-F1D2-6C39-E959-500221EBC8CD}"/>
              </a:ext>
            </a:extLst>
          </p:cNvPr>
          <p:cNvPicPr>
            <a:picLocks noChangeAspect="1"/>
          </p:cNvPicPr>
          <p:nvPr/>
        </p:nvPicPr>
        <p:blipFill>
          <a:blip r:embed="rId5"/>
          <a:stretch>
            <a:fillRect/>
          </a:stretch>
        </p:blipFill>
        <p:spPr>
          <a:xfrm>
            <a:off x="2667000" y="3932013"/>
            <a:ext cx="4879584" cy="3392355"/>
          </a:xfrm>
          <a:prstGeom prst="rect">
            <a:avLst/>
          </a:prstGeom>
          <a:ln w="9525">
            <a:solidFill>
              <a:schemeClr val="tx1"/>
            </a:solidFill>
          </a:ln>
        </p:spPr>
      </p:pic>
    </p:spTree>
    <p:extLst>
      <p:ext uri="{BB962C8B-B14F-4D97-AF65-F5344CB8AC3E}">
        <p14:creationId xmlns:p14="http://schemas.microsoft.com/office/powerpoint/2010/main" val="1693604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377A8B-BAF4-45FC-E220-95FAD638DFA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55739C1-5DF0-FA9E-20A9-6D68F7FE8BC1}"/>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E45144D5-5C47-E2D4-9FB8-93CEEF12B9F4}"/>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FF44DD59-5D04-CA0B-3533-00538D758C70}"/>
              </a:ext>
            </a:extLst>
          </p:cNvPr>
          <p:cNvGrpSpPr/>
          <p:nvPr/>
        </p:nvGrpSpPr>
        <p:grpSpPr>
          <a:xfrm>
            <a:off x="952501" y="2742423"/>
            <a:ext cx="7886699" cy="5398845"/>
            <a:chOff x="0" y="0"/>
            <a:chExt cx="2599172" cy="1117654"/>
          </a:xfrm>
        </p:grpSpPr>
        <p:sp>
          <p:nvSpPr>
            <p:cNvPr id="12" name="Freeform 12">
              <a:extLst>
                <a:ext uri="{FF2B5EF4-FFF2-40B4-BE49-F238E27FC236}">
                  <a16:creationId xmlns:a16="http://schemas.microsoft.com/office/drawing/2014/main" id="{385A6E73-5CAC-4AAC-9FBC-087C84E0BFB3}"/>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727E6ABD-4517-9B95-9711-1F7489714524}"/>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9A4C3FE3-CC6A-0D7E-6A84-164EC8AF695B}"/>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3681CD51-5D21-B4E4-4BB7-7694CAA39A72}"/>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B05BC3AF-1C81-ECD4-BF16-E21460052287}"/>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E360E96D-B67E-C888-9D39-AA3FF366D6C0}"/>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475C7214-0DCC-503E-E2B3-4FBE2B9667C2}"/>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F86E3CA8-6B95-CEA8-319D-621BB3872BFB}"/>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8455546C-C2BA-AADF-00FE-67F8CD2476B4}"/>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1391AEB9-CA09-3E57-5CB0-E2B9B73187B0}"/>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27541F16-A98A-0749-BC95-263B544DE91F}"/>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C7B4FF07-3212-F460-63C1-F11A7AE0E848}"/>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1E93D033-3205-4860-093F-EFBFFCCF5B83}"/>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Leadership Issues</a:t>
            </a:r>
          </a:p>
        </p:txBody>
      </p:sp>
      <p:sp>
        <p:nvSpPr>
          <p:cNvPr id="28" name="TextBox 28">
            <a:extLst>
              <a:ext uri="{FF2B5EF4-FFF2-40B4-BE49-F238E27FC236}">
                <a16:creationId xmlns:a16="http://schemas.microsoft.com/office/drawing/2014/main" id="{1ECAD43D-19DA-7DE8-6D31-8ADFF225E874}"/>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11</a:t>
            </a:r>
          </a:p>
        </p:txBody>
      </p:sp>
      <p:sp>
        <p:nvSpPr>
          <p:cNvPr id="29" name="TextBox 22">
            <a:extLst>
              <a:ext uri="{FF2B5EF4-FFF2-40B4-BE49-F238E27FC236}">
                <a16:creationId xmlns:a16="http://schemas.microsoft.com/office/drawing/2014/main" id="{7525822A-A62F-3956-6C07-1E38F7F455FB}"/>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A89432F2-DF21-666E-8956-239B2C9E0149}"/>
              </a:ext>
            </a:extLst>
          </p:cNvPr>
          <p:cNvSpPr txBox="1"/>
          <p:nvPr/>
        </p:nvSpPr>
        <p:spPr>
          <a:xfrm>
            <a:off x="1066800" y="3230037"/>
            <a:ext cx="7059432" cy="4129272"/>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Quality of management has a major effect on staff engagement scores.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Management capability will vary, so the effect creates morale and retention issues (</a:t>
            </a:r>
            <a:r>
              <a:rPr lang="en-US" sz="2600" b="1" dirty="0" err="1">
                <a:solidFill>
                  <a:srgbClr val="023880"/>
                </a:solidFill>
                <a:latin typeface="Times New Roman Bold"/>
                <a:ea typeface="Times New Roman Bold"/>
                <a:cs typeface="Times New Roman Bold"/>
                <a:sym typeface="Times New Roman Bold"/>
              </a:rPr>
              <a:t>Moscelli</a:t>
            </a:r>
            <a:r>
              <a:rPr lang="en-US" sz="2600" b="1" dirty="0">
                <a:solidFill>
                  <a:srgbClr val="023880"/>
                </a:solidFill>
                <a:latin typeface="Times New Roman Bold"/>
                <a:ea typeface="Times New Roman Bold"/>
                <a:cs typeface="Times New Roman Bold"/>
                <a:sym typeface="Times New Roman Bold"/>
              </a:rPr>
              <a:t> et al.,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Limited talent identification processes can weaken succession readiness.</a:t>
            </a:r>
          </a:p>
        </p:txBody>
      </p:sp>
      <p:pic>
        <p:nvPicPr>
          <p:cNvPr id="8" name="Picture 7">
            <a:extLst>
              <a:ext uri="{FF2B5EF4-FFF2-40B4-BE49-F238E27FC236}">
                <a16:creationId xmlns:a16="http://schemas.microsoft.com/office/drawing/2014/main" id="{5F3C0C4A-2242-77F2-9DA6-9040F7B48A0C}"/>
              </a:ext>
            </a:extLst>
          </p:cNvPr>
          <p:cNvPicPr>
            <a:picLocks noChangeAspect="1"/>
          </p:cNvPicPr>
          <p:nvPr/>
        </p:nvPicPr>
        <p:blipFill>
          <a:blip r:embed="rId5"/>
          <a:stretch>
            <a:fillRect/>
          </a:stretch>
        </p:blipFill>
        <p:spPr>
          <a:xfrm>
            <a:off x="9342448" y="3249067"/>
            <a:ext cx="8442303" cy="4459504"/>
          </a:xfrm>
          <a:prstGeom prst="rect">
            <a:avLst/>
          </a:prstGeom>
        </p:spPr>
      </p:pic>
    </p:spTree>
    <p:extLst>
      <p:ext uri="{BB962C8B-B14F-4D97-AF65-F5344CB8AC3E}">
        <p14:creationId xmlns:p14="http://schemas.microsoft.com/office/powerpoint/2010/main" val="2578926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AF160-404F-8A2F-796B-59D63E5E061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3ED2D02-9098-B1DA-4297-C720951B5605}"/>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24149012-DFB6-AFEB-9296-AB9740648B98}"/>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FCF30FD2-E2E4-6990-D410-A8B25E46F946}"/>
              </a:ext>
            </a:extLst>
          </p:cNvPr>
          <p:cNvGrpSpPr/>
          <p:nvPr/>
        </p:nvGrpSpPr>
        <p:grpSpPr>
          <a:xfrm>
            <a:off x="952501" y="2742423"/>
            <a:ext cx="7886699" cy="5398845"/>
            <a:chOff x="0" y="0"/>
            <a:chExt cx="2599172" cy="1117654"/>
          </a:xfrm>
        </p:grpSpPr>
        <p:sp>
          <p:nvSpPr>
            <p:cNvPr id="12" name="Freeform 12">
              <a:extLst>
                <a:ext uri="{FF2B5EF4-FFF2-40B4-BE49-F238E27FC236}">
                  <a16:creationId xmlns:a16="http://schemas.microsoft.com/office/drawing/2014/main" id="{829E911A-E0CD-8B6E-78E5-0035DC0AC1FF}"/>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E4FD4013-70EE-3F5C-C4D8-AA6DA4133E0C}"/>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82B24F39-31C3-1A76-B37B-9D337213B279}"/>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CCDD7022-C498-E7DB-EF54-16520BC8D32C}"/>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46D21B95-F071-CA9A-DD0A-2CB6A4E8CE7E}"/>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B1FCC079-B7DA-33A5-0658-BE44D2E7A011}"/>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704EAFCA-063C-856F-44E4-151B77B868F3}"/>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296BE0E8-A3D2-96DC-C0BF-49CEC61A227E}"/>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CF2C67A3-526C-413B-AAC3-D432E14F5820}"/>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1EB35C69-762E-FC88-31B3-F9B6D01E99D0}"/>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D8383A5E-10DD-9BAB-A77C-B1F2A5EC91B4}"/>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3B81ED04-F090-685C-DEF0-BAE4C3A6656A}"/>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F070C471-C04D-0D26-9E02-12342F6B15CB}"/>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Cultural Causes</a:t>
            </a:r>
          </a:p>
        </p:txBody>
      </p:sp>
      <p:sp>
        <p:nvSpPr>
          <p:cNvPr id="28" name="TextBox 28">
            <a:extLst>
              <a:ext uri="{FF2B5EF4-FFF2-40B4-BE49-F238E27FC236}">
                <a16:creationId xmlns:a16="http://schemas.microsoft.com/office/drawing/2014/main" id="{097CE70A-8893-B9E3-2952-D9F49D127C00}"/>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12</a:t>
            </a:r>
          </a:p>
        </p:txBody>
      </p:sp>
      <p:sp>
        <p:nvSpPr>
          <p:cNvPr id="29" name="TextBox 22">
            <a:extLst>
              <a:ext uri="{FF2B5EF4-FFF2-40B4-BE49-F238E27FC236}">
                <a16:creationId xmlns:a16="http://schemas.microsoft.com/office/drawing/2014/main" id="{0039CC1E-F47B-70B0-ABAE-379734F7A4D9}"/>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0A6243CD-33B1-0968-3B38-3B9FE19AB891}"/>
              </a:ext>
            </a:extLst>
          </p:cNvPr>
          <p:cNvSpPr txBox="1"/>
          <p:nvPr/>
        </p:nvSpPr>
        <p:spPr>
          <a:xfrm>
            <a:off x="1328369" y="3701351"/>
            <a:ext cx="6946842"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Heavy workloads and long hours within the NHS.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Staff stress levels, burnout from presenteeism and the high emotional demands of work are somewhat </a:t>
            </a:r>
            <a:r>
              <a:rPr lang="en-US" sz="2600" b="1" dirty="0" err="1">
                <a:solidFill>
                  <a:srgbClr val="023880"/>
                </a:solidFill>
                <a:latin typeface="Times New Roman Bold"/>
                <a:ea typeface="Times New Roman Bold"/>
                <a:cs typeface="Times New Roman Bold"/>
                <a:sym typeface="Times New Roman Bold"/>
              </a:rPr>
              <a:t>normalised</a:t>
            </a:r>
            <a:r>
              <a:rPr lang="en-US" sz="2600" b="1" dirty="0">
                <a:solidFill>
                  <a:srgbClr val="023880"/>
                </a:solidFill>
                <a:latin typeface="Times New Roman Bold"/>
                <a:ea typeface="Times New Roman Bold"/>
                <a:cs typeface="Times New Roman Bold"/>
                <a:sym typeface="Times New Roman Bold"/>
              </a:rPr>
              <a:t> (Picker, 2025).</a:t>
            </a:r>
          </a:p>
        </p:txBody>
      </p:sp>
      <p:pic>
        <p:nvPicPr>
          <p:cNvPr id="5" name="Picture 4">
            <a:extLst>
              <a:ext uri="{FF2B5EF4-FFF2-40B4-BE49-F238E27FC236}">
                <a16:creationId xmlns:a16="http://schemas.microsoft.com/office/drawing/2014/main" id="{67235612-FAA8-4C0F-B14D-B1A0FCADFEC0}"/>
              </a:ext>
            </a:extLst>
          </p:cNvPr>
          <p:cNvPicPr>
            <a:picLocks noChangeAspect="1"/>
          </p:cNvPicPr>
          <p:nvPr/>
        </p:nvPicPr>
        <p:blipFill>
          <a:blip r:embed="rId5"/>
          <a:stretch>
            <a:fillRect/>
          </a:stretch>
        </p:blipFill>
        <p:spPr>
          <a:xfrm>
            <a:off x="9469306" y="3216886"/>
            <a:ext cx="8134510" cy="4304468"/>
          </a:xfrm>
          <a:prstGeom prst="rect">
            <a:avLst/>
          </a:prstGeom>
        </p:spPr>
      </p:pic>
    </p:spTree>
    <p:extLst>
      <p:ext uri="{BB962C8B-B14F-4D97-AF65-F5344CB8AC3E}">
        <p14:creationId xmlns:p14="http://schemas.microsoft.com/office/powerpoint/2010/main" val="2600552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B86A8-D873-DAAB-76E3-BB8B32D82E8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B72E759-F85E-4A1C-63DA-A93C9B29EC1F}"/>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FED15EAC-342D-6E58-40D9-A3B8D6E9B1BE}"/>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3F47647F-6326-F1E2-119C-FA576F69A4A4}"/>
              </a:ext>
            </a:extLst>
          </p:cNvPr>
          <p:cNvGrpSpPr/>
          <p:nvPr/>
        </p:nvGrpSpPr>
        <p:grpSpPr>
          <a:xfrm>
            <a:off x="952501" y="2742423"/>
            <a:ext cx="16268699" cy="5398845"/>
            <a:chOff x="0" y="0"/>
            <a:chExt cx="2599172" cy="1117654"/>
          </a:xfrm>
        </p:grpSpPr>
        <p:sp>
          <p:nvSpPr>
            <p:cNvPr id="12" name="Freeform 12">
              <a:extLst>
                <a:ext uri="{FF2B5EF4-FFF2-40B4-BE49-F238E27FC236}">
                  <a16:creationId xmlns:a16="http://schemas.microsoft.com/office/drawing/2014/main" id="{21BED3FE-2CFB-1F6F-4AED-602BEBBC9509}"/>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B6C6273F-077C-E2C2-166A-EC7FB26F541B}"/>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A38D8F05-9625-83CE-0CA7-AFC00BE7AD72}"/>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7AB91442-EAD2-E9AF-DE23-F8E44F622E01}"/>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AB44D8EB-DB81-14E1-4B20-109BE08C56B0}"/>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12FEC592-4428-B621-73F6-505A35588B62}"/>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0DD61CED-F860-C8BD-7886-05D9381746A1}"/>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ABB475E2-127D-4355-D85C-96662E0DFE11}"/>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3F84B80F-78F8-BFB4-9315-0E66F89104E0}"/>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D0E0D224-10C8-3EB5-6D55-F5283DDF507D}"/>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1AAEB41B-064D-72C4-3886-308194631EE2}"/>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B5914E5C-A02C-543A-3ABD-C6ED6DB6A9F3}"/>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F931C156-1FF2-1D3C-A855-57B825031D90}"/>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Job Demands-Resources (JD-R) Model</a:t>
            </a:r>
          </a:p>
        </p:txBody>
      </p:sp>
      <p:sp>
        <p:nvSpPr>
          <p:cNvPr id="28" name="TextBox 28">
            <a:extLst>
              <a:ext uri="{FF2B5EF4-FFF2-40B4-BE49-F238E27FC236}">
                <a16:creationId xmlns:a16="http://schemas.microsoft.com/office/drawing/2014/main" id="{A2B7B4D7-34BB-4647-258E-0C80B303D834}"/>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13</a:t>
            </a:r>
          </a:p>
        </p:txBody>
      </p:sp>
      <p:sp>
        <p:nvSpPr>
          <p:cNvPr id="29" name="TextBox 22">
            <a:extLst>
              <a:ext uri="{FF2B5EF4-FFF2-40B4-BE49-F238E27FC236}">
                <a16:creationId xmlns:a16="http://schemas.microsoft.com/office/drawing/2014/main" id="{9FAF8F0C-C93D-2700-218F-9F98C1BB809D}"/>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A7E4BC01-6FFE-601D-9A4A-4C6CF1A6135E}"/>
              </a:ext>
            </a:extLst>
          </p:cNvPr>
          <p:cNvSpPr txBox="1"/>
          <p:nvPr/>
        </p:nvSpPr>
        <p:spPr>
          <a:xfrm>
            <a:off x="1554429" y="3347567"/>
            <a:ext cx="6946842" cy="4129272"/>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Explanation for the causes of burnout among NHS staff with excessive demands and limited resources (</a:t>
            </a:r>
            <a:r>
              <a:rPr lang="en-US" sz="2600" b="1" dirty="0" err="1">
                <a:solidFill>
                  <a:srgbClr val="023880"/>
                </a:solidFill>
                <a:latin typeface="Times New Roman Bold"/>
                <a:ea typeface="Times New Roman Bold"/>
                <a:cs typeface="Times New Roman Bold"/>
                <a:sym typeface="Times New Roman Bold"/>
              </a:rPr>
              <a:t>Koroglu</a:t>
            </a:r>
            <a:r>
              <a:rPr lang="en-US" sz="2600" b="1" dirty="0">
                <a:solidFill>
                  <a:srgbClr val="023880"/>
                </a:solidFill>
                <a:latin typeface="Times New Roman Bold"/>
                <a:ea typeface="Times New Roman Bold"/>
                <a:cs typeface="Times New Roman Bold"/>
                <a:sym typeface="Times New Roman Bold"/>
              </a:rPr>
              <a:t> and </a:t>
            </a:r>
            <a:r>
              <a:rPr lang="en-US" sz="2600" b="1" dirty="0" err="1">
                <a:solidFill>
                  <a:srgbClr val="023880"/>
                </a:solidFill>
                <a:latin typeface="Times New Roman Bold"/>
                <a:ea typeface="Times New Roman Bold"/>
                <a:cs typeface="Times New Roman Bold"/>
                <a:sym typeface="Times New Roman Bold"/>
              </a:rPr>
              <a:t>Ozmen</a:t>
            </a:r>
            <a:r>
              <a:rPr lang="en-US" sz="2600" b="1" dirty="0">
                <a:solidFill>
                  <a:srgbClr val="023880"/>
                </a:solidFill>
                <a:latin typeface="Times New Roman Bold"/>
                <a:ea typeface="Times New Roman Bold"/>
                <a:cs typeface="Times New Roman Bold"/>
                <a:sym typeface="Times New Roman Bold"/>
              </a:rPr>
              <a:t>, 2021).</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High levels of strain and disengagement, leading to an increased likelihood of exit </a:t>
            </a:r>
            <a:r>
              <a:rPr lang="en-US" sz="2600" b="1" dirty="0" err="1">
                <a:solidFill>
                  <a:srgbClr val="023880"/>
                </a:solidFill>
                <a:latin typeface="Times New Roman Bold"/>
                <a:ea typeface="Times New Roman Bold"/>
                <a:cs typeface="Times New Roman Bold"/>
                <a:sym typeface="Times New Roman Bold"/>
              </a:rPr>
              <a:t>behaviour</a:t>
            </a:r>
            <a:r>
              <a:rPr lang="en-US" sz="2600" b="1" dirty="0">
                <a:solidFill>
                  <a:srgbClr val="023880"/>
                </a:solidFill>
                <a:latin typeface="Times New Roman Bold"/>
                <a:ea typeface="Times New Roman Bold"/>
                <a:cs typeface="Times New Roman Bold"/>
                <a:sym typeface="Times New Roman Bold"/>
              </a:rPr>
              <a:t>.</a:t>
            </a:r>
          </a:p>
        </p:txBody>
      </p:sp>
      <p:pic>
        <p:nvPicPr>
          <p:cNvPr id="6" name="Picture 5">
            <a:extLst>
              <a:ext uri="{FF2B5EF4-FFF2-40B4-BE49-F238E27FC236}">
                <a16:creationId xmlns:a16="http://schemas.microsoft.com/office/drawing/2014/main" id="{0F9A444E-D5A7-B0AE-A157-1CF48DF82100}"/>
              </a:ext>
            </a:extLst>
          </p:cNvPr>
          <p:cNvPicPr>
            <a:picLocks noChangeAspect="1"/>
          </p:cNvPicPr>
          <p:nvPr/>
        </p:nvPicPr>
        <p:blipFill>
          <a:blip r:embed="rId5"/>
          <a:stretch>
            <a:fillRect/>
          </a:stretch>
        </p:blipFill>
        <p:spPr>
          <a:xfrm>
            <a:off x="9363352" y="3861142"/>
            <a:ext cx="6995766" cy="3161405"/>
          </a:xfrm>
          <a:prstGeom prst="rect">
            <a:avLst/>
          </a:prstGeom>
        </p:spPr>
      </p:pic>
    </p:spTree>
    <p:extLst>
      <p:ext uri="{BB962C8B-B14F-4D97-AF65-F5344CB8AC3E}">
        <p14:creationId xmlns:p14="http://schemas.microsoft.com/office/powerpoint/2010/main" val="4223555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1893F-1DE5-6747-D28F-C74CD3C3EA3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B448892-BBDA-F040-391A-A3023D40739B}"/>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93CD8A4F-547B-509E-8117-EE4147AF5634}"/>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F9FE197E-AE6B-9782-0EF4-6F09C70D8A6A}"/>
              </a:ext>
            </a:extLst>
          </p:cNvPr>
          <p:cNvGrpSpPr/>
          <p:nvPr/>
        </p:nvGrpSpPr>
        <p:grpSpPr>
          <a:xfrm>
            <a:off x="952501" y="2742423"/>
            <a:ext cx="16268699" cy="5398845"/>
            <a:chOff x="0" y="0"/>
            <a:chExt cx="2599172" cy="1117654"/>
          </a:xfrm>
        </p:grpSpPr>
        <p:sp>
          <p:nvSpPr>
            <p:cNvPr id="12" name="Freeform 12">
              <a:extLst>
                <a:ext uri="{FF2B5EF4-FFF2-40B4-BE49-F238E27FC236}">
                  <a16:creationId xmlns:a16="http://schemas.microsoft.com/office/drawing/2014/main" id="{258D59E4-607F-D5C4-EFA6-BA4A0F1B55DC}"/>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01C07116-D7F3-9EA3-253B-5314DF6A0D4C}"/>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CCB5B5FE-FB8C-914C-7719-E26A499633D4}"/>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E866A80D-9B7C-5D53-5AF5-4990DD9B620A}"/>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4E7DA4DE-68F0-E49C-F8B5-B0294D9C1F29}"/>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F57245AC-774D-AB87-F79E-0EDE10B66B71}"/>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99DBD2FC-AE31-8DAC-388C-0B446D9DFA0F}"/>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2CDC79DB-F7AD-5906-47D7-34F3787818BE}"/>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64366773-FB52-6CE7-72B5-A1A661D08189}"/>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FEEE53F5-AE01-0225-76FD-39909A0C738A}"/>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73C31CE5-B121-23E9-1BC0-167A8AF1152E}"/>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8FF6C955-8FDD-5324-F992-97975A1ECB6F}"/>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C29025C8-06EE-814D-D79F-7E86C36AB161}"/>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b="1" dirty="0">
                <a:solidFill>
                  <a:srgbClr val="023880"/>
                </a:solidFill>
                <a:latin typeface="Times New Roman Bold"/>
                <a:ea typeface="Times New Roman Bold"/>
                <a:cs typeface="Times New Roman Bold"/>
                <a:sym typeface="Times New Roman Bold"/>
              </a:rPr>
              <a:t>Talent Management Gaps</a:t>
            </a:r>
          </a:p>
        </p:txBody>
      </p:sp>
      <p:sp>
        <p:nvSpPr>
          <p:cNvPr id="28" name="TextBox 28">
            <a:extLst>
              <a:ext uri="{FF2B5EF4-FFF2-40B4-BE49-F238E27FC236}">
                <a16:creationId xmlns:a16="http://schemas.microsoft.com/office/drawing/2014/main" id="{E1AD3ACC-B94C-9479-6062-63FB000F6B12}"/>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14</a:t>
            </a:r>
          </a:p>
        </p:txBody>
      </p:sp>
      <p:sp>
        <p:nvSpPr>
          <p:cNvPr id="29" name="TextBox 22">
            <a:extLst>
              <a:ext uri="{FF2B5EF4-FFF2-40B4-BE49-F238E27FC236}">
                <a16:creationId xmlns:a16="http://schemas.microsoft.com/office/drawing/2014/main" id="{F9744E0C-867D-170A-D96E-6C0B00BF3B6F}"/>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216FF731-A8E4-67FB-9608-2C4823E02CAC}"/>
              </a:ext>
            </a:extLst>
          </p:cNvPr>
          <p:cNvSpPr txBox="1"/>
          <p:nvPr/>
        </p:nvSpPr>
        <p:spPr>
          <a:xfrm>
            <a:off x="1444602" y="3588932"/>
            <a:ext cx="7281901"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Succession planning has been irregular among different NHS trusts (Moss et al.,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Without the use of predictive modelling, retention planning has primarily been reactive.</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The potential for strategic foresight is constrained.</a:t>
            </a:r>
          </a:p>
        </p:txBody>
      </p:sp>
      <p:pic>
        <p:nvPicPr>
          <p:cNvPr id="5" name="Picture 4">
            <a:extLst>
              <a:ext uri="{FF2B5EF4-FFF2-40B4-BE49-F238E27FC236}">
                <a16:creationId xmlns:a16="http://schemas.microsoft.com/office/drawing/2014/main" id="{49ABF04B-BF75-BF16-2AE7-A1C4E57C46C5}"/>
              </a:ext>
            </a:extLst>
          </p:cNvPr>
          <p:cNvPicPr>
            <a:picLocks noChangeAspect="1"/>
          </p:cNvPicPr>
          <p:nvPr/>
        </p:nvPicPr>
        <p:blipFill>
          <a:blip r:embed="rId5"/>
          <a:stretch>
            <a:fillRect/>
          </a:stretch>
        </p:blipFill>
        <p:spPr>
          <a:xfrm>
            <a:off x="9430093" y="3699507"/>
            <a:ext cx="6896698" cy="3589331"/>
          </a:xfrm>
          <a:prstGeom prst="rect">
            <a:avLst/>
          </a:prstGeom>
        </p:spPr>
      </p:pic>
    </p:spTree>
    <p:extLst>
      <p:ext uri="{BB962C8B-B14F-4D97-AF65-F5344CB8AC3E}">
        <p14:creationId xmlns:p14="http://schemas.microsoft.com/office/powerpoint/2010/main" val="2756227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C4328-D098-73A6-E67F-09BD37E40AC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40C5EE6-EF2F-73B3-556A-C3C1BFF8358F}"/>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A0770257-70DE-9EB4-4381-4CADBE5620D7}"/>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67F9EA9B-629F-3203-DCF3-F046707C64B5}"/>
              </a:ext>
            </a:extLst>
          </p:cNvPr>
          <p:cNvGrpSpPr/>
          <p:nvPr/>
        </p:nvGrpSpPr>
        <p:grpSpPr>
          <a:xfrm>
            <a:off x="952501" y="2742423"/>
            <a:ext cx="16268699" cy="5398845"/>
            <a:chOff x="0" y="0"/>
            <a:chExt cx="2599172" cy="1117654"/>
          </a:xfrm>
        </p:grpSpPr>
        <p:sp>
          <p:nvSpPr>
            <p:cNvPr id="12" name="Freeform 12">
              <a:extLst>
                <a:ext uri="{FF2B5EF4-FFF2-40B4-BE49-F238E27FC236}">
                  <a16:creationId xmlns:a16="http://schemas.microsoft.com/office/drawing/2014/main" id="{7C4106D1-1901-1041-5C3E-6459D6894D8B}"/>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648A61D1-56C9-73F7-3C55-39D56D38C857}"/>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730803F5-4C5A-E1AB-AD30-3933B375FDEE}"/>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4AAAC635-B990-606E-4556-DA4DEB65E952}"/>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B0F99E70-69DD-0404-92A9-8B490E88F178}"/>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750A001A-E8C7-2C96-C32A-DB7A5A1DBD5F}"/>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448FDE4E-E0C7-2AF7-38C6-17983E4D58E6}"/>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D5B1E446-977F-7D1D-DA33-90E988243D0C}"/>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4D7C04D8-317D-2D53-3E73-38A2371B8B24}"/>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24DA047F-85A3-73BD-769E-6EE75006DF0F}"/>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009D6D62-6D40-C439-1E9B-0219052453B5}"/>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C84CCA5D-5441-C8E7-FB01-0E883128B710}"/>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C285547D-4C0E-E698-3F94-6A023B20522F}"/>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NHS People Plan Evaluation</a:t>
            </a:r>
          </a:p>
        </p:txBody>
      </p:sp>
      <p:sp>
        <p:nvSpPr>
          <p:cNvPr id="28" name="TextBox 28">
            <a:extLst>
              <a:ext uri="{FF2B5EF4-FFF2-40B4-BE49-F238E27FC236}">
                <a16:creationId xmlns:a16="http://schemas.microsoft.com/office/drawing/2014/main" id="{08016096-783B-F86E-4EAC-79DFF0DB354A}"/>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15</a:t>
            </a:r>
          </a:p>
        </p:txBody>
      </p:sp>
      <p:sp>
        <p:nvSpPr>
          <p:cNvPr id="29" name="TextBox 22">
            <a:extLst>
              <a:ext uri="{FF2B5EF4-FFF2-40B4-BE49-F238E27FC236}">
                <a16:creationId xmlns:a16="http://schemas.microsoft.com/office/drawing/2014/main" id="{0F2342B8-701A-B701-FB92-A260F04D1844}"/>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EADEF3C0-03A2-A0DF-A139-3730520B01F1}"/>
              </a:ext>
            </a:extLst>
          </p:cNvPr>
          <p:cNvSpPr txBox="1"/>
          <p:nvPr/>
        </p:nvSpPr>
        <p:spPr>
          <a:xfrm>
            <a:off x="1204816" y="3077127"/>
            <a:ext cx="7697069"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NHS People Plan focuses on wellbeing, leadership development and inclusion.</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There are gaps in both the design of policies and how those policies are implemented at the operational level (Harris et al., 2022).</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Lack of uniformity exposes an opportunity for enhancement in implementing a consistent basis of operation throughout all NHS </a:t>
            </a:r>
            <a:r>
              <a:rPr lang="en-US" sz="2600" b="1" dirty="0" err="1">
                <a:solidFill>
                  <a:srgbClr val="023880"/>
                </a:solidFill>
                <a:latin typeface="Times New Roman Bold"/>
                <a:ea typeface="Times New Roman Bold"/>
                <a:cs typeface="Times New Roman Bold"/>
                <a:sym typeface="Times New Roman Bold"/>
              </a:rPr>
              <a:t>organisations</a:t>
            </a:r>
            <a:r>
              <a:rPr lang="en-US" sz="2600" b="1" dirty="0">
                <a:solidFill>
                  <a:srgbClr val="023880"/>
                </a:solidFill>
                <a:latin typeface="Times New Roman Bold"/>
                <a:ea typeface="Times New Roman Bold"/>
                <a:cs typeface="Times New Roman Bold"/>
                <a:sym typeface="Times New Roman Bold"/>
              </a:rPr>
              <a:t>.</a:t>
            </a:r>
          </a:p>
        </p:txBody>
      </p:sp>
      <p:pic>
        <p:nvPicPr>
          <p:cNvPr id="6" name="Picture 5">
            <a:extLst>
              <a:ext uri="{FF2B5EF4-FFF2-40B4-BE49-F238E27FC236}">
                <a16:creationId xmlns:a16="http://schemas.microsoft.com/office/drawing/2014/main" id="{1235DC3B-4313-D97A-A816-24BDB97572FA}"/>
              </a:ext>
            </a:extLst>
          </p:cNvPr>
          <p:cNvPicPr>
            <a:picLocks noChangeAspect="1"/>
          </p:cNvPicPr>
          <p:nvPr/>
        </p:nvPicPr>
        <p:blipFill>
          <a:blip r:embed="rId5"/>
          <a:stretch>
            <a:fillRect/>
          </a:stretch>
        </p:blipFill>
        <p:spPr>
          <a:xfrm>
            <a:off x="9598577" y="3435805"/>
            <a:ext cx="6925930" cy="4012080"/>
          </a:xfrm>
          <a:prstGeom prst="rect">
            <a:avLst/>
          </a:prstGeom>
        </p:spPr>
      </p:pic>
    </p:spTree>
    <p:extLst>
      <p:ext uri="{BB962C8B-B14F-4D97-AF65-F5344CB8AC3E}">
        <p14:creationId xmlns:p14="http://schemas.microsoft.com/office/powerpoint/2010/main" val="808478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C0563-4025-D8EA-0227-7A80DBE812B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478856A-CB6A-2BE5-CFAF-9F764968498D}"/>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B8E04BFC-79CA-F9C4-4584-D8F4A2984DF9}"/>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46A844F5-F339-F97A-1136-0D6A73F84405}"/>
              </a:ext>
            </a:extLst>
          </p:cNvPr>
          <p:cNvGrpSpPr/>
          <p:nvPr/>
        </p:nvGrpSpPr>
        <p:grpSpPr>
          <a:xfrm>
            <a:off x="952501" y="2742423"/>
            <a:ext cx="16268699" cy="5398845"/>
            <a:chOff x="0" y="0"/>
            <a:chExt cx="2599172" cy="1117654"/>
          </a:xfrm>
        </p:grpSpPr>
        <p:sp>
          <p:nvSpPr>
            <p:cNvPr id="12" name="Freeform 12">
              <a:extLst>
                <a:ext uri="{FF2B5EF4-FFF2-40B4-BE49-F238E27FC236}">
                  <a16:creationId xmlns:a16="http://schemas.microsoft.com/office/drawing/2014/main" id="{90B27EC0-97F1-B0A3-C0AF-BCA2693B48BB}"/>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412CBBB3-0041-104E-2A11-E53DF9F36964}"/>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22A90C8F-923D-C6A9-B8B4-AE0AA3FCD176}"/>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FBCBE837-D04F-76E1-4837-B5C3E94EC56C}"/>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A80A0420-72D6-0FE8-D5AE-565A321004A3}"/>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4FEC97CA-722E-9B37-6CFA-9C3F34459B62}"/>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63895594-07C8-5BD5-E7F4-F55F800AB86B}"/>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FCCDEE87-3915-F48C-C018-9625C611773D}"/>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C29E1CCC-849D-72CB-2AD4-BAB87E7AEA8E}"/>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FC273934-706D-B206-842B-5B98E9D14FBF}"/>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74F78958-3A75-305C-86D0-F5995FC82065}"/>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92D11007-2D5D-D2AE-C01B-C6B66B330D7F}"/>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45AACC10-A97B-B77A-171D-448D6FBD271A}"/>
              </a:ext>
            </a:extLst>
          </p:cNvPr>
          <p:cNvSpPr txBox="1"/>
          <p:nvPr/>
        </p:nvSpPr>
        <p:spPr>
          <a:xfrm>
            <a:off x="1358958" y="1518512"/>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Root Cause Summary</a:t>
            </a:r>
          </a:p>
        </p:txBody>
      </p:sp>
      <p:sp>
        <p:nvSpPr>
          <p:cNvPr id="28" name="TextBox 28">
            <a:extLst>
              <a:ext uri="{FF2B5EF4-FFF2-40B4-BE49-F238E27FC236}">
                <a16:creationId xmlns:a16="http://schemas.microsoft.com/office/drawing/2014/main" id="{BCD7750A-AF0D-F691-144B-45715F53F4C6}"/>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16</a:t>
            </a:r>
          </a:p>
        </p:txBody>
      </p:sp>
      <p:sp>
        <p:nvSpPr>
          <p:cNvPr id="29" name="TextBox 22">
            <a:extLst>
              <a:ext uri="{FF2B5EF4-FFF2-40B4-BE49-F238E27FC236}">
                <a16:creationId xmlns:a16="http://schemas.microsoft.com/office/drawing/2014/main" id="{278DE909-48B9-E7A7-24C2-E623B1CE3C39}"/>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42D6A87A-3995-3DA6-F6C8-ACE9F01BBCF2}"/>
              </a:ext>
            </a:extLst>
          </p:cNvPr>
          <p:cNvSpPr txBox="1"/>
          <p:nvPr/>
        </p:nvSpPr>
        <p:spPr>
          <a:xfrm>
            <a:off x="1682007" y="3608891"/>
            <a:ext cx="14644784"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Insufficient funding, a fragmented system of health care, inconsistencies in leadership and cultural burnout.</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Needs a coordinated strategic intervention at the levels of policy, </a:t>
            </a:r>
            <a:r>
              <a:rPr lang="en-US" sz="2600" b="1" dirty="0" err="1">
                <a:solidFill>
                  <a:srgbClr val="023880"/>
                </a:solidFill>
                <a:latin typeface="Times New Roman Bold"/>
                <a:ea typeface="Times New Roman Bold"/>
                <a:cs typeface="Times New Roman Bold"/>
                <a:sym typeface="Times New Roman Bold"/>
              </a:rPr>
              <a:t>organisation</a:t>
            </a:r>
            <a:r>
              <a:rPr lang="en-US" sz="2600" b="1" dirty="0">
                <a:solidFill>
                  <a:srgbClr val="023880"/>
                </a:solidFill>
                <a:latin typeface="Times New Roman Bold"/>
                <a:ea typeface="Times New Roman Bold"/>
                <a:cs typeface="Times New Roman Bold"/>
                <a:sym typeface="Times New Roman Bold"/>
              </a:rPr>
              <a:t>, and management (Moss et al.,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Sustainable stability of the workforce will be reliant on the successful integration of structural reform, employee well-being and leadership development initiatives.</a:t>
            </a:r>
          </a:p>
        </p:txBody>
      </p:sp>
    </p:spTree>
    <p:extLst>
      <p:ext uri="{BB962C8B-B14F-4D97-AF65-F5344CB8AC3E}">
        <p14:creationId xmlns:p14="http://schemas.microsoft.com/office/powerpoint/2010/main" val="4258868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132D1-43AA-CCF8-9099-67DE9EC7538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1B25C3A-507C-4B65-1A1E-8A5A7F651F8C}"/>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F0D154EF-7011-1E41-5886-16A9A0434E0E}"/>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351FADDE-B499-165B-8C42-C1F031937660}"/>
              </a:ext>
            </a:extLst>
          </p:cNvPr>
          <p:cNvGrpSpPr/>
          <p:nvPr/>
        </p:nvGrpSpPr>
        <p:grpSpPr>
          <a:xfrm>
            <a:off x="533400" y="2524799"/>
            <a:ext cx="17068799" cy="5616469"/>
            <a:chOff x="0" y="0"/>
            <a:chExt cx="2599172" cy="1117654"/>
          </a:xfrm>
        </p:grpSpPr>
        <p:sp>
          <p:nvSpPr>
            <p:cNvPr id="12" name="Freeform 12">
              <a:extLst>
                <a:ext uri="{FF2B5EF4-FFF2-40B4-BE49-F238E27FC236}">
                  <a16:creationId xmlns:a16="http://schemas.microsoft.com/office/drawing/2014/main" id="{EC91369F-A484-2A74-3ADB-557B0DC255E6}"/>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C16AB6F5-9693-4B71-5C59-F633AEAC8082}"/>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7360EB3E-2C0D-8A98-2E2D-32558CCB5500}"/>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9CC21337-412A-B079-C63A-56FE63A8F696}"/>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B391C916-8C1B-1ACD-4666-E247742DE865}"/>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B7BE309A-9DD0-74AE-FDDD-E85AD515D555}"/>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5F93711F-B677-1460-6A4B-E3DE2B629C37}"/>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86CF95F3-129F-1F6E-0B36-A736DE5C644C}"/>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50A62162-A29D-F609-1FD9-02E25CC493DB}"/>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2CDFE79F-1040-E6C3-9BC3-67430F29A7FF}"/>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A995C780-34CC-CA60-5950-6E277D53D5E8}"/>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87B1F078-CA31-51A7-EBD0-CF051C7E9572}"/>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BB111FE7-505F-58DA-4AC7-626CB6314CCE}"/>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Strategic Workforce Planning</a:t>
            </a:r>
          </a:p>
        </p:txBody>
      </p:sp>
      <p:sp>
        <p:nvSpPr>
          <p:cNvPr id="28" name="TextBox 28">
            <a:extLst>
              <a:ext uri="{FF2B5EF4-FFF2-40B4-BE49-F238E27FC236}">
                <a16:creationId xmlns:a16="http://schemas.microsoft.com/office/drawing/2014/main" id="{2F8E85C9-2778-31BF-6E19-CBAE5DF39DA9}"/>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17</a:t>
            </a:r>
          </a:p>
        </p:txBody>
      </p:sp>
      <p:sp>
        <p:nvSpPr>
          <p:cNvPr id="29" name="TextBox 22">
            <a:extLst>
              <a:ext uri="{FF2B5EF4-FFF2-40B4-BE49-F238E27FC236}">
                <a16:creationId xmlns:a16="http://schemas.microsoft.com/office/drawing/2014/main" id="{AB40F5C7-2AD5-58B4-8760-B8145C7C84E6}"/>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98F2EF9E-1559-3C1D-BFC9-64D94A99684C}"/>
              </a:ext>
            </a:extLst>
          </p:cNvPr>
          <p:cNvSpPr txBox="1"/>
          <p:nvPr/>
        </p:nvSpPr>
        <p:spPr>
          <a:xfrm>
            <a:off x="953690" y="2968315"/>
            <a:ext cx="7696200"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Predictive analytics models used to determine future employee retirement rates, turnover trends and upcoming skill deficiencies (Park et al.,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Strategic workforce modelling to create succession plans.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supports decision-making through evidence-based processes and decreases emergency staff requirements.</a:t>
            </a:r>
          </a:p>
        </p:txBody>
      </p:sp>
      <p:pic>
        <p:nvPicPr>
          <p:cNvPr id="5" name="Picture 4">
            <a:extLst>
              <a:ext uri="{FF2B5EF4-FFF2-40B4-BE49-F238E27FC236}">
                <a16:creationId xmlns:a16="http://schemas.microsoft.com/office/drawing/2014/main" id="{06F91102-2FAC-5D27-1C8C-CC152BA2B72E}"/>
              </a:ext>
            </a:extLst>
          </p:cNvPr>
          <p:cNvPicPr>
            <a:picLocks noChangeAspect="1"/>
          </p:cNvPicPr>
          <p:nvPr/>
        </p:nvPicPr>
        <p:blipFill>
          <a:blip r:embed="rId5"/>
          <a:stretch>
            <a:fillRect/>
          </a:stretch>
        </p:blipFill>
        <p:spPr>
          <a:xfrm>
            <a:off x="9040884" y="3513863"/>
            <a:ext cx="8266511" cy="3609302"/>
          </a:xfrm>
          <a:prstGeom prst="rect">
            <a:avLst/>
          </a:prstGeom>
        </p:spPr>
      </p:pic>
    </p:spTree>
    <p:extLst>
      <p:ext uri="{BB962C8B-B14F-4D97-AF65-F5344CB8AC3E}">
        <p14:creationId xmlns:p14="http://schemas.microsoft.com/office/powerpoint/2010/main" val="270936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8D906-E440-2B46-9396-62BABD0ADEE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47AC9A6-9322-ED39-1C8C-4BA4CD7B7A67}"/>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EB4C2207-646C-B305-DA1B-D9526E986C3F}"/>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2946AB97-65AA-A660-C362-CAE1006C3D21}"/>
              </a:ext>
            </a:extLst>
          </p:cNvPr>
          <p:cNvGrpSpPr/>
          <p:nvPr/>
        </p:nvGrpSpPr>
        <p:grpSpPr>
          <a:xfrm>
            <a:off x="533400" y="2524799"/>
            <a:ext cx="17068799" cy="5616469"/>
            <a:chOff x="0" y="0"/>
            <a:chExt cx="2599172" cy="1117654"/>
          </a:xfrm>
        </p:grpSpPr>
        <p:sp>
          <p:nvSpPr>
            <p:cNvPr id="12" name="Freeform 12">
              <a:extLst>
                <a:ext uri="{FF2B5EF4-FFF2-40B4-BE49-F238E27FC236}">
                  <a16:creationId xmlns:a16="http://schemas.microsoft.com/office/drawing/2014/main" id="{95A668A0-8F31-3DE5-B68A-6D04DE09801A}"/>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DF7615CA-41ED-E867-BBF1-85498C138F0A}"/>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8E1333AF-8679-0A2E-F9E6-56F7B717F810}"/>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0BA9E030-524F-0C41-03AD-BEDE92D810AA}"/>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2CC616C0-95C0-599D-7AEB-D54672F8C10E}"/>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749E8934-A6ED-161C-102E-7C7C8BB9C5D0}"/>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49B81BA3-2149-162B-0889-0466EF36DCA2}"/>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F4495E26-1C2D-A856-AF4B-2496E1067B62}"/>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D3C726CF-2554-F2AD-FA43-4CDE86F6F3D9}"/>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225BD514-0559-8D75-9F1C-171F6E2FCD28}"/>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94F627B8-F738-D2AE-1B0A-121AD1903CD0}"/>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84B43D48-93F4-32A2-216E-7C135C1D65B8}"/>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84555108-D69B-5578-F537-6779E381FB7A}"/>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Structured Succession Framework</a:t>
            </a:r>
          </a:p>
        </p:txBody>
      </p:sp>
      <p:sp>
        <p:nvSpPr>
          <p:cNvPr id="28" name="TextBox 28">
            <a:extLst>
              <a:ext uri="{FF2B5EF4-FFF2-40B4-BE49-F238E27FC236}">
                <a16:creationId xmlns:a16="http://schemas.microsoft.com/office/drawing/2014/main" id="{82A591FF-CFDB-CFA7-F4D4-81992CC87EA6}"/>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18</a:t>
            </a:r>
          </a:p>
        </p:txBody>
      </p:sp>
      <p:sp>
        <p:nvSpPr>
          <p:cNvPr id="29" name="TextBox 22">
            <a:extLst>
              <a:ext uri="{FF2B5EF4-FFF2-40B4-BE49-F238E27FC236}">
                <a16:creationId xmlns:a16="http://schemas.microsoft.com/office/drawing/2014/main" id="{EB6DBD80-0A1A-2EE8-76C4-F46A9E342FFA}"/>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B37990D6-9B48-A419-9B9D-0E3C6AA42B45}"/>
              </a:ext>
            </a:extLst>
          </p:cNvPr>
          <p:cNvSpPr txBox="1"/>
          <p:nvPr/>
        </p:nvSpPr>
        <p:spPr>
          <a:xfrm>
            <a:off x="953690" y="2968315"/>
            <a:ext cx="8799910" cy="5329601"/>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Internal mobility processes through formal talent identification systems together with structured leadership pipeline development (Loso </a:t>
            </a:r>
            <a:r>
              <a:rPr lang="en-US" sz="2600" b="1" dirty="0" err="1">
                <a:solidFill>
                  <a:srgbClr val="023880"/>
                </a:solidFill>
                <a:latin typeface="Times New Roman Bold"/>
                <a:ea typeface="Times New Roman Bold"/>
                <a:cs typeface="Times New Roman Bold"/>
                <a:sym typeface="Times New Roman Bold"/>
              </a:rPr>
              <a:t>Judijanto</a:t>
            </a:r>
            <a:r>
              <a:rPr lang="en-US" sz="2600" b="1" dirty="0">
                <a:solidFill>
                  <a:srgbClr val="023880"/>
                </a:solidFill>
                <a:latin typeface="Times New Roman Bold"/>
                <a:ea typeface="Times New Roman Bold"/>
                <a:cs typeface="Times New Roman Bold"/>
                <a:sym typeface="Times New Roman Bold"/>
              </a:rPr>
              <a:t> and </a:t>
            </a:r>
            <a:r>
              <a:rPr lang="en-US" sz="2600" b="1" dirty="0" err="1">
                <a:solidFill>
                  <a:srgbClr val="023880"/>
                </a:solidFill>
                <a:latin typeface="Times New Roman Bold"/>
                <a:ea typeface="Times New Roman Bold"/>
                <a:cs typeface="Times New Roman Bold"/>
                <a:sym typeface="Times New Roman Bold"/>
              </a:rPr>
              <a:t>Fisy</a:t>
            </a:r>
            <a:r>
              <a:rPr lang="en-US" sz="2600" b="1" dirty="0">
                <a:solidFill>
                  <a:srgbClr val="023880"/>
                </a:solidFill>
                <a:latin typeface="Times New Roman Bold"/>
                <a:ea typeface="Times New Roman Bold"/>
                <a:cs typeface="Times New Roman Bold"/>
                <a:sym typeface="Times New Roman Bold"/>
              </a:rPr>
              <a:t> Amalia,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Systematic succession planning methods adopted by </a:t>
            </a:r>
            <a:r>
              <a:rPr lang="en-US" sz="2600" b="1" dirty="0" err="1">
                <a:solidFill>
                  <a:srgbClr val="023880"/>
                </a:solidFill>
                <a:latin typeface="Times New Roman Bold"/>
                <a:ea typeface="Times New Roman Bold"/>
                <a:cs typeface="Times New Roman Bold"/>
                <a:sym typeface="Times New Roman Bold"/>
              </a:rPr>
              <a:t>organisations</a:t>
            </a:r>
            <a:r>
              <a:rPr lang="en-US" sz="2600" b="1" dirty="0">
                <a:solidFill>
                  <a:srgbClr val="023880"/>
                </a:solidFill>
                <a:latin typeface="Times New Roman Bold"/>
                <a:ea typeface="Times New Roman Bold"/>
                <a:cs typeface="Times New Roman Bold"/>
                <a:sym typeface="Times New Roman Bold"/>
              </a:rPr>
              <a:t> experience lower risks of senior staff vacancies (Bano et al., 2022).</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also improves leadership stability and better long-term retention performance.</a:t>
            </a:r>
          </a:p>
        </p:txBody>
      </p:sp>
      <p:pic>
        <p:nvPicPr>
          <p:cNvPr id="6" name="Picture 5">
            <a:extLst>
              <a:ext uri="{FF2B5EF4-FFF2-40B4-BE49-F238E27FC236}">
                <a16:creationId xmlns:a16="http://schemas.microsoft.com/office/drawing/2014/main" id="{BEC03B5D-DFAA-E6A4-582F-FC68A0434AB4}"/>
              </a:ext>
            </a:extLst>
          </p:cNvPr>
          <p:cNvPicPr>
            <a:picLocks noChangeAspect="1"/>
          </p:cNvPicPr>
          <p:nvPr/>
        </p:nvPicPr>
        <p:blipFill>
          <a:blip r:embed="rId5"/>
          <a:stretch>
            <a:fillRect/>
          </a:stretch>
        </p:blipFill>
        <p:spPr>
          <a:xfrm>
            <a:off x="10268676" y="3061222"/>
            <a:ext cx="6058115" cy="4485987"/>
          </a:xfrm>
          <a:prstGeom prst="rect">
            <a:avLst/>
          </a:prstGeom>
        </p:spPr>
      </p:pic>
    </p:spTree>
    <p:extLst>
      <p:ext uri="{BB962C8B-B14F-4D97-AF65-F5344CB8AC3E}">
        <p14:creationId xmlns:p14="http://schemas.microsoft.com/office/powerpoint/2010/main" val="127946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9713C-535E-82F0-7ACC-63AA2D4D461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0EE4F6C-8167-6019-D583-0E665A73CB65}"/>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4CDE1B5A-531D-49C8-5BF8-FE4AD0A197DD}"/>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D2E23E7F-DE87-E471-5801-C79DE0949F8F}"/>
              </a:ext>
            </a:extLst>
          </p:cNvPr>
          <p:cNvGrpSpPr/>
          <p:nvPr/>
        </p:nvGrpSpPr>
        <p:grpSpPr>
          <a:xfrm>
            <a:off x="533400" y="2524799"/>
            <a:ext cx="17068799" cy="5616469"/>
            <a:chOff x="0" y="0"/>
            <a:chExt cx="2599172" cy="1117654"/>
          </a:xfrm>
        </p:grpSpPr>
        <p:sp>
          <p:nvSpPr>
            <p:cNvPr id="12" name="Freeform 12">
              <a:extLst>
                <a:ext uri="{FF2B5EF4-FFF2-40B4-BE49-F238E27FC236}">
                  <a16:creationId xmlns:a16="http://schemas.microsoft.com/office/drawing/2014/main" id="{4B6D4BD4-6219-357D-FDD1-95D24E0328F4}"/>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1A3D23CE-6585-AC4B-757F-7AEC8120AA32}"/>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62EFDA5D-5116-9659-A6F6-6B32752B2EE7}"/>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B9ED9E98-5D0B-F41F-ACC1-C963ACFF1A87}"/>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B1F02818-0D79-15A0-6382-FBE75A740E27}"/>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110A9CED-7637-1DB0-B09A-DB390897A0A8}"/>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DC6CEA2F-1FCD-F53B-155B-918EA103C690}"/>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CBFD98C5-A094-493E-2542-E452B3B9BC7A}"/>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A081EC76-D106-E799-95C6-961731D1E425}"/>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64ADDADA-DBA4-8505-4060-95578B0D40AE}"/>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1DEC0BE4-A7DE-64D9-F783-43776C22C047}"/>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DB83D65F-572F-EF90-36F1-0BF85363E05A}"/>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513B7A15-6CD2-5BB9-3CEC-572BE43FB3CA}"/>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Redesigning Career Pathways</a:t>
            </a:r>
          </a:p>
        </p:txBody>
      </p:sp>
      <p:sp>
        <p:nvSpPr>
          <p:cNvPr id="28" name="TextBox 28">
            <a:extLst>
              <a:ext uri="{FF2B5EF4-FFF2-40B4-BE49-F238E27FC236}">
                <a16:creationId xmlns:a16="http://schemas.microsoft.com/office/drawing/2014/main" id="{F2CB4929-0874-EE8B-71AD-66AC101B9D5F}"/>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19</a:t>
            </a:r>
          </a:p>
        </p:txBody>
      </p:sp>
      <p:sp>
        <p:nvSpPr>
          <p:cNvPr id="29" name="TextBox 22">
            <a:extLst>
              <a:ext uri="{FF2B5EF4-FFF2-40B4-BE49-F238E27FC236}">
                <a16:creationId xmlns:a16="http://schemas.microsoft.com/office/drawing/2014/main" id="{E8AB48FE-9446-87DE-7FD3-538003CA6B77}"/>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31747D47-B936-7821-3199-924661991803}"/>
              </a:ext>
            </a:extLst>
          </p:cNvPr>
          <p:cNvSpPr txBox="1"/>
          <p:nvPr/>
        </p:nvSpPr>
        <p:spPr>
          <a:xfrm>
            <a:off x="953690" y="2968315"/>
            <a:ext cx="9561910"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Flexible and </a:t>
            </a:r>
            <a:r>
              <a:rPr lang="en-US" sz="2600" b="1" dirty="0" err="1">
                <a:solidFill>
                  <a:srgbClr val="023880"/>
                </a:solidFill>
                <a:latin typeface="Times New Roman Bold"/>
                <a:ea typeface="Times New Roman Bold"/>
                <a:cs typeface="Times New Roman Bold"/>
                <a:sym typeface="Times New Roman Bold"/>
              </a:rPr>
              <a:t>specialised</a:t>
            </a:r>
            <a:r>
              <a:rPr lang="en-US" sz="2600" b="1" dirty="0">
                <a:solidFill>
                  <a:srgbClr val="023880"/>
                </a:solidFill>
                <a:latin typeface="Times New Roman Bold"/>
                <a:ea typeface="Times New Roman Bold"/>
                <a:cs typeface="Times New Roman Bold"/>
                <a:sym typeface="Times New Roman Bold"/>
              </a:rPr>
              <a:t> career pathways increase intrinsic motivation and meet principles outlined in Self-Determination Theory (Huang et al., 2023).</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Structured opportunities for progression will create more satisfaction in professional experience (Abd-</a:t>
            </a:r>
            <a:r>
              <a:rPr lang="en-US" sz="2600" b="1" dirty="0" err="1">
                <a:solidFill>
                  <a:srgbClr val="023880"/>
                </a:solidFill>
                <a:latin typeface="Times New Roman Bold"/>
                <a:ea typeface="Times New Roman Bold"/>
                <a:cs typeface="Times New Roman Bold"/>
                <a:sym typeface="Times New Roman Bold"/>
              </a:rPr>
              <a:t>Elwareth</a:t>
            </a:r>
            <a:r>
              <a:rPr lang="en-US" sz="2600" b="1" dirty="0">
                <a:solidFill>
                  <a:srgbClr val="023880"/>
                </a:solidFill>
                <a:latin typeface="Times New Roman Bold"/>
                <a:ea typeface="Times New Roman Bold"/>
                <a:cs typeface="Times New Roman Bold"/>
                <a:sym typeface="Times New Roman Bold"/>
              </a:rPr>
              <a:t> et al., 2022).</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Improved outcomes in the long-term retention of staff in diverse clinical roles.</a:t>
            </a:r>
          </a:p>
        </p:txBody>
      </p:sp>
      <p:pic>
        <p:nvPicPr>
          <p:cNvPr id="5" name="Picture 4">
            <a:extLst>
              <a:ext uri="{FF2B5EF4-FFF2-40B4-BE49-F238E27FC236}">
                <a16:creationId xmlns:a16="http://schemas.microsoft.com/office/drawing/2014/main" id="{E5B4EAB6-91E8-ECA3-4F13-283639ADA627}"/>
              </a:ext>
            </a:extLst>
          </p:cNvPr>
          <p:cNvPicPr>
            <a:picLocks noChangeAspect="1"/>
          </p:cNvPicPr>
          <p:nvPr/>
        </p:nvPicPr>
        <p:blipFill>
          <a:blip r:embed="rId5"/>
          <a:stretch>
            <a:fillRect/>
          </a:stretch>
        </p:blipFill>
        <p:spPr>
          <a:xfrm>
            <a:off x="11101848" y="3314700"/>
            <a:ext cx="5914103" cy="3964043"/>
          </a:xfrm>
          <a:prstGeom prst="rect">
            <a:avLst/>
          </a:prstGeom>
        </p:spPr>
      </p:pic>
    </p:spTree>
    <p:extLst>
      <p:ext uri="{BB962C8B-B14F-4D97-AF65-F5344CB8AC3E}">
        <p14:creationId xmlns:p14="http://schemas.microsoft.com/office/powerpoint/2010/main" val="4340239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260BA-81A4-AF5B-D256-49281C40023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46BDADB-F275-B5D8-2E29-6862EB94F638}"/>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CD7B552E-7437-0C64-697D-F4AEEBFCEE75}"/>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87D0ED5A-6042-30EC-D1AC-FBAAC42967D4}"/>
              </a:ext>
            </a:extLst>
          </p:cNvPr>
          <p:cNvGrpSpPr/>
          <p:nvPr/>
        </p:nvGrpSpPr>
        <p:grpSpPr>
          <a:xfrm>
            <a:off x="533400" y="2524799"/>
            <a:ext cx="17068799" cy="5616469"/>
            <a:chOff x="0" y="0"/>
            <a:chExt cx="2599172" cy="1117654"/>
          </a:xfrm>
        </p:grpSpPr>
        <p:sp>
          <p:nvSpPr>
            <p:cNvPr id="12" name="Freeform 12">
              <a:extLst>
                <a:ext uri="{FF2B5EF4-FFF2-40B4-BE49-F238E27FC236}">
                  <a16:creationId xmlns:a16="http://schemas.microsoft.com/office/drawing/2014/main" id="{A1FD40E6-97EC-3B6B-535A-CF6F6B2486DF}"/>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3F8C78BB-F662-6E69-866F-BD9785A70C77}"/>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51A2CE90-7DB4-BD33-45D8-9A038BA3B3F4}"/>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20D472DB-7001-346D-D96A-71E010EBC9CE}"/>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AB5E819F-0CB6-9710-C8B3-7876DD131DA9}"/>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2A34ED48-1D95-F714-FB9F-0E8EFCAC3593}"/>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7F85456C-0048-5F27-E2D1-1BB3A2B4D25F}"/>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8E4933A8-88BB-45A3-2BC3-A7F6891EE347}"/>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BB81CF04-F6D6-4D66-7BD1-94EB566C0C37}"/>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7EBE11B3-48DF-130F-77CE-3ABC23FA9049}"/>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798543EE-A19E-70B2-8C22-55C931CB8236}"/>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EAE55D28-236D-6430-9D45-7D4874949712}"/>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65D1B92E-88E1-40E6-A482-2C6532F96B47}"/>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Flexible Working &amp; Wellbeing</a:t>
            </a:r>
          </a:p>
        </p:txBody>
      </p:sp>
      <p:sp>
        <p:nvSpPr>
          <p:cNvPr id="28" name="TextBox 28">
            <a:extLst>
              <a:ext uri="{FF2B5EF4-FFF2-40B4-BE49-F238E27FC236}">
                <a16:creationId xmlns:a16="http://schemas.microsoft.com/office/drawing/2014/main" id="{56D89F81-A7A6-6467-4602-89FEADA57ED3}"/>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20</a:t>
            </a:r>
          </a:p>
        </p:txBody>
      </p:sp>
      <p:sp>
        <p:nvSpPr>
          <p:cNvPr id="29" name="TextBox 22">
            <a:extLst>
              <a:ext uri="{FF2B5EF4-FFF2-40B4-BE49-F238E27FC236}">
                <a16:creationId xmlns:a16="http://schemas.microsoft.com/office/drawing/2014/main" id="{3FA214E2-4952-D0CB-1C1A-0405553C5199}"/>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FC87ED15-493C-B4BF-11CD-ED55655EE469}"/>
              </a:ext>
            </a:extLst>
          </p:cNvPr>
          <p:cNvSpPr txBox="1"/>
          <p:nvPr/>
        </p:nvSpPr>
        <p:spPr>
          <a:xfrm>
            <a:off x="1279423" y="3530583"/>
            <a:ext cx="9236176"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Strong link between flexible working arrangements, increased job satisfaction, and lower levels of stress (Picker,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reduces burnout and contributes to measurable improvements in employee retention and stability (</a:t>
            </a:r>
            <a:r>
              <a:rPr lang="en-US" sz="2600" b="1" dirty="0" err="1">
                <a:solidFill>
                  <a:srgbClr val="023880"/>
                </a:solidFill>
                <a:latin typeface="Times New Roman Bold"/>
                <a:ea typeface="Times New Roman Bold"/>
                <a:cs typeface="Times New Roman Bold"/>
                <a:sym typeface="Times New Roman Bold"/>
              </a:rPr>
              <a:t>Koroglu</a:t>
            </a:r>
            <a:r>
              <a:rPr lang="en-US" sz="2600" b="1" dirty="0">
                <a:solidFill>
                  <a:srgbClr val="023880"/>
                </a:solidFill>
                <a:latin typeface="Times New Roman Bold"/>
                <a:ea typeface="Times New Roman Bold"/>
                <a:cs typeface="Times New Roman Bold"/>
                <a:sym typeface="Times New Roman Bold"/>
              </a:rPr>
              <a:t> and </a:t>
            </a:r>
            <a:r>
              <a:rPr lang="en-US" sz="2600" b="1" dirty="0" err="1">
                <a:solidFill>
                  <a:srgbClr val="023880"/>
                </a:solidFill>
                <a:latin typeface="Times New Roman Bold"/>
                <a:ea typeface="Times New Roman Bold"/>
                <a:cs typeface="Times New Roman Bold"/>
                <a:sym typeface="Times New Roman Bold"/>
              </a:rPr>
              <a:t>Ozmen</a:t>
            </a:r>
            <a:r>
              <a:rPr lang="en-US" sz="2600" b="1" dirty="0">
                <a:solidFill>
                  <a:srgbClr val="023880"/>
                </a:solidFill>
                <a:latin typeface="Times New Roman Bold"/>
                <a:ea typeface="Times New Roman Bold"/>
                <a:cs typeface="Times New Roman Bold"/>
                <a:sym typeface="Times New Roman Bold"/>
              </a:rPr>
              <a:t>, 2021).</a:t>
            </a:r>
          </a:p>
        </p:txBody>
      </p:sp>
      <p:pic>
        <p:nvPicPr>
          <p:cNvPr id="6" name="Picture 5">
            <a:extLst>
              <a:ext uri="{FF2B5EF4-FFF2-40B4-BE49-F238E27FC236}">
                <a16:creationId xmlns:a16="http://schemas.microsoft.com/office/drawing/2014/main" id="{57E50431-2FD4-9AE0-A89F-80FBE42B6BDB}"/>
              </a:ext>
            </a:extLst>
          </p:cNvPr>
          <p:cNvPicPr>
            <a:picLocks noChangeAspect="1"/>
          </p:cNvPicPr>
          <p:nvPr/>
        </p:nvPicPr>
        <p:blipFill>
          <a:blip r:embed="rId5"/>
          <a:stretch>
            <a:fillRect/>
          </a:stretch>
        </p:blipFill>
        <p:spPr>
          <a:xfrm>
            <a:off x="11201400" y="3055077"/>
            <a:ext cx="4854361" cy="4480120"/>
          </a:xfrm>
          <a:prstGeom prst="rect">
            <a:avLst/>
          </a:prstGeom>
        </p:spPr>
      </p:pic>
    </p:spTree>
    <p:extLst>
      <p:ext uri="{BB962C8B-B14F-4D97-AF65-F5344CB8AC3E}">
        <p14:creationId xmlns:p14="http://schemas.microsoft.com/office/powerpoint/2010/main" val="83275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CECD5-1007-CC08-DAD1-A5616F09347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EA4D4F7-4AC8-089C-5BD9-E73CC6EE0958}"/>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D8768F18-8B43-ED8A-1E77-0B28123B6703}"/>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A0B93731-F275-9576-E61F-47E205191316}"/>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412B4851-7F84-07DE-1BF6-EF6CDA97059C}"/>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495F6FB9-7C9A-EB2E-FA49-F2644EDDE1F7}"/>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CFD26FCA-C3DE-F786-7064-CB950AD4EBCC}"/>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50240775-CD2C-4891-218B-CC010C25D4D1}"/>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8748EFC8-5D9B-AB87-1958-7C91146D51AA}"/>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7E3425D4-B522-2A52-869A-6CEAF6987687}"/>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176CA189-B237-4F0C-FC07-4C336577EFE5}"/>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5AAB359B-25AE-8941-1FAC-9F841E2B7BA2}"/>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7484C85B-C0FB-90DB-6C3A-C00BF87A1EE9}"/>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BF63B135-B5F1-CE93-B62F-52B6F518D0D5}"/>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04666BCF-C44A-D2E7-A44D-E1BAA18DB03E}"/>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C21FC99F-8F22-2427-AFCD-2758E7B86CBC}"/>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AE46FD98-236E-D013-6E34-BA01CBACD536}"/>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Reforming Leadership Development</a:t>
            </a:r>
          </a:p>
        </p:txBody>
      </p:sp>
      <p:sp>
        <p:nvSpPr>
          <p:cNvPr id="28" name="TextBox 28">
            <a:extLst>
              <a:ext uri="{FF2B5EF4-FFF2-40B4-BE49-F238E27FC236}">
                <a16:creationId xmlns:a16="http://schemas.microsoft.com/office/drawing/2014/main" id="{4D80E740-DF6D-BCBD-2AAE-A1913DF04F49}"/>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21</a:t>
            </a:r>
          </a:p>
        </p:txBody>
      </p:sp>
      <p:sp>
        <p:nvSpPr>
          <p:cNvPr id="29" name="TextBox 22">
            <a:extLst>
              <a:ext uri="{FF2B5EF4-FFF2-40B4-BE49-F238E27FC236}">
                <a16:creationId xmlns:a16="http://schemas.microsoft.com/office/drawing/2014/main" id="{B6ABFA70-6652-77D5-C126-3F4F4E4049A8}"/>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624A6A95-2CD7-E98C-C517-C278ED162936}"/>
              </a:ext>
            </a:extLst>
          </p:cNvPr>
          <p:cNvSpPr txBox="1"/>
          <p:nvPr/>
        </p:nvSpPr>
        <p:spPr>
          <a:xfrm>
            <a:off x="8293183" y="3430824"/>
            <a:ext cx="7937417" cy="4129272"/>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Coaching, mentoring, and inclusive leadership training enhance the capabilities of managers to create psychological safety in their teams (</a:t>
            </a:r>
            <a:r>
              <a:rPr lang="en-US" sz="2600" b="1" dirty="0" err="1">
                <a:solidFill>
                  <a:srgbClr val="023880"/>
                </a:solidFill>
                <a:latin typeface="Times New Roman Bold"/>
                <a:ea typeface="Times New Roman Bold"/>
                <a:cs typeface="Times New Roman Bold"/>
                <a:sym typeface="Times New Roman Bold"/>
              </a:rPr>
              <a:t>Truvelop</a:t>
            </a:r>
            <a:r>
              <a:rPr lang="en-US" sz="2600" b="1" dirty="0">
                <a:solidFill>
                  <a:srgbClr val="023880"/>
                </a:solidFill>
                <a:latin typeface="Times New Roman Bold"/>
                <a:ea typeface="Times New Roman Bold"/>
                <a:cs typeface="Times New Roman Bold"/>
                <a:sym typeface="Times New Roman Bold"/>
              </a:rPr>
              <a:t>,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Supportive leadership types create engagement, enhance morale, and directly impact retention (Aini and </a:t>
            </a:r>
            <a:r>
              <a:rPr lang="en-US" sz="2600" b="1" dirty="0" err="1">
                <a:solidFill>
                  <a:srgbClr val="023880"/>
                </a:solidFill>
                <a:latin typeface="Times New Roman Bold"/>
                <a:ea typeface="Times New Roman Bold"/>
                <a:cs typeface="Times New Roman Bold"/>
                <a:sym typeface="Times New Roman Bold"/>
              </a:rPr>
              <a:t>Dzakiyullah</a:t>
            </a:r>
            <a:r>
              <a:rPr lang="en-US" sz="2600" b="1" dirty="0">
                <a:solidFill>
                  <a:srgbClr val="023880"/>
                </a:solidFill>
                <a:latin typeface="Times New Roman Bold"/>
                <a:ea typeface="Times New Roman Bold"/>
                <a:cs typeface="Times New Roman Bold"/>
                <a:sym typeface="Times New Roman Bold"/>
              </a:rPr>
              <a:t>, 2024).</a:t>
            </a:r>
          </a:p>
        </p:txBody>
      </p:sp>
      <p:pic>
        <p:nvPicPr>
          <p:cNvPr id="5" name="Picture 4">
            <a:extLst>
              <a:ext uri="{FF2B5EF4-FFF2-40B4-BE49-F238E27FC236}">
                <a16:creationId xmlns:a16="http://schemas.microsoft.com/office/drawing/2014/main" id="{58C7D436-3C5A-A810-B57F-1F93DBBADC55}"/>
              </a:ext>
            </a:extLst>
          </p:cNvPr>
          <p:cNvPicPr>
            <a:picLocks noChangeAspect="1"/>
          </p:cNvPicPr>
          <p:nvPr/>
        </p:nvPicPr>
        <p:blipFill>
          <a:blip r:embed="rId5"/>
          <a:stretch>
            <a:fillRect/>
          </a:stretch>
        </p:blipFill>
        <p:spPr>
          <a:xfrm>
            <a:off x="1734668" y="3718358"/>
            <a:ext cx="6342532" cy="3177742"/>
          </a:xfrm>
          <a:prstGeom prst="rect">
            <a:avLst/>
          </a:prstGeom>
        </p:spPr>
      </p:pic>
    </p:spTree>
    <p:extLst>
      <p:ext uri="{BB962C8B-B14F-4D97-AF65-F5344CB8AC3E}">
        <p14:creationId xmlns:p14="http://schemas.microsoft.com/office/powerpoint/2010/main" val="1122152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3ACDC-38D7-BF1E-596A-B60991E41FF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BD455AF-B267-AE62-E261-DBAB3CAEF794}"/>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5CE1F3AC-DB11-BC5B-65B9-A972920F0575}"/>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FD8F5B33-1BEC-3B88-46B8-B49C2FDADC07}"/>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85822C23-AFF3-492B-84BB-6E34ABE7A534}"/>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AD7CC2C1-086D-58FB-5B56-FDBFD48E7BAD}"/>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7549F120-D061-2A16-6A05-77B4498AA88B}"/>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C523929A-35A3-94C4-5BB5-195F05C23DDD}"/>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1B1372F9-8765-673F-BB79-62993F76B7B7}"/>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C031BD83-BA73-9122-D242-1E1943760C65}"/>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FF60D644-096B-D656-08AB-6B15CC5A047A}"/>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208F8AF7-4156-C078-A58C-EC3D8B5C8E70}"/>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E0B72839-1112-CA7A-F8D8-99F887A9A0EF}"/>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0C1B6BA9-13C2-FFD0-7567-A9F9DE22A375}"/>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D6C95A6A-B660-E24E-7AA1-71ACFB32DD8B}"/>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3DB2B3DE-94F0-193F-B9FD-6FD1BAC4110C}"/>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56BA12E3-F909-0BCD-1A93-0924ED537913}"/>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Total Rewards Approach</a:t>
            </a:r>
          </a:p>
        </p:txBody>
      </p:sp>
      <p:sp>
        <p:nvSpPr>
          <p:cNvPr id="28" name="TextBox 28">
            <a:extLst>
              <a:ext uri="{FF2B5EF4-FFF2-40B4-BE49-F238E27FC236}">
                <a16:creationId xmlns:a16="http://schemas.microsoft.com/office/drawing/2014/main" id="{50390C53-18C0-0284-DCAB-806F551207FB}"/>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22</a:t>
            </a:r>
          </a:p>
        </p:txBody>
      </p:sp>
      <p:sp>
        <p:nvSpPr>
          <p:cNvPr id="29" name="TextBox 22">
            <a:extLst>
              <a:ext uri="{FF2B5EF4-FFF2-40B4-BE49-F238E27FC236}">
                <a16:creationId xmlns:a16="http://schemas.microsoft.com/office/drawing/2014/main" id="{066BDF4B-C201-9735-EA81-7877113E59B9}"/>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D6C37517-6D03-B6FB-4B29-79765B1A7CDB}"/>
              </a:ext>
            </a:extLst>
          </p:cNvPr>
          <p:cNvSpPr txBox="1"/>
          <p:nvPr/>
        </p:nvSpPr>
        <p:spPr>
          <a:xfrm>
            <a:off x="7086601" y="2795690"/>
            <a:ext cx="9066570"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Integration of competitive pay, professional development opportunities, recognition </a:t>
            </a:r>
            <a:r>
              <a:rPr lang="en-US" sz="2600" b="1" dirty="0" err="1">
                <a:solidFill>
                  <a:srgbClr val="023880"/>
                </a:solidFill>
                <a:latin typeface="Times New Roman Bold"/>
                <a:ea typeface="Times New Roman Bold"/>
                <a:cs typeface="Times New Roman Bold"/>
                <a:sym typeface="Times New Roman Bold"/>
              </a:rPr>
              <a:t>programmes</a:t>
            </a:r>
            <a:r>
              <a:rPr lang="en-US" sz="2600" b="1" dirty="0">
                <a:solidFill>
                  <a:srgbClr val="023880"/>
                </a:solidFill>
                <a:latin typeface="Times New Roman Bold"/>
                <a:ea typeface="Times New Roman Bold"/>
                <a:cs typeface="Times New Roman Bold"/>
                <a:sym typeface="Times New Roman Bold"/>
              </a:rPr>
              <a:t>, and flexible benefits into a Total Rewards framework.</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creates conditions for employees to feel fairly compensated according to Equity Theory (Akuffo-</a:t>
            </a:r>
            <a:r>
              <a:rPr lang="en-US" sz="2600" b="1" dirty="0" err="1">
                <a:solidFill>
                  <a:srgbClr val="023880"/>
                </a:solidFill>
                <a:latin typeface="Times New Roman Bold"/>
                <a:ea typeface="Times New Roman Bold"/>
                <a:cs typeface="Times New Roman Bold"/>
                <a:sym typeface="Times New Roman Bold"/>
              </a:rPr>
              <a:t>Aduamah</a:t>
            </a:r>
            <a:r>
              <a:rPr lang="en-US" sz="2600" b="1" dirty="0">
                <a:solidFill>
                  <a:srgbClr val="023880"/>
                </a:solidFill>
                <a:latin typeface="Times New Roman Bold"/>
                <a:ea typeface="Times New Roman Bold"/>
                <a:cs typeface="Times New Roman Bold"/>
                <a:sym typeface="Times New Roman Bold"/>
              </a:rPr>
              <a:t>,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enhances employee engagement and provides improved long-term retention outcomes.</a:t>
            </a:r>
          </a:p>
        </p:txBody>
      </p:sp>
      <p:pic>
        <p:nvPicPr>
          <p:cNvPr id="6" name="Picture 5">
            <a:extLst>
              <a:ext uri="{FF2B5EF4-FFF2-40B4-BE49-F238E27FC236}">
                <a16:creationId xmlns:a16="http://schemas.microsoft.com/office/drawing/2014/main" id="{935FEE5F-3752-7E84-0732-B657EB7DC8AD}"/>
              </a:ext>
            </a:extLst>
          </p:cNvPr>
          <p:cNvPicPr>
            <a:picLocks noChangeAspect="1"/>
          </p:cNvPicPr>
          <p:nvPr/>
        </p:nvPicPr>
        <p:blipFill>
          <a:blip r:embed="rId5"/>
          <a:stretch>
            <a:fillRect/>
          </a:stretch>
        </p:blipFill>
        <p:spPr>
          <a:xfrm>
            <a:off x="1502883" y="2812488"/>
            <a:ext cx="7803200" cy="5074212"/>
          </a:xfrm>
          <a:prstGeom prst="rect">
            <a:avLst/>
          </a:prstGeom>
        </p:spPr>
      </p:pic>
    </p:spTree>
    <p:extLst>
      <p:ext uri="{BB962C8B-B14F-4D97-AF65-F5344CB8AC3E}">
        <p14:creationId xmlns:p14="http://schemas.microsoft.com/office/powerpoint/2010/main" val="1294400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69C0AE-61FB-5428-EBDC-D9169C7561E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092BAA9-A893-30CC-1CEA-A72A6BF6E1A8}"/>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FF87FAB7-0C1E-D4D7-B869-1B531DBED517}"/>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3BBDCA79-24A4-F1F5-4535-F6FB193DA998}"/>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8682B712-EBF0-63C1-23A1-FF6A0D93D7E3}"/>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B8DD65CC-7E89-4023-552F-8E8637F31E1D}"/>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6410DC1A-29F4-0228-DD38-02620810031C}"/>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468B7FAE-D0DB-9660-74BD-81F772935305}"/>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D3EF50F8-9DA8-5BA5-F10F-F7BC7C1E0471}"/>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84E76088-212F-B306-D313-0BCF535EBB71}"/>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987D00C4-2BC6-6C88-0F04-AC58E6EA8DB9}"/>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FED5F483-75AD-F5E7-1076-728AD5930D90}"/>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10047915-743D-3F48-1B20-5EF75922E735}"/>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B62EEC1B-1BD1-BFE3-290E-92DA875E0D72}"/>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9D07B7C0-20AC-E4D9-C2FF-E48410B67EC1}"/>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35EE1D55-9453-25A5-FA8E-3345890B4700}"/>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F4647051-3E16-A5C1-12E7-92A30AB03644}"/>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Rebuilding the Psychological Contract</a:t>
            </a:r>
          </a:p>
        </p:txBody>
      </p:sp>
      <p:sp>
        <p:nvSpPr>
          <p:cNvPr id="28" name="TextBox 28">
            <a:extLst>
              <a:ext uri="{FF2B5EF4-FFF2-40B4-BE49-F238E27FC236}">
                <a16:creationId xmlns:a16="http://schemas.microsoft.com/office/drawing/2014/main" id="{8CAA2128-D272-9A62-6A60-96A761767DB8}"/>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23</a:t>
            </a:r>
          </a:p>
        </p:txBody>
      </p:sp>
      <p:sp>
        <p:nvSpPr>
          <p:cNvPr id="29" name="TextBox 22">
            <a:extLst>
              <a:ext uri="{FF2B5EF4-FFF2-40B4-BE49-F238E27FC236}">
                <a16:creationId xmlns:a16="http://schemas.microsoft.com/office/drawing/2014/main" id="{B0C4ED6F-93B0-E16C-1BA5-FA665A0C4EF2}"/>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F80420E6-5B71-46D8-FD46-38745AEA37E2}"/>
              </a:ext>
            </a:extLst>
          </p:cNvPr>
          <p:cNvSpPr txBox="1"/>
          <p:nvPr/>
        </p:nvSpPr>
        <p:spPr>
          <a:xfrm>
            <a:off x="8762999" y="2795690"/>
            <a:ext cx="7390171"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Psychological contracts through open communication, appropriate workload distribution, and consistent managerial support (Gong and Sims, 2023).</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Social Exchange Theory proposes that to perceive fairness and exchange, to feel loyal to an </a:t>
            </a:r>
            <a:r>
              <a:rPr lang="en-US" sz="2600" b="1" dirty="0" err="1">
                <a:solidFill>
                  <a:srgbClr val="023880"/>
                </a:solidFill>
                <a:latin typeface="Times New Roman Bold"/>
                <a:ea typeface="Times New Roman Bold"/>
                <a:cs typeface="Times New Roman Bold"/>
                <a:sym typeface="Times New Roman Bold"/>
              </a:rPr>
              <a:t>organisation</a:t>
            </a:r>
            <a:r>
              <a:rPr lang="en-US" sz="2600" b="1" dirty="0">
                <a:solidFill>
                  <a:srgbClr val="023880"/>
                </a:solidFill>
                <a:latin typeface="Times New Roman Bold"/>
                <a:ea typeface="Times New Roman Bold"/>
                <a:cs typeface="Times New Roman Bold"/>
                <a:sym typeface="Times New Roman Bold"/>
              </a:rPr>
              <a:t>, and therefore less likely to voluntarily leave it (Ahmad et al., 2023).</a:t>
            </a:r>
          </a:p>
        </p:txBody>
      </p:sp>
      <p:pic>
        <p:nvPicPr>
          <p:cNvPr id="5" name="Picture 4">
            <a:extLst>
              <a:ext uri="{FF2B5EF4-FFF2-40B4-BE49-F238E27FC236}">
                <a16:creationId xmlns:a16="http://schemas.microsoft.com/office/drawing/2014/main" id="{305BCD29-4550-4CF2-C9E5-68CC9C810180}"/>
              </a:ext>
            </a:extLst>
          </p:cNvPr>
          <p:cNvPicPr>
            <a:picLocks noChangeAspect="1"/>
          </p:cNvPicPr>
          <p:nvPr/>
        </p:nvPicPr>
        <p:blipFill>
          <a:blip r:embed="rId5"/>
          <a:stretch>
            <a:fillRect/>
          </a:stretch>
        </p:blipFill>
        <p:spPr>
          <a:xfrm>
            <a:off x="1820663" y="3086100"/>
            <a:ext cx="6835732" cy="4389500"/>
          </a:xfrm>
          <a:prstGeom prst="rect">
            <a:avLst/>
          </a:prstGeom>
        </p:spPr>
      </p:pic>
    </p:spTree>
    <p:extLst>
      <p:ext uri="{BB962C8B-B14F-4D97-AF65-F5344CB8AC3E}">
        <p14:creationId xmlns:p14="http://schemas.microsoft.com/office/powerpoint/2010/main" val="2997223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4C795-6463-4145-CF75-18B15B44A38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5525C8E-BA89-C088-EF2B-EBD345B1BC17}"/>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1930B977-67D5-B78D-A5D4-C85B5156A043}"/>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72FEE70F-AA71-2519-DCAE-251139AA1F21}"/>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2E83C0A2-FD29-B557-94EE-A96271A4FF90}"/>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4F25F7F6-398F-3A83-7635-0201BCFAF07F}"/>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07D9894A-FA27-AFBD-99EE-6DF99D6C8DD1}"/>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327DE057-4356-2F66-CEB9-986FAB6D9CD7}"/>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123E5544-5703-6332-4AB4-8C1FF8849A74}"/>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8420B4FE-195A-9E8B-AF3D-0AD230B53171}"/>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D2BEDD88-21EB-EC72-342F-9DB2DD70A4C5}"/>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52EFAF8C-EBA8-A686-0369-28C29B3EF700}"/>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239E1AC6-9BE4-55EC-B695-800288B64DF3}"/>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77F4B75B-9B33-B8F2-985C-11BB9869D710}"/>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6F7E7184-8950-85CB-CAE3-33A8C12B7C22}"/>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5D55E95F-A958-5275-D163-D5C6B997D7E3}"/>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03FAD8B6-3BD1-140D-C22F-8208117BEB0F}"/>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Developing an Integrated Talent Strategy</a:t>
            </a:r>
          </a:p>
        </p:txBody>
      </p:sp>
      <p:sp>
        <p:nvSpPr>
          <p:cNvPr id="28" name="TextBox 28">
            <a:extLst>
              <a:ext uri="{FF2B5EF4-FFF2-40B4-BE49-F238E27FC236}">
                <a16:creationId xmlns:a16="http://schemas.microsoft.com/office/drawing/2014/main" id="{AD7631F9-64E4-4BCB-69FE-3E12F9D3F104}"/>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24</a:t>
            </a:r>
          </a:p>
        </p:txBody>
      </p:sp>
      <p:sp>
        <p:nvSpPr>
          <p:cNvPr id="29" name="TextBox 22">
            <a:extLst>
              <a:ext uri="{FF2B5EF4-FFF2-40B4-BE49-F238E27FC236}">
                <a16:creationId xmlns:a16="http://schemas.microsoft.com/office/drawing/2014/main" id="{2F705167-8468-2D1F-38C2-EFBA7AC9E4DA}"/>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2316F32C-90B1-65B0-7C86-8E4D0944ECD9}"/>
              </a:ext>
            </a:extLst>
          </p:cNvPr>
          <p:cNvSpPr txBox="1"/>
          <p:nvPr/>
        </p:nvSpPr>
        <p:spPr>
          <a:xfrm>
            <a:off x="1301920" y="3031536"/>
            <a:ext cx="8146880" cy="4129272"/>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Workforce analytics, succession planning, wellbeing programs, leadership development, and career development frameworks (Okafor et al.,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Ongoing measurement and data tracking will provide opportunities for ongoing flexibility (Eng et al., 2025).</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will increase long-term workforce across NHS Trusts.</a:t>
            </a:r>
          </a:p>
        </p:txBody>
      </p:sp>
      <p:pic>
        <p:nvPicPr>
          <p:cNvPr id="7" name="Picture 6">
            <a:extLst>
              <a:ext uri="{FF2B5EF4-FFF2-40B4-BE49-F238E27FC236}">
                <a16:creationId xmlns:a16="http://schemas.microsoft.com/office/drawing/2014/main" id="{18B94520-74B3-11C1-1161-0599F1D8866C}"/>
              </a:ext>
            </a:extLst>
          </p:cNvPr>
          <p:cNvPicPr>
            <a:picLocks noChangeAspect="1"/>
          </p:cNvPicPr>
          <p:nvPr/>
        </p:nvPicPr>
        <p:blipFill>
          <a:blip r:embed="rId5"/>
          <a:stretch>
            <a:fillRect/>
          </a:stretch>
        </p:blipFill>
        <p:spPr>
          <a:xfrm>
            <a:off x="10097727" y="3367003"/>
            <a:ext cx="6475987" cy="3752007"/>
          </a:xfrm>
          <a:prstGeom prst="rect">
            <a:avLst/>
          </a:prstGeom>
        </p:spPr>
      </p:pic>
    </p:spTree>
    <p:extLst>
      <p:ext uri="{BB962C8B-B14F-4D97-AF65-F5344CB8AC3E}">
        <p14:creationId xmlns:p14="http://schemas.microsoft.com/office/powerpoint/2010/main" val="30200272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2FC93-009F-328A-8887-88EEE240EA4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A11B5EE-5A59-332F-E5C9-F9DC69E6C8B5}"/>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469E974F-8D3C-B372-E2F3-AB4C6104301C}"/>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C1D9D7FF-FE84-6976-086D-B3B5F435DB6C}"/>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1B9CE241-0AE0-6ADA-075A-424F48D3067B}"/>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9B64E133-1202-5C1A-21D5-06A145E442F6}"/>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A55CEB8A-0E4B-75B2-D1D0-EFC3391931B1}"/>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94E98D11-8CBE-B66C-D563-93D6E4892F35}"/>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0361E37F-492C-D9C9-1492-187D8AF840C0}"/>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CEC059E6-7398-C92A-5752-16FF017BEFEF}"/>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4127A83B-19A5-3EFB-980F-7620C64D36E4}"/>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F147943F-5C90-7A90-B9F0-E67CB48E4E9B}"/>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96A8BED6-9884-B1EB-B161-4B9A7FE12113}"/>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446754EB-2399-A809-7104-DAC80592BE0E}"/>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EACB9ED1-1262-1E71-762F-DD1AA8F6B139}"/>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9F3A436E-AC50-9BB9-1E06-0EA1C57081AE}"/>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B3D04E7C-F973-1661-95BD-FBF1A7038640}"/>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Leadership Development and Retention</a:t>
            </a:r>
          </a:p>
        </p:txBody>
      </p:sp>
      <p:sp>
        <p:nvSpPr>
          <p:cNvPr id="28" name="TextBox 28">
            <a:extLst>
              <a:ext uri="{FF2B5EF4-FFF2-40B4-BE49-F238E27FC236}">
                <a16:creationId xmlns:a16="http://schemas.microsoft.com/office/drawing/2014/main" id="{7DA01F78-DC1B-0693-D54A-EEBFD5DF29A4}"/>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25</a:t>
            </a:r>
          </a:p>
        </p:txBody>
      </p:sp>
      <p:sp>
        <p:nvSpPr>
          <p:cNvPr id="29" name="TextBox 22">
            <a:extLst>
              <a:ext uri="{FF2B5EF4-FFF2-40B4-BE49-F238E27FC236}">
                <a16:creationId xmlns:a16="http://schemas.microsoft.com/office/drawing/2014/main" id="{B820D9F8-A43F-396A-0811-1E3F4226D724}"/>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EFD88C01-C267-5ADD-782D-1C5A9AF8C5B9}"/>
              </a:ext>
            </a:extLst>
          </p:cNvPr>
          <p:cNvSpPr txBox="1"/>
          <p:nvPr/>
        </p:nvSpPr>
        <p:spPr>
          <a:xfrm>
            <a:off x="1249890" y="2968315"/>
            <a:ext cx="10016654"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Considering management coaching and mentoring improves engagement and morale (Voltage Control, 2024).</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The supportive schools of leadership have a direct effect on the retention and satisfaction of employees (George et al., 2026).</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Psychological safety in teams is achieved through the creation of inclusive leadership training (</a:t>
            </a:r>
            <a:r>
              <a:rPr lang="en-US" sz="2600" b="1" dirty="0" err="1">
                <a:solidFill>
                  <a:srgbClr val="023880"/>
                </a:solidFill>
                <a:latin typeface="Times New Roman Bold"/>
                <a:ea typeface="Times New Roman Bold"/>
                <a:cs typeface="Times New Roman Bold"/>
                <a:sym typeface="Times New Roman Bold"/>
              </a:rPr>
              <a:t>Mckinsey</a:t>
            </a:r>
            <a:r>
              <a:rPr lang="en-US" sz="2600" b="1" dirty="0">
                <a:solidFill>
                  <a:srgbClr val="023880"/>
                </a:solidFill>
                <a:latin typeface="Times New Roman Bold"/>
                <a:ea typeface="Times New Roman Bold"/>
                <a:cs typeface="Times New Roman Bold"/>
                <a:sym typeface="Times New Roman Bold"/>
              </a:rPr>
              <a:t> &amp; Company, 2021).</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An effective line of leadership improves the stability of the </a:t>
            </a:r>
            <a:r>
              <a:rPr lang="en-US" sz="2600" b="1" dirty="0" err="1">
                <a:solidFill>
                  <a:srgbClr val="023880"/>
                </a:solidFill>
                <a:latin typeface="Times New Roman Bold"/>
                <a:ea typeface="Times New Roman Bold"/>
                <a:cs typeface="Times New Roman Bold"/>
                <a:sym typeface="Times New Roman Bold"/>
              </a:rPr>
              <a:t>organisation</a:t>
            </a:r>
            <a:r>
              <a:rPr lang="en-US" sz="2600" b="1" dirty="0">
                <a:solidFill>
                  <a:srgbClr val="023880"/>
                </a:solidFill>
                <a:latin typeface="Times New Roman Bold"/>
                <a:ea typeface="Times New Roman Bold"/>
                <a:cs typeface="Times New Roman Bold"/>
                <a:sym typeface="Times New Roman Bold"/>
              </a:rPr>
              <a:t> in the long term.</a:t>
            </a:r>
          </a:p>
        </p:txBody>
      </p:sp>
      <p:pic>
        <p:nvPicPr>
          <p:cNvPr id="2050" name="Picture 2" descr="A Leader's Responsibility &amp; The True Cost of Employee Turnover">
            <a:extLst>
              <a:ext uri="{FF2B5EF4-FFF2-40B4-BE49-F238E27FC236}">
                <a16:creationId xmlns:a16="http://schemas.microsoft.com/office/drawing/2014/main" id="{CD226DB5-CFC1-CF60-6053-6EF1F117D2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00672" y="3375699"/>
            <a:ext cx="533400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1187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59383-3B01-C130-5DAD-42C7588A44F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DEC2A68-2413-638B-C75E-0339EE1232EE}"/>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8420BE48-3FA0-A913-F093-3D3802212ECD}"/>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C160093A-23B4-39E1-BAE8-6E2D3FFDC76F}"/>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8DEB4F73-619D-BE4B-54C2-74CB2298C1F5}"/>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1F6D5DF0-B0DF-3BC9-864A-99CF28CE38F5}"/>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1C5F64EE-BDA8-A231-CD2F-0187195C8534}"/>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C02B4DFB-E2BA-A5F4-FA74-FEBC41D6F039}"/>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27FE556A-5DE0-F5FA-475C-E9A846A0C1B7}"/>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DE3B9AA6-AC96-84D2-B60A-2AADB6A58722}"/>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78CA48DF-9032-E163-7A83-71A3CC777B78}"/>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3D3465A7-1B0A-F1DF-12B3-ABBEBAC7B25E}"/>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C6084A3D-EEEA-0B82-9675-E085160DC369}"/>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AEBFCFDF-BBC1-DEE6-CC75-DF14A987C950}"/>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2D21A94F-0345-D588-C006-E8E3BBD2149E}"/>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BD9AA010-5243-4211-25CB-4663AC51E77D}"/>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6E11A4F6-21D9-13C5-C5FB-8D6248C5CEC6}"/>
              </a:ext>
            </a:extLst>
          </p:cNvPr>
          <p:cNvSpPr txBox="1"/>
          <p:nvPr/>
        </p:nvSpPr>
        <p:spPr>
          <a:xfrm>
            <a:off x="1490593" y="14097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Enhancing Work-Life Balance</a:t>
            </a:r>
          </a:p>
        </p:txBody>
      </p:sp>
      <p:sp>
        <p:nvSpPr>
          <p:cNvPr id="28" name="TextBox 28">
            <a:extLst>
              <a:ext uri="{FF2B5EF4-FFF2-40B4-BE49-F238E27FC236}">
                <a16:creationId xmlns:a16="http://schemas.microsoft.com/office/drawing/2014/main" id="{D7BE30AF-09F4-4199-B267-E2EE0D4816C0}"/>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26</a:t>
            </a:r>
          </a:p>
        </p:txBody>
      </p:sp>
      <p:sp>
        <p:nvSpPr>
          <p:cNvPr id="29" name="TextBox 22">
            <a:extLst>
              <a:ext uri="{FF2B5EF4-FFF2-40B4-BE49-F238E27FC236}">
                <a16:creationId xmlns:a16="http://schemas.microsoft.com/office/drawing/2014/main" id="{4CC9E583-9155-1C1C-254E-A41B7FA231E7}"/>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ECD60E7A-BB2D-98E2-DD37-95832750D238}"/>
              </a:ext>
            </a:extLst>
          </p:cNvPr>
          <p:cNvSpPr txBox="1"/>
          <p:nvPr/>
        </p:nvSpPr>
        <p:spPr>
          <a:xfrm>
            <a:off x="1301920" y="3031536"/>
            <a:ext cx="9213680" cy="4729436"/>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Flexible work schedules help in reducing burnout and enhancing job satisfaction (Ray and Pana-Cryan, 2021).</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Reduction of stress </a:t>
            </a:r>
            <a:r>
              <a:rPr lang="en-US" sz="2600" b="1" dirty="0" err="1">
                <a:solidFill>
                  <a:srgbClr val="023880"/>
                </a:solidFill>
                <a:latin typeface="Times New Roman Bold"/>
                <a:ea typeface="Times New Roman Bold"/>
                <a:cs typeface="Times New Roman Bold"/>
                <a:sym typeface="Times New Roman Bold"/>
              </a:rPr>
              <a:t>programmes</a:t>
            </a:r>
            <a:r>
              <a:rPr lang="en-US" sz="2600" b="1" dirty="0">
                <a:solidFill>
                  <a:srgbClr val="023880"/>
                </a:solidFill>
                <a:latin typeface="Times New Roman Bold"/>
                <a:ea typeface="Times New Roman Bold"/>
                <a:cs typeface="Times New Roman Bold"/>
                <a:sym typeface="Times New Roman Bold"/>
              </a:rPr>
              <a:t> leads to increased retention and reduced absenteeism (Cohen et al., 2023).</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Diversity </a:t>
            </a:r>
            <a:r>
              <a:rPr lang="en-US" sz="2600" b="1" dirty="0" err="1">
                <a:solidFill>
                  <a:srgbClr val="023880"/>
                </a:solidFill>
                <a:latin typeface="Times New Roman Bold"/>
                <a:ea typeface="Times New Roman Bold"/>
                <a:cs typeface="Times New Roman Bold"/>
                <a:sym typeface="Times New Roman Bold"/>
              </a:rPr>
              <a:t>programmes</a:t>
            </a:r>
            <a:r>
              <a:rPr lang="en-US" sz="2600" b="1" dirty="0">
                <a:solidFill>
                  <a:srgbClr val="023880"/>
                </a:solidFill>
                <a:latin typeface="Times New Roman Bold"/>
                <a:ea typeface="Times New Roman Bold"/>
                <a:cs typeface="Times New Roman Bold"/>
                <a:sym typeface="Times New Roman Bold"/>
              </a:rPr>
              <a:t> enhance a more productive workforce by promoting their health.</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Mental health can be offered to enhance employee commitment and retention.</a:t>
            </a:r>
          </a:p>
        </p:txBody>
      </p:sp>
      <p:pic>
        <p:nvPicPr>
          <p:cNvPr id="5" name="Picture 4">
            <a:extLst>
              <a:ext uri="{FF2B5EF4-FFF2-40B4-BE49-F238E27FC236}">
                <a16:creationId xmlns:a16="http://schemas.microsoft.com/office/drawing/2014/main" id="{DD967028-3429-12BE-0FC5-D688466D924B}"/>
              </a:ext>
            </a:extLst>
          </p:cNvPr>
          <p:cNvPicPr>
            <a:picLocks noChangeAspect="1"/>
          </p:cNvPicPr>
          <p:nvPr/>
        </p:nvPicPr>
        <p:blipFill>
          <a:blip r:embed="rId5"/>
          <a:stretch>
            <a:fillRect/>
          </a:stretch>
        </p:blipFill>
        <p:spPr>
          <a:xfrm>
            <a:off x="10896600" y="3175523"/>
            <a:ext cx="4799371" cy="4458616"/>
          </a:xfrm>
          <a:prstGeom prst="rect">
            <a:avLst/>
          </a:prstGeom>
        </p:spPr>
      </p:pic>
    </p:spTree>
    <p:extLst>
      <p:ext uri="{BB962C8B-B14F-4D97-AF65-F5344CB8AC3E}">
        <p14:creationId xmlns:p14="http://schemas.microsoft.com/office/powerpoint/2010/main" val="1345320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13C50-68B5-5073-DD32-1F9CC68F089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4AA7E70-3AD2-2E41-BCDF-D72646E79A38}"/>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756148C7-8295-FCE3-C777-212B573BFAD3}"/>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4"/>
            <a:stretch>
              <a:fillRect t="-87207"/>
            </a:stretch>
          </a:blipFill>
        </p:spPr>
        <p:txBody>
          <a:bodyPr/>
          <a:lstStyle/>
          <a:p>
            <a:endParaRPr lang="en-US" dirty="0"/>
          </a:p>
        </p:txBody>
      </p:sp>
      <p:grpSp>
        <p:nvGrpSpPr>
          <p:cNvPr id="11" name="Group 11">
            <a:extLst>
              <a:ext uri="{FF2B5EF4-FFF2-40B4-BE49-F238E27FC236}">
                <a16:creationId xmlns:a16="http://schemas.microsoft.com/office/drawing/2014/main" id="{C0104E16-FF16-307C-F369-200966B263C6}"/>
              </a:ext>
            </a:extLst>
          </p:cNvPr>
          <p:cNvGrpSpPr/>
          <p:nvPr/>
        </p:nvGrpSpPr>
        <p:grpSpPr>
          <a:xfrm>
            <a:off x="990599" y="2524799"/>
            <a:ext cx="16078201" cy="5616469"/>
            <a:chOff x="0" y="0"/>
            <a:chExt cx="2599172" cy="1117654"/>
          </a:xfrm>
        </p:grpSpPr>
        <p:sp>
          <p:nvSpPr>
            <p:cNvPr id="12" name="Freeform 12">
              <a:extLst>
                <a:ext uri="{FF2B5EF4-FFF2-40B4-BE49-F238E27FC236}">
                  <a16:creationId xmlns:a16="http://schemas.microsoft.com/office/drawing/2014/main" id="{B4487EE5-F624-4C9C-62E9-3B9C308CA4A9}"/>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FE058671-EDA7-9EB9-06B9-E810AC44434B}"/>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5203A299-1B53-FFBA-1F2A-E40DC914BDF4}"/>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0F2F66AD-D9C9-BC92-5656-9DD028D27638}"/>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EE064A20-CDA1-EFC3-CC58-3296095D8AA6}"/>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DA198EA2-F1F4-1B1A-06A0-236321A57EF1}"/>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AFDE4E58-523A-6D1D-5E9C-1C01526C7128}"/>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D0C2BB89-86D8-79B1-0057-F44AA1DDC761}"/>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8F3F9CB3-4CA5-C7B2-A910-11F54C761CDC}"/>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F490B581-879A-DDEE-06AD-A9FD05781623}"/>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4DD7A0F8-44E3-3C82-1E61-2BC4E2995355}"/>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B8FB31FF-30EF-BED7-EC4A-0FD596D5596F}"/>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9918E699-8B50-9A46-71A2-C8C52133CFD5}"/>
              </a:ext>
            </a:extLst>
          </p:cNvPr>
          <p:cNvSpPr txBox="1"/>
          <p:nvPr/>
        </p:nvSpPr>
        <p:spPr>
          <a:xfrm>
            <a:off x="1358958" y="1365375"/>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Conclusion</a:t>
            </a:r>
          </a:p>
        </p:txBody>
      </p:sp>
      <p:sp>
        <p:nvSpPr>
          <p:cNvPr id="28" name="TextBox 28">
            <a:extLst>
              <a:ext uri="{FF2B5EF4-FFF2-40B4-BE49-F238E27FC236}">
                <a16:creationId xmlns:a16="http://schemas.microsoft.com/office/drawing/2014/main" id="{546E29AE-5F7B-86D5-FAD6-633111652A31}"/>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27</a:t>
            </a:r>
          </a:p>
        </p:txBody>
      </p:sp>
      <p:sp>
        <p:nvSpPr>
          <p:cNvPr id="29" name="TextBox 22">
            <a:extLst>
              <a:ext uri="{FF2B5EF4-FFF2-40B4-BE49-F238E27FC236}">
                <a16:creationId xmlns:a16="http://schemas.microsoft.com/office/drawing/2014/main" id="{5E9F8E0A-E622-A9C5-6299-DD5D2E3B500E}"/>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30" name="TextBox 21">
            <a:extLst>
              <a:ext uri="{FF2B5EF4-FFF2-40B4-BE49-F238E27FC236}">
                <a16:creationId xmlns:a16="http://schemas.microsoft.com/office/drawing/2014/main" id="{8A454039-C370-581E-F224-F837FEC1A33B}"/>
              </a:ext>
            </a:extLst>
          </p:cNvPr>
          <p:cNvSpPr txBox="1"/>
          <p:nvPr/>
        </p:nvSpPr>
        <p:spPr>
          <a:xfrm>
            <a:off x="2375374" y="3568109"/>
            <a:ext cx="12707176" cy="3529108"/>
          </a:xfrm>
          <a:prstGeom prst="rect">
            <a:avLst/>
          </a:prstGeom>
        </p:spPr>
        <p:txBody>
          <a:bodyPr wrap="square" lIns="0" tIns="0" rIns="0" bIns="0" rtlCol="0" anchor="t">
            <a:spAutoFit/>
          </a:bodyPr>
          <a:lstStyle/>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needs solid workforce data, predictive analytics, and HRM reforms based on established theories.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Evidence-based strategies to address its funding problems, structural issues, leadership challenges, and cultural barriers.</a:t>
            </a:r>
          </a:p>
          <a:p>
            <a:pPr marL="561341" lvl="1" indent="-280670" algn="just">
              <a:lnSpc>
                <a:spcPct val="150000"/>
              </a:lnSpc>
              <a:buFont typeface="Arial"/>
              <a:buChar char="•"/>
            </a:pPr>
            <a:r>
              <a:rPr lang="en-US" sz="2600" b="1" dirty="0">
                <a:solidFill>
                  <a:srgbClr val="023880"/>
                </a:solidFill>
                <a:latin typeface="Times New Roman Bold"/>
                <a:ea typeface="Times New Roman Bold"/>
                <a:cs typeface="Times New Roman Bold"/>
                <a:sym typeface="Times New Roman Bold"/>
              </a:rPr>
              <a:t>It will enhance organizational resilience and employee retention and secure its healthcare sustainability.</a:t>
            </a:r>
          </a:p>
        </p:txBody>
      </p:sp>
    </p:spTree>
    <p:extLst>
      <p:ext uri="{BB962C8B-B14F-4D97-AF65-F5344CB8AC3E}">
        <p14:creationId xmlns:p14="http://schemas.microsoft.com/office/powerpoint/2010/main" val="40309932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0E693-D7C8-3F9B-E269-E9BF903C29A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37C253D5-02EF-D79D-8EA0-2172B0AFBEF6}"/>
              </a:ext>
            </a:extLst>
          </p:cNvPr>
          <p:cNvSpPr/>
          <p:nvPr/>
        </p:nvSpPr>
        <p:spPr>
          <a:xfrm>
            <a:off x="31063" y="0"/>
            <a:ext cx="18288000" cy="10294689"/>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26996" r="-26996"/>
            </a:stretch>
          </a:blipFill>
        </p:spPr>
        <p:txBody>
          <a:bodyPr/>
          <a:lstStyle/>
          <a:p>
            <a:endParaRPr lang="en-US"/>
          </a:p>
        </p:txBody>
      </p:sp>
      <p:grpSp>
        <p:nvGrpSpPr>
          <p:cNvPr id="11" name="Group 11">
            <a:extLst>
              <a:ext uri="{FF2B5EF4-FFF2-40B4-BE49-F238E27FC236}">
                <a16:creationId xmlns:a16="http://schemas.microsoft.com/office/drawing/2014/main" id="{6A36FBE3-5E47-A1FD-72BF-933082266660}"/>
              </a:ext>
            </a:extLst>
          </p:cNvPr>
          <p:cNvGrpSpPr/>
          <p:nvPr/>
        </p:nvGrpSpPr>
        <p:grpSpPr>
          <a:xfrm>
            <a:off x="381000" y="356287"/>
            <a:ext cx="17539274" cy="7835213"/>
            <a:chOff x="0" y="0"/>
            <a:chExt cx="2599172" cy="1117654"/>
          </a:xfrm>
        </p:grpSpPr>
        <p:sp>
          <p:nvSpPr>
            <p:cNvPr id="12" name="Freeform 12">
              <a:extLst>
                <a:ext uri="{FF2B5EF4-FFF2-40B4-BE49-F238E27FC236}">
                  <a16:creationId xmlns:a16="http://schemas.microsoft.com/office/drawing/2014/main" id="{F88EEF54-A09D-37A3-8830-8A2CB5B40DF3}"/>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9718B0B1-4D9D-00B4-D2FB-FDF834A35701}"/>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13767A22-2CC5-0EC4-137B-E3A6A96F121D}"/>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EDC0276F-F71A-35EE-CC1C-57E689965F4F}"/>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0FD66DB7-771C-5D00-DDCD-369D47475B6C}"/>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38A32A90-1037-9E3F-CD9F-23A0995048BF}"/>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32BDF535-35AF-17E7-7FBB-ACD84029AAA2}"/>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77698C54-3DB7-845B-9B58-F4415C98A82F}"/>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16AE4FE7-B0B1-4E7F-A653-8FAADE96DFCE}"/>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B466C4E8-4504-B1C6-9825-18485E880B8E}"/>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9A4BC849-9827-5656-6E2E-2EFA72C27483}"/>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E068CDBB-D6BB-3CAF-1E4A-DB05183569D6}"/>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B8C495EB-F4CD-8A3B-96F6-307EB683495A}"/>
              </a:ext>
            </a:extLst>
          </p:cNvPr>
          <p:cNvSpPr txBox="1"/>
          <p:nvPr/>
        </p:nvSpPr>
        <p:spPr>
          <a:xfrm>
            <a:off x="1744133" y="589707"/>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References</a:t>
            </a:r>
          </a:p>
        </p:txBody>
      </p:sp>
      <p:sp>
        <p:nvSpPr>
          <p:cNvPr id="28" name="TextBox 28">
            <a:extLst>
              <a:ext uri="{FF2B5EF4-FFF2-40B4-BE49-F238E27FC236}">
                <a16:creationId xmlns:a16="http://schemas.microsoft.com/office/drawing/2014/main" id="{C35F5C56-975D-C4FF-1349-5AD0D6F474F0}"/>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28</a:t>
            </a:r>
          </a:p>
        </p:txBody>
      </p:sp>
      <p:sp>
        <p:nvSpPr>
          <p:cNvPr id="30" name="TextBox 21">
            <a:extLst>
              <a:ext uri="{FF2B5EF4-FFF2-40B4-BE49-F238E27FC236}">
                <a16:creationId xmlns:a16="http://schemas.microsoft.com/office/drawing/2014/main" id="{C6194A2C-3101-7C99-1755-377572DF7000}"/>
              </a:ext>
            </a:extLst>
          </p:cNvPr>
          <p:cNvSpPr txBox="1"/>
          <p:nvPr/>
        </p:nvSpPr>
        <p:spPr>
          <a:xfrm>
            <a:off x="660639" y="1515725"/>
            <a:ext cx="16795995" cy="6370975"/>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Abd- </a:t>
            </a:r>
            <a:r>
              <a:rPr lang="en-US" dirty="0" err="1">
                <a:latin typeface="Times New Roman" panose="02020603050405020304" pitchFamily="18" charset="0"/>
                <a:cs typeface="Times New Roman" panose="02020603050405020304" pitchFamily="18" charset="0"/>
              </a:rPr>
              <a:t>Elwareth</a:t>
            </a:r>
            <a:r>
              <a:rPr lang="en-US" dirty="0">
                <a:latin typeface="Times New Roman" panose="02020603050405020304" pitchFamily="18" charset="0"/>
                <a:cs typeface="Times New Roman" panose="02020603050405020304" pitchFamily="18" charset="0"/>
              </a:rPr>
              <a:t>, F., </a:t>
            </a:r>
            <a:r>
              <a:rPr lang="en-US" dirty="0" err="1">
                <a:latin typeface="Times New Roman" panose="02020603050405020304" pitchFamily="18" charset="0"/>
                <a:cs typeface="Times New Roman" panose="02020603050405020304" pitchFamily="18" charset="0"/>
              </a:rPr>
              <a:t>Obied</a:t>
            </a:r>
            <a:r>
              <a:rPr lang="en-US" dirty="0">
                <a:latin typeface="Times New Roman" panose="02020603050405020304" pitchFamily="18" charset="0"/>
                <a:cs typeface="Times New Roman" panose="02020603050405020304" pitchFamily="18" charset="0"/>
              </a:rPr>
              <a:t>, H. and Abou </a:t>
            </a:r>
            <a:r>
              <a:rPr lang="en-US" dirty="0" err="1">
                <a:latin typeface="Times New Roman" panose="02020603050405020304" pitchFamily="18" charset="0"/>
                <a:cs typeface="Times New Roman" panose="02020603050405020304" pitchFamily="18" charset="0"/>
              </a:rPr>
              <a:t>Rmadan</a:t>
            </a:r>
            <a:r>
              <a:rPr lang="en-US" dirty="0">
                <a:latin typeface="Times New Roman" panose="02020603050405020304" pitchFamily="18" charset="0"/>
                <a:cs typeface="Times New Roman" panose="02020603050405020304" pitchFamily="18" charset="0"/>
              </a:rPr>
              <a:t>, A. (2022) ‘Nursing Staff Perspectives Regarding Career Plateau Management Strategies and its Relation to Job Satisfaction’, </a:t>
            </a:r>
            <a:r>
              <a:rPr lang="en-US" i="1" dirty="0">
                <a:latin typeface="Times New Roman" panose="02020603050405020304" pitchFamily="18" charset="0"/>
                <a:cs typeface="Times New Roman" panose="02020603050405020304" pitchFamily="18" charset="0"/>
              </a:rPr>
              <a:t>Tanta Scientific Nursing Journal</a:t>
            </a:r>
            <a:r>
              <a:rPr lang="en-US" dirty="0">
                <a:latin typeface="Times New Roman" panose="02020603050405020304" pitchFamily="18" charset="0"/>
                <a:cs typeface="Times New Roman" panose="02020603050405020304" pitchFamily="18" charset="0"/>
              </a:rPr>
              <a:t>, 27(4), pp. 26–44. </a:t>
            </a:r>
            <a:r>
              <a:rPr lang="en-US" u="sng" dirty="0">
                <a:latin typeface="Times New Roman" panose="02020603050405020304" pitchFamily="18" charset="0"/>
                <a:cs typeface="Times New Roman" panose="02020603050405020304" pitchFamily="18" charset="0"/>
                <a:hlinkClick r:id="rId4"/>
              </a:rPr>
              <a:t>https://doi.org/10.21608/tsnj.2022.267245</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Ahmad, R., Nawaz, M.R., Ishaq, M.I., Khan, M.M. and Ashraf, H.A. (2023) ‘Social exchange theory: Systematic review and future directions’,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 13(2), pp. 1–13. </a:t>
            </a:r>
            <a:r>
              <a:rPr lang="en-US" u="sng" dirty="0">
                <a:latin typeface="Times New Roman" panose="02020603050405020304" pitchFamily="18" charset="0"/>
                <a:cs typeface="Times New Roman" panose="02020603050405020304" pitchFamily="18" charset="0"/>
                <a:hlinkClick r:id="rId5"/>
              </a:rPr>
              <a:t>https://doi.org/10.3389/fpsyg.2022.1015921</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Aini, Q. and </a:t>
            </a:r>
            <a:r>
              <a:rPr lang="en-US" dirty="0" err="1">
                <a:latin typeface="Times New Roman" panose="02020603050405020304" pitchFamily="18" charset="0"/>
                <a:cs typeface="Times New Roman" panose="02020603050405020304" pitchFamily="18" charset="0"/>
              </a:rPr>
              <a:t>Dzakiyullah</a:t>
            </a:r>
            <a:r>
              <a:rPr lang="en-US" dirty="0">
                <a:latin typeface="Times New Roman" panose="02020603050405020304" pitchFamily="18" charset="0"/>
                <a:cs typeface="Times New Roman" panose="02020603050405020304" pitchFamily="18" charset="0"/>
              </a:rPr>
              <a:t>, N.R. (2024) ‘Leadership Styles in healthcare settings for Hospital Management and Employee Engagement’, </a:t>
            </a:r>
            <a:r>
              <a:rPr lang="en-US" i="1" dirty="0">
                <a:latin typeface="Times New Roman" panose="02020603050405020304" pitchFamily="18" charset="0"/>
                <a:cs typeface="Times New Roman" panose="02020603050405020304" pitchFamily="18" charset="0"/>
              </a:rPr>
              <a:t>Journal of </a:t>
            </a:r>
            <a:r>
              <a:rPr lang="en-US" i="1" dirty="0" err="1">
                <a:latin typeface="Times New Roman" panose="02020603050405020304" pitchFamily="18" charset="0"/>
                <a:cs typeface="Times New Roman" panose="02020603050405020304" pitchFamily="18" charset="0"/>
              </a:rPr>
              <a:t>Angiotherapy</a:t>
            </a:r>
            <a:r>
              <a:rPr lang="en-US" dirty="0">
                <a:latin typeface="Times New Roman" panose="02020603050405020304" pitchFamily="18" charset="0"/>
                <a:cs typeface="Times New Roman" panose="02020603050405020304" pitchFamily="18" charset="0"/>
              </a:rPr>
              <a:t>, 8(5). </a:t>
            </a:r>
            <a:r>
              <a:rPr lang="en-US" u="sng" dirty="0">
                <a:latin typeface="Times New Roman" panose="02020603050405020304" pitchFamily="18" charset="0"/>
                <a:cs typeface="Times New Roman" panose="02020603050405020304" pitchFamily="18" charset="0"/>
                <a:hlinkClick r:id="rId6"/>
              </a:rPr>
              <a:t>https://doi.org/10.25163/angiotherapy.859697</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Akuffo-</a:t>
            </a:r>
            <a:r>
              <a:rPr lang="en-US" dirty="0" err="1">
                <a:latin typeface="Times New Roman" panose="02020603050405020304" pitchFamily="18" charset="0"/>
                <a:cs typeface="Times New Roman" panose="02020603050405020304" pitchFamily="18" charset="0"/>
              </a:rPr>
              <a:t>Aduamah</a:t>
            </a:r>
            <a:r>
              <a:rPr lang="en-US" dirty="0">
                <a:latin typeface="Times New Roman" panose="02020603050405020304" pitchFamily="18" charset="0"/>
                <a:cs typeface="Times New Roman" panose="02020603050405020304" pitchFamily="18" charset="0"/>
              </a:rPr>
              <a:t>, C.C.N. (2025) ‘The impact of compensation on employees performance in organizations’, </a:t>
            </a:r>
            <a:r>
              <a:rPr lang="en-US" i="1" dirty="0">
                <a:latin typeface="Times New Roman" panose="02020603050405020304" pitchFamily="18" charset="0"/>
                <a:cs typeface="Times New Roman" panose="02020603050405020304" pitchFamily="18" charset="0"/>
              </a:rPr>
              <a:t>International Journal of Multidisciplinary Studies and Innovative Research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13</a:t>
            </a:r>
            <a:r>
              <a:rPr lang="en-US" dirty="0">
                <a:latin typeface="Times New Roman" panose="02020603050405020304" pitchFamily="18" charset="0"/>
                <a:cs typeface="Times New Roman" panose="02020603050405020304" pitchFamily="18" charset="0"/>
              </a:rPr>
              <a:t>(1), pp.57-69. 10.53075/</a:t>
            </a:r>
            <a:r>
              <a:rPr lang="en-US" dirty="0" err="1">
                <a:latin typeface="Times New Roman" panose="02020603050405020304" pitchFamily="18" charset="0"/>
                <a:cs typeface="Times New Roman" panose="02020603050405020304" pitchFamily="18" charset="0"/>
              </a:rPr>
              <a:t>Ijmsirq</a:t>
            </a:r>
            <a:r>
              <a:rPr lang="en-US" dirty="0">
                <a:latin typeface="Times New Roman" panose="02020603050405020304" pitchFamily="18" charset="0"/>
                <a:cs typeface="Times New Roman" panose="02020603050405020304" pitchFamily="18" charset="0"/>
              </a:rPr>
              <a:t>/098736342  </a:t>
            </a: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Ardebilpour</a:t>
            </a:r>
            <a:r>
              <a:rPr lang="en-US" dirty="0">
                <a:latin typeface="Times New Roman" panose="02020603050405020304" pitchFamily="18" charset="0"/>
                <a:cs typeface="Times New Roman" panose="02020603050405020304" pitchFamily="18" charset="0"/>
              </a:rPr>
              <a:t>, M.A., </a:t>
            </a:r>
            <a:r>
              <a:rPr lang="en-US" dirty="0" err="1">
                <a:latin typeface="Times New Roman" panose="02020603050405020304" pitchFamily="18" charset="0"/>
                <a:cs typeface="Times New Roman" panose="02020603050405020304" pitchFamily="18" charset="0"/>
              </a:rPr>
              <a:t>Ardebilpour</a:t>
            </a:r>
            <a:r>
              <a:rPr lang="en-US" dirty="0">
                <a:latin typeface="Times New Roman" panose="02020603050405020304" pitchFamily="18" charset="0"/>
                <a:cs typeface="Times New Roman" panose="02020603050405020304" pitchFamily="18" charset="0"/>
              </a:rPr>
              <a:t>, A., Kerry, P. and </a:t>
            </a:r>
            <a:r>
              <a:rPr lang="en-US" dirty="0" err="1">
                <a:latin typeface="Times New Roman" panose="02020603050405020304" pitchFamily="18" charset="0"/>
                <a:cs typeface="Times New Roman" panose="02020603050405020304" pitchFamily="18" charset="0"/>
              </a:rPr>
              <a:t>Falahat</a:t>
            </a:r>
            <a:r>
              <a:rPr lang="en-US" dirty="0">
                <a:latin typeface="Times New Roman" panose="02020603050405020304" pitchFamily="18" charset="0"/>
                <a:cs typeface="Times New Roman" panose="02020603050405020304" pitchFamily="18" charset="0"/>
              </a:rPr>
              <a:t>, M. (2024). Impact of organizational culture on employee commitment: Mediating role of employee engagement and perceived organizational support. </a:t>
            </a:r>
            <a:r>
              <a:rPr lang="en-US" i="1" dirty="0">
                <a:latin typeface="Times New Roman" panose="02020603050405020304" pitchFamily="18" charset="0"/>
                <a:cs typeface="Times New Roman" panose="02020603050405020304" pitchFamily="18" charset="0"/>
              </a:rPr>
              <a:t>Journal of Infrastructure Policy and Development</a:t>
            </a:r>
            <a:r>
              <a:rPr lang="en-US" dirty="0">
                <a:latin typeface="Times New Roman" panose="02020603050405020304" pitchFamily="18" charset="0"/>
                <a:cs typeface="Times New Roman" panose="02020603050405020304" pitchFamily="18" charset="0"/>
              </a:rPr>
              <a:t>, 8(8), pp.4997–4997.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7"/>
              </a:rPr>
              <a:t>https://doi.org/10.24294/jipd.v8i8.4997</a:t>
            </a:r>
            <a:r>
              <a:rPr lang="en-US"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Bano, Y., Omar, S.S. and Ismail, F. (2022) ‘Succession Planning Best Practices for organizations: a Systematic Literature Review Approach’, </a:t>
            </a:r>
            <a:r>
              <a:rPr lang="en-US" i="1" dirty="0">
                <a:latin typeface="Times New Roman" panose="02020603050405020304" pitchFamily="18" charset="0"/>
                <a:cs typeface="Times New Roman" panose="02020603050405020304" pitchFamily="18" charset="0"/>
              </a:rPr>
              <a:t>International Journal of Global Optimization and Its Application</a:t>
            </a:r>
            <a:r>
              <a:rPr lang="en-US" dirty="0">
                <a:latin typeface="Times New Roman" panose="02020603050405020304" pitchFamily="18" charset="0"/>
                <a:cs typeface="Times New Roman" panose="02020603050405020304" pitchFamily="18" charset="0"/>
              </a:rPr>
              <a:t>, 1(1), pp. 39–48. </a:t>
            </a:r>
            <a:r>
              <a:rPr lang="en-US" u="sng" dirty="0">
                <a:latin typeface="Times New Roman" panose="02020603050405020304" pitchFamily="18" charset="0"/>
                <a:cs typeface="Times New Roman" panose="02020603050405020304" pitchFamily="18" charset="0"/>
                <a:hlinkClick r:id="rId8"/>
              </a:rPr>
              <a:t>https://doi.org/10.56225/ijgoia.v1i1.12</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Boccoli</a:t>
            </a:r>
            <a:r>
              <a:rPr lang="en-US" dirty="0">
                <a:latin typeface="Times New Roman" panose="02020603050405020304" pitchFamily="18" charset="0"/>
                <a:cs typeface="Times New Roman" panose="02020603050405020304" pitchFamily="18" charset="0"/>
              </a:rPr>
              <a:t>, G., Tims, M., Gastaldi, L. and Corso, M. (2024). The psychological experience of flexibility in the workplace: How psychological job control and boundary control profiles relate to the wellbeing of flexible workers. </a:t>
            </a:r>
            <a:r>
              <a:rPr lang="en-US" i="1" dirty="0">
                <a:latin typeface="Times New Roman" panose="02020603050405020304" pitchFamily="18" charset="0"/>
                <a:cs typeface="Times New Roman" panose="02020603050405020304" pitchFamily="18" charset="0"/>
              </a:rPr>
              <a:t>Journal of Vocational Behavior</a:t>
            </a:r>
            <a:r>
              <a:rPr lang="en-US" dirty="0">
                <a:latin typeface="Times New Roman" panose="02020603050405020304" pitchFamily="18" charset="0"/>
                <a:cs typeface="Times New Roman" panose="02020603050405020304" pitchFamily="18" charset="0"/>
              </a:rPr>
              <a:t>, 155, p.104059.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9"/>
              </a:rPr>
              <a:t>https://doi.org/10.1016/j.jvb.2024.104059</a:t>
            </a:r>
            <a:r>
              <a:rPr lang="en-US"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Clark, M.R. (2024) ‘The Moderating Role of Job Insecurity on the Relationship Between Psychological Contract Breach and Employee Turnover Intention’. </a:t>
            </a:r>
            <a:r>
              <a:rPr lang="en-US" u="sng" dirty="0">
                <a:latin typeface="Times New Roman" panose="02020603050405020304" pitchFamily="18" charset="0"/>
                <a:cs typeface="Times New Roman" panose="02020603050405020304" pitchFamily="18" charset="0"/>
                <a:hlinkClick r:id="rId10"/>
              </a:rPr>
              <a:t>https://doi.org/10.31979/etd.qe9r-4daj</a:t>
            </a:r>
            <a:endParaRPr lang="en-US" u="sng"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Cohen, C., </a:t>
            </a:r>
            <a:r>
              <a:rPr lang="en-IN" dirty="0" err="1">
                <a:latin typeface="Times New Roman" panose="02020603050405020304" pitchFamily="18" charset="0"/>
                <a:cs typeface="Times New Roman" panose="02020603050405020304" pitchFamily="18" charset="0"/>
              </a:rPr>
              <a:t>Pignata</a:t>
            </a:r>
            <a:r>
              <a:rPr lang="en-IN" dirty="0">
                <a:latin typeface="Times New Roman" panose="02020603050405020304" pitchFamily="18" charset="0"/>
                <a:cs typeface="Times New Roman" panose="02020603050405020304" pitchFamily="18" charset="0"/>
              </a:rPr>
              <a:t>, S., Bezak, E., Tie, M. and Childs, J. (2023). Workplace interventions to improve well-being and reduce burnout for nurses, physicians and allied healthcare professionals: A systematic review. </a:t>
            </a:r>
            <a:r>
              <a:rPr lang="en-IN" i="1" dirty="0">
                <a:latin typeface="Times New Roman" panose="02020603050405020304" pitchFamily="18" charset="0"/>
                <a:cs typeface="Times New Roman" panose="02020603050405020304" pitchFamily="18" charset="0"/>
              </a:rPr>
              <a:t>British Medical Journal Open</a:t>
            </a:r>
            <a:r>
              <a:rPr lang="en-IN" dirty="0">
                <a:latin typeface="Times New Roman" panose="02020603050405020304" pitchFamily="18" charset="0"/>
                <a:cs typeface="Times New Roman" panose="02020603050405020304" pitchFamily="18" charset="0"/>
              </a:rPr>
              <a:t>, [online] 13(6), pp.1–23. </a:t>
            </a:r>
            <a:r>
              <a:rPr lang="en-IN" dirty="0" err="1">
                <a:latin typeface="Times New Roman" panose="02020603050405020304" pitchFamily="18" charset="0"/>
                <a:cs typeface="Times New Roman" panose="02020603050405020304" pitchFamily="18" charset="0"/>
              </a:rPr>
              <a:t>doi</a:t>
            </a:r>
            <a:r>
              <a:rPr lang="en-IN" dirty="0">
                <a:latin typeface="Times New Roman" panose="02020603050405020304" pitchFamily="18" charset="0"/>
                <a:cs typeface="Times New Roman" panose="02020603050405020304" pitchFamily="18" charset="0"/>
              </a:rPr>
              <a:t>: </a:t>
            </a:r>
            <a:r>
              <a:rPr lang="en-IN" u="sng" dirty="0">
                <a:latin typeface="Times New Roman" panose="02020603050405020304" pitchFamily="18" charset="0"/>
                <a:cs typeface="Times New Roman" panose="02020603050405020304" pitchFamily="18" charset="0"/>
                <a:hlinkClick r:id="rId11"/>
              </a:rPr>
              <a:t>https://doi.org/10.1136/bmjopen-2022-071203</a:t>
            </a:r>
            <a:r>
              <a:rPr lang="en-IN"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Colgate, M. (2025). The Importance and Application of a Coaching Leadership Style in Businesses. </a:t>
            </a:r>
            <a:r>
              <a:rPr lang="en-IN" i="1" dirty="0">
                <a:latin typeface="Times New Roman" panose="02020603050405020304" pitchFamily="18" charset="0"/>
                <a:cs typeface="Times New Roman" panose="02020603050405020304" pitchFamily="18" charset="0"/>
              </a:rPr>
              <a:t>Businesses</a:t>
            </a:r>
            <a:r>
              <a:rPr lang="en-IN" dirty="0">
                <a:latin typeface="Times New Roman" panose="02020603050405020304" pitchFamily="18" charset="0"/>
                <a:cs typeface="Times New Roman" panose="02020603050405020304" pitchFamily="18" charset="0"/>
              </a:rPr>
              <a:t>, [online] 5(3), p.32. </a:t>
            </a:r>
            <a:r>
              <a:rPr lang="en-IN" dirty="0" err="1">
                <a:latin typeface="Times New Roman" panose="02020603050405020304" pitchFamily="18" charset="0"/>
                <a:cs typeface="Times New Roman" panose="02020603050405020304" pitchFamily="18" charset="0"/>
              </a:rPr>
              <a:t>doi</a:t>
            </a:r>
            <a:r>
              <a:rPr lang="en-IN" dirty="0">
                <a:latin typeface="Times New Roman" panose="02020603050405020304" pitchFamily="18" charset="0"/>
                <a:cs typeface="Times New Roman" panose="02020603050405020304" pitchFamily="18" charset="0"/>
              </a:rPr>
              <a:t>: </a:t>
            </a:r>
            <a:r>
              <a:rPr lang="en-IN" u="sng" dirty="0">
                <a:latin typeface="Times New Roman" panose="02020603050405020304" pitchFamily="18" charset="0"/>
                <a:cs typeface="Times New Roman" panose="02020603050405020304" pitchFamily="18" charset="0"/>
                <a:hlinkClick r:id="rId12"/>
              </a:rPr>
              <a:t>https://doi.org/10.3390/businesses5030032</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Eng, I., Aboagye, E., Bergsten, E.L. and Strömberg, A. (2025). Balancing employee flexibility and organizational performance: implications for innovation, productivity, and company attractiveness in SMEs. </a:t>
            </a:r>
            <a:r>
              <a:rPr lang="en-US" i="1" dirty="0">
                <a:latin typeface="Times New Roman" panose="02020603050405020304" pitchFamily="18" charset="0"/>
                <a:cs typeface="Times New Roman" panose="02020603050405020304" pitchFamily="18" charset="0"/>
              </a:rPr>
              <a:t>Frontiers in Psychology</a:t>
            </a:r>
            <a:r>
              <a:rPr lang="en-US" dirty="0">
                <a:latin typeface="Times New Roman" panose="02020603050405020304" pitchFamily="18" charset="0"/>
                <a:cs typeface="Times New Roman" panose="02020603050405020304" pitchFamily="18" charset="0"/>
              </a:rPr>
              <a:t>, 16.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13"/>
              </a:rPr>
              <a:t>https://doi.org/10.3389/fpsyg.2025.1518284</a:t>
            </a:r>
            <a:r>
              <a:rPr lang="en-US"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George, F., </a:t>
            </a:r>
            <a:r>
              <a:rPr lang="en-US" dirty="0" err="1">
                <a:latin typeface="Times New Roman" panose="02020603050405020304" pitchFamily="18" charset="0"/>
                <a:cs typeface="Times New Roman" panose="02020603050405020304" pitchFamily="18" charset="0"/>
              </a:rPr>
              <a:t>Wayoga</a:t>
            </a:r>
            <a:r>
              <a:rPr lang="en-US" dirty="0">
                <a:latin typeface="Times New Roman" panose="02020603050405020304" pitchFamily="18" charset="0"/>
                <a:cs typeface="Times New Roman" panose="02020603050405020304" pitchFamily="18" charset="0"/>
              </a:rPr>
              <a:t>, O., Govindasamy, R. and </a:t>
            </a:r>
            <a:r>
              <a:rPr lang="en-US" dirty="0" err="1">
                <a:latin typeface="Times New Roman" panose="02020603050405020304" pitchFamily="18" charset="0"/>
                <a:cs typeface="Times New Roman" panose="02020603050405020304" pitchFamily="18" charset="0"/>
              </a:rPr>
              <a:t>Alubi</a:t>
            </a:r>
            <a:r>
              <a:rPr lang="en-US" dirty="0">
                <a:latin typeface="Times New Roman" panose="02020603050405020304" pitchFamily="18" charset="0"/>
                <a:cs typeface="Times New Roman" panose="02020603050405020304" pitchFamily="18" charset="0"/>
              </a:rPr>
              <a:t>, T. (2026). Leadership Styles and Employee Retention in Modern Organization. </a:t>
            </a:r>
            <a:r>
              <a:rPr lang="en-US" i="1" dirty="0">
                <a:latin typeface="Times New Roman" panose="02020603050405020304" pitchFamily="18" charset="0"/>
                <a:cs typeface="Times New Roman" panose="02020603050405020304" pitchFamily="18" charset="0"/>
              </a:rPr>
              <a:t>International Journal For Multidisciplinary Research</a:t>
            </a:r>
            <a:r>
              <a:rPr lang="en-US" dirty="0">
                <a:latin typeface="Times New Roman" panose="02020603050405020304" pitchFamily="18" charset="0"/>
                <a:cs typeface="Times New Roman" panose="02020603050405020304" pitchFamily="18" charset="0"/>
              </a:rPr>
              <a:t>, [online] 8(1).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14"/>
              </a:rPr>
              <a:t>https://doi.org/10.36948/ijfmr.2026.v08i01.67756</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7968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C7F1E-57B7-6E9D-9DD0-D04A548BECF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E4479F2-648A-3369-FD6B-7F5AA24ABBD5}"/>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6996" r="-26996"/>
            </a:stretch>
          </a:blipFill>
        </p:spPr>
        <p:txBody>
          <a:bodyPr/>
          <a:lstStyle/>
          <a:p>
            <a:endParaRPr lang="en-US"/>
          </a:p>
        </p:txBody>
      </p:sp>
      <p:grpSp>
        <p:nvGrpSpPr>
          <p:cNvPr id="11" name="Group 11">
            <a:extLst>
              <a:ext uri="{FF2B5EF4-FFF2-40B4-BE49-F238E27FC236}">
                <a16:creationId xmlns:a16="http://schemas.microsoft.com/office/drawing/2014/main" id="{B07ADD77-389B-727D-F76D-51095CBE44BB}"/>
              </a:ext>
            </a:extLst>
          </p:cNvPr>
          <p:cNvGrpSpPr/>
          <p:nvPr/>
        </p:nvGrpSpPr>
        <p:grpSpPr>
          <a:xfrm>
            <a:off x="228601" y="266700"/>
            <a:ext cx="17691673" cy="7948978"/>
            <a:chOff x="0" y="0"/>
            <a:chExt cx="2599172" cy="1117654"/>
          </a:xfrm>
        </p:grpSpPr>
        <p:sp>
          <p:nvSpPr>
            <p:cNvPr id="12" name="Freeform 12">
              <a:extLst>
                <a:ext uri="{FF2B5EF4-FFF2-40B4-BE49-F238E27FC236}">
                  <a16:creationId xmlns:a16="http://schemas.microsoft.com/office/drawing/2014/main" id="{900BDF31-CBA5-E70B-43A1-09F20EC4B673}"/>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38489A62-4BDD-AF0C-F9C4-71DF0C5CF7B6}"/>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74B78859-774A-2AD6-89CC-EC217D8A0401}"/>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68968878-FBAC-CDA9-AC81-78111F448CFA}"/>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9782D6D5-93DE-5A82-0992-DE02010E68A3}"/>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BF5B1DD6-D1C1-D6BD-B3EF-1DDED449B361}"/>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49F42879-0DE5-49FB-3EB6-6D538B568AB1}"/>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3EC46C7D-1DDB-DE32-9D18-098255D101C6}"/>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90B3E754-93DF-176C-6CE0-C161BDD37452}"/>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4F252FBE-C6F1-12D0-378D-BFA693F9D324}"/>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9F8138FE-5BB9-CCF9-BECA-C12A3AC87D4A}"/>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FD5DAA27-EB15-836C-FD0D-714798D26054}"/>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18C2D725-88F0-2257-6F56-9AF627C8158F}"/>
              </a:ext>
            </a:extLst>
          </p:cNvPr>
          <p:cNvSpPr txBox="1"/>
          <p:nvPr/>
        </p:nvSpPr>
        <p:spPr>
          <a:xfrm>
            <a:off x="1358958" y="3429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References</a:t>
            </a:r>
          </a:p>
        </p:txBody>
      </p:sp>
      <p:sp>
        <p:nvSpPr>
          <p:cNvPr id="28" name="TextBox 28">
            <a:extLst>
              <a:ext uri="{FF2B5EF4-FFF2-40B4-BE49-F238E27FC236}">
                <a16:creationId xmlns:a16="http://schemas.microsoft.com/office/drawing/2014/main" id="{9B42ADE4-6C46-C620-00AE-7975E644DCB9}"/>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29</a:t>
            </a:r>
          </a:p>
        </p:txBody>
      </p:sp>
      <p:sp>
        <p:nvSpPr>
          <p:cNvPr id="30" name="TextBox 21">
            <a:extLst>
              <a:ext uri="{FF2B5EF4-FFF2-40B4-BE49-F238E27FC236}">
                <a16:creationId xmlns:a16="http://schemas.microsoft.com/office/drawing/2014/main" id="{529B081F-C989-B3C7-76E0-766991074FEC}"/>
              </a:ext>
            </a:extLst>
          </p:cNvPr>
          <p:cNvSpPr txBox="1"/>
          <p:nvPr/>
        </p:nvSpPr>
        <p:spPr>
          <a:xfrm>
            <a:off x="639733" y="1181839"/>
            <a:ext cx="16990210" cy="6924973"/>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Gong, B. and Sims, R.L. (2023) ‘Psychological contract breach during the pandemic: How an abrupt transition to a work from home schedule impacted the employment relationship’, </a:t>
            </a:r>
            <a:r>
              <a:rPr lang="en-US" i="1" dirty="0">
                <a:latin typeface="Times New Roman" panose="02020603050405020304" pitchFamily="18" charset="0"/>
                <a:cs typeface="Times New Roman" panose="02020603050405020304" pitchFamily="18" charset="0"/>
              </a:rPr>
              <a:t>Journal of Business Research</a:t>
            </a:r>
            <a:r>
              <a:rPr lang="en-US" dirty="0">
                <a:latin typeface="Times New Roman" panose="02020603050405020304" pitchFamily="18" charset="0"/>
                <a:cs typeface="Times New Roman" panose="02020603050405020304" pitchFamily="18" charset="0"/>
              </a:rPr>
              <a:t>, 154, p. 113259. </a:t>
            </a:r>
            <a:r>
              <a:rPr lang="en-US" u="sng" dirty="0">
                <a:latin typeface="Times New Roman" panose="02020603050405020304" pitchFamily="18" charset="0"/>
                <a:cs typeface="Times New Roman" panose="02020603050405020304" pitchFamily="18" charset="0"/>
                <a:hlinkClick r:id="rId3"/>
              </a:rPr>
              <a:t>https://doi.org/10.1016/j.jbusres.2022.08.023</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Hacker, J. (2024) </a:t>
            </a:r>
            <a:r>
              <a:rPr lang="en-US" i="1" dirty="0">
                <a:latin typeface="Times New Roman" panose="02020603050405020304" pitchFamily="18" charset="0"/>
                <a:cs typeface="Times New Roman" panose="02020603050405020304" pitchFamily="18" charset="0"/>
              </a:rPr>
              <a:t>NHS staffing: explained - Full Fact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Full Fact</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4"/>
              </a:rPr>
              <a:t>https://fullfact.org/health/nhs-staffing-crisis-explained/</a:t>
            </a:r>
            <a:r>
              <a:rPr lang="en-US" dirty="0">
                <a:latin typeface="Times New Roman" panose="02020603050405020304" pitchFamily="18" charset="0"/>
                <a:cs typeface="Times New Roman" panose="02020603050405020304" pitchFamily="18" charset="0"/>
              </a:rPr>
              <a:t> (Accessed: 26 February 2026).</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Harris, R., Fletcher, S., Sims, S., Ross, F., Brearley, S. and Manthorpe, J. (2022) ‘Developing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theories of leadership for integrated health and social care teams and systems: a realist synthesis’, </a:t>
            </a:r>
            <a:r>
              <a:rPr lang="en-US" i="1" dirty="0">
                <a:latin typeface="Times New Roman" panose="02020603050405020304" pitchFamily="18" charset="0"/>
                <a:cs typeface="Times New Roman" panose="02020603050405020304" pitchFamily="18" charset="0"/>
              </a:rPr>
              <a:t>Health and Social Care Delivery Research</a:t>
            </a:r>
            <a:r>
              <a:rPr lang="en-US" dirty="0">
                <a:latin typeface="Times New Roman" panose="02020603050405020304" pitchFamily="18" charset="0"/>
                <a:cs typeface="Times New Roman" panose="02020603050405020304" pitchFamily="18" charset="0"/>
              </a:rPr>
              <a:t>, 10(7), pp. 1–118. </a:t>
            </a:r>
            <a:r>
              <a:rPr lang="en-US" u="sng" dirty="0">
                <a:latin typeface="Times New Roman" panose="02020603050405020304" pitchFamily="18" charset="0"/>
                <a:cs typeface="Times New Roman" panose="02020603050405020304" pitchFamily="18" charset="0"/>
                <a:hlinkClick r:id="rId5"/>
              </a:rPr>
              <a:t>https://doi.org/10.3310/wpng1013</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Health Business (2025) </a:t>
            </a:r>
            <a:r>
              <a:rPr lang="en-US" i="1" dirty="0">
                <a:latin typeface="Times New Roman" panose="02020603050405020304" pitchFamily="18" charset="0"/>
                <a:cs typeface="Times New Roman" panose="02020603050405020304" pitchFamily="18" charset="0"/>
              </a:rPr>
              <a:t>Crackdown on agency staff saves £1 billion.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Healthbusinessuk.net</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6"/>
              </a:rPr>
              <a:t>https://healthbusinessuk.net/news/03062025/crackdown-agency-staff-saves-ps1-billion</a:t>
            </a:r>
            <a:r>
              <a:rPr lang="en-US" dirty="0">
                <a:latin typeface="Times New Roman" panose="02020603050405020304" pitchFamily="18" charset="0"/>
                <a:cs typeface="Times New Roman" panose="02020603050405020304" pitchFamily="18" charset="0"/>
              </a:rPr>
              <a:t> (Accessed: 26 February 2026).</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Huang, M., </a:t>
            </a:r>
            <a:r>
              <a:rPr lang="en-US" dirty="0" err="1">
                <a:latin typeface="Times New Roman" panose="02020603050405020304" pitchFamily="18" charset="0"/>
                <a:cs typeface="Times New Roman" panose="02020603050405020304" pitchFamily="18" charset="0"/>
              </a:rPr>
              <a:t>Lv</a:t>
            </a:r>
            <a:r>
              <a:rPr lang="en-US" dirty="0">
                <a:latin typeface="Times New Roman" panose="02020603050405020304" pitchFamily="18" charset="0"/>
                <a:cs typeface="Times New Roman" panose="02020603050405020304" pitchFamily="18" charset="0"/>
              </a:rPr>
              <a:t>, H., </a:t>
            </a:r>
            <a:r>
              <a:rPr lang="en-US" dirty="0" err="1">
                <a:latin typeface="Times New Roman" panose="02020603050405020304" pitchFamily="18" charset="0"/>
                <a:cs typeface="Times New Roman" panose="02020603050405020304" pitchFamily="18" charset="0"/>
              </a:rPr>
              <a:t>Lv</a:t>
            </a:r>
            <a:r>
              <a:rPr lang="en-US" dirty="0">
                <a:latin typeface="Times New Roman" panose="02020603050405020304" pitchFamily="18" charset="0"/>
                <a:cs typeface="Times New Roman" panose="02020603050405020304" pitchFamily="18" charset="0"/>
              </a:rPr>
              <a:t>, A., Yang, F., Tang, Y., Li, Y., Hua, Y., Liu, H. and Ni, C. (2023). Applying self‐determination theory towards motivational factors of physical activity in people undergoing </a:t>
            </a:r>
            <a:r>
              <a:rPr lang="en-US" dirty="0" err="1">
                <a:latin typeface="Times New Roman" panose="02020603050405020304" pitchFamily="18" charset="0"/>
                <a:cs typeface="Times New Roman" panose="02020603050405020304" pitchFamily="18" charset="0"/>
              </a:rPr>
              <a:t>haemodialyses</a:t>
            </a:r>
            <a:r>
              <a:rPr lang="en-US" dirty="0">
                <a:latin typeface="Times New Roman" panose="02020603050405020304" pitchFamily="18" charset="0"/>
                <a:cs typeface="Times New Roman" panose="02020603050405020304" pitchFamily="18" charset="0"/>
              </a:rPr>
              <a:t>: A qualitative interview study. </a:t>
            </a:r>
            <a:r>
              <a:rPr lang="en-US" i="1" dirty="0">
                <a:latin typeface="Times New Roman" panose="02020603050405020304" pitchFamily="18" charset="0"/>
                <a:cs typeface="Times New Roman" panose="02020603050405020304" pitchFamily="18" charset="0"/>
              </a:rPr>
              <a:t>Health Expectations</a:t>
            </a:r>
            <a:r>
              <a:rPr lang="en-US" dirty="0">
                <a:latin typeface="Times New Roman" panose="02020603050405020304" pitchFamily="18" charset="0"/>
                <a:cs typeface="Times New Roman" panose="02020603050405020304" pitchFamily="18" charset="0"/>
              </a:rPr>
              <a:t>, 26(3), pp.1368–1379.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7"/>
              </a:rPr>
              <a:t>https://doi.org/10.1111/hex.13757</a:t>
            </a:r>
            <a:r>
              <a:rPr lang="en-US"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Koroglu</a:t>
            </a:r>
            <a:r>
              <a:rPr lang="en-US" dirty="0">
                <a:latin typeface="Times New Roman" panose="02020603050405020304" pitchFamily="18" charset="0"/>
                <a:cs typeface="Times New Roman" panose="02020603050405020304" pitchFamily="18" charset="0"/>
              </a:rPr>
              <a:t>, Ş. and </a:t>
            </a:r>
            <a:r>
              <a:rPr lang="en-US" dirty="0" err="1">
                <a:latin typeface="Times New Roman" panose="02020603050405020304" pitchFamily="18" charset="0"/>
                <a:cs typeface="Times New Roman" panose="02020603050405020304" pitchFamily="18" charset="0"/>
              </a:rPr>
              <a:t>Ozmen</a:t>
            </a:r>
            <a:r>
              <a:rPr lang="en-US" dirty="0">
                <a:latin typeface="Times New Roman" panose="02020603050405020304" pitchFamily="18" charset="0"/>
                <a:cs typeface="Times New Roman" panose="02020603050405020304" pitchFamily="18" charset="0"/>
              </a:rPr>
              <a:t>, O. (2021) ‘The mediating effect of work engagement on innovative work behavior and the role of psychological well-being in the job demands–resources (JD-R) model’, </a:t>
            </a:r>
            <a:r>
              <a:rPr lang="en-US" i="1" dirty="0">
                <a:latin typeface="Times New Roman" panose="02020603050405020304" pitchFamily="18" charset="0"/>
                <a:cs typeface="Times New Roman" panose="02020603050405020304" pitchFamily="18" charset="0"/>
              </a:rPr>
              <a:t>Asia-Pacific Journal of Business Administration</a:t>
            </a:r>
            <a:r>
              <a:rPr lang="en-US" dirty="0">
                <a:latin typeface="Times New Roman" panose="02020603050405020304" pitchFamily="18" charset="0"/>
                <a:cs typeface="Times New Roman" panose="02020603050405020304" pitchFamily="18" charset="0"/>
              </a:rPr>
              <a:t>, 14(1), pp. 124–144. </a:t>
            </a:r>
            <a:r>
              <a:rPr lang="en-US" u="sng" dirty="0">
                <a:latin typeface="Times New Roman" panose="02020603050405020304" pitchFamily="18" charset="0"/>
                <a:cs typeface="Times New Roman" panose="02020603050405020304" pitchFamily="18" charset="0"/>
                <a:hlinkClick r:id="rId8"/>
              </a:rPr>
              <a:t>https://doi.org/10.1108/apjba-09-2020-0326</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Loso </a:t>
            </a:r>
            <a:r>
              <a:rPr lang="en-US" dirty="0" err="1">
                <a:latin typeface="Times New Roman" panose="02020603050405020304" pitchFamily="18" charset="0"/>
                <a:cs typeface="Times New Roman" panose="02020603050405020304" pitchFamily="18" charset="0"/>
              </a:rPr>
              <a:t>Judijanto</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Fisy</a:t>
            </a:r>
            <a:r>
              <a:rPr lang="en-US" dirty="0">
                <a:latin typeface="Times New Roman" panose="02020603050405020304" pitchFamily="18" charset="0"/>
                <a:cs typeface="Times New Roman" panose="02020603050405020304" pitchFamily="18" charset="0"/>
              </a:rPr>
              <a:t> Amalia (2025). Internal Talent Mobility and Career Development: A Bibliometric Review. </a:t>
            </a:r>
            <a:r>
              <a:rPr lang="en-US" i="1" dirty="0">
                <a:latin typeface="Times New Roman" panose="02020603050405020304" pitchFamily="18" charset="0"/>
                <a:cs typeface="Times New Roman" panose="02020603050405020304" pitchFamily="18" charset="0"/>
              </a:rPr>
              <a:t>West Science Social and Humanities Studies</a:t>
            </a:r>
            <a:r>
              <a:rPr lang="en-US" dirty="0">
                <a:latin typeface="Times New Roman" panose="02020603050405020304" pitchFamily="18" charset="0"/>
                <a:cs typeface="Times New Roman" panose="02020603050405020304" pitchFamily="18" charset="0"/>
              </a:rPr>
              <a:t>, [online] 3(07), pp.1051–1062.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9"/>
              </a:rPr>
              <a:t>https://doi.org/10.58812/wsshs.v3i07.2092</a:t>
            </a:r>
            <a:r>
              <a:rPr lang="en-US"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Mckinsey</a:t>
            </a:r>
            <a:r>
              <a:rPr lang="en-US" dirty="0">
                <a:latin typeface="Times New Roman" panose="02020603050405020304" pitchFamily="18" charset="0"/>
                <a:cs typeface="Times New Roman" panose="02020603050405020304" pitchFamily="18" charset="0"/>
              </a:rPr>
              <a:t> &amp; Company (2021). </a:t>
            </a:r>
            <a:r>
              <a:rPr lang="en-US" i="1" dirty="0">
                <a:latin typeface="Times New Roman" panose="02020603050405020304" pitchFamily="18" charset="0"/>
                <a:cs typeface="Times New Roman" panose="02020603050405020304" pitchFamily="18" charset="0"/>
              </a:rPr>
              <a:t>Psychological safety and leadership development</a:t>
            </a:r>
            <a:r>
              <a:rPr lang="en-US" dirty="0">
                <a:latin typeface="Times New Roman" panose="02020603050405020304" pitchFamily="18" charset="0"/>
                <a:cs typeface="Times New Roman" panose="02020603050405020304" pitchFamily="18" charset="0"/>
              </a:rPr>
              <a:t>. [online] McKinsey &amp; Company. Available at: </a:t>
            </a:r>
            <a:r>
              <a:rPr lang="en-US" u="sng" dirty="0">
                <a:latin typeface="Times New Roman" panose="02020603050405020304" pitchFamily="18" charset="0"/>
                <a:cs typeface="Times New Roman" panose="02020603050405020304" pitchFamily="18" charset="0"/>
                <a:hlinkClick r:id="rId10"/>
              </a:rPr>
              <a:t>https://www.mckinsey.com/capabilities/people-and-organizational-performance/our-insights/psychological-safety-and-the-critical-role-of-leadership-development</a:t>
            </a:r>
            <a:r>
              <a:rPr lang="en-US"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Morgan, B. (2022) </a:t>
            </a:r>
            <a:r>
              <a:rPr lang="en-US" i="1" dirty="0">
                <a:latin typeface="Times New Roman" panose="02020603050405020304" pitchFamily="18" charset="0"/>
                <a:cs typeface="Times New Roman" panose="02020603050405020304" pitchFamily="18" charset="0"/>
              </a:rPr>
              <a:t>NHS staffing shortages Why do politicians struggle to give the NHS the staff it needs?</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11"/>
              </a:rPr>
              <a:t>https://assets.kingsfund.org.uk/f/256914/x/151509726c/nhs_staffing_shortages_engage_britain_2022.pdf</a:t>
            </a:r>
            <a:r>
              <a:rPr lang="en-US" dirty="0">
                <a:latin typeface="Times New Roman" panose="02020603050405020304" pitchFamily="18" charset="0"/>
                <a:cs typeface="Times New Roman" panose="02020603050405020304" pitchFamily="18" charset="0"/>
              </a:rPr>
              <a:t> (Accessed: 26 February 2026).</a:t>
            </a: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Moscelli</a:t>
            </a:r>
            <a:r>
              <a:rPr lang="en-US" dirty="0">
                <a:latin typeface="Times New Roman" panose="02020603050405020304" pitchFamily="18" charset="0"/>
                <a:cs typeface="Times New Roman" panose="02020603050405020304" pitchFamily="18" charset="0"/>
              </a:rPr>
              <a:t>, G., Sayli, M., Mello, M. and </a:t>
            </a:r>
            <a:r>
              <a:rPr lang="en-US" dirty="0" err="1">
                <a:latin typeface="Times New Roman" panose="02020603050405020304" pitchFamily="18" charset="0"/>
                <a:cs typeface="Times New Roman" panose="02020603050405020304" pitchFamily="18" charset="0"/>
              </a:rPr>
              <a:t>Vesperoni</a:t>
            </a:r>
            <a:r>
              <a:rPr lang="en-US" dirty="0">
                <a:latin typeface="Times New Roman" panose="02020603050405020304" pitchFamily="18" charset="0"/>
                <a:cs typeface="Times New Roman" panose="02020603050405020304" pitchFamily="18" charset="0"/>
              </a:rPr>
              <a:t>, A. (2024) ‘Staff engagement, co‐workers’ complementarity and employee retention: evidence from English NHS hospitals’, </a:t>
            </a:r>
            <a:r>
              <a:rPr lang="en-US" i="1" dirty="0">
                <a:latin typeface="Times New Roman" panose="02020603050405020304" pitchFamily="18" charset="0"/>
                <a:cs typeface="Times New Roman" panose="02020603050405020304" pitchFamily="18" charset="0"/>
              </a:rPr>
              <a:t>Economica</a:t>
            </a:r>
            <a:r>
              <a:rPr lang="en-US" dirty="0">
                <a:latin typeface="Times New Roman" panose="02020603050405020304" pitchFamily="18" charset="0"/>
                <a:cs typeface="Times New Roman" panose="02020603050405020304" pitchFamily="18" charset="0"/>
              </a:rPr>
              <a:t>, 92(365). </a:t>
            </a:r>
            <a:r>
              <a:rPr lang="en-US" u="sng" dirty="0">
                <a:latin typeface="Times New Roman" panose="02020603050405020304" pitchFamily="18" charset="0"/>
                <a:cs typeface="Times New Roman" panose="02020603050405020304" pitchFamily="18" charset="0"/>
                <a:hlinkClick r:id="rId12"/>
              </a:rPr>
              <a:t>https://doi.org/10.1111/ecca.12554</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Moss, R., Rivas, C., Mann, A., Pareek, M. and Woolf, K. (2025) ‘A horizon scanning exercise to explore retention policies for international and </a:t>
            </a:r>
            <a:r>
              <a:rPr lang="en-US" dirty="0" err="1">
                <a:latin typeface="Times New Roman" panose="02020603050405020304" pitchFamily="18" charset="0"/>
                <a:cs typeface="Times New Roman" panose="02020603050405020304" pitchFamily="18" charset="0"/>
              </a:rPr>
              <a:t>minoritised</a:t>
            </a:r>
            <a:r>
              <a:rPr lang="en-US" dirty="0">
                <a:latin typeface="Times New Roman" panose="02020603050405020304" pitchFamily="18" charset="0"/>
                <a:cs typeface="Times New Roman" panose="02020603050405020304" pitchFamily="18" charset="0"/>
              </a:rPr>
              <a:t> NHS Trust staff in England: what are the current pledges and where are the gaps?’, </a:t>
            </a:r>
            <a:r>
              <a:rPr lang="en-US" i="1" dirty="0">
                <a:latin typeface="Times New Roman" panose="02020603050405020304" pitchFamily="18" charset="0"/>
                <a:cs typeface="Times New Roman" panose="02020603050405020304" pitchFamily="18" charset="0"/>
              </a:rPr>
              <a:t>BMC Health Services Research</a:t>
            </a:r>
            <a:r>
              <a:rPr lang="en-US" dirty="0">
                <a:latin typeface="Times New Roman" panose="02020603050405020304" pitchFamily="18" charset="0"/>
                <a:cs typeface="Times New Roman" panose="02020603050405020304" pitchFamily="18" charset="0"/>
              </a:rPr>
              <a:t>, 25(1). </a:t>
            </a:r>
            <a:r>
              <a:rPr lang="en-US" u="sng" dirty="0">
                <a:latin typeface="Times New Roman" panose="02020603050405020304" pitchFamily="18" charset="0"/>
                <a:cs typeface="Times New Roman" panose="02020603050405020304" pitchFamily="18" charset="0"/>
                <a:hlinkClick r:id="rId13"/>
              </a:rPr>
              <a:t>https://doi.org/10.1186/s12913-025-13348-7</a:t>
            </a:r>
            <a:r>
              <a:rPr lang="en-US"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NHS SBS (2024) </a:t>
            </a:r>
            <a:r>
              <a:rPr lang="en-US" i="1" dirty="0">
                <a:latin typeface="Times New Roman" panose="02020603050405020304" pitchFamily="18" charset="0"/>
                <a:cs typeface="Times New Roman" panose="02020603050405020304" pitchFamily="18" charset="0"/>
              </a:rPr>
              <a:t>Medway NHS Foundation Trust | Case Study</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14"/>
              </a:rPr>
              <a:t>https://www.sbs.nhs.uk/case-study/workforce-analytics/</a:t>
            </a:r>
            <a:r>
              <a:rPr lang="en-US" dirty="0">
                <a:latin typeface="Times New Roman" panose="02020603050405020304" pitchFamily="18" charset="0"/>
                <a:cs typeface="Times New Roman" panose="02020603050405020304" pitchFamily="18" charset="0"/>
              </a:rPr>
              <a:t> (Accessed: 26 February 2026).</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OECD (2023). </a:t>
            </a:r>
            <a:r>
              <a:rPr lang="en-US" i="1" dirty="0">
                <a:latin typeface="Times New Roman" panose="02020603050405020304" pitchFamily="18" charset="0"/>
                <a:cs typeface="Times New Roman" panose="02020603050405020304" pitchFamily="18" charset="0"/>
              </a:rPr>
              <a:t>OECD Health Policy Studies Ready for the next Crisis? Investing in Health System Resilience</a:t>
            </a:r>
            <a:r>
              <a:rPr lang="en-US" dirty="0">
                <a:latin typeface="Times New Roman" panose="02020603050405020304" pitchFamily="18" charset="0"/>
                <a:cs typeface="Times New Roman" panose="02020603050405020304" pitchFamily="18" charset="0"/>
              </a:rPr>
              <a:t>. [online] Available at: </a:t>
            </a:r>
            <a:r>
              <a:rPr lang="en-US" u="sng" dirty="0">
                <a:latin typeface="Times New Roman" panose="02020603050405020304" pitchFamily="18" charset="0"/>
                <a:cs typeface="Times New Roman" panose="02020603050405020304" pitchFamily="18" charset="0"/>
                <a:hlinkClick r:id="rId15"/>
              </a:rPr>
              <a:t>https://www.oecd.org/content/dam/oecd/en/publications/reports/2023/02/ready-for-the-next-crisis-investing-in-health-system-resilience_a8424ec8/1e53cf80-en.pdf</a:t>
            </a:r>
            <a:r>
              <a:rPr lang="en-US" u="sng"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(Accessed: 26 February 2026).</a:t>
            </a:r>
          </a:p>
        </p:txBody>
      </p:sp>
    </p:spTree>
    <p:extLst>
      <p:ext uri="{BB962C8B-B14F-4D97-AF65-F5344CB8AC3E}">
        <p14:creationId xmlns:p14="http://schemas.microsoft.com/office/powerpoint/2010/main" val="1626061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8BFF0-D858-29A6-EE65-67BF8B6854E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DC738E5-F641-840A-7D45-3647589D5C28}"/>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6996" r="-26996"/>
            </a:stretch>
          </a:blipFill>
        </p:spPr>
        <p:txBody>
          <a:bodyPr/>
          <a:lstStyle/>
          <a:p>
            <a:endParaRPr lang="en-US"/>
          </a:p>
        </p:txBody>
      </p:sp>
      <p:grpSp>
        <p:nvGrpSpPr>
          <p:cNvPr id="11" name="Group 11">
            <a:extLst>
              <a:ext uri="{FF2B5EF4-FFF2-40B4-BE49-F238E27FC236}">
                <a16:creationId xmlns:a16="http://schemas.microsoft.com/office/drawing/2014/main" id="{1B97D8D6-4B3A-83B5-4428-09A363749B76}"/>
              </a:ext>
            </a:extLst>
          </p:cNvPr>
          <p:cNvGrpSpPr/>
          <p:nvPr/>
        </p:nvGrpSpPr>
        <p:grpSpPr>
          <a:xfrm>
            <a:off x="228601" y="388894"/>
            <a:ext cx="17691673" cy="7826784"/>
            <a:chOff x="0" y="0"/>
            <a:chExt cx="2599172" cy="1117654"/>
          </a:xfrm>
        </p:grpSpPr>
        <p:sp>
          <p:nvSpPr>
            <p:cNvPr id="12" name="Freeform 12">
              <a:extLst>
                <a:ext uri="{FF2B5EF4-FFF2-40B4-BE49-F238E27FC236}">
                  <a16:creationId xmlns:a16="http://schemas.microsoft.com/office/drawing/2014/main" id="{9784FEDF-1281-6BCF-01C3-5CBB7CC5960B}"/>
                </a:ext>
              </a:extLst>
            </p:cNvPr>
            <p:cNvSpPr/>
            <p:nvPr/>
          </p:nvSpPr>
          <p:spPr>
            <a:xfrm>
              <a:off x="0" y="0"/>
              <a:ext cx="2599172" cy="1117654"/>
            </a:xfrm>
            <a:custGeom>
              <a:avLst/>
              <a:gdLst/>
              <a:ahLst/>
              <a:cxnLst/>
              <a:rect l="l" t="t" r="r" b="b"/>
              <a:pathLst>
                <a:path w="2599172" h="1117654">
                  <a:moveTo>
                    <a:pt x="25888" y="0"/>
                  </a:moveTo>
                  <a:lnTo>
                    <a:pt x="2573284" y="0"/>
                  </a:lnTo>
                  <a:cubicBezTo>
                    <a:pt x="2587582" y="0"/>
                    <a:pt x="2599172" y="11591"/>
                    <a:pt x="2599172" y="25888"/>
                  </a:cubicBezTo>
                  <a:lnTo>
                    <a:pt x="2599172" y="1091766"/>
                  </a:lnTo>
                  <a:cubicBezTo>
                    <a:pt x="2599172" y="1106063"/>
                    <a:pt x="2587582" y="1117654"/>
                    <a:pt x="2573284" y="1117654"/>
                  </a:cubicBezTo>
                  <a:lnTo>
                    <a:pt x="25888" y="1117654"/>
                  </a:lnTo>
                  <a:cubicBezTo>
                    <a:pt x="19022" y="1117654"/>
                    <a:pt x="12437" y="1114926"/>
                    <a:pt x="7582" y="1110071"/>
                  </a:cubicBezTo>
                  <a:cubicBezTo>
                    <a:pt x="2727" y="1105216"/>
                    <a:pt x="0" y="1098632"/>
                    <a:pt x="0" y="1091766"/>
                  </a:cubicBezTo>
                  <a:lnTo>
                    <a:pt x="0" y="25888"/>
                  </a:lnTo>
                  <a:cubicBezTo>
                    <a:pt x="0" y="11591"/>
                    <a:pt x="11591" y="0"/>
                    <a:pt x="25888" y="0"/>
                  </a:cubicBezTo>
                  <a:close/>
                </a:path>
              </a:pathLst>
            </a:custGeom>
            <a:solidFill>
              <a:srgbClr val="FFFFFF">
                <a:alpha val="41961"/>
              </a:srgbClr>
            </a:solidFill>
          </p:spPr>
          <p:txBody>
            <a:bodyPr/>
            <a:lstStyle/>
            <a:p>
              <a:endParaRPr lang="en-US" dirty="0"/>
            </a:p>
          </p:txBody>
        </p:sp>
        <p:sp>
          <p:nvSpPr>
            <p:cNvPr id="13" name="TextBox 13">
              <a:extLst>
                <a:ext uri="{FF2B5EF4-FFF2-40B4-BE49-F238E27FC236}">
                  <a16:creationId xmlns:a16="http://schemas.microsoft.com/office/drawing/2014/main" id="{9D9A103F-04C1-BFE6-0994-380DD32340BB}"/>
                </a:ext>
              </a:extLst>
            </p:cNvPr>
            <p:cNvSpPr txBox="1"/>
            <p:nvPr/>
          </p:nvSpPr>
          <p:spPr>
            <a:xfrm>
              <a:off x="0" y="28575"/>
              <a:ext cx="2599172" cy="1089079"/>
            </a:xfrm>
            <a:prstGeom prst="rect">
              <a:avLst/>
            </a:prstGeom>
          </p:spPr>
          <p:txBody>
            <a:bodyPr lIns="50800" tIns="50800" rIns="50800" bIns="50800" rtlCol="0" anchor="ctr"/>
            <a:lstStyle/>
            <a:p>
              <a:pPr algn="ctr">
                <a:lnSpc>
                  <a:spcPts val="1380"/>
                </a:lnSpc>
              </a:pPr>
              <a:endParaRPr/>
            </a:p>
          </p:txBody>
        </p:sp>
      </p:grpSp>
      <p:grpSp>
        <p:nvGrpSpPr>
          <p:cNvPr id="14" name="Group 14">
            <a:extLst>
              <a:ext uri="{FF2B5EF4-FFF2-40B4-BE49-F238E27FC236}">
                <a16:creationId xmlns:a16="http://schemas.microsoft.com/office/drawing/2014/main" id="{30BE1B3F-209E-9955-1E2D-FA3136456265}"/>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0B12C9AC-BD4E-EA54-90F2-3A0F6E8E73C4}"/>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E0029908-E0A3-8112-3CC7-BD3B7E65DAA5}"/>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B4871A40-E70B-7138-7B36-2010F434E407}"/>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1F3BF2A2-A83F-93C4-B580-C6911C22FF4F}"/>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0F8E6451-39AE-4843-831F-3D8344C4F3E1}"/>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F07C89B7-CA56-1457-3815-DAFF94C6CFF4}"/>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BF6D3E0F-6F86-7F17-1BA5-40C9D3168D1B}"/>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930657BD-919A-996F-9A14-5031F1CC801F}"/>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20D890D3-6B67-2175-A9AD-36B8883DF7C8}"/>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6" name="TextBox 26">
            <a:extLst>
              <a:ext uri="{FF2B5EF4-FFF2-40B4-BE49-F238E27FC236}">
                <a16:creationId xmlns:a16="http://schemas.microsoft.com/office/drawing/2014/main" id="{6861725D-B3B4-C47D-9B7C-BFBA36986A99}"/>
              </a:ext>
            </a:extLst>
          </p:cNvPr>
          <p:cNvSpPr txBox="1"/>
          <p:nvPr/>
        </p:nvSpPr>
        <p:spPr>
          <a:xfrm>
            <a:off x="1358958" y="342900"/>
            <a:ext cx="14740007" cy="743793"/>
          </a:xfrm>
          <a:prstGeom prst="rect">
            <a:avLst/>
          </a:prstGeom>
        </p:spPr>
        <p:txBody>
          <a:bodyPr wrap="square" lIns="0" tIns="0" rIns="0" bIns="0" rtlCol="0" anchor="t">
            <a:spAutoFit/>
          </a:bodyPr>
          <a:lstStyle/>
          <a:p>
            <a:pPr algn="ctr">
              <a:lnSpc>
                <a:spcPts val="5817"/>
              </a:lnSpc>
            </a:pPr>
            <a:r>
              <a:rPr lang="en-US" sz="5000" dirty="0">
                <a:solidFill>
                  <a:srgbClr val="023880"/>
                </a:solidFill>
                <a:latin typeface="Times New Roman Bold"/>
                <a:ea typeface="Times New Roman Bold"/>
                <a:cs typeface="Times New Roman Bold"/>
                <a:sym typeface="Times New Roman Bold"/>
              </a:rPr>
              <a:t>References</a:t>
            </a:r>
          </a:p>
        </p:txBody>
      </p:sp>
      <p:sp>
        <p:nvSpPr>
          <p:cNvPr id="28" name="TextBox 28">
            <a:extLst>
              <a:ext uri="{FF2B5EF4-FFF2-40B4-BE49-F238E27FC236}">
                <a16:creationId xmlns:a16="http://schemas.microsoft.com/office/drawing/2014/main" id="{77016FB9-0EE5-3EEB-F97F-DAE7C860CEBC}"/>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30</a:t>
            </a:r>
          </a:p>
        </p:txBody>
      </p:sp>
      <p:sp>
        <p:nvSpPr>
          <p:cNvPr id="3" name="TextBox 21">
            <a:extLst>
              <a:ext uri="{FF2B5EF4-FFF2-40B4-BE49-F238E27FC236}">
                <a16:creationId xmlns:a16="http://schemas.microsoft.com/office/drawing/2014/main" id="{11E30C9B-F068-B8B3-2C2D-B562ADDC1FD9}"/>
              </a:ext>
            </a:extLst>
          </p:cNvPr>
          <p:cNvSpPr txBox="1"/>
          <p:nvPr/>
        </p:nvSpPr>
        <p:spPr>
          <a:xfrm>
            <a:off x="630299" y="1257300"/>
            <a:ext cx="16888276" cy="6647974"/>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Okafor, C.M., </a:t>
            </a:r>
            <a:r>
              <a:rPr lang="en-US" dirty="0" err="1">
                <a:latin typeface="Times New Roman" panose="02020603050405020304" pitchFamily="18" charset="0"/>
                <a:cs typeface="Times New Roman" panose="02020603050405020304" pitchFamily="18" charset="0"/>
              </a:rPr>
              <a:t>Wedraogo</a:t>
            </a:r>
            <a:r>
              <a:rPr lang="en-US" dirty="0">
                <a:latin typeface="Times New Roman" panose="02020603050405020304" pitchFamily="18" charset="0"/>
                <a:cs typeface="Times New Roman" panose="02020603050405020304" pitchFamily="18" charset="0"/>
              </a:rPr>
              <a:t>, L., </a:t>
            </a:r>
            <a:r>
              <a:rPr lang="en-US" dirty="0" err="1">
                <a:latin typeface="Times New Roman" panose="02020603050405020304" pitchFamily="18" charset="0"/>
                <a:cs typeface="Times New Roman" panose="02020603050405020304" pitchFamily="18" charset="0"/>
              </a:rPr>
              <a:t>Essandoh</a:t>
            </a:r>
            <a:r>
              <a:rPr lang="en-US" dirty="0">
                <a:latin typeface="Times New Roman" panose="02020603050405020304" pitchFamily="18" charset="0"/>
                <a:cs typeface="Times New Roman" panose="02020603050405020304" pitchFamily="18" charset="0"/>
              </a:rPr>
              <a:t>, S., Sakyi, J.K., Ibrahim, A.K., Babalola, A.S. and Adenuga, M.A. (2025) ‘Analysis of Human Resource Development Initiatives and Employee Career Progression’, </a:t>
            </a:r>
            <a:r>
              <a:rPr lang="en-US" i="1" dirty="0">
                <a:latin typeface="Times New Roman" panose="02020603050405020304" pitchFamily="18" charset="0"/>
                <a:cs typeface="Times New Roman" panose="02020603050405020304" pitchFamily="18" charset="0"/>
              </a:rPr>
              <a:t>International Journal of Multidisciplinary Futuristic Development</a:t>
            </a:r>
            <a:r>
              <a:rPr lang="en-US" dirty="0">
                <a:latin typeface="Times New Roman" panose="02020603050405020304" pitchFamily="18" charset="0"/>
                <a:cs typeface="Times New Roman" panose="02020603050405020304" pitchFamily="18" charset="0"/>
              </a:rPr>
              <a:t>, 6(1), pp. 55–64. </a:t>
            </a:r>
            <a:r>
              <a:rPr lang="en-US" u="sng" dirty="0">
                <a:latin typeface="Times New Roman" panose="02020603050405020304" pitchFamily="18" charset="0"/>
                <a:cs typeface="Times New Roman" panose="02020603050405020304" pitchFamily="18" charset="0"/>
                <a:hlinkClick r:id="rId3"/>
              </a:rPr>
              <a:t>https://doi.org/10.54660/ijmfd.2025.6.1.55-64</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Park, J., Feng, Y. and Jeong, S.-P. (2024) ‘Developing an advanced prediction model for new employee turnover intention utilizing machine learning techniques’, </a:t>
            </a:r>
            <a:r>
              <a:rPr lang="en-US" i="1" dirty="0">
                <a:latin typeface="Times New Roman" panose="02020603050405020304" pitchFamily="18" charset="0"/>
                <a:cs typeface="Times New Roman" panose="02020603050405020304" pitchFamily="18" charset="0"/>
              </a:rPr>
              <a:t>Scientific Reports</a:t>
            </a:r>
            <a:r>
              <a:rPr lang="en-US" dirty="0">
                <a:latin typeface="Times New Roman" panose="02020603050405020304" pitchFamily="18" charset="0"/>
                <a:cs typeface="Times New Roman" panose="02020603050405020304" pitchFamily="18" charset="0"/>
              </a:rPr>
              <a:t>, 14(1), p. 1221. </a:t>
            </a:r>
            <a:r>
              <a:rPr lang="en-US" u="sng" dirty="0">
                <a:latin typeface="Times New Roman" panose="02020603050405020304" pitchFamily="18" charset="0"/>
                <a:cs typeface="Times New Roman" panose="02020603050405020304" pitchFamily="18" charset="0"/>
                <a:hlinkClick r:id="rId4"/>
              </a:rPr>
              <a:t>https://doi.org/10.1038/s41598-023-50593-4</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Picker (2025) </a:t>
            </a:r>
            <a:r>
              <a:rPr lang="en-US" i="1" dirty="0">
                <a:latin typeface="Times New Roman" panose="02020603050405020304" pitchFamily="18" charset="0"/>
                <a:cs typeface="Times New Roman" panose="02020603050405020304" pitchFamily="18" charset="0"/>
              </a:rPr>
              <a:t>Flexible Working in the NHS: Evidence from the 2024 Staff Survey Evaluating experiences of Scotland’s redesign of urgent care</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5"/>
              </a:rPr>
              <a:t>https://picker.org/research_insights/flexible-working-in-the-nhs-evidence-from-the-2024-staff-survey/</a:t>
            </a:r>
            <a:r>
              <a:rPr lang="en-US" dirty="0">
                <a:latin typeface="Times New Roman" panose="02020603050405020304" pitchFamily="18" charset="0"/>
                <a:cs typeface="Times New Roman" panose="02020603050405020304" pitchFamily="18" charset="0"/>
              </a:rPr>
              <a:t> (Accessed: 26 February 2026).</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Portes, J. and </a:t>
            </a:r>
            <a:r>
              <a:rPr lang="en-US" dirty="0" err="1">
                <a:latin typeface="Times New Roman" panose="02020603050405020304" pitchFamily="18" charset="0"/>
                <a:cs typeface="Times New Roman" panose="02020603050405020304" pitchFamily="18" charset="0"/>
              </a:rPr>
              <a:t>Springford</a:t>
            </a:r>
            <a:r>
              <a:rPr lang="en-US" dirty="0">
                <a:latin typeface="Times New Roman" panose="02020603050405020304" pitchFamily="18" charset="0"/>
                <a:cs typeface="Times New Roman" panose="02020603050405020304" pitchFamily="18" charset="0"/>
              </a:rPr>
              <a:t>, J. (2023) ‘The Impact of the post-Brexit Migration System on the UK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Market’, </a:t>
            </a:r>
            <a:r>
              <a:rPr lang="en-US" i="1" dirty="0">
                <a:latin typeface="Times New Roman" panose="02020603050405020304" pitchFamily="18" charset="0"/>
                <a:cs typeface="Times New Roman" panose="02020603050405020304" pitchFamily="18" charset="0"/>
              </a:rPr>
              <a:t>Contemporary Social Science</a:t>
            </a:r>
            <a:r>
              <a:rPr lang="en-US" dirty="0">
                <a:latin typeface="Times New Roman" panose="02020603050405020304" pitchFamily="18" charset="0"/>
                <a:cs typeface="Times New Roman" panose="02020603050405020304" pitchFamily="18" charset="0"/>
              </a:rPr>
              <a:t>, 18(2), pp. 1–18. </a:t>
            </a:r>
            <a:r>
              <a:rPr lang="en-US" u="sng" dirty="0">
                <a:latin typeface="Times New Roman" panose="02020603050405020304" pitchFamily="18" charset="0"/>
                <a:cs typeface="Times New Roman" panose="02020603050405020304" pitchFamily="18" charset="0"/>
                <a:hlinkClick r:id="rId6"/>
              </a:rPr>
              <a:t>https://doi.org/10.1080/21582041.2023.2192516</a:t>
            </a:r>
            <a:endParaRPr lang="en-US" u="sng"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Ray, T.K. and Pana-Cryan, R. (2021). Work flexibility and work-related well-being. </a:t>
            </a:r>
            <a:r>
              <a:rPr lang="en-US" i="1" dirty="0">
                <a:latin typeface="Times New Roman" panose="02020603050405020304" pitchFamily="18" charset="0"/>
                <a:cs typeface="Times New Roman" panose="02020603050405020304" pitchFamily="18" charset="0"/>
              </a:rPr>
              <a:t>International Journal of Environmental Research and Public Health</a:t>
            </a:r>
            <a:r>
              <a:rPr lang="en-US" dirty="0">
                <a:latin typeface="Times New Roman" panose="02020603050405020304" pitchFamily="18" charset="0"/>
                <a:cs typeface="Times New Roman" panose="02020603050405020304" pitchFamily="18" charset="0"/>
              </a:rPr>
              <a:t>, 18(6), p.3254.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7"/>
              </a:rPr>
              <a:t>https://doi.org/10.3390/ijerph18063254</a:t>
            </a:r>
            <a:r>
              <a:rPr lang="en-US"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Remnant, J., Kelly, M., Cowley, L. and Booth, S. (2025) ‘Supporting and Retaining NHS England Staff with Long-Term Health Conditions—A Qualitative Study’, </a:t>
            </a:r>
            <a:r>
              <a:rPr lang="en-US" i="1" dirty="0">
                <a:latin typeface="Times New Roman" panose="02020603050405020304" pitchFamily="18" charset="0"/>
                <a:cs typeface="Times New Roman" panose="02020603050405020304" pitchFamily="18" charset="0"/>
              </a:rPr>
              <a:t>Healthcare</a:t>
            </a:r>
            <a:r>
              <a:rPr lang="en-US" dirty="0">
                <a:latin typeface="Times New Roman" panose="02020603050405020304" pitchFamily="18" charset="0"/>
                <a:cs typeface="Times New Roman" panose="02020603050405020304" pitchFamily="18" charset="0"/>
              </a:rPr>
              <a:t>, 13(20), p. 2573. </a:t>
            </a:r>
            <a:r>
              <a:rPr lang="en-US" u="sng" dirty="0">
                <a:latin typeface="Times New Roman" panose="02020603050405020304" pitchFamily="18" charset="0"/>
                <a:cs typeface="Times New Roman" panose="02020603050405020304" pitchFamily="18" charset="0"/>
                <a:hlinkClick r:id="rId8"/>
              </a:rPr>
              <a:t>https://doi.org/10.3390/healthcare13202573</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‌Serenko, A. (2024) ‘The human capital management perspective on quiet quitting: recommendations for employees, managers, and national policymakers’, </a:t>
            </a:r>
            <a:r>
              <a:rPr lang="en-US" i="1" dirty="0">
                <a:latin typeface="Times New Roman" panose="02020603050405020304" pitchFamily="18" charset="0"/>
                <a:cs typeface="Times New Roman" panose="02020603050405020304" pitchFamily="18" charset="0"/>
              </a:rPr>
              <a:t>Journal of Knowledge Management</a:t>
            </a:r>
            <a:r>
              <a:rPr lang="en-US" dirty="0">
                <a:latin typeface="Times New Roman" panose="02020603050405020304" pitchFamily="18" charset="0"/>
                <a:cs typeface="Times New Roman" panose="02020603050405020304" pitchFamily="18" charset="0"/>
              </a:rPr>
              <a:t>, 28(1), pp. 27–43. </a:t>
            </a:r>
            <a:r>
              <a:rPr lang="en-US" u="sng" dirty="0">
                <a:latin typeface="Times New Roman" panose="02020603050405020304" pitchFamily="18" charset="0"/>
                <a:cs typeface="Times New Roman" panose="02020603050405020304" pitchFamily="18" charset="0"/>
                <a:hlinkClick r:id="rId9"/>
              </a:rPr>
              <a:t>https://doi.org/10.1108/jkm-10-2022-0792</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Siambi</a:t>
            </a:r>
            <a:r>
              <a:rPr lang="en-US" dirty="0">
                <a:latin typeface="Times New Roman" panose="02020603050405020304" pitchFamily="18" charset="0"/>
                <a:cs typeface="Times New Roman" panose="02020603050405020304" pitchFamily="18" charset="0"/>
              </a:rPr>
              <a:t>, J. (2022). Leadership Succession Planning and Organization Transition: A Review of Literature. </a:t>
            </a:r>
            <a:r>
              <a:rPr lang="en-US" i="1" dirty="0">
                <a:latin typeface="Times New Roman" panose="02020603050405020304" pitchFamily="18" charset="0"/>
                <a:cs typeface="Times New Roman" panose="02020603050405020304" pitchFamily="18" charset="0"/>
              </a:rPr>
              <a:t>International Journal of Managerial Studies and Research (IJMSR)</a:t>
            </a:r>
            <a:r>
              <a:rPr lang="en-US" dirty="0">
                <a:latin typeface="Times New Roman" panose="02020603050405020304" pitchFamily="18" charset="0"/>
                <a:cs typeface="Times New Roman" panose="02020603050405020304" pitchFamily="18" charset="0"/>
              </a:rPr>
              <a:t>, 10(3), pp.16–30. </a:t>
            </a:r>
            <a:r>
              <a:rPr lang="en-US" dirty="0" err="1">
                <a:latin typeface="Times New Roman" panose="02020603050405020304" pitchFamily="18" charset="0"/>
                <a:cs typeface="Times New Roman" panose="02020603050405020304" pitchFamily="18" charset="0"/>
              </a:rPr>
              <a:t>doi</a:t>
            </a:r>
            <a:r>
              <a:rPr lang="en-US" dirty="0">
                <a:latin typeface="Times New Roman" panose="02020603050405020304" pitchFamily="18" charset="0"/>
                <a:cs typeface="Times New Roman" panose="02020603050405020304" pitchFamily="18" charset="0"/>
              </a:rPr>
              <a:t>: </a:t>
            </a:r>
            <a:r>
              <a:rPr lang="en-US" u="sng" dirty="0">
                <a:latin typeface="Times New Roman" panose="02020603050405020304" pitchFamily="18" charset="0"/>
                <a:cs typeface="Times New Roman" panose="02020603050405020304" pitchFamily="18" charset="0"/>
                <a:hlinkClick r:id="rId10"/>
              </a:rPr>
              <a:t>https://doi.org/10.20431/2349-0349.1003003</a:t>
            </a:r>
            <a:r>
              <a:rPr lang="en-US" dirty="0">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Smiley, R.A., Kaminski-Ozturk, N., Reid, M., O’Hara, C., Volk, A. and Martin, B. (2025) ‘The 2024 National Nursing Workforce Survey’, </a:t>
            </a:r>
            <a:r>
              <a:rPr lang="en-US" i="1" dirty="0">
                <a:latin typeface="Times New Roman" panose="02020603050405020304" pitchFamily="18" charset="0"/>
                <a:cs typeface="Times New Roman" panose="02020603050405020304" pitchFamily="18" charset="0"/>
              </a:rPr>
              <a:t>Journal of Nursing Regulation</a:t>
            </a:r>
            <a:r>
              <a:rPr lang="en-US" dirty="0">
                <a:latin typeface="Times New Roman" panose="02020603050405020304" pitchFamily="18" charset="0"/>
                <a:cs typeface="Times New Roman" panose="02020603050405020304" pitchFamily="18" charset="0"/>
              </a:rPr>
              <a:t>, 16(1), pp. S1–S88. </a:t>
            </a:r>
            <a:r>
              <a:rPr lang="en-US" u="sng" dirty="0">
                <a:latin typeface="Times New Roman" panose="02020603050405020304" pitchFamily="18" charset="0"/>
                <a:cs typeface="Times New Roman" panose="02020603050405020304" pitchFamily="18" charset="0"/>
                <a:hlinkClick r:id="rId11"/>
              </a:rPr>
              <a:t>https://doi.org/10.1016/s2155-8256(25)00047-x</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Truvelop</a:t>
            </a:r>
            <a:r>
              <a:rPr lang="en-US" dirty="0">
                <a:latin typeface="Times New Roman" panose="02020603050405020304" pitchFamily="18" charset="0"/>
                <a:cs typeface="Times New Roman" panose="02020603050405020304" pitchFamily="18" charset="0"/>
              </a:rPr>
              <a:t>. (2025). </a:t>
            </a:r>
            <a:r>
              <a:rPr lang="en-US" i="1" dirty="0">
                <a:latin typeface="Times New Roman" panose="02020603050405020304" pitchFamily="18" charset="0"/>
                <a:cs typeface="Times New Roman" panose="02020603050405020304" pitchFamily="18" charset="0"/>
              </a:rPr>
              <a:t>Coaching, Mentoring, and Leadership: A Manager’s Roadmap to Success | </a:t>
            </a:r>
            <a:r>
              <a:rPr lang="en-US" i="1" dirty="0" err="1">
                <a:latin typeface="Times New Roman" panose="02020603050405020304" pitchFamily="18" charset="0"/>
                <a:cs typeface="Times New Roman" panose="02020603050405020304" pitchFamily="18" charset="0"/>
              </a:rPr>
              <a:t>Truvelop</a:t>
            </a:r>
            <a:r>
              <a:rPr lang="en-US" dirty="0">
                <a:latin typeface="Times New Roman" panose="02020603050405020304" pitchFamily="18" charset="0"/>
                <a:cs typeface="Times New Roman" panose="02020603050405020304" pitchFamily="18" charset="0"/>
              </a:rPr>
              <a:t>. [online] Available at: </a:t>
            </a:r>
            <a:r>
              <a:rPr lang="en-US" u="sng" dirty="0">
                <a:latin typeface="Times New Roman" panose="02020603050405020304" pitchFamily="18" charset="0"/>
                <a:cs typeface="Times New Roman" panose="02020603050405020304" pitchFamily="18" charset="0"/>
                <a:hlinkClick r:id="rId12"/>
              </a:rPr>
              <a:t>https://www.truvelop.com/blog-coaching-mentoring-and-leadership-a-managers-roadmap-to-success/</a:t>
            </a:r>
            <a:r>
              <a:rPr lang="en-US" dirty="0">
                <a:latin typeface="Times New Roman" panose="02020603050405020304" pitchFamily="18" charset="0"/>
                <a:cs typeface="Times New Roman" panose="02020603050405020304" pitchFamily="18" charset="0"/>
              </a:rPr>
              <a:t> (Accessed: 26 February 2026).</a:t>
            </a: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Voltage Control (2024). </a:t>
            </a:r>
            <a:r>
              <a:rPr lang="en-IN" i="1" dirty="0">
                <a:latin typeface="Times New Roman" panose="02020603050405020304" pitchFamily="18" charset="0"/>
                <a:cs typeface="Times New Roman" panose="02020603050405020304" pitchFamily="18" charset="0"/>
              </a:rPr>
              <a:t>Enhancing Collaborative Leadership through Mentoring &amp; Coaching</a:t>
            </a:r>
            <a:r>
              <a:rPr lang="en-IN" dirty="0">
                <a:latin typeface="Times New Roman" panose="02020603050405020304" pitchFamily="18" charset="0"/>
                <a:cs typeface="Times New Roman" panose="02020603050405020304" pitchFamily="18" charset="0"/>
              </a:rPr>
              <a:t>. [online] Voltage Control. Available at: </a:t>
            </a:r>
            <a:r>
              <a:rPr lang="en-IN" u="sng" dirty="0">
                <a:latin typeface="Times New Roman" panose="02020603050405020304" pitchFamily="18" charset="0"/>
                <a:cs typeface="Times New Roman" panose="02020603050405020304" pitchFamily="18" charset="0"/>
                <a:hlinkClick r:id="rId13"/>
              </a:rPr>
              <a:t>https://voltagecontrol.com/articles/enhancing-collaborative-leadership-through-mentoring-coaching/</a:t>
            </a:r>
            <a:r>
              <a:rPr lang="en-US" dirty="0">
                <a:latin typeface="Times New Roman" panose="02020603050405020304" pitchFamily="18" charset="0"/>
                <a:cs typeface="Times New Roman" panose="02020603050405020304" pitchFamily="18" charset="0"/>
              </a:rPr>
              <a:t> (Accessed: 26 February 2026)</a:t>
            </a:r>
            <a:r>
              <a:rPr lang="en-IN"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Vries, N. de, </a:t>
            </a:r>
            <a:r>
              <a:rPr lang="en-US" dirty="0" err="1">
                <a:latin typeface="Times New Roman" panose="02020603050405020304" pitchFamily="18" charset="0"/>
                <a:cs typeface="Times New Roman" panose="02020603050405020304" pitchFamily="18" charset="0"/>
              </a:rPr>
              <a:t>Lavreysen</a:t>
            </a:r>
            <a:r>
              <a:rPr lang="en-US" dirty="0">
                <a:latin typeface="Times New Roman" panose="02020603050405020304" pitchFamily="18" charset="0"/>
                <a:cs typeface="Times New Roman" panose="02020603050405020304" pitchFamily="18" charset="0"/>
              </a:rPr>
              <a:t>, O., Boone, A., Bouman, J., </a:t>
            </a:r>
            <a:r>
              <a:rPr lang="en-US" dirty="0" err="1">
                <a:latin typeface="Times New Roman" panose="02020603050405020304" pitchFamily="18" charset="0"/>
                <a:cs typeface="Times New Roman" panose="02020603050405020304" pitchFamily="18" charset="0"/>
              </a:rPr>
              <a:t>Szemik</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Barański</a:t>
            </a:r>
            <a:r>
              <a:rPr lang="en-US" dirty="0">
                <a:latin typeface="Times New Roman" panose="02020603050405020304" pitchFamily="18" charset="0"/>
                <a:cs typeface="Times New Roman" panose="02020603050405020304" pitchFamily="18" charset="0"/>
              </a:rPr>
              <a:t>, K., </a:t>
            </a:r>
            <a:r>
              <a:rPr lang="en-US" dirty="0" err="1">
                <a:latin typeface="Times New Roman" panose="02020603050405020304" pitchFamily="18" charset="0"/>
                <a:cs typeface="Times New Roman" panose="02020603050405020304" pitchFamily="18" charset="0"/>
              </a:rPr>
              <a:t>Godderis</a:t>
            </a:r>
            <a:r>
              <a:rPr lang="en-US" dirty="0">
                <a:latin typeface="Times New Roman" panose="02020603050405020304" pitchFamily="18" charset="0"/>
                <a:cs typeface="Times New Roman" panose="02020603050405020304" pitchFamily="18" charset="0"/>
              </a:rPr>
              <a:t>, L. and Winter, P. de (2023). Retaining healthcare workers: a systematic review of strategies for sustaining power in the workplace. </a:t>
            </a:r>
            <a:r>
              <a:rPr lang="en-US" i="1" dirty="0">
                <a:latin typeface="Times New Roman" panose="02020603050405020304" pitchFamily="18" charset="0"/>
                <a:cs typeface="Times New Roman" panose="02020603050405020304" pitchFamily="18" charset="0"/>
              </a:rPr>
              <a:t>Healthcare</a:t>
            </a:r>
            <a:r>
              <a:rPr lang="en-US" dirty="0">
                <a:latin typeface="Times New Roman" panose="02020603050405020304" pitchFamily="18" charset="0"/>
                <a:cs typeface="Times New Roman" panose="02020603050405020304" pitchFamily="18" charset="0"/>
              </a:rPr>
              <a:t>, [online] 11(13), pp.1–29. Doi: </a:t>
            </a:r>
            <a:r>
              <a:rPr lang="en-US" u="sng" dirty="0">
                <a:latin typeface="Times New Roman" panose="02020603050405020304" pitchFamily="18" charset="0"/>
                <a:cs typeface="Times New Roman" panose="02020603050405020304" pitchFamily="18" charset="0"/>
                <a:hlinkClick r:id="rId14"/>
              </a:rPr>
              <a:t>https://doi.org/10.3390/healthcare11131887</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747538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B79A2-4A67-1D2B-D73F-2CF9C770180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F89E11B4-1941-0F0A-0F7A-77D94A5F86C5}"/>
              </a:ext>
            </a:extLst>
          </p:cNvPr>
          <p:cNvSpPr/>
          <p:nvPr/>
        </p:nvSpPr>
        <p:spPr>
          <a:xfrm>
            <a:off x="0" y="-3810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6996" r="-26996"/>
            </a:stretch>
          </a:blipFill>
        </p:spPr>
        <p:txBody>
          <a:bodyPr/>
          <a:lstStyle/>
          <a:p>
            <a:endParaRPr lang="en-US"/>
          </a:p>
        </p:txBody>
      </p:sp>
      <p:sp>
        <p:nvSpPr>
          <p:cNvPr id="3" name="Freeform 3">
            <a:extLst>
              <a:ext uri="{FF2B5EF4-FFF2-40B4-BE49-F238E27FC236}">
                <a16:creationId xmlns:a16="http://schemas.microsoft.com/office/drawing/2014/main" id="{D4FAB63C-AC04-1B59-93EE-8DF7AEF08534}"/>
              </a:ext>
            </a:extLst>
          </p:cNvPr>
          <p:cNvSpPr/>
          <p:nvPr/>
        </p:nvSpPr>
        <p:spPr>
          <a:xfrm>
            <a:off x="4801790" y="0"/>
            <a:ext cx="7854345" cy="1038394"/>
          </a:xfrm>
          <a:custGeom>
            <a:avLst/>
            <a:gdLst/>
            <a:ahLst/>
            <a:cxnLst/>
            <a:rect l="l" t="t" r="r" b="b"/>
            <a:pathLst>
              <a:path w="7854345" h="1038394">
                <a:moveTo>
                  <a:pt x="0" y="0"/>
                </a:moveTo>
                <a:lnTo>
                  <a:pt x="7854344" y="0"/>
                </a:lnTo>
                <a:lnTo>
                  <a:pt x="7854344" y="1038394"/>
                </a:lnTo>
                <a:lnTo>
                  <a:pt x="0" y="1038394"/>
                </a:lnTo>
                <a:lnTo>
                  <a:pt x="0" y="0"/>
                </a:lnTo>
                <a:close/>
              </a:path>
            </a:pathLst>
          </a:custGeom>
          <a:blipFill>
            <a:blip r:embed="rId3"/>
            <a:stretch>
              <a:fillRect t="-87207"/>
            </a:stretch>
          </a:blipFill>
        </p:spPr>
        <p:txBody>
          <a:bodyPr/>
          <a:lstStyle/>
          <a:p>
            <a:endParaRPr lang="en-US" dirty="0"/>
          </a:p>
        </p:txBody>
      </p:sp>
      <p:grpSp>
        <p:nvGrpSpPr>
          <p:cNvPr id="14" name="Group 14">
            <a:extLst>
              <a:ext uri="{FF2B5EF4-FFF2-40B4-BE49-F238E27FC236}">
                <a16:creationId xmlns:a16="http://schemas.microsoft.com/office/drawing/2014/main" id="{6998E525-10FF-F24A-F99C-E0B5D63363A4}"/>
              </a:ext>
            </a:extLst>
          </p:cNvPr>
          <p:cNvGrpSpPr/>
          <p:nvPr/>
        </p:nvGrpSpPr>
        <p:grpSpPr>
          <a:xfrm>
            <a:off x="0" y="9265989"/>
            <a:ext cx="18288000" cy="1028700"/>
            <a:chOff x="0" y="0"/>
            <a:chExt cx="4107213" cy="270933"/>
          </a:xfrm>
        </p:grpSpPr>
        <p:sp>
          <p:nvSpPr>
            <p:cNvPr id="15" name="Freeform 15">
              <a:extLst>
                <a:ext uri="{FF2B5EF4-FFF2-40B4-BE49-F238E27FC236}">
                  <a16:creationId xmlns:a16="http://schemas.microsoft.com/office/drawing/2014/main" id="{5CB3F31A-3356-ED73-84E6-5ABDD511DD32}"/>
                </a:ext>
              </a:extLst>
            </p:cNvPr>
            <p:cNvSpPr/>
            <p:nvPr/>
          </p:nvSpPr>
          <p:spPr>
            <a:xfrm>
              <a:off x="0" y="0"/>
              <a:ext cx="4107213" cy="270933"/>
            </a:xfrm>
            <a:custGeom>
              <a:avLst/>
              <a:gdLst/>
              <a:ahLst/>
              <a:cxnLst/>
              <a:rect l="l" t="t" r="r" b="b"/>
              <a:pathLst>
                <a:path w="4107213" h="270933">
                  <a:moveTo>
                    <a:pt x="0" y="0"/>
                  </a:moveTo>
                  <a:lnTo>
                    <a:pt x="4107213" y="0"/>
                  </a:lnTo>
                  <a:lnTo>
                    <a:pt x="4107213" y="270933"/>
                  </a:lnTo>
                  <a:lnTo>
                    <a:pt x="0" y="270933"/>
                  </a:lnTo>
                  <a:close/>
                </a:path>
              </a:pathLst>
            </a:custGeom>
            <a:solidFill>
              <a:srgbClr val="76C4D6"/>
            </a:solidFill>
          </p:spPr>
          <p:txBody>
            <a:bodyPr/>
            <a:lstStyle/>
            <a:p>
              <a:endParaRPr lang="en-US"/>
            </a:p>
          </p:txBody>
        </p:sp>
        <p:sp>
          <p:nvSpPr>
            <p:cNvPr id="16" name="TextBox 16">
              <a:extLst>
                <a:ext uri="{FF2B5EF4-FFF2-40B4-BE49-F238E27FC236}">
                  <a16:creationId xmlns:a16="http://schemas.microsoft.com/office/drawing/2014/main" id="{5A504932-290D-205D-144A-E55CA200ED75}"/>
                </a:ext>
              </a:extLst>
            </p:cNvPr>
            <p:cNvSpPr txBox="1"/>
            <p:nvPr/>
          </p:nvSpPr>
          <p:spPr>
            <a:xfrm>
              <a:off x="0" y="-57150"/>
              <a:ext cx="4107213" cy="32808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a:extLst>
              <a:ext uri="{FF2B5EF4-FFF2-40B4-BE49-F238E27FC236}">
                <a16:creationId xmlns:a16="http://schemas.microsoft.com/office/drawing/2014/main" id="{EEB35576-3A83-C0F5-C2C1-3637D7AD867F}"/>
              </a:ext>
            </a:extLst>
          </p:cNvPr>
          <p:cNvGrpSpPr/>
          <p:nvPr/>
        </p:nvGrpSpPr>
        <p:grpSpPr>
          <a:xfrm>
            <a:off x="31063" y="8420100"/>
            <a:ext cx="1721537" cy="1017979"/>
            <a:chOff x="0" y="-89574"/>
            <a:chExt cx="453409" cy="268109"/>
          </a:xfrm>
        </p:grpSpPr>
        <p:sp>
          <p:nvSpPr>
            <p:cNvPr id="19" name="Freeform 19">
              <a:extLst>
                <a:ext uri="{FF2B5EF4-FFF2-40B4-BE49-F238E27FC236}">
                  <a16:creationId xmlns:a16="http://schemas.microsoft.com/office/drawing/2014/main" id="{92C5F45F-C8F2-C090-5873-7B67AEE0DD56}"/>
                </a:ext>
              </a:extLst>
            </p:cNvPr>
            <p:cNvSpPr/>
            <p:nvPr/>
          </p:nvSpPr>
          <p:spPr>
            <a:xfrm>
              <a:off x="0" y="-89574"/>
              <a:ext cx="453409" cy="178535"/>
            </a:xfrm>
            <a:custGeom>
              <a:avLst/>
              <a:gdLst/>
              <a:ahLst/>
              <a:cxnLst/>
              <a:rect l="l" t="t" r="r" b="b"/>
              <a:pathLst>
                <a:path w="453409" h="178535">
                  <a:moveTo>
                    <a:pt x="49468" y="0"/>
                  </a:moveTo>
                  <a:lnTo>
                    <a:pt x="403941" y="0"/>
                  </a:lnTo>
                  <a:cubicBezTo>
                    <a:pt x="431261" y="0"/>
                    <a:pt x="453409" y="22148"/>
                    <a:pt x="453409" y="49468"/>
                  </a:cubicBezTo>
                  <a:lnTo>
                    <a:pt x="453409" y="129067"/>
                  </a:lnTo>
                  <a:cubicBezTo>
                    <a:pt x="453409" y="142187"/>
                    <a:pt x="448197" y="154769"/>
                    <a:pt x="438920" y="164047"/>
                  </a:cubicBezTo>
                  <a:cubicBezTo>
                    <a:pt x="429643" y="173324"/>
                    <a:pt x="417061" y="178535"/>
                    <a:pt x="403941" y="178535"/>
                  </a:cubicBezTo>
                  <a:lnTo>
                    <a:pt x="49468" y="178535"/>
                  </a:lnTo>
                  <a:cubicBezTo>
                    <a:pt x="36348" y="178535"/>
                    <a:pt x="23766" y="173324"/>
                    <a:pt x="14489" y="164047"/>
                  </a:cubicBezTo>
                  <a:cubicBezTo>
                    <a:pt x="5212" y="154769"/>
                    <a:pt x="0" y="142187"/>
                    <a:pt x="0" y="129067"/>
                  </a:cubicBezTo>
                  <a:lnTo>
                    <a:pt x="0" y="49468"/>
                  </a:lnTo>
                  <a:cubicBezTo>
                    <a:pt x="0" y="36348"/>
                    <a:pt x="5212" y="23766"/>
                    <a:pt x="14489" y="14489"/>
                  </a:cubicBezTo>
                  <a:cubicBezTo>
                    <a:pt x="23766" y="5212"/>
                    <a:pt x="36348" y="0"/>
                    <a:pt x="49468" y="0"/>
                  </a:cubicBezTo>
                  <a:close/>
                </a:path>
              </a:pathLst>
            </a:custGeom>
            <a:solidFill>
              <a:srgbClr val="B7EE00"/>
            </a:solidFill>
          </p:spPr>
          <p:txBody>
            <a:bodyPr/>
            <a:lstStyle/>
            <a:p>
              <a:endParaRPr lang="en-US" dirty="0"/>
            </a:p>
          </p:txBody>
        </p:sp>
        <p:sp>
          <p:nvSpPr>
            <p:cNvPr id="20" name="TextBox 20">
              <a:extLst>
                <a:ext uri="{FF2B5EF4-FFF2-40B4-BE49-F238E27FC236}">
                  <a16:creationId xmlns:a16="http://schemas.microsoft.com/office/drawing/2014/main" id="{E345A074-33F5-4551-917B-AFED7E8F94BD}"/>
                </a:ext>
              </a:extLst>
            </p:cNvPr>
            <p:cNvSpPr txBox="1"/>
            <p:nvPr/>
          </p:nvSpPr>
          <p:spPr>
            <a:xfrm>
              <a:off x="0" y="47625"/>
              <a:ext cx="453409" cy="130910"/>
            </a:xfrm>
            <a:prstGeom prst="rect">
              <a:avLst/>
            </a:prstGeom>
          </p:spPr>
          <p:txBody>
            <a:bodyPr lIns="50800" tIns="50800" rIns="50800" bIns="50800" rtlCol="0" anchor="ctr"/>
            <a:lstStyle/>
            <a:p>
              <a:pPr algn="ctr">
                <a:lnSpc>
                  <a:spcPts val="2046"/>
                </a:lnSpc>
              </a:pPr>
              <a:endParaRPr/>
            </a:p>
          </p:txBody>
        </p:sp>
      </p:grpSp>
      <p:grpSp>
        <p:nvGrpSpPr>
          <p:cNvPr id="21" name="Group 21">
            <a:extLst>
              <a:ext uri="{FF2B5EF4-FFF2-40B4-BE49-F238E27FC236}">
                <a16:creationId xmlns:a16="http://schemas.microsoft.com/office/drawing/2014/main" id="{3A410CEE-4717-9402-3609-9ACD24006A50}"/>
              </a:ext>
            </a:extLst>
          </p:cNvPr>
          <p:cNvGrpSpPr/>
          <p:nvPr/>
        </p:nvGrpSpPr>
        <p:grpSpPr>
          <a:xfrm>
            <a:off x="16326791" y="8325791"/>
            <a:ext cx="1961209" cy="1961209"/>
            <a:chOff x="0" y="0"/>
            <a:chExt cx="812800" cy="812800"/>
          </a:xfrm>
        </p:grpSpPr>
        <p:sp>
          <p:nvSpPr>
            <p:cNvPr id="22" name="Freeform 22">
              <a:extLst>
                <a:ext uri="{FF2B5EF4-FFF2-40B4-BE49-F238E27FC236}">
                  <a16:creationId xmlns:a16="http://schemas.microsoft.com/office/drawing/2014/main" id="{55EBDF54-7005-8019-6F67-813C390A6F95}"/>
                </a:ext>
              </a:extLst>
            </p:cNvPr>
            <p:cNvSpPr/>
            <p:nvPr/>
          </p:nvSpPr>
          <p:spPr>
            <a:xfrm>
              <a:off x="0" y="0"/>
              <a:ext cx="812800" cy="812800"/>
            </a:xfrm>
            <a:custGeom>
              <a:avLst/>
              <a:gdLst/>
              <a:ahLst/>
              <a:cxnLst/>
              <a:rect l="l" t="t" r="r" b="b"/>
              <a:pathLst>
                <a:path w="812800" h="812800">
                  <a:moveTo>
                    <a:pt x="406400" y="0"/>
                  </a:moveTo>
                  <a:lnTo>
                    <a:pt x="445826" y="33348"/>
                  </a:lnTo>
                  <a:lnTo>
                    <a:pt x="491360" y="8881"/>
                  </a:lnTo>
                  <a:lnTo>
                    <a:pt x="522953" y="49652"/>
                  </a:lnTo>
                  <a:lnTo>
                    <a:pt x="572609" y="35135"/>
                  </a:lnTo>
                  <a:lnTo>
                    <a:pt x="594986" y="81548"/>
                  </a:lnTo>
                  <a:lnTo>
                    <a:pt x="646591" y="77616"/>
                  </a:lnTo>
                  <a:lnTo>
                    <a:pt x="658778" y="127641"/>
                  </a:lnTo>
                  <a:lnTo>
                    <a:pt x="710077" y="134465"/>
                  </a:lnTo>
                  <a:lnTo>
                    <a:pt x="711539" y="185918"/>
                  </a:lnTo>
                  <a:lnTo>
                    <a:pt x="760292" y="203200"/>
                  </a:lnTo>
                  <a:lnTo>
                    <a:pt x="750965" y="253830"/>
                  </a:lnTo>
                  <a:lnTo>
                    <a:pt x="795038" y="280816"/>
                  </a:lnTo>
                  <a:lnTo>
                    <a:pt x="775331" y="328411"/>
                  </a:lnTo>
                  <a:lnTo>
                    <a:pt x="812800" y="363920"/>
                  </a:lnTo>
                  <a:lnTo>
                    <a:pt x="783573" y="406400"/>
                  </a:lnTo>
                  <a:lnTo>
                    <a:pt x="812800" y="448880"/>
                  </a:lnTo>
                  <a:lnTo>
                    <a:pt x="775331" y="484389"/>
                  </a:lnTo>
                  <a:lnTo>
                    <a:pt x="795038" y="531984"/>
                  </a:lnTo>
                  <a:lnTo>
                    <a:pt x="750965" y="558970"/>
                  </a:lnTo>
                  <a:lnTo>
                    <a:pt x="760292" y="609600"/>
                  </a:lnTo>
                  <a:lnTo>
                    <a:pt x="711539" y="626882"/>
                  </a:lnTo>
                  <a:lnTo>
                    <a:pt x="710077" y="678335"/>
                  </a:lnTo>
                  <a:lnTo>
                    <a:pt x="658778" y="685159"/>
                  </a:lnTo>
                  <a:lnTo>
                    <a:pt x="646591" y="735184"/>
                  </a:lnTo>
                  <a:lnTo>
                    <a:pt x="594986" y="731252"/>
                  </a:lnTo>
                  <a:lnTo>
                    <a:pt x="572609" y="777665"/>
                  </a:lnTo>
                  <a:lnTo>
                    <a:pt x="522953" y="763148"/>
                  </a:lnTo>
                  <a:lnTo>
                    <a:pt x="491360" y="803919"/>
                  </a:lnTo>
                  <a:lnTo>
                    <a:pt x="445826" y="779452"/>
                  </a:lnTo>
                  <a:lnTo>
                    <a:pt x="406400" y="812800"/>
                  </a:lnTo>
                  <a:lnTo>
                    <a:pt x="366974" y="779452"/>
                  </a:lnTo>
                  <a:lnTo>
                    <a:pt x="321440" y="803919"/>
                  </a:lnTo>
                  <a:lnTo>
                    <a:pt x="289847" y="763148"/>
                  </a:lnTo>
                  <a:lnTo>
                    <a:pt x="240191" y="777665"/>
                  </a:lnTo>
                  <a:lnTo>
                    <a:pt x="217814" y="731252"/>
                  </a:lnTo>
                  <a:lnTo>
                    <a:pt x="166209" y="735184"/>
                  </a:lnTo>
                  <a:lnTo>
                    <a:pt x="154022" y="685159"/>
                  </a:lnTo>
                  <a:lnTo>
                    <a:pt x="102722" y="678335"/>
                  </a:lnTo>
                  <a:lnTo>
                    <a:pt x="101260" y="626882"/>
                  </a:lnTo>
                  <a:lnTo>
                    <a:pt x="52509" y="609600"/>
                  </a:lnTo>
                  <a:lnTo>
                    <a:pt x="61835" y="558970"/>
                  </a:lnTo>
                  <a:lnTo>
                    <a:pt x="17762" y="531984"/>
                  </a:lnTo>
                  <a:lnTo>
                    <a:pt x="37469" y="484389"/>
                  </a:lnTo>
                  <a:lnTo>
                    <a:pt x="0" y="448880"/>
                  </a:lnTo>
                  <a:lnTo>
                    <a:pt x="29227" y="406400"/>
                  </a:lnTo>
                  <a:lnTo>
                    <a:pt x="0" y="363920"/>
                  </a:lnTo>
                  <a:lnTo>
                    <a:pt x="37469" y="328411"/>
                  </a:lnTo>
                  <a:lnTo>
                    <a:pt x="17762" y="280816"/>
                  </a:lnTo>
                  <a:lnTo>
                    <a:pt x="61835" y="253830"/>
                  </a:lnTo>
                  <a:lnTo>
                    <a:pt x="52509" y="203200"/>
                  </a:lnTo>
                  <a:lnTo>
                    <a:pt x="101260" y="185918"/>
                  </a:lnTo>
                  <a:lnTo>
                    <a:pt x="102722" y="134465"/>
                  </a:lnTo>
                  <a:lnTo>
                    <a:pt x="154022" y="127641"/>
                  </a:lnTo>
                  <a:lnTo>
                    <a:pt x="166209" y="77616"/>
                  </a:lnTo>
                  <a:lnTo>
                    <a:pt x="217814" y="81548"/>
                  </a:lnTo>
                  <a:lnTo>
                    <a:pt x="240191" y="35135"/>
                  </a:lnTo>
                  <a:lnTo>
                    <a:pt x="289847" y="49652"/>
                  </a:lnTo>
                  <a:lnTo>
                    <a:pt x="321440" y="8881"/>
                  </a:lnTo>
                  <a:lnTo>
                    <a:pt x="366974" y="33348"/>
                  </a:lnTo>
                  <a:lnTo>
                    <a:pt x="406400" y="0"/>
                  </a:lnTo>
                  <a:close/>
                </a:path>
              </a:pathLst>
            </a:custGeom>
            <a:solidFill>
              <a:srgbClr val="B7EE00"/>
            </a:solidFill>
          </p:spPr>
          <p:txBody>
            <a:bodyPr/>
            <a:lstStyle/>
            <a:p>
              <a:endParaRPr lang="en-US"/>
            </a:p>
          </p:txBody>
        </p:sp>
        <p:sp>
          <p:nvSpPr>
            <p:cNvPr id="23" name="TextBox 23">
              <a:extLst>
                <a:ext uri="{FF2B5EF4-FFF2-40B4-BE49-F238E27FC236}">
                  <a16:creationId xmlns:a16="http://schemas.microsoft.com/office/drawing/2014/main" id="{E3A3AA0D-45D9-C464-C944-541F5409C602}"/>
                </a:ext>
              </a:extLst>
            </p:cNvPr>
            <p:cNvSpPr txBox="1"/>
            <p:nvPr/>
          </p:nvSpPr>
          <p:spPr>
            <a:xfrm>
              <a:off x="152400" y="180975"/>
              <a:ext cx="508000" cy="479425"/>
            </a:xfrm>
            <a:prstGeom prst="rect">
              <a:avLst/>
            </a:prstGeom>
          </p:spPr>
          <p:txBody>
            <a:bodyPr lIns="50800" tIns="50800" rIns="50800" bIns="50800" rtlCol="0" anchor="ctr"/>
            <a:lstStyle/>
            <a:p>
              <a:pPr algn="ctr">
                <a:lnSpc>
                  <a:spcPts val="1380"/>
                </a:lnSpc>
              </a:pPr>
              <a:endParaRPr/>
            </a:p>
          </p:txBody>
        </p:sp>
      </p:grpSp>
      <p:sp>
        <p:nvSpPr>
          <p:cNvPr id="24" name="AutoShape 24">
            <a:extLst>
              <a:ext uri="{FF2B5EF4-FFF2-40B4-BE49-F238E27FC236}">
                <a16:creationId xmlns:a16="http://schemas.microsoft.com/office/drawing/2014/main" id="{4F071A19-BBF0-4108-85CD-F77EE9775FE6}"/>
              </a:ext>
            </a:extLst>
          </p:cNvPr>
          <p:cNvSpPr/>
          <p:nvPr/>
        </p:nvSpPr>
        <p:spPr>
          <a:xfrm>
            <a:off x="0" y="9105900"/>
            <a:ext cx="16654321" cy="0"/>
          </a:xfrm>
          <a:prstGeom prst="line">
            <a:avLst/>
          </a:prstGeom>
          <a:ln w="104775" cap="flat">
            <a:solidFill>
              <a:srgbClr val="B7EE00"/>
            </a:solidFill>
            <a:prstDash val="solid"/>
            <a:headEnd type="none" w="sm" len="sm"/>
            <a:tailEnd type="none" w="sm" len="sm"/>
          </a:ln>
        </p:spPr>
        <p:txBody>
          <a:bodyPr/>
          <a:lstStyle/>
          <a:p>
            <a:endParaRPr lang="en-US"/>
          </a:p>
        </p:txBody>
      </p:sp>
      <p:sp>
        <p:nvSpPr>
          <p:cNvPr id="28" name="TextBox 28">
            <a:extLst>
              <a:ext uri="{FF2B5EF4-FFF2-40B4-BE49-F238E27FC236}">
                <a16:creationId xmlns:a16="http://schemas.microsoft.com/office/drawing/2014/main" id="{C056AB9C-DBC3-8BB0-8E33-76C0A4CDE1F8}"/>
              </a:ext>
            </a:extLst>
          </p:cNvPr>
          <p:cNvSpPr txBox="1"/>
          <p:nvPr/>
        </p:nvSpPr>
        <p:spPr>
          <a:xfrm>
            <a:off x="16573715" y="8956267"/>
            <a:ext cx="1467360" cy="745845"/>
          </a:xfrm>
          <a:prstGeom prst="rect">
            <a:avLst/>
          </a:prstGeom>
        </p:spPr>
        <p:txBody>
          <a:bodyPr lIns="0" tIns="0" rIns="0" bIns="0" rtlCol="0" anchor="t">
            <a:spAutoFit/>
          </a:bodyPr>
          <a:lstStyle/>
          <a:p>
            <a:pPr algn="ctr">
              <a:lnSpc>
                <a:spcPts val="5817"/>
              </a:lnSpc>
            </a:pPr>
            <a:r>
              <a:rPr lang="en-US" sz="6254" b="1" dirty="0">
                <a:solidFill>
                  <a:srgbClr val="023880"/>
                </a:solidFill>
                <a:latin typeface="Times New Roman Bold"/>
                <a:ea typeface="Times New Roman Bold"/>
                <a:cs typeface="Times New Roman Bold"/>
                <a:sym typeface="Times New Roman Bold"/>
              </a:rPr>
              <a:t>31</a:t>
            </a:r>
          </a:p>
        </p:txBody>
      </p:sp>
      <p:sp>
        <p:nvSpPr>
          <p:cNvPr id="29" name="TextBox 22">
            <a:extLst>
              <a:ext uri="{FF2B5EF4-FFF2-40B4-BE49-F238E27FC236}">
                <a16:creationId xmlns:a16="http://schemas.microsoft.com/office/drawing/2014/main" id="{A1A28D5A-4C15-97CD-2B15-2789FB5733FD}"/>
              </a:ext>
            </a:extLst>
          </p:cNvPr>
          <p:cNvSpPr txBox="1"/>
          <p:nvPr/>
        </p:nvSpPr>
        <p:spPr>
          <a:xfrm>
            <a:off x="5560314" y="326981"/>
            <a:ext cx="6624148" cy="473119"/>
          </a:xfrm>
          <a:prstGeom prst="rect">
            <a:avLst/>
          </a:prstGeom>
        </p:spPr>
        <p:txBody>
          <a:bodyPr lIns="0" tIns="0" rIns="0" bIns="0" rtlCol="0" anchor="t">
            <a:spAutoFit/>
          </a:bodyPr>
          <a:lstStyle/>
          <a:p>
            <a:pPr algn="ctr">
              <a:lnSpc>
                <a:spcPts val="3326"/>
              </a:lnSpc>
            </a:pPr>
            <a:r>
              <a:rPr lang="en-US" sz="3501" b="1" dirty="0">
                <a:solidFill>
                  <a:srgbClr val="FFFFFF"/>
                </a:solidFill>
                <a:latin typeface="Times New Roman Bold"/>
                <a:ea typeface="Times New Roman Bold"/>
                <a:cs typeface="Times New Roman Bold"/>
                <a:sym typeface="Times New Roman Bold"/>
              </a:rPr>
              <a:t>UK National Health Service</a:t>
            </a:r>
          </a:p>
        </p:txBody>
      </p:sp>
      <p:sp>
        <p:nvSpPr>
          <p:cNvPr id="4" name="TextBox 17">
            <a:extLst>
              <a:ext uri="{FF2B5EF4-FFF2-40B4-BE49-F238E27FC236}">
                <a16:creationId xmlns:a16="http://schemas.microsoft.com/office/drawing/2014/main" id="{C1A0F135-BAB0-B263-EF3F-D6228F084933}"/>
              </a:ext>
            </a:extLst>
          </p:cNvPr>
          <p:cNvSpPr txBox="1"/>
          <p:nvPr/>
        </p:nvSpPr>
        <p:spPr>
          <a:xfrm>
            <a:off x="4147973" y="3552133"/>
            <a:ext cx="9161978" cy="1491562"/>
          </a:xfrm>
          <a:prstGeom prst="rect">
            <a:avLst/>
          </a:prstGeom>
        </p:spPr>
        <p:txBody>
          <a:bodyPr lIns="0" tIns="0" rIns="0" bIns="0" rtlCol="0" anchor="t">
            <a:spAutoFit/>
          </a:bodyPr>
          <a:lstStyle/>
          <a:p>
            <a:pPr algn="ctr">
              <a:lnSpc>
                <a:spcPts val="11631"/>
              </a:lnSpc>
            </a:pPr>
            <a:r>
              <a:rPr lang="en-US" sz="12506" b="1" dirty="0">
                <a:solidFill>
                  <a:srgbClr val="023880"/>
                </a:solidFill>
                <a:latin typeface="Times New Roman Bold"/>
                <a:ea typeface="Times New Roman Bold"/>
                <a:cs typeface="Times New Roman Bold"/>
                <a:sym typeface="Times New Roman Bold"/>
              </a:rPr>
              <a:t>Thank You</a:t>
            </a:r>
          </a:p>
        </p:txBody>
      </p:sp>
    </p:spTree>
    <p:extLst>
      <p:ext uri="{BB962C8B-B14F-4D97-AF65-F5344CB8AC3E}">
        <p14:creationId xmlns:p14="http://schemas.microsoft.com/office/powerpoint/2010/main" val="3150593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TotalTime>
  <Words>5572</Words>
  <Application>Microsoft Office PowerPoint</Application>
  <PresentationFormat>Custom</PresentationFormat>
  <Paragraphs>286</Paragraphs>
  <Slides>33</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Times New Roman</vt:lpstr>
      <vt:lpstr>Calibri</vt:lpstr>
      <vt:lpstr>Arial</vt:lpstr>
      <vt:lpstr>Times New Roman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Faizu Saiyed</cp:lastModifiedBy>
  <cp:revision>5</cp:revision>
  <dcterms:created xsi:type="dcterms:W3CDTF">2006-08-16T00:00:00Z</dcterms:created>
  <dcterms:modified xsi:type="dcterms:W3CDTF">2026-03-04T11:22:40Z</dcterms:modified>
  <dc:identifier>DAHCcJkpdKg</dc:identifier>
</cp:coreProperties>
</file>