
<file path=[Content_Types].xml><?xml version="1.0" encoding="utf-8"?>
<Types xmlns="http://schemas.openxmlformats.org/package/2006/content-types">
  <Default Extension="emf" ContentType="image/x-emf"/>
  <Default Extension="jfif" ContentType="image/jpeg"/>
  <Default Extension="jpeg" ContentType="image/jpeg"/>
  <Default Extension="png" ContentType="image/pn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4"/>
  </p:sldMasterIdLst>
  <p:notesMasterIdLst>
    <p:notesMasterId r:id="rId25"/>
  </p:notesMasterIdLst>
  <p:sldIdLst>
    <p:sldId id="296" r:id="rId5"/>
    <p:sldId id="297" r:id="rId6"/>
    <p:sldId id="309" r:id="rId7"/>
    <p:sldId id="298" r:id="rId8"/>
    <p:sldId id="303" r:id="rId9"/>
    <p:sldId id="302" r:id="rId10"/>
    <p:sldId id="316" r:id="rId11"/>
    <p:sldId id="318" r:id="rId12"/>
    <p:sldId id="319" r:id="rId13"/>
    <p:sldId id="321" r:id="rId14"/>
    <p:sldId id="320" r:id="rId15"/>
    <p:sldId id="326" r:id="rId16"/>
    <p:sldId id="322" r:id="rId17"/>
    <p:sldId id="327" r:id="rId18"/>
    <p:sldId id="328" r:id="rId19"/>
    <p:sldId id="329" r:id="rId20"/>
    <p:sldId id="330" r:id="rId21"/>
    <p:sldId id="331" r:id="rId22"/>
    <p:sldId id="332" r:id="rId23"/>
    <p:sldId id="317" r:id="rId24"/>
  </p:sldIdLst>
  <p:sldSz cx="9144000" cy="6858000" type="screen4x3"/>
  <p:notesSz cx="6731000" cy="9855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871DBB-C8E5-448A-9437-A6FF4F44B9FD}">
          <p14:sldIdLst>
            <p14:sldId id="296"/>
            <p14:sldId id="297"/>
            <p14:sldId id="309"/>
            <p14:sldId id="298"/>
            <p14:sldId id="303"/>
            <p14:sldId id="302"/>
            <p14:sldId id="316"/>
            <p14:sldId id="318"/>
            <p14:sldId id="319"/>
            <p14:sldId id="321"/>
            <p14:sldId id="320"/>
            <p14:sldId id="326"/>
            <p14:sldId id="322"/>
            <p14:sldId id="327"/>
            <p14:sldId id="328"/>
            <p14:sldId id="329"/>
            <p14:sldId id="330"/>
            <p14:sldId id="331"/>
            <p14:sldId id="332"/>
            <p14:sldId id="317"/>
          </p14:sldIdLst>
        </p14:section>
      </p14:sectionLst>
    </p:ext>
    <p:ext uri="{EFAFB233-063F-42B5-8137-9DF3F51BA10A}">
      <p15:sldGuideLst xmlns:p15="http://schemas.microsoft.com/office/powerpoint/2012/main">
        <p15:guide id="1" orient="horz" pos="2137"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es, Mathew Capt (63WKSRE-HQ-Sp-Offr)" initials="JMC(" lastIdx="1" clrIdx="0">
    <p:extLst>
      <p:ext uri="{19B8F6BF-5375-455C-9EA6-DF929625EA0E}">
        <p15:presenceInfo xmlns:p15="http://schemas.microsoft.com/office/powerpoint/2012/main" userId="S::Mathew.Jones284@mod.gov.uk::a2eee70c-6bf9-41f0-a35a-38db1934b37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459" autoAdjust="0"/>
    <p:restoredTop sz="93792" autoAdjust="0"/>
  </p:normalViewPr>
  <p:slideViewPr>
    <p:cSldViewPr snapToGrid="0">
      <p:cViewPr varScale="1">
        <p:scale>
          <a:sx n="67" d="100"/>
          <a:sy n="67" d="100"/>
        </p:scale>
        <p:origin x="1340" y="48"/>
      </p:cViewPr>
      <p:guideLst>
        <p:guide orient="horz" pos="2137"/>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Microsoft_Excel_Worksheet.xlsx"/></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Sheet1!$A$2:$B$16</cx:f>
        <cx:lvl ptCount="15">
          <cx:pt idx="0">Technical experience</cx:pt>
          <cx:pt idx="1">CLM experience</cx:pt>
          <cx:pt idx="2">Coaching &amp; Mentoring</cx:pt>
          <cx:pt idx="3">Academic learning</cx:pt>
          <cx:pt idx="7">Effective Communication</cx:pt>
          <cx:pt idx="8">PCoW Open Day</cx:pt>
          <cx:pt idx="9">Information Depository </cx:pt>
          <cx:pt idx="10">Preparation</cx:pt>
          <cx:pt idx="11">Time</cx:pt>
          <cx:pt idx="12">Behaviour (confidence)</cx:pt>
        </cx:lvl>
        <cx:lvl ptCount="15">
          <cx:pt idx="0">   Core Skills</cx:pt>
          <cx:pt idx="7">Communication</cx:pt>
          <cx:pt idx="10">Career Ownership</cx:pt>
        </cx:lvl>
        <cx:lvl ptCount="0"/>
      </cx:strDim>
      <cx:numDim type="size">
        <cx:f>Sheet1!$C$2:$C$16</cx:f>
        <cx:lvl ptCount="15" formatCode="General">
          <cx:pt idx="0">25</cx:pt>
          <cx:pt idx="1">25</cx:pt>
          <cx:pt idx="2">25</cx:pt>
          <cx:pt idx="3">25</cx:pt>
          <cx:pt idx="4">88</cx:pt>
          <cx:pt idx="5">17</cx:pt>
          <cx:pt idx="6">14</cx:pt>
          <cx:pt idx="7">33</cx:pt>
          <cx:pt idx="8">33</cx:pt>
          <cx:pt idx="9">33</cx:pt>
          <cx:pt idx="10">33</cx:pt>
          <cx:pt idx="11">33</cx:pt>
          <cx:pt idx="12">33</cx:pt>
        </cx:lvl>
      </cx:numDim>
    </cx:data>
  </cx:chartData>
  <cx:chart>
    <cx:title pos="t" align="ctr" overlay="0">
      <cx:txPr>
        <a:bodyPr spcFirstLastPara="1" vertOverflow="ellipsis" horzOverflow="overflow" wrap="square" lIns="0" tIns="0" rIns="0" bIns="0" anchor="ctr" anchorCtr="1"/>
        <a:lstStyle/>
        <a:p>
          <a:pPr algn="ctr" rtl="0">
            <a:defRPr/>
          </a:pPr>
          <a:endParaRPr lang="en-US" sz="1862" b="0" i="0" u="none" strike="noStrike" baseline="0" dirty="0">
            <a:solidFill>
              <a:srgbClr val="000000">
                <a:lumMod val="65000"/>
                <a:lumOff val="35000"/>
              </a:srgbClr>
            </a:solidFill>
            <a:latin typeface="Calibri" panose="020F0502020204030204"/>
          </a:endParaRPr>
        </a:p>
      </cx:txPr>
    </cx:title>
    <cx:plotArea>
      <cx:plotAreaRegion>
        <cx:series layoutId="sunburst" uniqueId="{F72BC096-AF01-4DDF-BC75-9E081F340FBA}">
          <cx:tx>
            <cx:txData>
              <cx:f>Sheet1!$C$1</cx:f>
              <cx:v>Series1</cx:v>
            </cx:txData>
          </cx:tx>
          <cx:dataLabels pos="ctr">
            <cx:visibility seriesName="0" categoryName="1" value="0"/>
          </cx:dataLabels>
          <cx:dataId val="0"/>
        </cx:series>
      </cx:plotAreaRegion>
    </cx:plotArea>
  </cx:chart>
</cx: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81">
  <cs:axisTitle>
    <cs:lnRef idx="0"/>
    <cs:fillRef idx="0"/>
    <cs:effectRef idx="0"/>
    <cs:fontRef idx="minor">
      <a:schemeClr val="tx1">
        <a:lumMod val="65000"/>
        <a:lumOff val="35000"/>
      </a:schemeClr>
    </cs:fontRef>
    <cs:defRPr sz="1197"/>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cs:chartArea>
  <cs:dataLabel>
    <cs:lnRef idx="0"/>
    <cs:fillRef idx="0"/>
    <cs:effectRef idx="0"/>
    <cs:fontRef idx="minor">
      <a:schemeClr val="lt1"/>
    </cs:fontRef>
    <cs:defRPr sz="1197"/>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862"/>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cs:valueAxis>
  <cs:wall>
    <cs:lnRef idx="0"/>
    <cs:fillRef idx="0"/>
    <cs:effectRef idx="0"/>
    <cs:fontRef idx="minor">
      <a:schemeClr val="tx1"/>
    </cs:fontRef>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21-09-12T16:36:02.923"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6238"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13175" y="0"/>
            <a:ext cx="2916238" cy="493713"/>
          </a:xfrm>
          <a:prstGeom prst="rect">
            <a:avLst/>
          </a:prstGeom>
        </p:spPr>
        <p:txBody>
          <a:bodyPr vert="horz" lIns="91440" tIns="45720" rIns="91440" bIns="45720" rtlCol="0"/>
          <a:lstStyle>
            <a:lvl1pPr algn="r">
              <a:defRPr sz="1200"/>
            </a:lvl1pPr>
          </a:lstStyle>
          <a:p>
            <a:fld id="{35CC9A7D-8CCE-47AE-A704-D16149747B2C}" type="datetimeFigureOut">
              <a:rPr lang="en-GB" smtClean="0"/>
              <a:t>11/10/2021</a:t>
            </a:fld>
            <a:endParaRPr lang="en-GB"/>
          </a:p>
        </p:txBody>
      </p:sp>
      <p:sp>
        <p:nvSpPr>
          <p:cNvPr id="4" name="Slide Image Placeholder 3"/>
          <p:cNvSpPr>
            <a:spLocks noGrp="1" noRot="1" noChangeAspect="1"/>
          </p:cNvSpPr>
          <p:nvPr>
            <p:ph type="sldImg" idx="2"/>
          </p:nvPr>
        </p:nvSpPr>
        <p:spPr>
          <a:xfrm>
            <a:off x="1147763" y="1231900"/>
            <a:ext cx="4435475" cy="33258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43450"/>
            <a:ext cx="5384800" cy="38798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61488"/>
            <a:ext cx="2916238" cy="493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13175" y="9361488"/>
            <a:ext cx="2916238" cy="493712"/>
          </a:xfrm>
          <a:prstGeom prst="rect">
            <a:avLst/>
          </a:prstGeom>
        </p:spPr>
        <p:txBody>
          <a:bodyPr vert="horz" lIns="91440" tIns="45720" rIns="91440" bIns="45720" rtlCol="0" anchor="b"/>
          <a:lstStyle>
            <a:lvl1pPr algn="r">
              <a:defRPr sz="1200"/>
            </a:lvl1pPr>
          </a:lstStyle>
          <a:p>
            <a:fld id="{F05B5270-ADAC-4398-8242-68F78B54DBDA}" type="slidenum">
              <a:rPr lang="en-GB" smtClean="0"/>
              <a:t>‹#›</a:t>
            </a:fld>
            <a:endParaRPr lang="en-GB"/>
          </a:p>
        </p:txBody>
      </p:sp>
    </p:spTree>
    <p:extLst>
      <p:ext uri="{BB962C8B-B14F-4D97-AF65-F5344CB8AC3E}">
        <p14:creationId xmlns:p14="http://schemas.microsoft.com/office/powerpoint/2010/main" val="1777070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9</a:t>
            </a:fld>
            <a:endParaRPr lang="en-GB"/>
          </a:p>
        </p:txBody>
      </p:sp>
    </p:spTree>
    <p:extLst>
      <p:ext uri="{BB962C8B-B14F-4D97-AF65-F5344CB8AC3E}">
        <p14:creationId xmlns:p14="http://schemas.microsoft.com/office/powerpoint/2010/main" val="3479704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t>
            </a:r>
            <a:r>
              <a:rPr lang="en-GB" sz="1200" kern="1200" dirty="0">
                <a:solidFill>
                  <a:schemeClr val="tx1"/>
                </a:solidFill>
                <a:effectLst/>
                <a:latin typeface="+mn-lt"/>
                <a:ea typeface="+mn-ea"/>
                <a:cs typeface="+mn-cs"/>
              </a:rPr>
              <a:t>There is an emerging theme from the questionnaires and focus group suggesting that there are areas for development to better prepare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for selection. As discussed in the methods chapter, the bottom-up research has generated a theory that there is a requirement to introduce a competency framework, in order to provide a formal development plan that employers and employees can utilise. Drawing upon the issues discussed, it is evident that the current system is not fit for purpose as data suggests there is a lack of information and formal structure with the current process.</a:t>
            </a:r>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10</a:t>
            </a:fld>
            <a:endParaRPr lang="en-GB"/>
          </a:p>
        </p:txBody>
      </p:sp>
    </p:spTree>
    <p:extLst>
      <p:ext uri="{BB962C8B-B14F-4D97-AF65-F5344CB8AC3E}">
        <p14:creationId xmlns:p14="http://schemas.microsoft.com/office/powerpoint/2010/main" val="1773126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 </a:t>
            </a:r>
            <a:r>
              <a:rPr lang="en-GB" sz="1200" kern="1200" dirty="0">
                <a:solidFill>
                  <a:schemeClr val="tx1"/>
                </a:solidFill>
                <a:effectLst/>
                <a:latin typeface="+mn-lt"/>
                <a:ea typeface="+mn-ea"/>
                <a:cs typeface="+mn-cs"/>
              </a:rPr>
              <a:t>There is an emerging theme from the quantitative and qualitative data provided suggesting the main reasons why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are unsuccessful is primarily down to a lack of technical and/or CLM experience. Evidence shows that the Wider Corps units tend to perform stronger in the majority of assessed components, particularly CLM, compared to technical facing units. This is primarily because the environment they work in provides greater opportunity to hone their CLM skillset. It is suggested that the lack of experience could have an impact on the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self-confidence, especially during the selection interviews and this can affect their ability to communicate effectively. With the selection committee stating this is the main reason why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are unsuccessful, the work-based competencies need to cater for this development area. </a:t>
            </a:r>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12</a:t>
            </a:fld>
            <a:endParaRPr lang="en-GB"/>
          </a:p>
        </p:txBody>
      </p:sp>
    </p:spTree>
    <p:extLst>
      <p:ext uri="{BB962C8B-B14F-4D97-AF65-F5344CB8AC3E}">
        <p14:creationId xmlns:p14="http://schemas.microsoft.com/office/powerpoint/2010/main" val="3588453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13</a:t>
            </a:fld>
            <a:endParaRPr lang="en-GB"/>
          </a:p>
        </p:txBody>
      </p:sp>
    </p:spTree>
    <p:extLst>
      <p:ext uri="{BB962C8B-B14F-4D97-AF65-F5344CB8AC3E}">
        <p14:creationId xmlns:p14="http://schemas.microsoft.com/office/powerpoint/2010/main" val="645170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Conclusion. </a:t>
            </a:r>
            <a:r>
              <a:rPr lang="en-GB" sz="1200" kern="1200" dirty="0">
                <a:solidFill>
                  <a:schemeClr val="tx1"/>
                </a:solidFill>
                <a:effectLst/>
                <a:latin typeface="+mn-lt"/>
                <a:ea typeface="+mn-ea"/>
                <a:cs typeface="+mn-cs"/>
              </a:rPr>
              <a:t>The data from the questionnaire and focus group demonstrates that there is a requirement to introduce varying training and development products to better prepare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The various sample audiences expressed a difference in focus, whereby current applicants seem to be more focussed on academic support, </a:t>
            </a:r>
            <a:r>
              <a:rPr lang="en-GB" sz="1200" kern="1200" dirty="0" err="1">
                <a:solidFill>
                  <a:schemeClr val="tx1"/>
                </a:solidFill>
                <a:effectLst/>
                <a:latin typeface="+mn-lt"/>
                <a:ea typeface="+mn-ea"/>
                <a:cs typeface="+mn-cs"/>
              </a:rPr>
              <a:t>CoW</a:t>
            </a:r>
            <a:r>
              <a:rPr lang="en-GB" sz="1200" kern="1200" dirty="0">
                <a:solidFill>
                  <a:schemeClr val="tx1"/>
                </a:solidFill>
                <a:effectLst/>
                <a:latin typeface="+mn-lt"/>
                <a:ea typeface="+mn-ea"/>
                <a:cs typeface="+mn-cs"/>
              </a:rPr>
              <a:t> students generally wanted improved access to learning resources and exploit available education services. Qualified </a:t>
            </a:r>
            <a:r>
              <a:rPr lang="en-GB" sz="1200" kern="1200" dirty="0" err="1">
                <a:solidFill>
                  <a:schemeClr val="tx1"/>
                </a:solidFill>
                <a:effectLst/>
                <a:latin typeface="+mn-lt"/>
                <a:ea typeface="+mn-ea"/>
                <a:cs typeface="+mn-cs"/>
              </a:rPr>
              <a:t>CoWs</a:t>
            </a:r>
            <a:r>
              <a:rPr lang="en-GB" sz="1200" kern="1200" dirty="0">
                <a:solidFill>
                  <a:schemeClr val="tx1"/>
                </a:solidFill>
                <a:effectLst/>
                <a:latin typeface="+mn-lt"/>
                <a:ea typeface="+mn-ea"/>
                <a:cs typeface="+mn-cs"/>
              </a:rPr>
              <a:t> believed multiple avenues of support and resources should be utilised. Considering these different perspectives, it appears the experienced personnel have a more holistic approach to development and favour a human interactive approach through coaching and mentoring (C&amp;M). This view generally relates to the data from section 4.4, where the selection committee expressed that they prefer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to have the required CLM and behavioural experience prior to applying for </a:t>
            </a:r>
            <a:r>
              <a:rPr lang="en-GB" sz="1200" kern="1200" dirty="0" err="1">
                <a:solidFill>
                  <a:schemeClr val="tx1"/>
                </a:solidFill>
                <a:effectLst/>
                <a:latin typeface="+mn-lt"/>
                <a:ea typeface="+mn-ea"/>
                <a:cs typeface="+mn-cs"/>
              </a:rPr>
              <a:t>CoW</a:t>
            </a:r>
            <a:r>
              <a:rPr lang="en-GB" sz="1200" kern="1200" dirty="0">
                <a:solidFill>
                  <a:schemeClr val="tx1"/>
                </a:solidFill>
                <a:effectLst/>
                <a:latin typeface="+mn-lt"/>
                <a:ea typeface="+mn-ea"/>
                <a:cs typeface="+mn-cs"/>
              </a:rPr>
              <a:t> selection. By introducing a robust coaching and mentoring programme into the work-based competencies, this could potentially develop </a:t>
            </a:r>
            <a:r>
              <a:rPr lang="en-GB" sz="1200" kern="1200" dirty="0" err="1">
                <a:solidFill>
                  <a:schemeClr val="tx1"/>
                </a:solidFill>
                <a:effectLst/>
                <a:latin typeface="+mn-lt"/>
                <a:ea typeface="+mn-ea"/>
                <a:cs typeface="+mn-cs"/>
              </a:rPr>
              <a:t>PCoWs</a:t>
            </a:r>
            <a:r>
              <a:rPr lang="en-GB" sz="1200" kern="1200" dirty="0">
                <a:solidFill>
                  <a:schemeClr val="tx1"/>
                </a:solidFill>
                <a:effectLst/>
                <a:latin typeface="+mn-lt"/>
                <a:ea typeface="+mn-ea"/>
                <a:cs typeface="+mn-cs"/>
              </a:rPr>
              <a:t> CLM attributes, as it provides a form of leadership development. </a:t>
            </a:r>
          </a:p>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14</a:t>
            </a:fld>
            <a:endParaRPr lang="en-GB"/>
          </a:p>
        </p:txBody>
      </p:sp>
    </p:spTree>
    <p:extLst>
      <p:ext uri="{BB962C8B-B14F-4D97-AF65-F5344CB8AC3E}">
        <p14:creationId xmlns:p14="http://schemas.microsoft.com/office/powerpoint/2010/main" val="2424727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15</a:t>
            </a:fld>
            <a:endParaRPr lang="en-GB"/>
          </a:p>
        </p:txBody>
      </p:sp>
    </p:spTree>
    <p:extLst>
      <p:ext uri="{BB962C8B-B14F-4D97-AF65-F5344CB8AC3E}">
        <p14:creationId xmlns:p14="http://schemas.microsoft.com/office/powerpoint/2010/main" val="3655068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10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‘CCC’ Competency Framework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b="1" dirty="0">
                <a:effectLst/>
                <a:latin typeface="Arial" panose="020B0604020202020204" pitchFamily="34" charset="0"/>
              </a:rPr>
              <a:t>Serial</a:t>
            </a:r>
            <a:r>
              <a:rPr lang="en-GB" dirty="0">
                <a:effectLst/>
              </a:rPr>
              <a:t> </a:t>
            </a:r>
            <a:r>
              <a:rPr lang="en-GB" sz="1200" b="1" dirty="0">
                <a:effectLst/>
                <a:latin typeface="Arial" panose="020B0604020202020204" pitchFamily="34" charset="0"/>
                <a:ea typeface="Calibri" panose="020F0502020204030204" pitchFamily="34" charset="0"/>
                <a:cs typeface="Times New Roman" panose="02020603050405020304" pitchFamily="18" charset="0"/>
              </a:rPr>
              <a:t>Competency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Sub-competency (activity)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Process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Core Skills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Technical experience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from non-technical facing units will be provided work placements within technical facing units. Opportunities will be available from 2-week placements up to 6-month deployments on operations. The researcher has conducted the preparation work already and the organisation has stated that this is feasible. Opportunities will be advertised through unit Career Officers.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CLM experience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Like the above but working the opposite way.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will be provided with the opportunity to manage tasks and lead teams. Additionally, the researcher will be running a weeklong course in November each year, where junior employees can hone their CLM skillset.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Coaching &amp; Mentoring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 aspiration is for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CoWs</a:t>
            </a:r>
            <a:r>
              <a:rPr lang="en-GB" sz="1000" dirty="0">
                <a:effectLst/>
                <a:latin typeface="Arial" panose="020B0604020202020204" pitchFamily="34" charset="0"/>
                <a:ea typeface="Calibri" panose="020F0502020204030204" pitchFamily="34" charset="0"/>
                <a:cs typeface="Times New Roman" panose="02020603050405020304" pitchFamily="18" charset="0"/>
              </a:rPr>
              <a:t> undergoing training, coach and mentor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through the selection process. They are in the best position to conduct this as they have recently experienced the selection process and were successful. This will provide the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CoW</a:t>
            </a:r>
            <a:r>
              <a:rPr lang="en-GB" sz="1000" dirty="0">
                <a:effectLst/>
                <a:latin typeface="Arial" panose="020B0604020202020204" pitchFamily="34" charset="0"/>
                <a:ea typeface="Calibri" panose="020F0502020204030204" pitchFamily="34" charset="0"/>
                <a:cs typeface="Times New Roman" panose="02020603050405020304" pitchFamily="18" charset="0"/>
              </a:rPr>
              <a:t> students with an opportunity to develop their CLM attributes, which is difficult on course as previously explained. Training will be provided by a Master Coach to ensure they are sufficiently prepared.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Academic learning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 researcher has recently run a 3-day trial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a:t>
            </a:r>
            <a:r>
              <a:rPr lang="en-GB" sz="1000" dirty="0">
                <a:effectLst/>
                <a:latin typeface="Arial" panose="020B0604020202020204" pitchFamily="34" charset="0"/>
                <a:ea typeface="Calibri" panose="020F0502020204030204" pitchFamily="34" charset="0"/>
                <a:cs typeface="Times New Roman" panose="02020603050405020304" pitchFamily="18" charset="0"/>
              </a:rPr>
              <a:t> development course. The course included English, Maths, Technical Skills, Data Analysis and Interview Techniques. Each subject included mock-assessments to place the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under a similar testing environment to the selection process. The course was a great success, so it will be run in July each year. Army Education Centres provided the relevant academic support.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Communication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46</a:t>
            </a:r>
          </a:p>
          <a:p>
            <a:pPr>
              <a:lnSpc>
                <a:spcPct val="150000"/>
              </a:lnSpc>
              <a:spcAft>
                <a:spcPts val="1000"/>
              </a:spcAft>
            </a:pPr>
            <a:r>
              <a:rPr lang="en-GB" sz="1000" dirty="0">
                <a:effectLst/>
                <a:latin typeface="Arial" panose="020B0604020202020204" pitchFamily="34" charset="0"/>
              </a:rPr>
              <a:t>Effective Communication</a:t>
            </a:r>
            <a:r>
              <a:rPr lang="en-GB" dirty="0">
                <a:effectLst/>
              </a:rPr>
              <a:t> </a:t>
            </a:r>
            <a:r>
              <a:rPr lang="en-GB" sz="1000" dirty="0">
                <a:effectLst/>
                <a:latin typeface="Arial" panose="020B0604020202020204" pitchFamily="34" charset="0"/>
                <a:ea typeface="Calibri" panose="020F0502020204030204" pitchFamily="34" charset="0"/>
                <a:cs typeface="Times New Roman" panose="02020603050405020304" pitchFamily="18" charset="0"/>
              </a:rPr>
              <a:t>As stated in serial 5,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will have the opportunity to attend a development course which will teach them how to communicate both verbally and in written form. They receive an assignment in the form of an essay, designed for them to conduct reflective thinking prior to the interview. Online resources are also advertised on the course for future use. As there are approx. 100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each year, the recent development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cse</a:t>
            </a:r>
            <a:r>
              <a:rPr lang="en-GB" sz="1000" dirty="0">
                <a:effectLst/>
                <a:latin typeface="Arial" panose="020B0604020202020204" pitchFamily="34" charset="0"/>
                <a:ea typeface="Calibri" panose="020F0502020204030204" pitchFamily="34" charset="0"/>
                <a:cs typeface="Times New Roman" panose="02020603050405020304" pitchFamily="18" charset="0"/>
              </a:rPr>
              <a:t> could only physically host 30 students, so the remainder received invites to attend the online ‘MS Teams’ presentations.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err="1">
                <a:effectLst/>
                <a:latin typeface="Arial" panose="020B0604020202020204" pitchFamily="34" charset="0"/>
                <a:ea typeface="Calibri" panose="020F0502020204030204" pitchFamily="34" charset="0"/>
                <a:cs typeface="Times New Roman" panose="02020603050405020304" pitchFamily="18" charset="0"/>
              </a:rPr>
              <a:t>PCoW</a:t>
            </a:r>
            <a:r>
              <a:rPr lang="en-GB" sz="1000" dirty="0">
                <a:effectLst/>
                <a:latin typeface="Arial" panose="020B0604020202020204" pitchFamily="34" charset="0"/>
                <a:ea typeface="Calibri" panose="020F0502020204030204" pitchFamily="34" charset="0"/>
                <a:cs typeface="Times New Roman" panose="02020603050405020304" pitchFamily="18" charset="0"/>
              </a:rPr>
              <a:t> Open Day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To ensure information is disseminated effectively, the aspiration is to host an ‘Open Day’ for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and line managers. It will be held physically at 170 Engr Group (Nottingham), but also hosted online. The aim is to educate all about the selection process, which will also include timelines for applications, areas of development, and ‘CCC’ framework. It will also advertise the opportunities of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CoW</a:t>
            </a:r>
            <a:r>
              <a:rPr lang="en-GB" sz="1000" dirty="0">
                <a:effectLst/>
                <a:latin typeface="Arial" panose="020B0604020202020204" pitchFamily="34" charset="0"/>
                <a:ea typeface="Calibri" panose="020F0502020204030204" pitchFamily="34" charset="0"/>
                <a:cs typeface="Times New Roman" panose="02020603050405020304" pitchFamily="18" charset="0"/>
              </a:rPr>
              <a:t> employment, so will be used for recruiting as well.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Information Depository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 researcher will recommend to the PEW that an online information depository be introduced to store training literature for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to use. This will be especially useful for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who work in isolated units. It also ensures fairness, as everyone will have access to the same resources.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b="1" dirty="0">
                <a:effectLst/>
                <a:latin typeface="Arial" panose="020B0604020202020204" pitchFamily="34" charset="0"/>
                <a:ea typeface="Calibri" panose="020F0502020204030204" pitchFamily="34" charset="0"/>
                <a:cs typeface="Times New Roman" panose="02020603050405020304" pitchFamily="18" charset="0"/>
              </a:rPr>
              <a:t>Career Ownership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Preparation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As evidence suggests, some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turn up for selection unprepared, so the onus is on individuals to ensure they are ready. The introduction of the ‘CCC’ framework will provide them with the tools to prepare and train, but they must ensure they remain proactive in obtaining the knowledge, skills and experience required. Line managers and mentors can only guide them,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need to demonstrate ownership in order to be successful.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Time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 researcher will recommend that the ‘CCC’ framework be signposted to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on completion of their basic trade course by the PEW.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are generally at their 1-2 year point at this stage, so by introducing the competency framework at this point, they will have plenty of time to seek interest, develop technical and CLM skills and shape their attributes appropriately. See below timeline for illustration of ‘CCC’ framework.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50" dirty="0">
                <a:effectLst/>
                <a:latin typeface="Arial" panose="020B0604020202020204" pitchFamily="34" charset="0"/>
                <a:ea typeface="Calibri" panose="020F0502020204030204" pitchFamily="34" charset="0"/>
                <a:cs typeface="Times New Roman" panose="02020603050405020304" pitchFamily="18" charset="0"/>
              </a:rPr>
              <a:t>10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Behaviour (confidence)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As previously identified, confidence can be the biggest barrier for unsuccessful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Hopefully with the introduction of the ‘CCC’ framework, </a:t>
            </a:r>
            <a:r>
              <a:rPr lang="en-GB" sz="1000" dirty="0" err="1">
                <a:effectLst/>
                <a:latin typeface="Arial" panose="020B0604020202020204" pitchFamily="34" charset="0"/>
                <a:ea typeface="Calibri" panose="020F0502020204030204" pitchFamily="34" charset="0"/>
                <a:cs typeface="Times New Roman" panose="02020603050405020304" pitchFamily="18" charset="0"/>
              </a:rPr>
              <a:t>PCoWs</a:t>
            </a:r>
            <a:r>
              <a:rPr lang="en-GB" sz="1000" dirty="0">
                <a:effectLst/>
                <a:latin typeface="Arial" panose="020B0604020202020204" pitchFamily="34" charset="0"/>
                <a:ea typeface="Calibri" panose="020F0502020204030204" pitchFamily="34" charset="0"/>
                <a:cs typeface="Times New Roman" panose="02020603050405020304" pitchFamily="18" charset="0"/>
              </a:rPr>
              <a:t> will have sufficient time, resources and experience to fully develop prior to attending selection. This will inevitably boost their confidence as they are better prepared for selection.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16</a:t>
            </a:fld>
            <a:endParaRPr lang="en-GB"/>
          </a:p>
        </p:txBody>
      </p:sp>
    </p:spTree>
    <p:extLst>
      <p:ext uri="{BB962C8B-B14F-4D97-AF65-F5344CB8AC3E}">
        <p14:creationId xmlns:p14="http://schemas.microsoft.com/office/powerpoint/2010/main" val="3753624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17</a:t>
            </a:fld>
            <a:endParaRPr lang="en-GB"/>
          </a:p>
        </p:txBody>
      </p:sp>
    </p:spTree>
    <p:extLst>
      <p:ext uri="{BB962C8B-B14F-4D97-AF65-F5344CB8AC3E}">
        <p14:creationId xmlns:p14="http://schemas.microsoft.com/office/powerpoint/2010/main" val="779935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18</a:t>
            </a:fld>
            <a:endParaRPr lang="en-GB"/>
          </a:p>
        </p:txBody>
      </p:sp>
    </p:spTree>
    <p:extLst>
      <p:ext uri="{BB962C8B-B14F-4D97-AF65-F5344CB8AC3E}">
        <p14:creationId xmlns:p14="http://schemas.microsoft.com/office/powerpoint/2010/main" val="3855584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19</a:t>
            </a:fld>
            <a:endParaRPr lang="en-GB"/>
          </a:p>
        </p:txBody>
      </p:sp>
    </p:spTree>
    <p:extLst>
      <p:ext uri="{BB962C8B-B14F-4D97-AF65-F5344CB8AC3E}">
        <p14:creationId xmlns:p14="http://schemas.microsoft.com/office/powerpoint/2010/main" val="4041554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5B5270-ADAC-4398-8242-68F78B54DBDA}" type="slidenum">
              <a:rPr lang="en-GB" smtClean="0"/>
              <a:t>20</a:t>
            </a:fld>
            <a:endParaRPr lang="en-GB"/>
          </a:p>
        </p:txBody>
      </p:sp>
    </p:spTree>
    <p:extLst>
      <p:ext uri="{BB962C8B-B14F-4D97-AF65-F5344CB8AC3E}">
        <p14:creationId xmlns:p14="http://schemas.microsoft.com/office/powerpoint/2010/main" val="11507375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1_Title screen">
    <p:spTree>
      <p:nvGrpSpPr>
        <p:cNvPr id="1" name=""/>
        <p:cNvGrpSpPr/>
        <p:nvPr/>
      </p:nvGrpSpPr>
      <p:grpSpPr>
        <a:xfrm>
          <a:off x="0" y="0"/>
          <a:ext cx="0" cy="0"/>
          <a:chOff x="0" y="0"/>
          <a:chExt cx="0" cy="0"/>
        </a:xfrm>
      </p:grpSpPr>
      <p:sp>
        <p:nvSpPr>
          <p:cNvPr id="15" name="Picture Placeholder 14"/>
          <p:cNvSpPr>
            <a:spLocks noGrp="1"/>
          </p:cNvSpPr>
          <p:nvPr>
            <p:ph type="pic" sz="quarter" idx="12"/>
          </p:nvPr>
        </p:nvSpPr>
        <p:spPr>
          <a:xfrm>
            <a:off x="0" y="0"/>
            <a:ext cx="9144000" cy="6858000"/>
          </a:xfrm>
          <a:prstGeom prst="rect">
            <a:avLst/>
          </a:prstGeom>
        </p:spPr>
        <p:txBody>
          <a:bodyPr/>
          <a:lstStyle>
            <a:lvl1pPr marL="0" indent="0" algn="l">
              <a:buNone/>
              <a:defRPr sz="1100">
                <a:latin typeface="Arial" panose="020B0604020202020204" pitchFamily="34" charset="0"/>
                <a:cs typeface="Arial" panose="020B0604020202020204" pitchFamily="34" charset="0"/>
              </a:defRPr>
            </a:lvl1pPr>
          </a:lstStyle>
          <a:p>
            <a:r>
              <a:rPr lang="en-US"/>
              <a:t>Click icon to add picture</a:t>
            </a:r>
            <a:endParaRPr lang="en-GB"/>
          </a:p>
        </p:txBody>
      </p:sp>
      <p:sp>
        <p:nvSpPr>
          <p:cNvPr id="8" name="Text Placeholder 11"/>
          <p:cNvSpPr>
            <a:spLocks noGrp="1"/>
          </p:cNvSpPr>
          <p:nvPr>
            <p:ph type="body" sz="quarter" idx="10" hasCustomPrompt="1"/>
          </p:nvPr>
        </p:nvSpPr>
        <p:spPr>
          <a:xfrm>
            <a:off x="3595372" y="4318919"/>
            <a:ext cx="2050671" cy="2943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ctr">
              <a:buNone/>
              <a:defRPr sz="16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a:t>Presenter and date</a:t>
            </a:r>
            <a:endParaRPr lang="en-GB"/>
          </a:p>
        </p:txBody>
      </p:sp>
      <p:sp>
        <p:nvSpPr>
          <p:cNvPr id="13" name="Text Placeholder 12"/>
          <p:cNvSpPr>
            <a:spLocks noGrp="1"/>
          </p:cNvSpPr>
          <p:nvPr>
            <p:ph type="body" sz="quarter" idx="11" hasCustomPrompt="1"/>
          </p:nvPr>
        </p:nvSpPr>
        <p:spPr>
          <a:xfrm>
            <a:off x="3195871" y="3918573"/>
            <a:ext cx="2827615" cy="405102"/>
          </a:xfrm>
          <a:prstGeom prst="rect">
            <a:avLst/>
          </a:prstGeom>
          <a:solidFill>
            <a:schemeClr val="tx1"/>
          </a:solidFill>
          <a:ln>
            <a:solidFill>
              <a:schemeClr val="tx1"/>
            </a:solidFill>
          </a:ln>
        </p:spPr>
        <p:txBody>
          <a:bodyPr wrap="none" lIns="72000" tIns="36000" rIns="72000" bIns="36000" anchor="ctr" anchorCtr="0">
            <a:spAutoFit/>
          </a:bodyPr>
          <a:lstStyle>
            <a:lvl1pPr marL="0" indent="0" algn="ctr">
              <a:buNone/>
              <a:defRPr sz="2400" cap="all" baseline="0">
                <a:solidFill>
                  <a:schemeClr val="bg1"/>
                </a:solidFill>
                <a:latin typeface="Arial Narrow" panose="020B0606020202030204" pitchFamily="34" charset="0"/>
              </a:defRPr>
            </a:lvl1pPr>
          </a:lstStyle>
          <a:p>
            <a:pPr lvl="0"/>
            <a:r>
              <a:rPr lang="en-GB">
                <a:latin typeface="Arial Narrow" panose="020B0606020202030204" pitchFamily="34" charset="0"/>
              </a:rPr>
              <a:t>Presentation title</a:t>
            </a:r>
            <a:endParaRPr lang="en-GB"/>
          </a:p>
        </p:txBody>
      </p:sp>
      <p:sp>
        <p:nvSpPr>
          <p:cNvPr id="9" name="Picture Placeholder 4"/>
          <p:cNvSpPr>
            <a:spLocks noGrp="1"/>
          </p:cNvSpPr>
          <p:nvPr userDrawn="1"/>
        </p:nvSpPr>
        <p:spPr>
          <a:xfrm>
            <a:off x="3618590" y="1622084"/>
            <a:ext cx="1950889" cy="1630800"/>
          </a:xfrm>
          <a:prstGeom prst="rect">
            <a:avLst/>
          </a:prstGeom>
          <a:no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
        <p:nvSpPr>
          <p:cNvPr id="3" name="Picture Placeholder 2"/>
          <p:cNvSpPr>
            <a:spLocks noGrp="1"/>
          </p:cNvSpPr>
          <p:nvPr>
            <p:ph type="pic" sz="quarter" idx="13"/>
          </p:nvPr>
        </p:nvSpPr>
        <p:spPr>
          <a:xfrm>
            <a:off x="3624072" y="1630667"/>
            <a:ext cx="1950889" cy="1630800"/>
          </a:xfrm>
          <a:prstGeom prst="rect">
            <a:avLst/>
          </a:prstGeom>
          <a:blipFill>
            <a:blip r:embed="rId2"/>
            <a:stretch>
              <a:fillRect/>
            </a:stretch>
          </a:blipFill>
        </p:spPr>
        <p:txBody>
          <a:bodyPr/>
          <a:lstStyle>
            <a:lvl1pPr marL="0" indent="0">
              <a:buNone/>
              <a:defRPr sz="800"/>
            </a:lvl1pPr>
          </a:lstStyle>
          <a:p>
            <a:r>
              <a:rPr lang="en-US"/>
              <a:t>Click icon to add picture</a:t>
            </a:r>
            <a:endParaRPr lang="en-GB"/>
          </a:p>
        </p:txBody>
      </p:sp>
      <p:sp>
        <p:nvSpPr>
          <p:cNvPr id="16"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7"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2492474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creen">
    <p:spTree>
      <p:nvGrpSpPr>
        <p:cNvPr id="1" name=""/>
        <p:cNvGrpSpPr/>
        <p:nvPr/>
      </p:nvGrpSpPr>
      <p:grpSpPr>
        <a:xfrm>
          <a:off x="0" y="0"/>
          <a:ext cx="0" cy="0"/>
          <a:chOff x="0" y="0"/>
          <a:chExt cx="0" cy="0"/>
        </a:xfrm>
      </p:grpSpPr>
      <p:sp>
        <p:nvSpPr>
          <p:cNvPr id="15" name="Picture Placeholder 14"/>
          <p:cNvSpPr>
            <a:spLocks noGrp="1"/>
          </p:cNvSpPr>
          <p:nvPr>
            <p:ph type="pic" sz="quarter" idx="12"/>
          </p:nvPr>
        </p:nvSpPr>
        <p:spPr>
          <a:xfrm>
            <a:off x="0" y="0"/>
            <a:ext cx="9144000" cy="6858000"/>
          </a:xfrm>
          <a:prstGeom prst="rect">
            <a:avLst/>
          </a:prstGeom>
        </p:spPr>
        <p:txBody>
          <a:bodyPr/>
          <a:lstStyle>
            <a:lvl1pPr marL="0" indent="0" algn="l">
              <a:buNone/>
              <a:defRPr sz="1100">
                <a:latin typeface="Arial" panose="020B0604020202020204" pitchFamily="34" charset="0"/>
                <a:cs typeface="Arial" panose="020B0604020202020204" pitchFamily="34" charset="0"/>
              </a:defRPr>
            </a:lvl1pPr>
          </a:lstStyle>
          <a:p>
            <a:r>
              <a:rPr lang="en-US"/>
              <a:t>Click icon to add picture</a:t>
            </a:r>
            <a:endParaRPr lang="en-GB"/>
          </a:p>
        </p:txBody>
      </p:sp>
      <p:sp>
        <p:nvSpPr>
          <p:cNvPr id="10" name="Text Placeholder 11"/>
          <p:cNvSpPr>
            <a:spLocks noGrp="1"/>
          </p:cNvSpPr>
          <p:nvPr>
            <p:ph type="body" sz="quarter" idx="10" hasCustomPrompt="1"/>
          </p:nvPr>
        </p:nvSpPr>
        <p:spPr>
          <a:xfrm>
            <a:off x="3580339" y="4318919"/>
            <a:ext cx="2050671" cy="2943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ctr">
              <a:buNone/>
              <a:defRPr sz="16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Presenter and date</a:t>
            </a:r>
            <a:endParaRPr lang="en-GB"/>
          </a:p>
        </p:txBody>
      </p:sp>
      <p:sp>
        <p:nvSpPr>
          <p:cNvPr id="12" name="Text Placeholder 12"/>
          <p:cNvSpPr>
            <a:spLocks noGrp="1"/>
          </p:cNvSpPr>
          <p:nvPr>
            <p:ph type="body" sz="quarter" idx="11" hasCustomPrompt="1"/>
          </p:nvPr>
        </p:nvSpPr>
        <p:spPr>
          <a:xfrm>
            <a:off x="3183595" y="3918573"/>
            <a:ext cx="2827615" cy="405102"/>
          </a:xfrm>
          <a:prstGeom prst="rect">
            <a:avLst/>
          </a:prstGeom>
          <a:solidFill>
            <a:schemeClr val="tx1"/>
          </a:solidFill>
          <a:ln>
            <a:solidFill>
              <a:schemeClr val="tx1"/>
            </a:solidFill>
          </a:ln>
        </p:spPr>
        <p:txBody>
          <a:bodyPr wrap="none" lIns="72000" tIns="36000" rIns="72000" bIns="36000" anchor="ctr" anchorCtr="0">
            <a:spAutoFit/>
          </a:bodyPr>
          <a:lstStyle>
            <a:lvl1pPr marL="0" indent="0" algn="ctr">
              <a:buNone/>
              <a:defRPr sz="2400" cap="all" baseline="0">
                <a:solidFill>
                  <a:schemeClr val="bg1"/>
                </a:solidFill>
                <a:latin typeface="Arial Narrow" panose="020B0606020202030204" pitchFamily="34" charset="0"/>
              </a:defRPr>
            </a:lvl1pPr>
          </a:lstStyle>
          <a:p>
            <a:pPr lvl="0"/>
            <a:r>
              <a:rPr lang="en-GB">
                <a:latin typeface="Arial Narrow" panose="020B0606020202030204" pitchFamily="34" charset="0"/>
              </a:rPr>
              <a:t>Presentation title</a:t>
            </a:r>
            <a:endParaRPr lang="en-GB"/>
          </a:p>
        </p:txBody>
      </p:sp>
      <p:sp>
        <p:nvSpPr>
          <p:cNvPr id="8"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9" name="Text Placeholder 2"/>
          <p:cNvSpPr>
            <a:spLocks noGrp="1"/>
          </p:cNvSpPr>
          <p:nvPr>
            <p:ph type="body" sz="quarter" idx="17"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pic>
        <p:nvPicPr>
          <p:cNvPr id="11" name="Picture Placeholder 7"/>
          <p:cNvPicPr>
            <a:picLocks noChangeAspect="1"/>
          </p:cNvPicPr>
          <p:nvPr/>
        </p:nvPicPr>
        <p:blipFill rotWithShape="1">
          <a:blip r:embed="rId2" cstate="print">
            <a:extLst>
              <a:ext uri="{28A0092B-C50C-407E-A947-70E740481C1C}">
                <a14:useLocalDpi xmlns:a14="http://schemas.microsoft.com/office/drawing/2010/main" val="0"/>
              </a:ext>
            </a:extLst>
          </a:blip>
          <a:srcRect t="102" b="-1035"/>
          <a:stretch/>
        </p:blipFill>
        <p:spPr>
          <a:xfrm>
            <a:off x="3558305" y="1291529"/>
            <a:ext cx="2050671" cy="2510261"/>
          </a:xfrm>
          <a:prstGeom prst="rect">
            <a:avLst/>
          </a:prstGeom>
        </p:spPr>
      </p:pic>
      <p:sp>
        <p:nvSpPr>
          <p:cNvPr id="4" name="TextBox 3">
            <a:extLst>
              <a:ext uri="{FF2B5EF4-FFF2-40B4-BE49-F238E27FC236}">
                <a16:creationId xmlns:a16="http://schemas.microsoft.com/office/drawing/2014/main" id="{168139D2-82CA-41CC-A2CA-0CD13C11F52B}"/>
              </a:ext>
            </a:extLst>
          </p:cNvPr>
          <p:cNvSpPr txBox="1"/>
          <p:nvPr userDrawn="1"/>
        </p:nvSpPr>
        <p:spPr>
          <a:xfrm>
            <a:off x="2032611" y="5576611"/>
            <a:ext cx="5644539" cy="461665"/>
          </a:xfrm>
          <a:prstGeom prst="rect">
            <a:avLst/>
          </a:prstGeom>
          <a:noFill/>
        </p:spPr>
        <p:txBody>
          <a:bodyPr wrap="square" rtlCol="0">
            <a:spAutoFit/>
          </a:bodyPr>
          <a:lstStyle/>
          <a:p>
            <a:pPr algn="ctr"/>
            <a:r>
              <a:rPr lang="en-GB" sz="2400" b="1" i="1" kern="1200" dirty="0">
                <a:solidFill>
                  <a:schemeClr val="tx1"/>
                </a:solidFill>
                <a:effectLst/>
                <a:latin typeface="+mn-lt"/>
                <a:ea typeface="+mn-ea"/>
                <a:cs typeface="+mn-cs"/>
              </a:rPr>
              <a:t>Mathew Jones BA (Hons), </a:t>
            </a:r>
            <a:r>
              <a:rPr lang="en-GB" sz="2400" b="1" i="1" kern="1200" dirty="0" err="1">
                <a:solidFill>
                  <a:schemeClr val="tx1"/>
                </a:solidFill>
                <a:effectLst/>
                <a:latin typeface="+mn-lt"/>
                <a:ea typeface="+mn-ea"/>
                <a:cs typeface="+mn-cs"/>
              </a:rPr>
              <a:t>CMgr</a:t>
            </a:r>
            <a:r>
              <a:rPr lang="en-GB" sz="2400" b="1" i="1" kern="1200" dirty="0">
                <a:solidFill>
                  <a:schemeClr val="tx1"/>
                </a:solidFill>
                <a:effectLst/>
                <a:latin typeface="+mn-lt"/>
                <a:ea typeface="+mn-ea"/>
                <a:cs typeface="+mn-cs"/>
              </a:rPr>
              <a:t>, </a:t>
            </a:r>
            <a:r>
              <a:rPr lang="en-GB" sz="2400" b="1" i="1" kern="1200" dirty="0" err="1">
                <a:solidFill>
                  <a:schemeClr val="tx1"/>
                </a:solidFill>
                <a:effectLst/>
                <a:latin typeface="+mn-lt"/>
                <a:ea typeface="+mn-ea"/>
                <a:cs typeface="+mn-cs"/>
              </a:rPr>
              <a:t>MInstRE</a:t>
            </a:r>
            <a:r>
              <a:rPr lang="en-GB" sz="2400" kern="1200" dirty="0">
                <a:solidFill>
                  <a:schemeClr val="tx1"/>
                </a:solidFill>
                <a:effectLst/>
                <a:latin typeface="+mn-lt"/>
                <a:ea typeface="+mn-ea"/>
                <a:cs typeface="+mn-cs"/>
              </a:rPr>
              <a:t>  </a:t>
            </a:r>
            <a:r>
              <a:rPr lang="en-GB" sz="2400" dirty="0"/>
              <a:t> </a:t>
            </a:r>
          </a:p>
        </p:txBody>
      </p:sp>
    </p:spTree>
    <p:extLst>
      <p:ext uri="{BB962C8B-B14F-4D97-AF65-F5344CB8AC3E}">
        <p14:creationId xmlns:p14="http://schemas.microsoft.com/office/powerpoint/2010/main" val="2940167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ingle content area">
    <p:spTree>
      <p:nvGrpSpPr>
        <p:cNvPr id="1" name=""/>
        <p:cNvGrpSpPr/>
        <p:nvPr/>
      </p:nvGrpSpPr>
      <p:grpSpPr>
        <a:xfrm>
          <a:off x="0" y="0"/>
          <a:ext cx="0" cy="0"/>
          <a:chOff x="0" y="0"/>
          <a:chExt cx="0" cy="0"/>
        </a:xfrm>
      </p:grpSpPr>
      <p:sp>
        <p:nvSpPr>
          <p:cNvPr id="9" name="Content Placeholder 2"/>
          <p:cNvSpPr>
            <a:spLocks noGrp="1"/>
          </p:cNvSpPr>
          <p:nvPr>
            <p:ph idx="1"/>
          </p:nvPr>
        </p:nvSpPr>
        <p:spPr>
          <a:xfrm>
            <a:off x="431999" y="1224000"/>
            <a:ext cx="8100000" cy="4608094"/>
          </a:xfrm>
          <a:prstGeom prst="rect">
            <a:avLst/>
          </a:prstGeom>
        </p:spPr>
        <p:txBody>
          <a:bodyPr/>
          <a:lstStyle>
            <a:lvl1pPr marL="0" indent="0">
              <a:buClr>
                <a:schemeClr val="accent3"/>
              </a:buClr>
              <a:buFontTx/>
              <a:buNone/>
              <a:defRPr sz="1400">
                <a:latin typeface="Arial" panose="020B0604020202020204" pitchFamily="34" charset="0"/>
                <a:cs typeface="Arial" panose="020B0604020202020204" pitchFamily="34" charset="0"/>
              </a:defRPr>
            </a:lvl1pPr>
            <a:lvl2pPr marL="457189" indent="0">
              <a:buClr>
                <a:schemeClr val="accent3"/>
              </a:buClr>
              <a:buFontTx/>
              <a:buNone/>
              <a:defRPr sz="1400">
                <a:latin typeface="Arial" panose="020B0604020202020204" pitchFamily="34" charset="0"/>
                <a:cs typeface="Arial" panose="020B0604020202020204" pitchFamily="34" charset="0"/>
              </a:defRPr>
            </a:lvl2pPr>
            <a:lvl3pPr marL="914377" indent="0">
              <a:buClr>
                <a:schemeClr val="accent3"/>
              </a:buClr>
              <a:buFontTx/>
              <a:buNone/>
              <a:defRPr sz="1400">
                <a:latin typeface="Arial" panose="020B0604020202020204" pitchFamily="34" charset="0"/>
                <a:cs typeface="Arial" panose="020B0604020202020204" pitchFamily="34" charset="0"/>
              </a:defRPr>
            </a:lvl3pPr>
            <a:lvl4pPr marL="1371566" indent="0">
              <a:buClr>
                <a:schemeClr val="accent3"/>
              </a:buClr>
              <a:buFontTx/>
              <a:buNone/>
              <a:defRPr sz="1400">
                <a:latin typeface="Arial" panose="020B0604020202020204" pitchFamily="34" charset="0"/>
                <a:cs typeface="Arial" panose="020B0604020202020204" pitchFamily="34" charset="0"/>
              </a:defRPr>
            </a:lvl4pPr>
            <a:lvl5pPr marL="1828754" indent="0">
              <a:buClr>
                <a:schemeClr val="accent3"/>
              </a:buClr>
              <a:buFontTx/>
              <a:buNone/>
              <a:defRPr sz="1400">
                <a:latin typeface="Arial" panose="020B0604020202020204" pitchFamily="34" charset="0"/>
                <a:cs typeface="Arial" panose="020B0604020202020204" pitchFamily="34" charset="0"/>
              </a:defRPr>
            </a:lvl5pPr>
          </a:lstStyle>
          <a:p>
            <a:pPr lvl="0"/>
            <a:r>
              <a:rPr lang="en-US"/>
              <a:t>Edit Master text styles</a:t>
            </a:r>
          </a:p>
        </p:txBody>
      </p:sp>
      <p:sp>
        <p:nvSpPr>
          <p:cNvPr id="13"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4" name="Text Placeholder 11"/>
          <p:cNvSpPr>
            <a:spLocks noGrp="1"/>
          </p:cNvSpPr>
          <p:nvPr>
            <p:ph type="body" sz="quarter" idx="10"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cxnSp>
        <p:nvCxnSpPr>
          <p:cNvPr id="17" name="Straight Connector 16"/>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328937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bullet points">
    <p:spTree>
      <p:nvGrpSpPr>
        <p:cNvPr id="1" name=""/>
        <p:cNvGrpSpPr/>
        <p:nvPr/>
      </p:nvGrpSpPr>
      <p:grpSpPr>
        <a:xfrm>
          <a:off x="0" y="0"/>
          <a:ext cx="0" cy="0"/>
          <a:chOff x="0" y="0"/>
          <a:chExt cx="0" cy="0"/>
        </a:xfrm>
      </p:grpSpPr>
      <p:sp>
        <p:nvSpPr>
          <p:cNvPr id="9" name="Content Placeholder 2"/>
          <p:cNvSpPr>
            <a:spLocks noGrp="1"/>
          </p:cNvSpPr>
          <p:nvPr>
            <p:ph idx="1"/>
          </p:nvPr>
        </p:nvSpPr>
        <p:spPr>
          <a:xfrm>
            <a:off x="431999" y="1224000"/>
            <a:ext cx="8100000" cy="4608094"/>
          </a:xfrm>
          <a:prstGeom prst="rect">
            <a:avLst/>
          </a:prstGeom>
        </p:spPr>
        <p:txBody>
          <a:bodyPr/>
          <a:lstStyle>
            <a:lvl1pPr marL="285744" indent="-28574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800080" indent="-342891">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257269" indent="-342891">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57309" indent="-28574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114498" indent="-28574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4" name="Text Placeholder 11"/>
          <p:cNvSpPr>
            <a:spLocks noGrp="1"/>
          </p:cNvSpPr>
          <p:nvPr>
            <p:ph type="body" sz="quarter" idx="10"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sp>
        <p:nvSpPr>
          <p:cNvPr id="15" name="Slide Number Placeholder 4"/>
          <p:cNvSpPr>
            <a:spLocks noGrp="1"/>
          </p:cNvSpPr>
          <p:nvPr>
            <p:ph type="sldNum" sz="quarter" idx="12"/>
          </p:nvPr>
        </p:nvSpPr>
        <p:spPr>
          <a:xfrm>
            <a:off x="0" y="6337468"/>
            <a:ext cx="437959" cy="31558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a:p>
        </p:txBody>
      </p:sp>
      <p:sp>
        <p:nvSpPr>
          <p:cNvPr id="16" name="Text Placeholder 7"/>
          <p:cNvSpPr>
            <a:spLocks noGrp="1"/>
          </p:cNvSpPr>
          <p:nvPr>
            <p:ph type="body" sz="quarter" idx="15" hasCustomPrompt="1"/>
          </p:nvPr>
        </p:nvSpPr>
        <p:spPr>
          <a:xfrm>
            <a:off x="431999" y="6397451"/>
            <a:ext cx="324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a:latin typeface="Arial" panose="020B0604020202020204" pitchFamily="34" charset="0"/>
                <a:cs typeface="Arial" panose="020B0604020202020204" pitchFamily="34" charset="0"/>
              </a:rPr>
              <a:t>Footnote:</a:t>
            </a:r>
            <a:endParaRPr lang="en-GB"/>
          </a:p>
        </p:txBody>
      </p:sp>
      <p:cxnSp>
        <p:nvCxnSpPr>
          <p:cNvPr id="17" name="Straight Connector 16"/>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0" name="Text Placeholder 2"/>
          <p:cNvSpPr>
            <a:spLocks noGrp="1"/>
          </p:cNvSpPr>
          <p:nvPr>
            <p:ph type="body" sz="quarter" idx="17"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2" name="TextBox 11">
            <a:extLst>
              <a:ext uri="{FF2B5EF4-FFF2-40B4-BE49-F238E27FC236}">
                <a16:creationId xmlns:a16="http://schemas.microsoft.com/office/drawing/2014/main" id="{A122E9FE-80D8-42CB-8789-BAC612EC1DAD}"/>
              </a:ext>
            </a:extLst>
          </p:cNvPr>
          <p:cNvSpPr txBox="1"/>
          <p:nvPr userDrawn="1"/>
        </p:nvSpPr>
        <p:spPr>
          <a:xfrm>
            <a:off x="3849835" y="6205474"/>
            <a:ext cx="3795876" cy="369332"/>
          </a:xfrm>
          <a:prstGeom prst="rect">
            <a:avLst/>
          </a:prstGeom>
          <a:noFill/>
        </p:spPr>
        <p:txBody>
          <a:bodyPr wrap="square" rtlCol="0">
            <a:spAutoFit/>
          </a:bodyPr>
          <a:lstStyle/>
          <a:p>
            <a:pPr algn="r"/>
            <a:r>
              <a:rPr lang="en-GB" sz="1800" b="0" i="1" kern="1200">
                <a:solidFill>
                  <a:schemeClr val="bg1">
                    <a:lumMod val="65000"/>
                  </a:schemeClr>
                </a:solidFill>
                <a:effectLst/>
                <a:latin typeface="+mn-lt"/>
                <a:ea typeface="+mn-ea"/>
                <a:cs typeface="+mn-cs"/>
              </a:rPr>
              <a:t>People are the Army, not in the Army</a:t>
            </a:r>
            <a:r>
              <a:rPr lang="en-GB" sz="1800" b="0" kern="1200">
                <a:solidFill>
                  <a:schemeClr val="bg1">
                    <a:lumMod val="65000"/>
                  </a:schemeClr>
                </a:solidFill>
                <a:effectLst/>
                <a:latin typeface="+mn-lt"/>
                <a:ea typeface="+mn-ea"/>
                <a:cs typeface="+mn-cs"/>
              </a:rPr>
              <a:t>.   </a:t>
            </a:r>
            <a:r>
              <a:rPr lang="en-GB" sz="1800" b="0">
                <a:solidFill>
                  <a:schemeClr val="bg1">
                    <a:lumMod val="65000"/>
                  </a:schemeClr>
                </a:solidFill>
              </a:rPr>
              <a:t> </a:t>
            </a:r>
          </a:p>
        </p:txBody>
      </p:sp>
    </p:spTree>
    <p:extLst>
      <p:ext uri="{BB962C8B-B14F-4D97-AF65-F5344CB8AC3E}">
        <p14:creationId xmlns:p14="http://schemas.microsoft.com/office/powerpoint/2010/main" val="1600117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ext area and image">
    <p:spTree>
      <p:nvGrpSpPr>
        <p:cNvPr id="1" name=""/>
        <p:cNvGrpSpPr/>
        <p:nvPr/>
      </p:nvGrpSpPr>
      <p:grpSpPr>
        <a:xfrm>
          <a:off x="0" y="0"/>
          <a:ext cx="0" cy="0"/>
          <a:chOff x="0" y="0"/>
          <a:chExt cx="0" cy="0"/>
        </a:xfrm>
      </p:grpSpPr>
      <p:sp>
        <p:nvSpPr>
          <p:cNvPr id="10"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3" name="Subtitle 2"/>
          <p:cNvSpPr>
            <a:spLocks noGrp="1"/>
          </p:cNvSpPr>
          <p:nvPr>
            <p:ph type="subTitle" idx="1" hasCustomPrompt="1"/>
          </p:nvPr>
        </p:nvSpPr>
        <p:spPr>
          <a:xfrm>
            <a:off x="432000" y="1223999"/>
            <a:ext cx="8100000" cy="1311383"/>
          </a:xfrm>
          <a:prstGeom prst="rect">
            <a:avLst/>
          </a:prstGeom>
        </p:spPr>
        <p:txBody>
          <a:bodyPr/>
          <a:lstStyle>
            <a:lvl1pPr marL="0" indent="0" algn="l">
              <a:buNone/>
              <a:defRPr sz="1400" baseline="0">
                <a:latin typeface="Arial" panose="020B0604020202020204" pitchFamily="34" charset="0"/>
                <a:cs typeface="Arial" panose="020B0604020202020204" pitchFamily="34" charset="0"/>
              </a:defRPr>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paragraph style</a:t>
            </a:r>
          </a:p>
        </p:txBody>
      </p:sp>
      <p:sp>
        <p:nvSpPr>
          <p:cNvPr id="14" name="Text Placeholder 11"/>
          <p:cNvSpPr>
            <a:spLocks noGrp="1"/>
          </p:cNvSpPr>
          <p:nvPr>
            <p:ph type="body" sz="quarter" idx="10"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sp>
        <p:nvSpPr>
          <p:cNvPr id="15" name="Slide Number Placeholder 4"/>
          <p:cNvSpPr>
            <a:spLocks noGrp="1"/>
          </p:cNvSpPr>
          <p:nvPr>
            <p:ph type="sldNum" sz="quarter" idx="12"/>
          </p:nvPr>
        </p:nvSpPr>
        <p:spPr>
          <a:xfrm>
            <a:off x="162002" y="6397448"/>
            <a:ext cx="275957"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a:p>
        </p:txBody>
      </p:sp>
      <p:sp>
        <p:nvSpPr>
          <p:cNvPr id="16" name="Text Placeholder 7"/>
          <p:cNvSpPr>
            <a:spLocks noGrp="1"/>
          </p:cNvSpPr>
          <p:nvPr>
            <p:ph type="body" sz="quarter" idx="15" hasCustomPrompt="1"/>
          </p:nvPr>
        </p:nvSpPr>
        <p:spPr>
          <a:xfrm>
            <a:off x="431999" y="6397451"/>
            <a:ext cx="324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a:latin typeface="Arial" panose="020B0604020202020204" pitchFamily="34" charset="0"/>
                <a:cs typeface="Arial" panose="020B0604020202020204" pitchFamily="34" charset="0"/>
              </a:rPr>
              <a:t>Footnote:</a:t>
            </a:r>
            <a:endParaRPr lang="en-GB"/>
          </a:p>
        </p:txBody>
      </p:sp>
      <p:cxnSp>
        <p:nvCxnSpPr>
          <p:cNvPr id="17" name="Straight Connector 16"/>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Picture Placeholder 4"/>
          <p:cNvSpPr>
            <a:spLocks noGrp="1"/>
          </p:cNvSpPr>
          <p:nvPr>
            <p:ph type="pic" sz="quarter" idx="16"/>
          </p:nvPr>
        </p:nvSpPr>
        <p:spPr>
          <a:xfrm>
            <a:off x="432000" y="2805113"/>
            <a:ext cx="8100000" cy="2736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stStyle>
          <a:p>
            <a:r>
              <a:rPr lang="en-US"/>
              <a:t>Click icon to add picture</a:t>
            </a:r>
            <a:endParaRPr lang="en-GB"/>
          </a:p>
        </p:txBody>
      </p:sp>
      <p:sp>
        <p:nvSpPr>
          <p:cNvPr id="9" name="Text Placeholder 2"/>
          <p:cNvSpPr>
            <a:spLocks noGrp="1"/>
          </p:cNvSpPr>
          <p:nvPr>
            <p:ph type="body" sz="quarter" idx="17"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1" name="Text Placeholder 2"/>
          <p:cNvSpPr>
            <a:spLocks noGrp="1"/>
          </p:cNvSpPr>
          <p:nvPr>
            <p:ph type="body" sz="quarter" idx="18"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12023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column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32000" y="1224000"/>
            <a:ext cx="3888000" cy="4320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vl2pPr marL="742932" indent="-28574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200121" indent="-28574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57309" indent="-285744">
              <a:buFont typeface="Wingdings" panose="05000000000000000000" pitchFamily="2" charset="2"/>
              <a:buChar char="§"/>
              <a:defRPr sz="1400">
                <a:latin typeface="Arial" panose="020B0604020202020204" pitchFamily="34" charset="0"/>
                <a:cs typeface="Arial" panose="020B0604020202020204" pitchFamily="34" charset="0"/>
              </a:defRPr>
            </a:lvl4pPr>
            <a:lvl5pPr marL="2114498" indent="-285744">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p:txBody>
      </p:sp>
      <p:sp>
        <p:nvSpPr>
          <p:cNvPr id="4" name="Content Placeholder 3"/>
          <p:cNvSpPr>
            <a:spLocks noGrp="1"/>
          </p:cNvSpPr>
          <p:nvPr>
            <p:ph sz="half" idx="2"/>
          </p:nvPr>
        </p:nvSpPr>
        <p:spPr>
          <a:xfrm>
            <a:off x="4640990" y="1224000"/>
            <a:ext cx="3888000" cy="4320000"/>
          </a:xfrm>
          <a:prstGeom prst="rect">
            <a:avLst/>
          </a:prstGeom>
        </p:spPr>
        <p:txBody>
          <a:bodyPr/>
          <a:lstStyle>
            <a:lvl1pPr marL="228594"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685783"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2971"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00160"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057349"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6" name="Text Placeholder 11"/>
          <p:cNvSpPr>
            <a:spLocks noGrp="1"/>
          </p:cNvSpPr>
          <p:nvPr>
            <p:ph type="body" sz="quarter" idx="13"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cxnSp>
        <p:nvCxnSpPr>
          <p:cNvPr id="19" name="Straight Connector 18"/>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3459219169"/>
      </p:ext>
    </p:extLst>
  </p:cSld>
  <p:clrMapOvr>
    <a:masterClrMapping/>
  </p:clrMapOvr>
  <p:extLst>
    <p:ext uri="{DCECCB84-F9BA-43D5-87BE-67443E8EF086}">
      <p15:sldGuideLst xmlns:p15="http://schemas.microsoft.com/office/powerpoint/2012/main">
        <p15:guide id="1" orient="horz" pos="2160">
          <p15:clr>
            <a:srgbClr val="FBAE40"/>
          </p15:clr>
        </p15:guide>
        <p15:guide id="2" pos="5375">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hree content columns">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32000" y="1224000"/>
            <a:ext cx="2484000" cy="4320000"/>
          </a:xfrm>
          <a:prstGeom prst="rect">
            <a:avLst/>
          </a:prstGeom>
        </p:spPr>
        <p:txBody>
          <a:bodyPr/>
          <a:lstStyle>
            <a:lvl1pPr marL="0" indent="0">
              <a:buNone/>
              <a:defRPr sz="1400">
                <a:latin typeface="Arial" panose="020B0604020202020204" pitchFamily="34" charset="0"/>
                <a:cs typeface="Arial" panose="020B0604020202020204" pitchFamily="34" charset="0"/>
              </a:defRPr>
            </a:lvl1pPr>
            <a:lvl2pPr marL="685783"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2971"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00160" indent="-228594">
              <a:buFont typeface="Wingdings" panose="05000000000000000000" pitchFamily="2" charset="2"/>
              <a:buChar char="§"/>
              <a:defRPr sz="1400">
                <a:latin typeface="Arial" panose="020B0604020202020204" pitchFamily="34" charset="0"/>
                <a:cs typeface="Arial" panose="020B0604020202020204" pitchFamily="34" charset="0"/>
              </a:defRPr>
            </a:lvl4pPr>
            <a:lvl5pPr marL="2057349" indent="-228594">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p:txBody>
      </p:sp>
      <p:sp>
        <p:nvSpPr>
          <p:cNvPr id="6" name="Content Placeholder 5"/>
          <p:cNvSpPr>
            <a:spLocks noGrp="1"/>
          </p:cNvSpPr>
          <p:nvPr>
            <p:ph sz="quarter" idx="4"/>
          </p:nvPr>
        </p:nvSpPr>
        <p:spPr>
          <a:xfrm>
            <a:off x="3232993" y="1224000"/>
            <a:ext cx="2484000" cy="4320000"/>
          </a:xfrm>
          <a:prstGeom prst="rect">
            <a:avLst/>
          </a:prstGeom>
        </p:spPr>
        <p:txBody>
          <a:bodyPr/>
          <a:lstStyle>
            <a:lvl1pPr marL="0" indent="0">
              <a:buNone/>
              <a:defRPr sz="1400">
                <a:latin typeface="Arial" panose="020B0604020202020204" pitchFamily="34" charset="0"/>
                <a:cs typeface="Arial" panose="020B0604020202020204" pitchFamily="34" charset="0"/>
              </a:defRPr>
            </a:lvl1pPr>
            <a:lvl2pPr marL="685783"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2971"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a:defRPr sz="1400">
                <a:latin typeface="Arial" panose="020B0604020202020204" pitchFamily="34" charset="0"/>
                <a:cs typeface="Arial" panose="020B0604020202020204" pitchFamily="34" charset="0"/>
              </a:defRPr>
            </a:lvl4pPr>
            <a:lvl5pP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p:txBody>
      </p:sp>
      <p:sp>
        <p:nvSpPr>
          <p:cNvPr id="14" name="Content Placeholder 13"/>
          <p:cNvSpPr>
            <a:spLocks noGrp="1"/>
          </p:cNvSpPr>
          <p:nvPr>
            <p:ph sz="quarter" idx="14"/>
          </p:nvPr>
        </p:nvSpPr>
        <p:spPr>
          <a:xfrm>
            <a:off x="6041707" y="1223963"/>
            <a:ext cx="2484000" cy="4320000"/>
          </a:xfrm>
          <a:prstGeom prst="rect">
            <a:avLst/>
          </a:prstGeom>
        </p:spPr>
        <p:txBody>
          <a:bodyPr/>
          <a:lstStyle>
            <a:lvl1pPr marL="228594"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685783"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2971" indent="-228594">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a:defRPr sz="1400">
                <a:latin typeface="Arial" panose="020B0604020202020204" pitchFamily="34" charset="0"/>
                <a:cs typeface="Arial" panose="020B0604020202020204" pitchFamily="34" charset="0"/>
              </a:defRPr>
            </a:lvl4pPr>
            <a:lvl5pP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p:txBody>
      </p:sp>
      <p:sp>
        <p:nvSpPr>
          <p:cNvPr id="18"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9" name="Text Placeholder 11"/>
          <p:cNvSpPr>
            <a:spLocks noGrp="1"/>
          </p:cNvSpPr>
          <p:nvPr>
            <p:ph type="body" sz="quarter" idx="13"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sp>
        <p:nvSpPr>
          <p:cNvPr id="21" name="Slide Number Placeholder 4"/>
          <p:cNvSpPr>
            <a:spLocks noGrp="1"/>
          </p:cNvSpPr>
          <p:nvPr>
            <p:ph type="sldNum" sz="quarter" idx="12"/>
          </p:nvPr>
        </p:nvSpPr>
        <p:spPr>
          <a:xfrm>
            <a:off x="162002" y="6397448"/>
            <a:ext cx="275957"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a:p>
        </p:txBody>
      </p:sp>
      <p:sp>
        <p:nvSpPr>
          <p:cNvPr id="22" name="Text Placeholder 7"/>
          <p:cNvSpPr>
            <a:spLocks noGrp="1"/>
          </p:cNvSpPr>
          <p:nvPr>
            <p:ph type="body" sz="quarter" idx="18" hasCustomPrompt="1"/>
          </p:nvPr>
        </p:nvSpPr>
        <p:spPr>
          <a:xfrm>
            <a:off x="431999" y="6397451"/>
            <a:ext cx="324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a:latin typeface="Arial" panose="020B0604020202020204" pitchFamily="34" charset="0"/>
                <a:cs typeface="Arial" panose="020B0604020202020204" pitchFamily="34" charset="0"/>
              </a:rPr>
              <a:t>Footnote:</a:t>
            </a:r>
            <a:endParaRPr lang="en-GB"/>
          </a:p>
        </p:txBody>
      </p:sp>
      <p:cxnSp>
        <p:nvCxnSpPr>
          <p:cNvPr id="23" name="Straight Connector 22"/>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1" name="Text Placeholder 2"/>
          <p:cNvSpPr>
            <a:spLocks noGrp="1"/>
          </p:cNvSpPr>
          <p:nvPr>
            <p:ph type="body" sz="quarter" idx="17"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6319129"/>
      </p:ext>
    </p:extLst>
  </p:cSld>
  <p:clrMapOvr>
    <a:masterClrMapping/>
  </p:clrMapOvr>
  <p:extLst>
    <p:ext uri="{DCECCB84-F9BA-43D5-87BE-67443E8EF086}">
      <p15:sldGuideLst xmlns:p15="http://schemas.microsoft.com/office/powerpoint/2012/main">
        <p15:guide id="1" pos="5375">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Full width image">
    <p:spTree>
      <p:nvGrpSpPr>
        <p:cNvPr id="1" name=""/>
        <p:cNvGrpSpPr/>
        <p:nvPr/>
      </p:nvGrpSpPr>
      <p:grpSpPr>
        <a:xfrm>
          <a:off x="0" y="0"/>
          <a:ext cx="0" cy="0"/>
          <a:chOff x="0" y="0"/>
          <a:chExt cx="0" cy="0"/>
        </a:xfrm>
      </p:grpSpPr>
      <p:sp>
        <p:nvSpPr>
          <p:cNvPr id="9" name="Picture Placeholder 8"/>
          <p:cNvSpPr>
            <a:spLocks noGrp="1"/>
          </p:cNvSpPr>
          <p:nvPr>
            <p:ph type="pic" sz="quarter" idx="14"/>
          </p:nvPr>
        </p:nvSpPr>
        <p:spPr>
          <a:xfrm>
            <a:off x="0" y="1224000"/>
            <a:ext cx="9144000" cy="4320000"/>
          </a:xfrm>
          <a:prstGeom prst="rect">
            <a:avLst/>
          </a:prstGeom>
        </p:spPr>
        <p:txBody>
          <a:bodyPr/>
          <a:lstStyle>
            <a:lvl1pPr marL="0" indent="0">
              <a:buNone/>
              <a:defRPr sz="1200">
                <a:latin typeface="Arial" panose="020B0604020202020204" pitchFamily="34" charset="0"/>
                <a:cs typeface="Arial" panose="020B0604020202020204" pitchFamily="34" charset="0"/>
              </a:defRPr>
            </a:lvl1pPr>
          </a:lstStyle>
          <a:p>
            <a:r>
              <a:rPr lang="en-US"/>
              <a:t>Click icon to add picture</a:t>
            </a:r>
            <a:endParaRPr lang="en-GB"/>
          </a:p>
        </p:txBody>
      </p:sp>
      <p:sp>
        <p:nvSpPr>
          <p:cNvPr id="11" name="Slide Number Placeholder 4"/>
          <p:cNvSpPr>
            <a:spLocks noGrp="1"/>
          </p:cNvSpPr>
          <p:nvPr>
            <p:ph type="sldNum" sz="quarter" idx="12"/>
          </p:nvPr>
        </p:nvSpPr>
        <p:spPr>
          <a:xfrm>
            <a:off x="162002" y="6397448"/>
            <a:ext cx="275957"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a:p>
        </p:txBody>
      </p:sp>
      <p:sp>
        <p:nvSpPr>
          <p:cNvPr id="12"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3" name="Text Placeholder 11"/>
          <p:cNvSpPr>
            <a:spLocks noGrp="1"/>
          </p:cNvSpPr>
          <p:nvPr>
            <p:ph type="body" sz="quarter" idx="13"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sp>
        <p:nvSpPr>
          <p:cNvPr id="14" name="Text Placeholder 7"/>
          <p:cNvSpPr>
            <a:spLocks noGrp="1"/>
          </p:cNvSpPr>
          <p:nvPr>
            <p:ph type="body" sz="quarter" idx="15" hasCustomPrompt="1"/>
          </p:nvPr>
        </p:nvSpPr>
        <p:spPr>
          <a:xfrm>
            <a:off x="431999" y="6397451"/>
            <a:ext cx="324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a:latin typeface="Arial" panose="020B0604020202020204" pitchFamily="34" charset="0"/>
                <a:cs typeface="Arial" panose="020B0604020202020204" pitchFamily="34" charset="0"/>
              </a:rPr>
              <a:t>Footnote:</a:t>
            </a:r>
            <a:endParaRPr lang="en-GB"/>
          </a:p>
        </p:txBody>
      </p:sp>
      <p:cxnSp>
        <p:nvCxnSpPr>
          <p:cNvPr id="15" name="Straight Connector 14"/>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0" name="Text Placeholder 2"/>
          <p:cNvSpPr>
            <a:spLocks noGrp="1"/>
          </p:cNvSpPr>
          <p:nvPr>
            <p:ph type="body" sz="quarter" idx="17"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2084977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ntent rows">
    <p:spTree>
      <p:nvGrpSpPr>
        <p:cNvPr id="1" name=""/>
        <p:cNvGrpSpPr/>
        <p:nvPr/>
      </p:nvGrpSpPr>
      <p:grpSpPr>
        <a:xfrm>
          <a:off x="0" y="0"/>
          <a:ext cx="0" cy="0"/>
          <a:chOff x="0" y="0"/>
          <a:chExt cx="0" cy="0"/>
        </a:xfrm>
      </p:grpSpPr>
      <p:sp>
        <p:nvSpPr>
          <p:cNvPr id="14" name="Content Placeholder 2"/>
          <p:cNvSpPr>
            <a:spLocks noGrp="1"/>
          </p:cNvSpPr>
          <p:nvPr>
            <p:ph idx="17"/>
          </p:nvPr>
        </p:nvSpPr>
        <p:spPr>
          <a:xfrm>
            <a:off x="432000" y="3420000"/>
            <a:ext cx="8100000" cy="1944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vl2pPr marL="457189" indent="0">
              <a:buFontTx/>
              <a:buNone/>
              <a:defRPr sz="1400">
                <a:latin typeface="Arial" panose="020B0604020202020204" pitchFamily="34" charset="0"/>
                <a:cs typeface="Arial" panose="020B0604020202020204" pitchFamily="34" charset="0"/>
              </a:defRPr>
            </a:lvl2pPr>
            <a:lvl3pPr marL="914377" indent="0">
              <a:buFontTx/>
              <a:buNone/>
              <a:defRPr sz="1400">
                <a:latin typeface="Arial" panose="020B0604020202020204" pitchFamily="34" charset="0"/>
                <a:cs typeface="Arial" panose="020B0604020202020204" pitchFamily="34" charset="0"/>
              </a:defRPr>
            </a:lvl3pPr>
            <a:lvl4pPr marL="1371566" indent="0">
              <a:buFontTx/>
              <a:buNone/>
              <a:defRPr sz="1400">
                <a:latin typeface="Arial" panose="020B0604020202020204" pitchFamily="34" charset="0"/>
                <a:cs typeface="Arial" panose="020B0604020202020204" pitchFamily="34" charset="0"/>
              </a:defRPr>
            </a:lvl4pPr>
            <a:lvl5pPr marL="1828754" indent="0">
              <a:buFontTx/>
              <a:buNone/>
              <a:defRPr sz="140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6" name="Text Placeholder 11"/>
          <p:cNvSpPr>
            <a:spLocks noGrp="1"/>
          </p:cNvSpPr>
          <p:nvPr>
            <p:ph type="body" sz="quarter" idx="13"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sp>
        <p:nvSpPr>
          <p:cNvPr id="17" name="Slide Number Placeholder 4"/>
          <p:cNvSpPr>
            <a:spLocks noGrp="1"/>
          </p:cNvSpPr>
          <p:nvPr>
            <p:ph type="sldNum" sz="quarter" idx="12"/>
          </p:nvPr>
        </p:nvSpPr>
        <p:spPr>
          <a:xfrm>
            <a:off x="162002" y="6397448"/>
            <a:ext cx="275957"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a:p>
        </p:txBody>
      </p:sp>
      <p:sp>
        <p:nvSpPr>
          <p:cNvPr id="18" name="Text Placeholder 7"/>
          <p:cNvSpPr>
            <a:spLocks noGrp="1"/>
          </p:cNvSpPr>
          <p:nvPr>
            <p:ph type="body" sz="quarter" idx="15" hasCustomPrompt="1"/>
          </p:nvPr>
        </p:nvSpPr>
        <p:spPr>
          <a:xfrm>
            <a:off x="431999" y="6397451"/>
            <a:ext cx="324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a:latin typeface="Arial" panose="020B0604020202020204" pitchFamily="34" charset="0"/>
                <a:cs typeface="Arial" panose="020B0604020202020204" pitchFamily="34" charset="0"/>
              </a:rPr>
              <a:t>Footnote:</a:t>
            </a:r>
            <a:endParaRPr lang="en-GB"/>
          </a:p>
        </p:txBody>
      </p:sp>
      <p:cxnSp>
        <p:nvCxnSpPr>
          <p:cNvPr id="19" name="Straight Connector 18"/>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Content Placeholder 12"/>
          <p:cNvSpPr>
            <a:spLocks noGrp="1"/>
          </p:cNvSpPr>
          <p:nvPr>
            <p:ph sz="quarter" idx="18"/>
          </p:nvPr>
        </p:nvSpPr>
        <p:spPr>
          <a:xfrm>
            <a:off x="432000" y="1224000"/>
            <a:ext cx="8100000" cy="1944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vl2pPr marL="685783" indent="-228594"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2971" indent="-228594"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00160" indent="-228594"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057349" indent="-228594"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10" name="Text Placeholder 2"/>
          <p:cNvSpPr>
            <a:spLocks noGrp="1"/>
          </p:cNvSpPr>
          <p:nvPr>
            <p:ph type="body" sz="quarter" idx="19"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510051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10" name="Title 1"/>
          <p:cNvSpPr>
            <a:spLocks noGrp="1"/>
          </p:cNvSpPr>
          <p:nvPr>
            <p:ph type="ctrTitle" hasCustomPrompt="1"/>
          </p:nvPr>
        </p:nvSpPr>
        <p:spPr>
          <a:xfrm>
            <a:off x="432001" y="256333"/>
            <a:ext cx="602263" cy="313932"/>
          </a:xfrm>
          <a:prstGeom prst="rect">
            <a:avLst/>
          </a:prstGeom>
          <a:solidFill>
            <a:schemeClr val="tx1"/>
          </a:solidFill>
        </p:spPr>
        <p:txBody>
          <a:bodyPr wrap="none" lIns="72000" rIns="72000" anchor="b">
            <a:spAutoFit/>
          </a:bodyPr>
          <a:lstStyle>
            <a:lvl1pPr algn="l">
              <a:defRPr sz="1600"/>
            </a:lvl1pPr>
          </a:lstStyle>
          <a:p>
            <a:r>
              <a:rPr lang="en-US"/>
              <a:t>title</a:t>
            </a:r>
          </a:p>
        </p:txBody>
      </p:sp>
      <p:sp>
        <p:nvSpPr>
          <p:cNvPr id="11" name="Text Placeholder 11"/>
          <p:cNvSpPr>
            <a:spLocks noGrp="1"/>
          </p:cNvSpPr>
          <p:nvPr>
            <p:ph type="body" sz="quarter" idx="11" hasCustomPrompt="1"/>
          </p:nvPr>
        </p:nvSpPr>
        <p:spPr>
          <a:xfrm>
            <a:off x="432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189" indent="0" algn="l">
              <a:buNone/>
              <a:defRPr sz="2800">
                <a:latin typeface="Arial Narrow" panose="020B0606020202030204" pitchFamily="34" charset="0"/>
              </a:defRPr>
            </a:lvl2pPr>
            <a:lvl3pPr marL="914377" indent="0" algn="l">
              <a:buNone/>
              <a:defRPr sz="2400">
                <a:latin typeface="Arial Narrow" panose="020B0606020202030204" pitchFamily="34" charset="0"/>
              </a:defRPr>
            </a:lvl3pPr>
            <a:lvl4pPr marL="1371566" indent="0" algn="l">
              <a:buNone/>
              <a:defRPr sz="2000">
                <a:latin typeface="Arial Narrow" panose="020B0606020202030204" pitchFamily="34" charset="0"/>
              </a:defRPr>
            </a:lvl4pPr>
            <a:lvl5pPr marL="1828754" indent="0" algn="l">
              <a:buNone/>
              <a:defRPr sz="2000">
                <a:latin typeface="Arial Narrow" panose="020B0606020202030204" pitchFamily="34" charset="0"/>
              </a:defRPr>
            </a:lvl5pPr>
          </a:lstStyle>
          <a:p>
            <a:pPr lvl="0"/>
            <a:r>
              <a:rPr lang="en-US"/>
              <a:t>Sub title</a:t>
            </a:r>
            <a:endParaRPr lang="en-GB"/>
          </a:p>
        </p:txBody>
      </p:sp>
      <p:sp>
        <p:nvSpPr>
          <p:cNvPr id="12" name="Slide Number Placeholder 4"/>
          <p:cNvSpPr>
            <a:spLocks noGrp="1"/>
          </p:cNvSpPr>
          <p:nvPr>
            <p:ph type="sldNum" sz="quarter" idx="12"/>
          </p:nvPr>
        </p:nvSpPr>
        <p:spPr>
          <a:xfrm>
            <a:off x="162002" y="6397448"/>
            <a:ext cx="275957"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a:p>
        </p:txBody>
      </p:sp>
      <p:sp>
        <p:nvSpPr>
          <p:cNvPr id="13" name="Text Placeholder 7"/>
          <p:cNvSpPr>
            <a:spLocks noGrp="1"/>
          </p:cNvSpPr>
          <p:nvPr>
            <p:ph type="body" sz="quarter" idx="15" hasCustomPrompt="1"/>
          </p:nvPr>
        </p:nvSpPr>
        <p:spPr>
          <a:xfrm>
            <a:off x="431999" y="6397451"/>
            <a:ext cx="324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a:latin typeface="Arial" panose="020B0604020202020204" pitchFamily="34" charset="0"/>
                <a:cs typeface="Arial" panose="020B0604020202020204" pitchFamily="34" charset="0"/>
              </a:rPr>
              <a:t>Footnote:</a:t>
            </a:r>
            <a:endParaRPr lang="en-GB"/>
          </a:p>
        </p:txBody>
      </p:sp>
      <p:cxnSp>
        <p:nvCxnSpPr>
          <p:cNvPr id="14" name="Straight Connector 13"/>
          <p:cNvCxnSpPr/>
          <p:nvPr/>
        </p:nvCxnSpPr>
        <p:spPr bwMode="auto">
          <a:xfrm>
            <a:off x="432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 Placeholder 2"/>
          <p:cNvSpPr>
            <a:spLocks noGrp="1"/>
          </p:cNvSpPr>
          <p:nvPr>
            <p:ph type="body" sz="quarter" idx="16" hasCustomPrompt="1"/>
          </p:nvPr>
        </p:nvSpPr>
        <p:spPr>
          <a:xfrm>
            <a:off x="3139705" y="34608"/>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
        <p:nvSpPr>
          <p:cNvPr id="8" name="Text Placeholder 2"/>
          <p:cNvSpPr>
            <a:spLocks noGrp="1"/>
          </p:cNvSpPr>
          <p:nvPr>
            <p:ph type="body" sz="quarter" idx="17" hasCustomPrompt="1"/>
          </p:nvPr>
        </p:nvSpPr>
        <p:spPr>
          <a:xfrm>
            <a:off x="3142562" y="6618875"/>
            <a:ext cx="2875403"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a:t>CLASSIFICATION</a:t>
            </a:r>
          </a:p>
        </p:txBody>
      </p:sp>
    </p:spTree>
    <p:extLst>
      <p:ext uri="{BB962C8B-B14F-4D97-AF65-F5344CB8AC3E}">
        <p14:creationId xmlns:p14="http://schemas.microsoft.com/office/powerpoint/2010/main" val="564852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B0E5B3-38C4-4263-9EF7-B54891EAF125}"/>
              </a:ext>
            </a:extLst>
          </p:cNvPr>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77994" y="5761718"/>
            <a:ext cx="1169522" cy="1092735"/>
          </a:xfrm>
          <a:prstGeom prst="rect">
            <a:avLst/>
          </a:prstGeom>
        </p:spPr>
      </p:pic>
      <p:pic>
        <p:nvPicPr>
          <p:cNvPr id="5" name="Picture Placeholder 7">
            <a:extLst>
              <a:ext uri="{FF2B5EF4-FFF2-40B4-BE49-F238E27FC236}">
                <a16:creationId xmlns:a16="http://schemas.microsoft.com/office/drawing/2014/main" id="{B5D6C662-4E3D-48F2-B642-518B16000E3C}"/>
              </a:ext>
            </a:extLst>
          </p:cNvPr>
          <p:cNvPicPr>
            <a:picLocks noChangeAspect="1"/>
          </p:cNvPicPr>
          <p:nvPr userDrawn="1"/>
        </p:nvPicPr>
        <p:blipFill rotWithShape="1">
          <a:blip r:embed="rId13" cstate="print">
            <a:extLst>
              <a:ext uri="{28A0092B-C50C-407E-A947-70E740481C1C}">
                <a14:useLocalDpi xmlns:a14="http://schemas.microsoft.com/office/drawing/2010/main" val="0"/>
              </a:ext>
            </a:extLst>
          </a:blip>
          <a:srcRect t="102" b="-1035"/>
          <a:stretch/>
        </p:blipFill>
        <p:spPr>
          <a:xfrm>
            <a:off x="7491468" y="5938090"/>
            <a:ext cx="636067" cy="734125"/>
          </a:xfrm>
          <a:prstGeom prst="rect">
            <a:avLst/>
          </a:prstGeom>
        </p:spPr>
      </p:pic>
    </p:spTree>
    <p:extLst>
      <p:ext uri="{BB962C8B-B14F-4D97-AF65-F5344CB8AC3E}">
        <p14:creationId xmlns:p14="http://schemas.microsoft.com/office/powerpoint/2010/main" val="1784864146"/>
      </p:ext>
    </p:extLst>
  </p:cSld>
  <p:clrMap bg1="lt1" tx1="dk1" bg2="lt2" tx2="dk2" accent1="accent1" accent2="accent2" accent3="accent3" accent4="accent4" accent5="accent5" accent6="accent6" hlink="hlink" folHlink="folHlink"/>
  <p:sldLayoutIdLst>
    <p:sldLayoutId id="214748369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Lst>
  <p:txStyles>
    <p:titleStyle>
      <a:lvl1pPr algn="l" defTabSz="914377" rtl="0" eaLnBrk="1" latinLnBrk="0" hangingPunct="1">
        <a:lnSpc>
          <a:spcPct val="90000"/>
        </a:lnSpc>
        <a:spcBef>
          <a:spcPct val="0"/>
        </a:spcBef>
        <a:buNone/>
        <a:defRPr sz="1600" b="0" i="0" kern="1200" cap="all" baseline="0">
          <a:solidFill>
            <a:schemeClr val="bg1"/>
          </a:solidFill>
          <a:latin typeface="Arial Narrow" panose="020B0606020202030204" pitchFamily="34" charset="0"/>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5.jfif"/><Relationship Id="rId1" Type="http://schemas.openxmlformats.org/officeDocument/2006/relationships/slideLayout" Target="../slideLayouts/slideLayout3.xml"/><Relationship Id="rId4" Type="http://schemas.openxmlformats.org/officeDocument/2006/relationships/image" Target="../media/image7.jfif"/></Relationships>
</file>

<file path=ppt/slides/_rels/slide5.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image" Target="../media/image8.jfif"/><Relationship Id="rId1" Type="http://schemas.openxmlformats.org/officeDocument/2006/relationships/slideLayout" Target="../slideLayouts/slideLayout3.xml"/><Relationship Id="rId5" Type="http://schemas.openxmlformats.org/officeDocument/2006/relationships/image" Target="../media/image11.jfif"/><Relationship Id="rId4" Type="http://schemas.openxmlformats.org/officeDocument/2006/relationships/image" Target="../media/image10.jf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13.emf"/></Relationships>
</file>

<file path=ppt/slides/_rels/slide10.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5.tiff"/><Relationship Id="rId1" Type="http://schemas.openxmlformats.org/officeDocument/2006/relationships/slideLayout" Target="../slideLayouts/slideLayout3.xml"/><Relationship Id="rId4" Type="http://schemas.openxmlformats.org/officeDocument/2006/relationships/image" Target="../media/image17.tiff"/></Relationships>
</file>

<file path=ppt/slides/_rels/slide12.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microsoft.com/office/2014/relationships/chartEx" Target="../charts/chartEx1.xml"/><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1.jfif"/><Relationship Id="rId7" Type="http://schemas.openxmlformats.org/officeDocument/2006/relationships/comments" Target="../comments/comment1.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6.jfif"/><Relationship Id="rId5" Type="http://schemas.openxmlformats.org/officeDocument/2006/relationships/image" Target="cid:8E03F033-954A-44A9-BF3E-4B80FF4FA44D" TargetMode="External"/><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co.uk/knowledge/fundamentals/people/performance/competency-factsheet"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E41B7C5-6877-45A8-B7CA-005D1C04ACE5}"/>
              </a:ext>
            </a:extLst>
          </p:cNvPr>
          <p:cNvSpPr>
            <a:spLocks noGrp="1"/>
          </p:cNvSpPr>
          <p:nvPr>
            <p:ph type="pic" sz="quarter" idx="12"/>
          </p:nvPr>
        </p:nvSpPr>
        <p:spPr>
          <a:xfrm>
            <a:off x="8263" y="-617668"/>
            <a:ext cx="9144000" cy="6858000"/>
          </a:xfrm>
        </p:spPr>
      </p:sp>
      <p:sp>
        <p:nvSpPr>
          <p:cNvPr id="3" name="Text Placeholder 2">
            <a:extLst>
              <a:ext uri="{FF2B5EF4-FFF2-40B4-BE49-F238E27FC236}">
                <a16:creationId xmlns:a16="http://schemas.microsoft.com/office/drawing/2014/main" id="{C6C5E441-972A-4C4C-A32A-2D064E9C076D}"/>
              </a:ext>
            </a:extLst>
          </p:cNvPr>
          <p:cNvSpPr>
            <a:spLocks noGrp="1"/>
          </p:cNvSpPr>
          <p:nvPr>
            <p:ph type="body" sz="quarter" idx="10"/>
          </p:nvPr>
        </p:nvSpPr>
        <p:spPr>
          <a:xfrm>
            <a:off x="4104788" y="4765123"/>
            <a:ext cx="950948" cy="294302"/>
          </a:xfrm>
        </p:spPr>
        <p:txBody>
          <a:bodyPr/>
          <a:lstStyle/>
          <a:p>
            <a:r>
              <a:rPr lang="en-GB" dirty="0"/>
              <a:t>11 oct 21</a:t>
            </a:r>
          </a:p>
        </p:txBody>
      </p:sp>
      <p:sp>
        <p:nvSpPr>
          <p:cNvPr id="4" name="Text Placeholder 3">
            <a:extLst>
              <a:ext uri="{FF2B5EF4-FFF2-40B4-BE49-F238E27FC236}">
                <a16:creationId xmlns:a16="http://schemas.microsoft.com/office/drawing/2014/main" id="{3A913F97-2E50-4914-AF9C-2095E09087B6}"/>
              </a:ext>
            </a:extLst>
          </p:cNvPr>
          <p:cNvSpPr>
            <a:spLocks noGrp="1"/>
          </p:cNvSpPr>
          <p:nvPr>
            <p:ph type="body" sz="quarter" idx="11"/>
          </p:nvPr>
        </p:nvSpPr>
        <p:spPr>
          <a:xfrm>
            <a:off x="2146032" y="3899382"/>
            <a:ext cx="5187236" cy="865741"/>
          </a:xfrm>
        </p:spPr>
        <p:txBody>
          <a:bodyPr/>
          <a:lstStyle/>
          <a:p>
            <a:r>
              <a:rPr lang="en-GB" dirty="0"/>
              <a:t>MA PROFESSIONAL PRACTICE</a:t>
            </a:r>
          </a:p>
          <a:p>
            <a:r>
              <a:rPr lang="en-GB" dirty="0"/>
              <a:t>WORK-BASED PROJECT PRESENTATION </a:t>
            </a:r>
          </a:p>
        </p:txBody>
      </p:sp>
      <p:sp>
        <p:nvSpPr>
          <p:cNvPr id="5" name="Text Placeholder 4">
            <a:extLst>
              <a:ext uri="{FF2B5EF4-FFF2-40B4-BE49-F238E27FC236}">
                <a16:creationId xmlns:a16="http://schemas.microsoft.com/office/drawing/2014/main" id="{A3C6DEFE-E9B3-4235-962B-5EFD1BE93D17}"/>
              </a:ext>
            </a:extLst>
          </p:cNvPr>
          <p:cNvSpPr>
            <a:spLocks noGrp="1"/>
          </p:cNvSpPr>
          <p:nvPr>
            <p:ph type="body" sz="quarter" idx="16"/>
          </p:nvPr>
        </p:nvSpPr>
        <p:spPr/>
        <p:txBody>
          <a:bodyPr/>
          <a:lstStyle/>
          <a:p>
            <a:endParaRPr lang="en-GB"/>
          </a:p>
        </p:txBody>
      </p:sp>
      <p:sp>
        <p:nvSpPr>
          <p:cNvPr id="6" name="Text Placeholder 5">
            <a:extLst>
              <a:ext uri="{FF2B5EF4-FFF2-40B4-BE49-F238E27FC236}">
                <a16:creationId xmlns:a16="http://schemas.microsoft.com/office/drawing/2014/main" id="{AB58E768-D73C-4AA8-A59E-432BCC92B682}"/>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4138041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612001" y="2385580"/>
            <a:ext cx="8100000" cy="4608094"/>
          </a:xfrm>
        </p:spPr>
        <p:txBody>
          <a:bodyPr/>
          <a:lstStyle/>
          <a:p>
            <a:pPr algn="ctr"/>
            <a:r>
              <a:rPr lang="en-GB" sz="3200" b="1" dirty="0"/>
              <a:t>Can the introduction of work-based competencies better prepare potential Clerk of Works for selection? </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6" name="Text Placeholder 5">
            <a:extLst>
              <a:ext uri="{FF2B5EF4-FFF2-40B4-BE49-F238E27FC236}">
                <a16:creationId xmlns:a16="http://schemas.microsoft.com/office/drawing/2014/main" id="{F4A7F227-ACD7-4288-87B1-044D15E124CD}"/>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Tree>
    <p:extLst>
      <p:ext uri="{BB962C8B-B14F-4D97-AF65-F5344CB8AC3E}">
        <p14:creationId xmlns:p14="http://schemas.microsoft.com/office/powerpoint/2010/main" val="3491157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33191" y="1020408"/>
            <a:ext cx="9415609" cy="4608094"/>
          </a:xfrm>
        </p:spPr>
        <p:txBody>
          <a:bodyPr/>
          <a:lstStyle/>
          <a:p>
            <a:pPr marL="571500" indent="-571500">
              <a:buFont typeface="Arial" panose="020B0604020202020204" pitchFamily="34" charset="0"/>
              <a:buChar char="•"/>
            </a:pPr>
            <a:r>
              <a:rPr lang="en-GB" sz="3200" dirty="0"/>
              <a:t>Background – justification, aims and objectives</a:t>
            </a:r>
          </a:p>
          <a:p>
            <a:pPr marL="571500" indent="-571500">
              <a:buFont typeface="Arial" panose="020B0604020202020204" pitchFamily="34" charset="0"/>
              <a:buChar char="•"/>
            </a:pPr>
            <a:r>
              <a:rPr lang="en-GB" sz="3200" dirty="0"/>
              <a:t>Research methods, including ethical considerations</a:t>
            </a:r>
          </a:p>
          <a:p>
            <a:pPr marL="571500" indent="-571500">
              <a:buFont typeface="Arial" panose="020B0604020202020204" pitchFamily="34" charset="0"/>
              <a:buChar char="•"/>
            </a:pPr>
            <a:r>
              <a:rPr lang="en-GB" sz="3200" dirty="0"/>
              <a:t>Findings and analysis</a:t>
            </a:r>
          </a:p>
          <a:p>
            <a:pPr marL="571500" indent="-571500">
              <a:buFont typeface="Arial" panose="020B0604020202020204" pitchFamily="34" charset="0"/>
              <a:buChar char="•"/>
            </a:pPr>
            <a:r>
              <a:rPr lang="en-GB" sz="3200" dirty="0"/>
              <a:t>Recommendations and conclusion</a:t>
            </a:r>
          </a:p>
          <a:p>
            <a:pPr marL="571500" indent="-571500">
              <a:buFont typeface="Arial" panose="020B0604020202020204" pitchFamily="34" charset="0"/>
              <a:buChar char="•"/>
            </a:pPr>
            <a:r>
              <a:rPr lang="en-GB" sz="3200" dirty="0"/>
              <a:t>Personal and professional learning experience</a:t>
            </a:r>
          </a:p>
          <a:p>
            <a:pPr marL="571500" indent="-571500">
              <a:buFont typeface="Arial" panose="020B0604020202020204" pitchFamily="34" charset="0"/>
              <a:buChar char="•"/>
            </a:pPr>
            <a:r>
              <a:rPr lang="en-GB" sz="3200" dirty="0"/>
              <a:t>Questions</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22273"/>
            <a:ext cx="3662331" cy="405102"/>
          </a:xfrm>
        </p:spPr>
        <p:txBody>
          <a:bodyPr/>
          <a:lstStyle/>
          <a:p>
            <a:r>
              <a:rPr lang="en-GB" b="1" dirty="0"/>
              <a:t>OUTLINE OF PRESENTATION</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6" name="Text Placeholder 5">
            <a:extLst>
              <a:ext uri="{FF2B5EF4-FFF2-40B4-BE49-F238E27FC236}">
                <a16:creationId xmlns:a16="http://schemas.microsoft.com/office/drawing/2014/main" id="{F4A7F227-ACD7-4288-87B1-044D15E124CD}"/>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Tree>
    <p:extLst>
      <p:ext uri="{BB962C8B-B14F-4D97-AF65-F5344CB8AC3E}">
        <p14:creationId xmlns:p14="http://schemas.microsoft.com/office/powerpoint/2010/main" val="2533986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2848" y="0"/>
            <a:ext cx="2001684" cy="405102"/>
          </a:xfrm>
        </p:spPr>
        <p:txBody>
          <a:bodyPr/>
          <a:lstStyle/>
          <a:p>
            <a:r>
              <a:rPr lang="en-GB" b="1" dirty="0"/>
              <a:t>Background</a:t>
            </a:r>
          </a:p>
        </p:txBody>
      </p:sp>
      <p:sp>
        <p:nvSpPr>
          <p:cNvPr id="6" name="Text Placeholder 5">
            <a:extLst>
              <a:ext uri="{FF2B5EF4-FFF2-40B4-BE49-F238E27FC236}">
                <a16:creationId xmlns:a16="http://schemas.microsoft.com/office/drawing/2014/main" id="{F4A7F227-ACD7-4288-87B1-044D15E124CD}"/>
              </a:ext>
            </a:extLst>
          </p:cNvPr>
          <p:cNvSpPr>
            <a:spLocks noGrp="1"/>
          </p:cNvSpPr>
          <p:nvPr>
            <p:ph type="body" sz="quarter" idx="16"/>
          </p:nvPr>
        </p:nvSpPr>
        <p:spPr/>
        <p:txBody>
          <a:bodyPr/>
          <a:lstStyle/>
          <a:p>
            <a:endParaRPr lang="en-GB"/>
          </a:p>
        </p:txBody>
      </p:sp>
      <p:pic>
        <p:nvPicPr>
          <p:cNvPr id="15" name="Picture 14" descr="A picture containing person, indoor, standing, work-clothing&#10;&#10;Description automatically generated">
            <a:extLst>
              <a:ext uri="{FF2B5EF4-FFF2-40B4-BE49-F238E27FC236}">
                <a16:creationId xmlns:a16="http://schemas.microsoft.com/office/drawing/2014/main" id="{6BFC3471-A342-408F-BD25-BD1DDFBC6D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2520" y="2446725"/>
            <a:ext cx="2644474" cy="1830098"/>
          </a:xfrm>
          <a:prstGeom prst="rect">
            <a:avLst/>
          </a:prstGeom>
          <a:ln>
            <a:solidFill>
              <a:schemeClr val="tx1"/>
            </a:solidFill>
          </a:ln>
        </p:spPr>
      </p:pic>
      <p:sp>
        <p:nvSpPr>
          <p:cNvPr id="16" name="Content Placeholder 1">
            <a:extLst>
              <a:ext uri="{FF2B5EF4-FFF2-40B4-BE49-F238E27FC236}">
                <a16:creationId xmlns:a16="http://schemas.microsoft.com/office/drawing/2014/main" id="{9EB1414B-53DB-4EB5-914B-75B22BB8F4AF}"/>
              </a:ext>
            </a:extLst>
          </p:cNvPr>
          <p:cNvSpPr txBox="1">
            <a:spLocks/>
          </p:cNvSpPr>
          <p:nvPr/>
        </p:nvSpPr>
        <p:spPr>
          <a:xfrm>
            <a:off x="-2848" y="405102"/>
            <a:ext cx="8100000" cy="2757198"/>
          </a:xfrm>
          <a:prstGeom prst="rect">
            <a:avLst/>
          </a:prstGeom>
        </p:spPr>
        <p:txBody>
          <a:bodyPr/>
          <a:lstStyle>
            <a:lvl1pPr marL="0" indent="0" algn="l" defTabSz="914377" rtl="0" eaLnBrk="1" latinLnBrk="0" hangingPunct="1">
              <a:lnSpc>
                <a:spcPct val="90000"/>
              </a:lnSpc>
              <a:spcBef>
                <a:spcPts val="1000"/>
              </a:spcBef>
              <a:buClr>
                <a:schemeClr val="accent3"/>
              </a:buClr>
              <a:buFontTx/>
              <a:buNone/>
              <a:defRPr sz="1400" kern="1200">
                <a:solidFill>
                  <a:schemeClr val="tx1"/>
                </a:solidFill>
                <a:latin typeface="Arial" panose="020B0604020202020204" pitchFamily="34" charset="0"/>
                <a:ea typeface="+mn-ea"/>
                <a:cs typeface="Arial" panose="020B0604020202020204" pitchFamily="34" charset="0"/>
              </a:defRPr>
            </a:lvl1pPr>
            <a:lvl2pPr marL="457189" indent="0" algn="l" defTabSz="914377" rtl="0" eaLnBrk="1" latinLnBrk="0" hangingPunct="1">
              <a:lnSpc>
                <a:spcPct val="90000"/>
              </a:lnSpc>
              <a:spcBef>
                <a:spcPts val="500"/>
              </a:spcBef>
              <a:buClr>
                <a:schemeClr val="accent3"/>
              </a:buClr>
              <a:buFontTx/>
              <a:buNone/>
              <a:defRPr sz="1400" kern="1200">
                <a:solidFill>
                  <a:schemeClr val="tx1"/>
                </a:solidFill>
                <a:latin typeface="Arial" panose="020B0604020202020204" pitchFamily="34" charset="0"/>
                <a:ea typeface="+mn-ea"/>
                <a:cs typeface="Arial" panose="020B0604020202020204" pitchFamily="34" charset="0"/>
              </a:defRPr>
            </a:lvl2pPr>
            <a:lvl3pPr marL="914377" indent="0" algn="l" defTabSz="914377" rtl="0" eaLnBrk="1" latinLnBrk="0" hangingPunct="1">
              <a:lnSpc>
                <a:spcPct val="90000"/>
              </a:lnSpc>
              <a:spcBef>
                <a:spcPts val="500"/>
              </a:spcBef>
              <a:buClr>
                <a:schemeClr val="accent3"/>
              </a:buClr>
              <a:buFontTx/>
              <a:buNone/>
              <a:defRPr sz="1400" kern="1200">
                <a:solidFill>
                  <a:schemeClr val="tx1"/>
                </a:solidFill>
                <a:latin typeface="Arial" panose="020B0604020202020204" pitchFamily="34" charset="0"/>
                <a:ea typeface="+mn-ea"/>
                <a:cs typeface="Arial" panose="020B0604020202020204" pitchFamily="34" charset="0"/>
              </a:defRPr>
            </a:lvl3pPr>
            <a:lvl4pPr marL="1371566" indent="0" algn="l" defTabSz="914377" rtl="0" eaLnBrk="1" latinLnBrk="0" hangingPunct="1">
              <a:lnSpc>
                <a:spcPct val="90000"/>
              </a:lnSpc>
              <a:spcBef>
                <a:spcPts val="500"/>
              </a:spcBef>
              <a:buClr>
                <a:schemeClr val="accent3"/>
              </a:buClr>
              <a:buFontTx/>
              <a:buNone/>
              <a:defRPr sz="1400" kern="1200">
                <a:solidFill>
                  <a:schemeClr val="tx1"/>
                </a:solidFill>
                <a:latin typeface="Arial" panose="020B0604020202020204" pitchFamily="34" charset="0"/>
                <a:ea typeface="+mn-ea"/>
                <a:cs typeface="Arial" panose="020B0604020202020204" pitchFamily="34" charset="0"/>
              </a:defRPr>
            </a:lvl4pPr>
            <a:lvl5pPr marL="1828754" indent="0" algn="l" defTabSz="914377" rtl="0" eaLnBrk="1" latinLnBrk="0" hangingPunct="1">
              <a:lnSpc>
                <a:spcPct val="90000"/>
              </a:lnSpc>
              <a:spcBef>
                <a:spcPts val="500"/>
              </a:spcBef>
              <a:buClr>
                <a:schemeClr val="accent3"/>
              </a:buClr>
              <a:buFontTx/>
              <a:buNone/>
              <a:defRPr sz="1400" kern="1200">
                <a:solidFill>
                  <a:schemeClr val="tx1"/>
                </a:solidFill>
                <a:latin typeface="Arial" panose="020B0604020202020204" pitchFamily="34" charset="0"/>
                <a:ea typeface="+mn-ea"/>
                <a:cs typeface="Arial" panose="020B0604020202020204" pitchFamily="34" charset="0"/>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2400" b="1" dirty="0"/>
          </a:p>
          <a:p>
            <a:pPr lvl="1"/>
            <a:r>
              <a:rPr lang="en-GB" sz="2400" b="1" dirty="0"/>
              <a:t>Potential Clerk of Works (</a:t>
            </a:r>
            <a:r>
              <a:rPr lang="en-GB" sz="2400" b="1" dirty="0" err="1"/>
              <a:t>PCoW</a:t>
            </a:r>
            <a:r>
              <a:rPr lang="en-GB" sz="2400" b="1" dirty="0"/>
              <a:t>)</a:t>
            </a:r>
          </a:p>
        </p:txBody>
      </p:sp>
      <p:pic>
        <p:nvPicPr>
          <p:cNvPr id="19" name="Picture 18">
            <a:extLst>
              <a:ext uri="{FF2B5EF4-FFF2-40B4-BE49-F238E27FC236}">
                <a16:creationId xmlns:a16="http://schemas.microsoft.com/office/drawing/2014/main" id="{B5DC7F65-3D64-4829-956C-1610DE190F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5108" y="3429000"/>
            <a:ext cx="2817217" cy="1830098"/>
          </a:xfrm>
          <a:prstGeom prst="rect">
            <a:avLst/>
          </a:prstGeom>
          <a:ln>
            <a:solidFill>
              <a:schemeClr val="tx1"/>
            </a:solidFill>
          </a:ln>
        </p:spPr>
      </p:pic>
      <p:pic>
        <p:nvPicPr>
          <p:cNvPr id="23" name="Content Placeholder 22">
            <a:extLst>
              <a:ext uri="{FF2B5EF4-FFF2-40B4-BE49-F238E27FC236}">
                <a16:creationId xmlns:a16="http://schemas.microsoft.com/office/drawing/2014/main" id="{D2D9C013-6774-4922-89A3-DBA37E9B6F10}"/>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52599" y="1435289"/>
            <a:ext cx="2644474" cy="1926485"/>
          </a:xfrm>
          <a:ln>
            <a:solidFill>
              <a:schemeClr val="tx1"/>
            </a:solidFill>
          </a:ln>
        </p:spPr>
      </p:pic>
    </p:spTree>
    <p:extLst>
      <p:ext uri="{BB962C8B-B14F-4D97-AF65-F5344CB8AC3E}">
        <p14:creationId xmlns:p14="http://schemas.microsoft.com/office/powerpoint/2010/main" val="931826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22273"/>
            <a:ext cx="2037719" cy="405102"/>
          </a:xfrm>
        </p:spPr>
        <p:txBody>
          <a:bodyPr/>
          <a:lstStyle/>
          <a:p>
            <a:r>
              <a:rPr lang="en-GB" b="1" dirty="0"/>
              <a:t>justification</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dirty="0"/>
          </a:p>
        </p:txBody>
      </p:sp>
      <p:sp>
        <p:nvSpPr>
          <p:cNvPr id="6" name="Text Placeholder 5">
            <a:extLst>
              <a:ext uri="{FF2B5EF4-FFF2-40B4-BE49-F238E27FC236}">
                <a16:creationId xmlns:a16="http://schemas.microsoft.com/office/drawing/2014/main" id="{F4A7F227-ACD7-4288-87B1-044D15E124CD}"/>
              </a:ext>
            </a:extLst>
          </p:cNvPr>
          <p:cNvSpPr>
            <a:spLocks noGrp="1"/>
          </p:cNvSpPr>
          <p:nvPr>
            <p:ph type="body" sz="quarter" idx="16"/>
          </p:nvPr>
        </p:nvSpPr>
        <p:spPr/>
        <p:txBody>
          <a:bodyPr/>
          <a:lstStyle/>
          <a:p>
            <a:endParaRPr lang="en-GB" dirty="0"/>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pic>
        <p:nvPicPr>
          <p:cNvPr id="14" name="Content Placeholder 13" descr="A picture containing text, sign, clipart&#10;&#10;Description automatically generated">
            <a:extLst>
              <a:ext uri="{FF2B5EF4-FFF2-40B4-BE49-F238E27FC236}">
                <a16:creationId xmlns:a16="http://schemas.microsoft.com/office/drawing/2014/main" id="{13D1B59D-36A1-4B6B-A0EB-ADE80FD841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68303" y="875306"/>
            <a:ext cx="3553198" cy="2111264"/>
          </a:xfrm>
          <a:ln>
            <a:solidFill>
              <a:schemeClr val="tx1"/>
            </a:solidFill>
          </a:ln>
        </p:spPr>
      </p:pic>
      <p:pic>
        <p:nvPicPr>
          <p:cNvPr id="16" name="Picture 15" descr="Graphical user interface&#10;&#10;Description automatically generated">
            <a:extLst>
              <a:ext uri="{FF2B5EF4-FFF2-40B4-BE49-F238E27FC236}">
                <a16:creationId xmlns:a16="http://schemas.microsoft.com/office/drawing/2014/main" id="{4180BB3B-25BA-4A14-8D72-3E28C7C8E4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8303" y="3507915"/>
            <a:ext cx="3553198" cy="2213764"/>
          </a:xfrm>
          <a:prstGeom prst="rect">
            <a:avLst/>
          </a:prstGeom>
          <a:ln>
            <a:solidFill>
              <a:schemeClr val="tx1"/>
            </a:solidFill>
          </a:ln>
        </p:spPr>
      </p:pic>
      <p:pic>
        <p:nvPicPr>
          <p:cNvPr id="18" name="Picture 17">
            <a:extLst>
              <a:ext uri="{FF2B5EF4-FFF2-40B4-BE49-F238E27FC236}">
                <a16:creationId xmlns:a16="http://schemas.microsoft.com/office/drawing/2014/main" id="{5E2B54C6-2CDB-4486-919F-22638DD458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499" y="3507914"/>
            <a:ext cx="3553198" cy="2146769"/>
          </a:xfrm>
          <a:prstGeom prst="rect">
            <a:avLst/>
          </a:prstGeom>
          <a:ln>
            <a:solidFill>
              <a:schemeClr val="tx1"/>
            </a:solidFill>
          </a:ln>
        </p:spPr>
      </p:pic>
      <p:pic>
        <p:nvPicPr>
          <p:cNvPr id="20" name="Picture 19" descr="A picture containing text, dark, screen, night sky&#10;&#10;Description automatically generated">
            <a:extLst>
              <a:ext uri="{FF2B5EF4-FFF2-40B4-BE49-F238E27FC236}">
                <a16:creationId xmlns:a16="http://schemas.microsoft.com/office/drawing/2014/main" id="{CC99B90B-01E1-4644-AD61-AD62216687B3}"/>
              </a:ext>
            </a:extLst>
          </p:cNvPr>
          <p:cNvPicPr>
            <a:picLocks noChangeAspect="1"/>
          </p:cNvPicPr>
          <p:nvPr/>
        </p:nvPicPr>
        <p:blipFill rotWithShape="1">
          <a:blip r:embed="rId5">
            <a:extLst>
              <a:ext uri="{28A0092B-C50C-407E-A947-70E740481C1C}">
                <a14:useLocalDpi xmlns:a14="http://schemas.microsoft.com/office/drawing/2010/main" val="0"/>
              </a:ext>
            </a:extLst>
          </a:blip>
          <a:srcRect l="24290" t="8341" r="27247" b="6886"/>
          <a:stretch/>
        </p:blipFill>
        <p:spPr>
          <a:xfrm>
            <a:off x="622499" y="875306"/>
            <a:ext cx="3553198" cy="2111264"/>
          </a:xfrm>
          <a:prstGeom prst="rect">
            <a:avLst/>
          </a:prstGeom>
          <a:ln>
            <a:solidFill>
              <a:schemeClr val="tx1"/>
            </a:solidFill>
          </a:ln>
        </p:spPr>
      </p:pic>
    </p:spTree>
    <p:extLst>
      <p:ext uri="{BB962C8B-B14F-4D97-AF65-F5344CB8AC3E}">
        <p14:creationId xmlns:p14="http://schemas.microsoft.com/office/powerpoint/2010/main" val="314278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sz="half" idx="2"/>
          </p:nvPr>
        </p:nvSpPr>
        <p:spPr>
          <a:xfrm>
            <a:off x="4640990" y="1224000"/>
            <a:ext cx="3888000" cy="4320000"/>
          </a:xfrm>
        </p:spPr>
        <p:txBody>
          <a:bodyPr>
            <a:normAutofit/>
          </a:bodyPr>
          <a:lstStyle/>
          <a:p>
            <a:endParaRPr lang="en-GB"/>
          </a:p>
          <a:p>
            <a:endParaRPr lang="en-GB"/>
          </a:p>
          <a:p>
            <a:endParaRPr lang="en-GB"/>
          </a:p>
          <a:p>
            <a:endParaRPr lang="en-GB"/>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3"/>
          </p:nvPr>
        </p:nvSpPr>
        <p:spPr>
          <a:xfrm>
            <a:off x="0" y="-12470"/>
            <a:ext cx="2975343" cy="361068"/>
          </a:xfrm>
        </p:spPr>
        <p:txBody>
          <a:bodyPr wrap="none" anchor="ctr">
            <a:normAutofit fontScale="92500" lnSpcReduction="10000"/>
          </a:bodyPr>
          <a:lstStyle/>
          <a:p>
            <a:r>
              <a:rPr lang="en-GB" b="1" dirty="0"/>
              <a:t>Aims and objectives</a:t>
            </a:r>
          </a:p>
        </p:txBody>
      </p:sp>
      <p:sp>
        <p:nvSpPr>
          <p:cNvPr id="17" name="Text Placeholder 5">
            <a:extLst>
              <a:ext uri="{FF2B5EF4-FFF2-40B4-BE49-F238E27FC236}">
                <a16:creationId xmlns:a16="http://schemas.microsoft.com/office/drawing/2014/main" id="{837BF253-C7F9-469A-9D4C-1B4437E92A6D}"/>
              </a:ext>
            </a:extLst>
          </p:cNvPr>
          <p:cNvSpPr>
            <a:spLocks noGrp="1"/>
          </p:cNvSpPr>
          <p:nvPr>
            <p:ph type="body" sz="quarter" idx="4294967295"/>
          </p:nvPr>
        </p:nvSpPr>
        <p:spPr>
          <a:xfrm>
            <a:off x="431999" y="6397451"/>
            <a:ext cx="3240000" cy="257175"/>
          </a:xfrm>
          <a:prstGeom prst="rect">
            <a:avLst/>
          </a:prstGeom>
        </p:spPr>
        <p:txBody>
          <a:bodyPr/>
          <a:lstStyle/>
          <a:p>
            <a:endParaRPr lang="en-US"/>
          </a:p>
        </p:txBody>
      </p:sp>
      <p:sp>
        <p:nvSpPr>
          <p:cNvPr id="19" name="Text Placeholder 6">
            <a:extLst>
              <a:ext uri="{FF2B5EF4-FFF2-40B4-BE49-F238E27FC236}">
                <a16:creationId xmlns:a16="http://schemas.microsoft.com/office/drawing/2014/main" id="{64955B1F-30C9-4570-986B-F8EEAA11D884}"/>
              </a:ext>
            </a:extLst>
          </p:cNvPr>
          <p:cNvSpPr>
            <a:spLocks noGrp="1"/>
          </p:cNvSpPr>
          <p:nvPr>
            <p:ph type="body" sz="quarter" idx="16"/>
          </p:nvPr>
        </p:nvSpPr>
        <p:spPr>
          <a:xfrm>
            <a:off x="3139705" y="34608"/>
            <a:ext cx="2875403" cy="216852"/>
          </a:xfrm>
        </p:spPr>
        <p:txBody>
          <a:bodyPr/>
          <a:lstStyle/>
          <a:p>
            <a:endParaRPr lang="en-US"/>
          </a:p>
        </p:txBody>
      </p:sp>
      <p:sp>
        <p:nvSpPr>
          <p:cNvPr id="21" name="Text Placeholder 7">
            <a:extLst>
              <a:ext uri="{FF2B5EF4-FFF2-40B4-BE49-F238E27FC236}">
                <a16:creationId xmlns:a16="http://schemas.microsoft.com/office/drawing/2014/main" id="{758318C3-3FAC-488A-95B1-874D8185DE71}"/>
              </a:ext>
            </a:extLst>
          </p:cNvPr>
          <p:cNvSpPr>
            <a:spLocks noGrp="1"/>
          </p:cNvSpPr>
          <p:nvPr>
            <p:ph type="body" sz="quarter" idx="4294967295"/>
          </p:nvPr>
        </p:nvSpPr>
        <p:spPr>
          <a:xfrm>
            <a:off x="3142562" y="6618875"/>
            <a:ext cx="2875403" cy="216852"/>
          </a:xfrm>
          <a:prstGeom prst="rect">
            <a:avLst/>
          </a:prstGeom>
        </p:spPr>
        <p:txBody>
          <a:bodyPr/>
          <a:lstStyle/>
          <a:p>
            <a:endParaRPr lang="en-US"/>
          </a:p>
        </p:txBody>
      </p:sp>
      <p:graphicFrame>
        <p:nvGraphicFramePr>
          <p:cNvPr id="10" name="Table 9">
            <a:extLst>
              <a:ext uri="{FF2B5EF4-FFF2-40B4-BE49-F238E27FC236}">
                <a16:creationId xmlns:a16="http://schemas.microsoft.com/office/drawing/2014/main" id="{39A3E44F-76FB-4D75-BE01-89EE81529AC1}"/>
              </a:ext>
            </a:extLst>
          </p:cNvPr>
          <p:cNvGraphicFramePr>
            <a:graphicFrameLocks noGrp="1"/>
          </p:cNvGraphicFramePr>
          <p:nvPr>
            <p:extLst>
              <p:ext uri="{D42A27DB-BD31-4B8C-83A1-F6EECF244321}">
                <p14:modId xmlns:p14="http://schemas.microsoft.com/office/powerpoint/2010/main" val="995511247"/>
              </p:ext>
            </p:extLst>
          </p:nvPr>
        </p:nvGraphicFramePr>
        <p:xfrm>
          <a:off x="431999" y="2141678"/>
          <a:ext cx="6700320" cy="4129662"/>
        </p:xfrm>
        <a:graphic>
          <a:graphicData uri="http://schemas.openxmlformats.org/drawingml/2006/table">
            <a:tbl>
              <a:tblPr firstRow="1" firstCol="1" bandRow="1">
                <a:tableStyleId>{8799B23B-EC83-4686-B30A-512413B5E67A}</a:tableStyleId>
              </a:tblPr>
              <a:tblGrid>
                <a:gridCol w="616552">
                  <a:extLst>
                    <a:ext uri="{9D8B030D-6E8A-4147-A177-3AD203B41FA5}">
                      <a16:colId xmlns:a16="http://schemas.microsoft.com/office/drawing/2014/main" val="1891201371"/>
                    </a:ext>
                  </a:extLst>
                </a:gridCol>
                <a:gridCol w="6083768">
                  <a:extLst>
                    <a:ext uri="{9D8B030D-6E8A-4147-A177-3AD203B41FA5}">
                      <a16:colId xmlns:a16="http://schemas.microsoft.com/office/drawing/2014/main" val="3768498017"/>
                    </a:ext>
                  </a:extLst>
                </a:gridCol>
              </a:tblGrid>
              <a:tr h="677019">
                <a:tc>
                  <a:txBody>
                    <a:bodyPr/>
                    <a:lstStyle/>
                    <a:p>
                      <a:pPr algn="ctr">
                        <a:lnSpc>
                          <a:spcPct val="150000"/>
                        </a:lnSpc>
                        <a:spcAft>
                          <a:spcPts val="1000"/>
                        </a:spcAft>
                      </a:pPr>
                      <a:r>
                        <a:rPr lang="en-GB" sz="1200">
                          <a:effectLst/>
                        </a:rPr>
                        <a:t>1</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tc>
                  <a:txBody>
                    <a:bodyPr/>
                    <a:lstStyle/>
                    <a:p>
                      <a:pPr marL="116205" algn="just">
                        <a:lnSpc>
                          <a:spcPct val="150000"/>
                        </a:lnSpc>
                        <a:spcAft>
                          <a:spcPts val="1000"/>
                        </a:spcAft>
                      </a:pPr>
                      <a:r>
                        <a:rPr lang="en-GB" sz="1200" b="1" dirty="0">
                          <a:effectLst/>
                        </a:rPr>
                        <a:t>Establish if the current development programme is fit for purpose</a:t>
                      </a:r>
                    </a:p>
                    <a:p>
                      <a:pPr marL="116205" algn="just">
                        <a:lnSpc>
                          <a:spcPct val="150000"/>
                        </a:lnSpc>
                        <a:spcAft>
                          <a:spcPts val="1000"/>
                        </a:spcAft>
                      </a:pPr>
                      <a:r>
                        <a:rPr lang="en-GB" sz="12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Is there a requirement?</a:t>
                      </a:r>
                    </a:p>
                  </a:txBody>
                  <a:tcPr marL="80665" marR="80665" marT="0" marB="0"/>
                </a:tc>
                <a:extLst>
                  <a:ext uri="{0D108BD9-81ED-4DB2-BD59-A6C34878D82A}">
                    <a16:rowId xmlns:a16="http://schemas.microsoft.com/office/drawing/2014/main" val="2046078769"/>
                  </a:ext>
                </a:extLst>
              </a:tr>
              <a:tr h="677019">
                <a:tc>
                  <a:txBody>
                    <a:bodyPr/>
                    <a:lstStyle/>
                    <a:p>
                      <a:pPr algn="ctr">
                        <a:lnSpc>
                          <a:spcPct val="150000"/>
                        </a:lnSpc>
                        <a:spcAft>
                          <a:spcPts val="1000"/>
                        </a:spcAft>
                      </a:pPr>
                      <a:r>
                        <a:rPr lang="en-GB" sz="1200">
                          <a:effectLst/>
                        </a:rPr>
                        <a:t>2</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tc>
                  <a:txBody>
                    <a:bodyPr/>
                    <a:lstStyle/>
                    <a:p>
                      <a:pPr marL="116205" algn="just">
                        <a:lnSpc>
                          <a:spcPct val="150000"/>
                        </a:lnSpc>
                        <a:spcAft>
                          <a:spcPts val="1000"/>
                        </a:spcAft>
                      </a:pPr>
                      <a:r>
                        <a:rPr lang="en-GB" sz="1200" b="1" dirty="0">
                          <a:effectLst/>
                        </a:rPr>
                        <a:t>Identify trends as to why previous applicants are unsuccessful</a:t>
                      </a:r>
                    </a:p>
                    <a:p>
                      <a:pPr marL="116205" algn="just">
                        <a:lnSpc>
                          <a:spcPct val="150000"/>
                        </a:lnSpc>
                        <a:spcAft>
                          <a:spcPts val="10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                                         </a:t>
                      </a:r>
                      <a:r>
                        <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What are the issues?</a:t>
                      </a:r>
                    </a:p>
                  </a:txBody>
                  <a:tcPr marL="80665" marR="80665" marT="0" marB="0"/>
                </a:tc>
                <a:extLst>
                  <a:ext uri="{0D108BD9-81ED-4DB2-BD59-A6C34878D82A}">
                    <a16:rowId xmlns:a16="http://schemas.microsoft.com/office/drawing/2014/main" val="1031910731"/>
                  </a:ext>
                </a:extLst>
              </a:tr>
              <a:tr h="677019">
                <a:tc>
                  <a:txBody>
                    <a:bodyPr/>
                    <a:lstStyle/>
                    <a:p>
                      <a:pPr algn="ctr">
                        <a:lnSpc>
                          <a:spcPct val="150000"/>
                        </a:lnSpc>
                        <a:spcAft>
                          <a:spcPts val="1000"/>
                        </a:spcAft>
                      </a:pPr>
                      <a:r>
                        <a:rPr lang="en-GB" sz="1200">
                          <a:effectLst/>
                        </a:rPr>
                        <a:t>3</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tc>
                  <a:txBody>
                    <a:bodyPr/>
                    <a:lstStyle/>
                    <a:p>
                      <a:pPr marL="116205" algn="just">
                        <a:lnSpc>
                          <a:spcPct val="150000"/>
                        </a:lnSpc>
                        <a:spcAft>
                          <a:spcPts val="1000"/>
                        </a:spcAft>
                      </a:pPr>
                      <a:r>
                        <a:rPr lang="en-GB" sz="1200" b="1" dirty="0">
                          <a:effectLst/>
                        </a:rPr>
                        <a:t>Investigate what the selection committee expect from potential Clerk of Works</a:t>
                      </a:r>
                    </a:p>
                    <a:p>
                      <a:pPr marL="116205" algn="just">
                        <a:lnSpc>
                          <a:spcPct val="150000"/>
                        </a:lnSpc>
                        <a:spcAft>
                          <a:spcPts val="10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                                          </a:t>
                      </a:r>
                      <a:r>
                        <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What is expected?</a:t>
                      </a:r>
                    </a:p>
                  </a:txBody>
                  <a:tcPr marL="80665" marR="80665" marT="0" marB="0"/>
                </a:tc>
                <a:extLst>
                  <a:ext uri="{0D108BD9-81ED-4DB2-BD59-A6C34878D82A}">
                    <a16:rowId xmlns:a16="http://schemas.microsoft.com/office/drawing/2014/main" val="4225399608"/>
                  </a:ext>
                </a:extLst>
              </a:tr>
              <a:tr h="88219">
                <a:tc>
                  <a:txBody>
                    <a:bodyPr/>
                    <a:lstStyle/>
                    <a:p>
                      <a:pPr algn="ctr">
                        <a:lnSpc>
                          <a:spcPct val="150000"/>
                        </a:lnSpc>
                        <a:spcAft>
                          <a:spcPts val="1000"/>
                        </a:spcAft>
                      </a:pPr>
                      <a:r>
                        <a:rPr lang="en-GB" sz="1200">
                          <a:effectLst/>
                        </a:rPr>
                        <a:t>4</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tc>
                  <a:txBody>
                    <a:bodyPr/>
                    <a:lstStyle/>
                    <a:p>
                      <a:pPr marL="116205" algn="just">
                        <a:lnSpc>
                          <a:spcPct val="150000"/>
                        </a:lnSpc>
                        <a:spcAft>
                          <a:spcPts val="1000"/>
                        </a:spcAft>
                      </a:pPr>
                      <a:r>
                        <a:rPr lang="en-GB" sz="1200" b="1" dirty="0">
                          <a:effectLst/>
                        </a:rPr>
                        <a:t>Investigate training deficiency gaps from applicants</a:t>
                      </a:r>
                    </a:p>
                    <a:p>
                      <a:pPr marL="116205" algn="just">
                        <a:lnSpc>
                          <a:spcPct val="150000"/>
                        </a:lnSpc>
                        <a:spcAft>
                          <a:spcPts val="10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r>
                        <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What is needed?</a:t>
                      </a:r>
                      <a:endParaRPr lang="en-GB" sz="13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extLst>
                  <a:ext uri="{0D108BD9-81ED-4DB2-BD59-A6C34878D82A}">
                    <a16:rowId xmlns:a16="http://schemas.microsoft.com/office/drawing/2014/main" val="3862218404"/>
                  </a:ext>
                </a:extLst>
              </a:tr>
              <a:tr h="347123">
                <a:tc>
                  <a:txBody>
                    <a:bodyPr/>
                    <a:lstStyle/>
                    <a:p>
                      <a:pPr algn="ctr">
                        <a:lnSpc>
                          <a:spcPct val="150000"/>
                        </a:lnSpc>
                        <a:spcAft>
                          <a:spcPts val="1000"/>
                        </a:spcAft>
                      </a:pPr>
                      <a:r>
                        <a:rPr lang="en-GB" sz="1200" dirty="0">
                          <a:effectLst/>
                        </a:rPr>
                        <a:t>5</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tc>
                  <a:txBody>
                    <a:bodyPr/>
                    <a:lstStyle/>
                    <a:p>
                      <a:pPr marL="116205" algn="just">
                        <a:lnSpc>
                          <a:spcPct val="150000"/>
                        </a:lnSpc>
                        <a:spcAft>
                          <a:spcPts val="1000"/>
                        </a:spcAft>
                      </a:pPr>
                      <a:r>
                        <a:rPr lang="en-GB" sz="1200" b="1" dirty="0">
                          <a:effectLst/>
                        </a:rPr>
                        <a:t>Identify work-based competencies to introduce</a:t>
                      </a:r>
                    </a:p>
                    <a:p>
                      <a:pPr marL="116205" algn="just">
                        <a:lnSpc>
                          <a:spcPct val="150000"/>
                        </a:lnSpc>
                        <a:spcAft>
                          <a:spcPts val="10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r>
                        <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Does this work?</a:t>
                      </a:r>
                      <a:endParaRPr lang="en-GB" sz="13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extLst>
                  <a:ext uri="{0D108BD9-81ED-4DB2-BD59-A6C34878D82A}">
                    <a16:rowId xmlns:a16="http://schemas.microsoft.com/office/drawing/2014/main" val="2589635831"/>
                  </a:ext>
                </a:extLst>
              </a:tr>
              <a:tr h="347123">
                <a:tc>
                  <a:txBody>
                    <a:bodyPr/>
                    <a:lstStyle/>
                    <a:p>
                      <a:pPr algn="ctr">
                        <a:lnSpc>
                          <a:spcPct val="150000"/>
                        </a:lnSpc>
                        <a:spcAft>
                          <a:spcPts val="1000"/>
                        </a:spcAft>
                      </a:pPr>
                      <a:r>
                        <a:rPr lang="en-GB" sz="1200" dirty="0">
                          <a:effectLst/>
                        </a:rPr>
                        <a:t>6</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tc>
                  <a:txBody>
                    <a:bodyPr/>
                    <a:lstStyle/>
                    <a:p>
                      <a:pPr marL="116205" algn="just">
                        <a:lnSpc>
                          <a:spcPct val="150000"/>
                        </a:lnSpc>
                        <a:spcAft>
                          <a:spcPts val="1000"/>
                        </a:spcAft>
                      </a:pPr>
                      <a:r>
                        <a:rPr lang="en-GB" sz="1200" b="1" dirty="0">
                          <a:effectLst/>
                        </a:rPr>
                        <a:t>Measure the impact of introduced competencies</a:t>
                      </a:r>
                    </a:p>
                    <a:p>
                      <a:pPr marL="116205" algn="just">
                        <a:lnSpc>
                          <a:spcPct val="150000"/>
                        </a:lnSpc>
                        <a:spcAft>
                          <a:spcPts val="10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                                                 </a:t>
                      </a:r>
                      <a:r>
                        <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Has it worked?</a:t>
                      </a:r>
                      <a:endParaRPr lang="en-GB" sz="13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80665" marR="80665" marT="0" marB="0"/>
                </a:tc>
                <a:extLst>
                  <a:ext uri="{0D108BD9-81ED-4DB2-BD59-A6C34878D82A}">
                    <a16:rowId xmlns:a16="http://schemas.microsoft.com/office/drawing/2014/main" val="1164584913"/>
                  </a:ext>
                </a:extLst>
              </a:tr>
            </a:tbl>
          </a:graphicData>
        </a:graphic>
      </p:graphicFrame>
      <p:sp>
        <p:nvSpPr>
          <p:cNvPr id="11" name="Rectangle 10">
            <a:extLst>
              <a:ext uri="{FF2B5EF4-FFF2-40B4-BE49-F238E27FC236}">
                <a16:creationId xmlns:a16="http://schemas.microsoft.com/office/drawing/2014/main" id="{D6F36326-335F-4E99-8D04-644C5C23CA2B}"/>
              </a:ext>
            </a:extLst>
          </p:cNvPr>
          <p:cNvSpPr/>
          <p:nvPr/>
        </p:nvSpPr>
        <p:spPr>
          <a:xfrm>
            <a:off x="0" y="592963"/>
            <a:ext cx="9309800" cy="830997"/>
          </a:xfrm>
          <a:prstGeom prst="rect">
            <a:avLst/>
          </a:prstGeom>
        </p:spPr>
        <p:txBody>
          <a:bodyPr wrap="square">
            <a:spAutoFit/>
          </a:bodyPr>
          <a:lstStyle/>
          <a:p>
            <a:r>
              <a:rPr lang="en-GB" sz="2400" dirty="0">
                <a:latin typeface="Arial" panose="020B0604020202020204" pitchFamily="34" charset="0"/>
                <a:ea typeface="Calibri" panose="020F0502020204030204" pitchFamily="34" charset="0"/>
              </a:rPr>
              <a:t>The aim of the project was to identify if </a:t>
            </a:r>
            <a:r>
              <a:rPr lang="en-GB" sz="2400" dirty="0" err="1">
                <a:latin typeface="Arial" panose="020B0604020202020204" pitchFamily="34" charset="0"/>
                <a:ea typeface="Calibri" panose="020F0502020204030204" pitchFamily="34" charset="0"/>
              </a:rPr>
              <a:t>PCoWs</a:t>
            </a:r>
            <a:r>
              <a:rPr lang="en-GB" sz="2400" dirty="0">
                <a:latin typeface="Arial" panose="020B0604020202020204" pitchFamily="34" charset="0"/>
                <a:ea typeface="Calibri" panose="020F0502020204030204" pitchFamily="34" charset="0"/>
              </a:rPr>
              <a:t> are adequately prepared for the selection process.</a:t>
            </a:r>
            <a:endParaRPr lang="en-GB" sz="2400" dirty="0"/>
          </a:p>
        </p:txBody>
      </p:sp>
      <p:sp>
        <p:nvSpPr>
          <p:cNvPr id="16" name="Content Placeholder 1">
            <a:extLst>
              <a:ext uri="{FF2B5EF4-FFF2-40B4-BE49-F238E27FC236}">
                <a16:creationId xmlns:a16="http://schemas.microsoft.com/office/drawing/2014/main" id="{42743075-2AA6-45B7-8FFA-625CC843BFA9}"/>
              </a:ext>
            </a:extLst>
          </p:cNvPr>
          <p:cNvSpPr>
            <a:spLocks noGrp="1"/>
          </p:cNvSpPr>
          <p:nvPr>
            <p:ph idx="1"/>
          </p:nvPr>
        </p:nvSpPr>
        <p:spPr>
          <a:xfrm>
            <a:off x="-446377" y="1521993"/>
            <a:ext cx="3868095" cy="521652"/>
          </a:xfrm>
        </p:spPr>
        <p:txBody>
          <a:bodyPr/>
          <a:lstStyle/>
          <a:p>
            <a:pPr marL="457188" lvl="1" indent="0">
              <a:buNone/>
            </a:pPr>
            <a:r>
              <a:rPr lang="en-GB" sz="2400" dirty="0"/>
              <a:t>Research objectives</a:t>
            </a:r>
          </a:p>
        </p:txBody>
      </p:sp>
    </p:spTree>
    <p:extLst>
      <p:ext uri="{BB962C8B-B14F-4D97-AF65-F5344CB8AC3E}">
        <p14:creationId xmlns:p14="http://schemas.microsoft.com/office/powerpoint/2010/main" val="1336642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203199" y="807627"/>
            <a:ext cx="8737601" cy="5589824"/>
          </a:xfrm>
        </p:spPr>
        <p:txBody>
          <a:bodyPr/>
          <a:lstStyle/>
          <a:p>
            <a:r>
              <a:rPr lang="en-GB" sz="2000" dirty="0"/>
              <a:t>As the researcher is not specialised in the field of study (construction engineering) and only has a limited appreciation of the subject, the need to understand the knowledge increases; so, a greater emphasis to produce data is required. This provides an opportunity for a non-SME researcher to bring a different focus and provide an alternative philosophical outlook on the subject. </a:t>
            </a:r>
            <a:r>
              <a:rPr lang="en-GB" sz="2000"/>
              <a:t>The following allow </a:t>
            </a:r>
            <a:r>
              <a:rPr lang="en-GB" sz="2000" dirty="0"/>
              <a:t>the researcher greater freedom and flexibility to </a:t>
            </a:r>
            <a:r>
              <a:rPr lang="en-GB" sz="2000"/>
              <a:t>do this:</a:t>
            </a:r>
            <a:endParaRPr lang="en-GB" sz="2000" b="1" dirty="0"/>
          </a:p>
          <a:p>
            <a:r>
              <a:rPr lang="en-GB" sz="2000" b="1" dirty="0"/>
              <a:t>Subjectivist philosophical style </a:t>
            </a:r>
            <a:r>
              <a:rPr lang="en-GB" sz="2000" dirty="0"/>
              <a:t>- Field of study requires the researcher to define the data through his own thinking and cognitive processing by interacting with participants. There is the understanding that the researcher will build knowledge socially as a result of his personal experiences of the real life within the natural settings investigated (Punch, 2005). </a:t>
            </a:r>
          </a:p>
          <a:p>
            <a:r>
              <a:rPr lang="en-GB" sz="2000" b="1" dirty="0"/>
              <a:t>Interpretive paradigm - </a:t>
            </a:r>
            <a:r>
              <a:rPr lang="en-GB" sz="2000" dirty="0"/>
              <a:t>This inductive type of manner favours the researcher’s approach to work-based research, as people are fundamentally different from natural science. Interpreting varying information will need a detectorist’s outlook; particularly as the setting is human centric.</a:t>
            </a:r>
          </a:p>
          <a:p>
            <a:r>
              <a:rPr lang="en-GB" sz="2000" dirty="0"/>
              <a:t>.</a:t>
            </a:r>
          </a:p>
          <a:p>
            <a:pPr marL="571500" indent="-571500">
              <a:buFont typeface="Arial" panose="020B0604020202020204" pitchFamily="34" charset="0"/>
              <a:buChar char="•"/>
            </a:pPr>
            <a:endParaRPr lang="en-GB" sz="4000" dirty="0"/>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0"/>
            <a:ext cx="7011132" cy="405102"/>
          </a:xfrm>
        </p:spPr>
        <p:txBody>
          <a:bodyPr/>
          <a:lstStyle/>
          <a:p>
            <a:r>
              <a:rPr lang="en-GB" b="1" dirty="0"/>
              <a:t>Research methods and ethical considerations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Tree>
    <p:extLst>
      <p:ext uri="{BB962C8B-B14F-4D97-AF65-F5344CB8AC3E}">
        <p14:creationId xmlns:p14="http://schemas.microsoft.com/office/powerpoint/2010/main" val="3715898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203199" y="807627"/>
            <a:ext cx="9296401" cy="5589824"/>
          </a:xfrm>
        </p:spPr>
        <p:txBody>
          <a:bodyPr/>
          <a:lstStyle/>
          <a:p>
            <a:pPr lvl="2"/>
            <a:r>
              <a:rPr lang="en-GB" sz="2400" b="1" dirty="0"/>
              <a:t>Mixed methodology</a:t>
            </a:r>
          </a:p>
          <a:p>
            <a:pPr marL="1257277" lvl="2" indent="-342900">
              <a:buFont typeface="Arial" panose="020B0604020202020204" pitchFamily="34" charset="0"/>
              <a:buChar char="•"/>
            </a:pPr>
            <a:r>
              <a:rPr lang="en-GB" sz="2400" dirty="0"/>
              <a:t>Questionnaires (Survey Monkey)</a:t>
            </a:r>
          </a:p>
          <a:p>
            <a:pPr marL="1257277" lvl="2" indent="-342900">
              <a:buFont typeface="Arial" panose="020B0604020202020204" pitchFamily="34" charset="0"/>
              <a:buChar char="•"/>
            </a:pPr>
            <a:r>
              <a:rPr lang="en-GB" sz="2400" dirty="0"/>
              <a:t>Semi – structured interviews (Otter)</a:t>
            </a:r>
          </a:p>
          <a:p>
            <a:pPr marL="1257277" lvl="2" indent="-342900">
              <a:buFont typeface="Arial" panose="020B0604020202020204" pitchFamily="34" charset="0"/>
              <a:buChar char="•"/>
            </a:pPr>
            <a:r>
              <a:rPr lang="en-GB" sz="2400" dirty="0"/>
              <a:t>Focus Groups (Otter)</a:t>
            </a:r>
          </a:p>
          <a:p>
            <a:pPr marL="1257277" lvl="2" indent="-342900">
              <a:buFont typeface="Arial" panose="020B0604020202020204" pitchFamily="34" charset="0"/>
              <a:buChar char="•"/>
            </a:pPr>
            <a:r>
              <a:rPr lang="en-GB" sz="2400" dirty="0"/>
              <a:t>Secondary data (previous selection processes)</a:t>
            </a:r>
          </a:p>
          <a:p>
            <a:pPr lvl="1"/>
            <a:endParaRPr lang="en-GB" sz="2400" b="1" dirty="0"/>
          </a:p>
          <a:p>
            <a:pPr lvl="1"/>
            <a:r>
              <a:rPr lang="en-GB" sz="2400" b="1" dirty="0"/>
              <a:t>	Ethical considerations</a:t>
            </a:r>
          </a:p>
          <a:p>
            <a:pPr marL="1485877" lvl="2" indent="-571500">
              <a:buFont typeface="Arial" panose="020B0604020202020204" pitchFamily="34" charset="0"/>
              <a:buChar char="•"/>
            </a:pPr>
            <a:r>
              <a:rPr lang="en-GB" sz="2400" dirty="0"/>
              <a:t>Consent and communication</a:t>
            </a:r>
          </a:p>
          <a:p>
            <a:pPr marL="1485877" lvl="2" indent="-571500">
              <a:buFont typeface="Arial" panose="020B0604020202020204" pitchFamily="34" charset="0"/>
              <a:buChar char="•"/>
            </a:pPr>
            <a:r>
              <a:rPr lang="en-GB" sz="2400" dirty="0"/>
              <a:t>Confidentiality &amp; anonymity</a:t>
            </a:r>
          </a:p>
          <a:p>
            <a:pPr marL="1485877" lvl="2" indent="-571500">
              <a:buFont typeface="Arial" panose="020B0604020202020204" pitchFamily="34" charset="0"/>
              <a:buChar char="•"/>
            </a:pPr>
            <a:r>
              <a:rPr lang="en-GB" sz="2400" dirty="0"/>
              <a:t>Stakeholder engagement (PEW)</a:t>
            </a:r>
          </a:p>
          <a:p>
            <a:pPr lvl="2"/>
            <a:r>
              <a:rPr lang="en-GB" sz="2400" dirty="0"/>
              <a:t> </a:t>
            </a:r>
          </a:p>
          <a:p>
            <a:pPr lvl="1"/>
            <a:r>
              <a:rPr lang="en-GB" sz="2400" b="1" dirty="0"/>
              <a:t>	Inside researcher</a:t>
            </a:r>
          </a:p>
          <a:p>
            <a:pPr marL="1485877" lvl="2" indent="-571500">
              <a:buFont typeface="Arial" panose="020B0604020202020204" pitchFamily="34" charset="0"/>
              <a:buChar char="•"/>
            </a:pPr>
            <a:r>
              <a:rPr lang="en-GB" sz="2400" dirty="0"/>
              <a:t>Constraints of being a senior manager</a:t>
            </a:r>
          </a:p>
          <a:p>
            <a:pPr marL="1485877" lvl="2" indent="-571500">
              <a:buFont typeface="Arial" panose="020B0604020202020204" pitchFamily="34" charset="0"/>
              <a:buChar char="•"/>
            </a:pPr>
            <a:r>
              <a:rPr lang="en-GB" sz="2400" dirty="0"/>
              <a:t>Managing expectations</a:t>
            </a:r>
          </a:p>
          <a:p>
            <a:pPr marL="1485877" lvl="2" indent="-571500">
              <a:buFont typeface="Arial" panose="020B0604020202020204" pitchFamily="34" charset="0"/>
              <a:buChar char="•"/>
            </a:pPr>
            <a:r>
              <a:rPr lang="en-GB" sz="2400" dirty="0"/>
              <a:t>Credibility of researcher</a:t>
            </a:r>
          </a:p>
          <a:p>
            <a:pPr lvl="2"/>
            <a:endParaRPr lang="en-GB" sz="2400" dirty="0"/>
          </a:p>
          <a:p>
            <a:pPr marL="1485877" lvl="2" indent="-571500">
              <a:buFont typeface="Arial" panose="020B0604020202020204" pitchFamily="34" charset="0"/>
              <a:buChar char="•"/>
            </a:pPr>
            <a:endParaRPr lang="en-GB" sz="2400" b="1" dirty="0"/>
          </a:p>
          <a:p>
            <a:pPr marL="1028689" lvl="1" indent="-571500">
              <a:buFont typeface="Arial" panose="020B0604020202020204" pitchFamily="34" charset="0"/>
              <a:buChar char="•"/>
            </a:pPr>
            <a:endParaRPr lang="en-GB" sz="2400" dirty="0"/>
          </a:p>
          <a:p>
            <a:pPr marL="1028689" lvl="1" indent="-571500">
              <a:buFont typeface="Arial" panose="020B0604020202020204" pitchFamily="34" charset="0"/>
              <a:buChar char="•"/>
            </a:pPr>
            <a:endParaRPr lang="en-GB" sz="2400" dirty="0"/>
          </a:p>
          <a:p>
            <a:pPr lvl="1"/>
            <a:endParaRPr lang="en-GB" sz="2400" dirty="0"/>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0"/>
            <a:ext cx="7011132" cy="405102"/>
          </a:xfrm>
        </p:spPr>
        <p:txBody>
          <a:bodyPr/>
          <a:lstStyle/>
          <a:p>
            <a:r>
              <a:rPr lang="en-GB" b="1" dirty="0"/>
              <a:t>Research methods and ethical considerations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Tree>
    <p:extLst>
      <p:ext uri="{BB962C8B-B14F-4D97-AF65-F5344CB8AC3E}">
        <p14:creationId xmlns:p14="http://schemas.microsoft.com/office/powerpoint/2010/main" val="2036080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482599" y="405925"/>
            <a:ext cx="9728200" cy="5589824"/>
          </a:xfrm>
        </p:spPr>
        <p:txBody>
          <a:bodyPr/>
          <a:lstStyle/>
          <a:p>
            <a:pPr lvl="1"/>
            <a:r>
              <a:rPr lang="en-GB" sz="2200" b="1" dirty="0">
                <a:solidFill>
                  <a:srgbClr val="FF0000"/>
                </a:solidFill>
              </a:rPr>
              <a:t>1. Establish if the current development programme is fit for purpose</a:t>
            </a:r>
          </a:p>
          <a:p>
            <a:pPr lvl="1"/>
            <a:r>
              <a:rPr lang="en-GB" sz="2000" b="1" dirty="0"/>
              <a:t>Do you feel the current application process provides sufficient guidance and access to training to prepare you for selection?</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823"/>
            <a:ext cx="1354070" cy="405102"/>
          </a:xfrm>
        </p:spPr>
        <p:txBody>
          <a:bodyPr/>
          <a:lstStyle/>
          <a:p>
            <a:r>
              <a:rPr lang="en-GB" b="1" dirty="0"/>
              <a:t>findings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pic>
        <p:nvPicPr>
          <p:cNvPr id="6" name="Picture 5">
            <a:extLst>
              <a:ext uri="{FF2B5EF4-FFF2-40B4-BE49-F238E27FC236}">
                <a16:creationId xmlns:a16="http://schemas.microsoft.com/office/drawing/2014/main" id="{A5668677-87BE-406D-8981-2F85E8D5AF7F}"/>
              </a:ext>
            </a:extLst>
          </p:cNvPr>
          <p:cNvPicPr/>
          <p:nvPr/>
        </p:nvPicPr>
        <p:blipFill>
          <a:blip r:embed="rId3"/>
          <a:stretch>
            <a:fillRect/>
          </a:stretch>
        </p:blipFill>
        <p:spPr>
          <a:xfrm>
            <a:off x="190499" y="1458615"/>
            <a:ext cx="4051300" cy="2349500"/>
          </a:xfrm>
          <a:prstGeom prst="rect">
            <a:avLst/>
          </a:prstGeom>
        </p:spPr>
      </p:pic>
      <p:sp>
        <p:nvSpPr>
          <p:cNvPr id="3" name="Rectangle 2">
            <a:extLst>
              <a:ext uri="{FF2B5EF4-FFF2-40B4-BE49-F238E27FC236}">
                <a16:creationId xmlns:a16="http://schemas.microsoft.com/office/drawing/2014/main" id="{6FA39739-6654-4162-8110-A81997AC0D35}"/>
              </a:ext>
            </a:extLst>
          </p:cNvPr>
          <p:cNvSpPr/>
          <p:nvPr/>
        </p:nvSpPr>
        <p:spPr>
          <a:xfrm>
            <a:off x="4381501" y="2457348"/>
            <a:ext cx="4572000" cy="923330"/>
          </a:xfrm>
          <a:prstGeom prst="rect">
            <a:avLst/>
          </a:prstGeom>
        </p:spPr>
        <p:txBody>
          <a:bodyPr>
            <a:spAutoFit/>
          </a:bodyPr>
          <a:lstStyle/>
          <a:p>
            <a:r>
              <a:rPr lang="en-GB" b="1" dirty="0">
                <a:latin typeface="Arial" panose="020B0604020202020204" pitchFamily="34" charset="0"/>
                <a:ea typeface="Calibri" panose="020F0502020204030204" pitchFamily="34" charset="0"/>
              </a:rPr>
              <a:t>Most participants (61.1%) find the current system is limited and there are potentially areas to improve upon.</a:t>
            </a:r>
            <a:endParaRPr lang="en-GB" b="1" dirty="0"/>
          </a:p>
        </p:txBody>
      </p:sp>
      <p:sp>
        <p:nvSpPr>
          <p:cNvPr id="8" name="Rectangle 7">
            <a:extLst>
              <a:ext uri="{FF2B5EF4-FFF2-40B4-BE49-F238E27FC236}">
                <a16:creationId xmlns:a16="http://schemas.microsoft.com/office/drawing/2014/main" id="{52C70799-D951-4F53-A912-15A687D10FBC}"/>
              </a:ext>
            </a:extLst>
          </p:cNvPr>
          <p:cNvSpPr/>
          <p:nvPr/>
        </p:nvSpPr>
        <p:spPr>
          <a:xfrm>
            <a:off x="0" y="3932536"/>
            <a:ext cx="8826500" cy="707886"/>
          </a:xfrm>
          <a:prstGeom prst="rect">
            <a:avLst/>
          </a:prstGeom>
        </p:spPr>
        <p:txBody>
          <a:bodyPr wrap="square">
            <a:spAutoFit/>
          </a:bodyPr>
          <a:lstStyle/>
          <a:p>
            <a:r>
              <a:rPr lang="en-GB" sz="2000" b="1" dirty="0">
                <a:latin typeface="Arial" panose="020B0604020202020204" pitchFamily="34" charset="0"/>
                <a:ea typeface="Calibri" panose="020F0502020204030204" pitchFamily="34" charset="0"/>
              </a:rPr>
              <a:t>Have you received any formal training from your unit to prepare for selection?</a:t>
            </a:r>
            <a:endParaRPr lang="en-GB" sz="2000" dirty="0"/>
          </a:p>
        </p:txBody>
      </p:sp>
      <p:pic>
        <p:nvPicPr>
          <p:cNvPr id="9" name="Picture 8">
            <a:extLst>
              <a:ext uri="{FF2B5EF4-FFF2-40B4-BE49-F238E27FC236}">
                <a16:creationId xmlns:a16="http://schemas.microsoft.com/office/drawing/2014/main" id="{FC2A33CD-2088-44F3-892A-9F79515AFE97}"/>
              </a:ext>
            </a:extLst>
          </p:cNvPr>
          <p:cNvPicPr/>
          <p:nvPr/>
        </p:nvPicPr>
        <p:blipFill>
          <a:blip r:embed="rId4"/>
          <a:stretch>
            <a:fillRect/>
          </a:stretch>
        </p:blipFill>
        <p:spPr>
          <a:xfrm>
            <a:off x="190499" y="4492141"/>
            <a:ext cx="4787901" cy="2310703"/>
          </a:xfrm>
          <a:prstGeom prst="rect">
            <a:avLst/>
          </a:prstGeom>
        </p:spPr>
      </p:pic>
      <p:sp>
        <p:nvSpPr>
          <p:cNvPr id="10" name="Rectangle 9">
            <a:extLst>
              <a:ext uri="{FF2B5EF4-FFF2-40B4-BE49-F238E27FC236}">
                <a16:creationId xmlns:a16="http://schemas.microsoft.com/office/drawing/2014/main" id="{861D9706-6371-4EA4-88A7-AB14A9EE4FDF}"/>
              </a:ext>
            </a:extLst>
          </p:cNvPr>
          <p:cNvSpPr/>
          <p:nvPr/>
        </p:nvSpPr>
        <p:spPr>
          <a:xfrm>
            <a:off x="4978400" y="5121428"/>
            <a:ext cx="3861718" cy="1200329"/>
          </a:xfrm>
          <a:prstGeom prst="rect">
            <a:avLst/>
          </a:prstGeom>
        </p:spPr>
        <p:txBody>
          <a:bodyPr wrap="square">
            <a:spAutoFit/>
          </a:bodyPr>
          <a:lstStyle/>
          <a:p>
            <a:r>
              <a:rPr lang="en-GB" b="1" dirty="0">
                <a:latin typeface="Arial" panose="020B0604020202020204" pitchFamily="34" charset="0"/>
                <a:ea typeface="Calibri" panose="020F0502020204030204" pitchFamily="34" charset="0"/>
              </a:rPr>
              <a:t>76.2% of </a:t>
            </a:r>
            <a:r>
              <a:rPr lang="en-GB" b="1" dirty="0" err="1">
                <a:latin typeface="Arial" panose="020B0604020202020204" pitchFamily="34" charset="0"/>
                <a:ea typeface="Calibri" panose="020F0502020204030204" pitchFamily="34" charset="0"/>
              </a:rPr>
              <a:t>PCoWs</a:t>
            </a:r>
            <a:r>
              <a:rPr lang="en-GB" b="1" dirty="0">
                <a:latin typeface="Arial" panose="020B0604020202020204" pitchFamily="34" charset="0"/>
                <a:ea typeface="Calibri" panose="020F0502020204030204" pitchFamily="34" charset="0"/>
              </a:rPr>
              <a:t> received either no training, a little or moderate amount of training to prepare them for selection</a:t>
            </a:r>
            <a:endParaRPr lang="en-GB" b="1" dirty="0"/>
          </a:p>
        </p:txBody>
      </p:sp>
      <p:sp>
        <p:nvSpPr>
          <p:cNvPr id="11" name="Rectangle 10">
            <a:extLst>
              <a:ext uri="{FF2B5EF4-FFF2-40B4-BE49-F238E27FC236}">
                <a16:creationId xmlns:a16="http://schemas.microsoft.com/office/drawing/2014/main" id="{FC87C788-ABCD-4C6F-BFCF-116AC4FDB0C2}"/>
              </a:ext>
            </a:extLst>
          </p:cNvPr>
          <p:cNvSpPr/>
          <p:nvPr/>
        </p:nvSpPr>
        <p:spPr>
          <a:xfrm>
            <a:off x="4927600" y="4515583"/>
            <a:ext cx="4572000" cy="646331"/>
          </a:xfrm>
          <a:prstGeom prst="rect">
            <a:avLst/>
          </a:prstGeom>
        </p:spPr>
        <p:txBody>
          <a:bodyPr>
            <a:spAutoFit/>
          </a:bodyPr>
          <a:lstStyle/>
          <a:p>
            <a:pPr>
              <a:spcAft>
                <a:spcPts val="1000"/>
              </a:spcAft>
            </a:pPr>
            <a:r>
              <a:rPr lang="en-GB" b="1" dirty="0">
                <a:solidFill>
                  <a:srgbClr val="0070C0"/>
                </a:solidFill>
                <a:latin typeface="Arial" panose="020B0604020202020204" pitchFamily="34" charset="0"/>
                <a:ea typeface="Calibri" panose="020F0502020204030204" pitchFamily="34" charset="0"/>
                <a:cs typeface="Times New Roman" panose="02020603050405020304" pitchFamily="18" charset="0"/>
              </a:rPr>
              <a:t>Area chart identifying responses from </a:t>
            </a:r>
            <a:r>
              <a:rPr lang="en-GB" b="1" dirty="0" err="1">
                <a:solidFill>
                  <a:srgbClr val="0070C0"/>
                </a:solidFill>
                <a:latin typeface="Arial" panose="020B0604020202020204" pitchFamily="34" charset="0"/>
                <a:ea typeface="Calibri" panose="020F0502020204030204" pitchFamily="34" charset="0"/>
                <a:cs typeface="Times New Roman" panose="02020603050405020304" pitchFamily="18" charset="0"/>
              </a:rPr>
              <a:t>PCoWs</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0DFFF329-55CB-4DC4-B35D-AB1BA6BB8DCA}"/>
              </a:ext>
            </a:extLst>
          </p:cNvPr>
          <p:cNvSpPr/>
          <p:nvPr/>
        </p:nvSpPr>
        <p:spPr>
          <a:xfrm>
            <a:off x="4413250" y="1553700"/>
            <a:ext cx="4572000" cy="646331"/>
          </a:xfrm>
          <a:prstGeom prst="rect">
            <a:avLst/>
          </a:prstGeom>
        </p:spPr>
        <p:txBody>
          <a:bodyPr>
            <a:spAutoFit/>
          </a:bodyPr>
          <a:lstStyle/>
          <a:p>
            <a:r>
              <a:rPr lang="en-GB" b="1" dirty="0">
                <a:solidFill>
                  <a:srgbClr val="0070C0"/>
                </a:solidFill>
                <a:latin typeface="Arial" panose="020B0604020202020204" pitchFamily="34" charset="0"/>
                <a:ea typeface="Calibri" panose="020F0502020204030204" pitchFamily="34" charset="0"/>
                <a:cs typeface="Times New Roman" panose="02020603050405020304" pitchFamily="18" charset="0"/>
              </a:rPr>
              <a:t>Pie chart identifying responses from    </a:t>
            </a:r>
            <a:r>
              <a:rPr lang="en-GB" b="1" dirty="0" err="1">
                <a:solidFill>
                  <a:srgbClr val="0070C0"/>
                </a:solidFill>
                <a:latin typeface="Arial" panose="020B0604020202020204" pitchFamily="34" charset="0"/>
                <a:ea typeface="Calibri" panose="020F0502020204030204" pitchFamily="34" charset="0"/>
                <a:cs typeface="Times New Roman" panose="02020603050405020304" pitchFamily="18" charset="0"/>
              </a:rPr>
              <a:t>PCoWs</a:t>
            </a:r>
            <a:endParaRPr lang="en-GB" dirty="0">
              <a:solidFill>
                <a:srgbClr val="0070C0"/>
              </a:solidFill>
            </a:endParaRPr>
          </a:p>
        </p:txBody>
      </p:sp>
    </p:spTree>
    <p:extLst>
      <p:ext uri="{BB962C8B-B14F-4D97-AF65-F5344CB8AC3E}">
        <p14:creationId xmlns:p14="http://schemas.microsoft.com/office/powerpoint/2010/main" val="342916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0"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463279" y="587081"/>
            <a:ext cx="9780905" cy="5589824"/>
          </a:xfrm>
        </p:spPr>
        <p:txBody>
          <a:bodyPr/>
          <a:lstStyle/>
          <a:p>
            <a:pPr lvl="1"/>
            <a:r>
              <a:rPr lang="en-GB" sz="2200" b="1" dirty="0">
                <a:solidFill>
                  <a:srgbClr val="FF0000"/>
                </a:solidFill>
              </a:rPr>
              <a:t>1.Establish if the current development programme is fit for purpose</a:t>
            </a:r>
          </a:p>
          <a:p>
            <a:pPr lvl="1"/>
            <a:r>
              <a:rPr lang="en-GB" sz="2200" b="1" dirty="0"/>
              <a:t>Do you believe you received sufficient formal training to fully prepare you for the selection process?</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823"/>
            <a:ext cx="1354070" cy="405102"/>
          </a:xfrm>
        </p:spPr>
        <p:txBody>
          <a:bodyPr/>
          <a:lstStyle/>
          <a:p>
            <a:r>
              <a:rPr lang="en-GB" b="1" dirty="0"/>
              <a:t>findings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pic>
        <p:nvPicPr>
          <p:cNvPr id="11" name="Picture 10">
            <a:extLst>
              <a:ext uri="{FF2B5EF4-FFF2-40B4-BE49-F238E27FC236}">
                <a16:creationId xmlns:a16="http://schemas.microsoft.com/office/drawing/2014/main" id="{D97DB1FD-B3C1-46E4-9222-8330B0BF8CEA}"/>
              </a:ext>
            </a:extLst>
          </p:cNvPr>
          <p:cNvPicPr/>
          <p:nvPr/>
        </p:nvPicPr>
        <p:blipFill>
          <a:blip r:embed="rId3"/>
          <a:stretch>
            <a:fillRect/>
          </a:stretch>
        </p:blipFill>
        <p:spPr>
          <a:xfrm>
            <a:off x="177165" y="1904388"/>
            <a:ext cx="4624070" cy="2075815"/>
          </a:xfrm>
          <a:prstGeom prst="rect">
            <a:avLst/>
          </a:prstGeom>
        </p:spPr>
      </p:pic>
      <p:sp>
        <p:nvSpPr>
          <p:cNvPr id="12" name="Rectangle 11">
            <a:extLst>
              <a:ext uri="{FF2B5EF4-FFF2-40B4-BE49-F238E27FC236}">
                <a16:creationId xmlns:a16="http://schemas.microsoft.com/office/drawing/2014/main" id="{2A7F38C1-D6CA-40B3-9A15-D6B245E346B3}"/>
              </a:ext>
            </a:extLst>
          </p:cNvPr>
          <p:cNvSpPr/>
          <p:nvPr/>
        </p:nvSpPr>
        <p:spPr>
          <a:xfrm>
            <a:off x="4851105" y="1877384"/>
            <a:ext cx="4165600" cy="646331"/>
          </a:xfrm>
          <a:prstGeom prst="rect">
            <a:avLst/>
          </a:prstGeom>
        </p:spPr>
        <p:txBody>
          <a:bodyPr wrap="square">
            <a:spAutoFit/>
          </a:bodyPr>
          <a:lstStyle/>
          <a:p>
            <a:pPr>
              <a:spcAft>
                <a:spcPts val="1000"/>
              </a:spcAft>
            </a:pPr>
            <a:r>
              <a:rPr lang="en-GB" b="1" dirty="0">
                <a:solidFill>
                  <a:srgbClr val="0070C0"/>
                </a:solidFill>
                <a:latin typeface="Arial" panose="020B0604020202020204" pitchFamily="34" charset="0"/>
                <a:ea typeface="Calibri" panose="020F0502020204030204" pitchFamily="34" charset="0"/>
                <a:cs typeface="Times New Roman" panose="02020603050405020304" pitchFamily="18" charset="0"/>
              </a:rPr>
              <a:t>Area chart identifying responses from </a:t>
            </a:r>
            <a:r>
              <a:rPr lang="en-GB" b="1" dirty="0" err="1">
                <a:solidFill>
                  <a:srgbClr val="0070C0"/>
                </a:solidFill>
                <a:latin typeface="Arial" panose="020B0604020202020204" pitchFamily="34" charset="0"/>
                <a:ea typeface="Calibri" panose="020F0502020204030204" pitchFamily="34" charset="0"/>
                <a:cs typeface="Times New Roman" panose="02020603050405020304" pitchFamily="18" charset="0"/>
              </a:rPr>
              <a:t>CoWs</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FB04A61E-C68E-406A-92A3-54170CD5DDB7}"/>
              </a:ext>
            </a:extLst>
          </p:cNvPr>
          <p:cNvSpPr/>
          <p:nvPr/>
        </p:nvSpPr>
        <p:spPr>
          <a:xfrm>
            <a:off x="4801235" y="2784529"/>
            <a:ext cx="4624070" cy="1200329"/>
          </a:xfrm>
          <a:prstGeom prst="rect">
            <a:avLst/>
          </a:prstGeom>
        </p:spPr>
        <p:txBody>
          <a:bodyPr wrap="square">
            <a:spAutoFit/>
          </a:bodyPr>
          <a:lstStyle/>
          <a:p>
            <a:r>
              <a:rPr lang="en-GB" b="1" dirty="0">
                <a:latin typeface="Arial" panose="020B0604020202020204" pitchFamily="34" charset="0"/>
                <a:ea typeface="Calibri" panose="020F0502020204030204" pitchFamily="34" charset="0"/>
              </a:rPr>
              <a:t>64.71% of qualified </a:t>
            </a:r>
            <a:r>
              <a:rPr lang="en-GB" b="1" dirty="0" err="1">
                <a:latin typeface="Arial" panose="020B0604020202020204" pitchFamily="34" charset="0"/>
                <a:ea typeface="Calibri" panose="020F0502020204030204" pitchFamily="34" charset="0"/>
              </a:rPr>
              <a:t>CoWs</a:t>
            </a:r>
            <a:r>
              <a:rPr lang="en-GB" b="1" dirty="0">
                <a:latin typeface="Arial" panose="020B0604020202020204" pitchFamily="34" charset="0"/>
                <a:ea typeface="Calibri" panose="020F0502020204030204" pitchFamily="34" charset="0"/>
              </a:rPr>
              <a:t> received either no training, a little or moderate amount of formal training to prepare them for selection,</a:t>
            </a:r>
            <a:endParaRPr lang="en-GB" b="1" dirty="0"/>
          </a:p>
        </p:txBody>
      </p:sp>
      <p:sp>
        <p:nvSpPr>
          <p:cNvPr id="17" name="Rectangle 16">
            <a:extLst>
              <a:ext uri="{FF2B5EF4-FFF2-40B4-BE49-F238E27FC236}">
                <a16:creationId xmlns:a16="http://schemas.microsoft.com/office/drawing/2014/main" id="{DFEF85DD-5A25-42D5-878D-99FCC49B5FD4}"/>
              </a:ext>
            </a:extLst>
          </p:cNvPr>
          <p:cNvSpPr/>
          <p:nvPr/>
        </p:nvSpPr>
        <p:spPr>
          <a:xfrm>
            <a:off x="127294" y="4258468"/>
            <a:ext cx="8889411" cy="430887"/>
          </a:xfrm>
          <a:prstGeom prst="rect">
            <a:avLst/>
          </a:prstGeom>
        </p:spPr>
        <p:txBody>
          <a:bodyPr wrap="square">
            <a:spAutoFit/>
          </a:bodyPr>
          <a:lstStyle/>
          <a:p>
            <a:r>
              <a:rPr lang="en-GB" sz="2200" b="1" dirty="0">
                <a:latin typeface="Arial" panose="020B0604020202020204" pitchFamily="34" charset="0"/>
                <a:ea typeface="Calibri" panose="020F0502020204030204" pitchFamily="34" charset="0"/>
              </a:rPr>
              <a:t>Do you feel the current system prepares you for selection?</a:t>
            </a:r>
            <a:endParaRPr lang="en-GB" sz="2200" b="1" dirty="0"/>
          </a:p>
        </p:txBody>
      </p:sp>
      <p:sp>
        <p:nvSpPr>
          <p:cNvPr id="19" name="Rectangle 18">
            <a:extLst>
              <a:ext uri="{FF2B5EF4-FFF2-40B4-BE49-F238E27FC236}">
                <a16:creationId xmlns:a16="http://schemas.microsoft.com/office/drawing/2014/main" id="{E43C36AF-ED89-44C4-980E-59FBEB3BA72F}"/>
              </a:ext>
            </a:extLst>
          </p:cNvPr>
          <p:cNvSpPr/>
          <p:nvPr/>
        </p:nvSpPr>
        <p:spPr>
          <a:xfrm>
            <a:off x="136094" y="4811605"/>
            <a:ext cx="8737600" cy="923330"/>
          </a:xfrm>
          <a:prstGeom prst="rect">
            <a:avLst/>
          </a:prstGeom>
        </p:spPr>
        <p:txBody>
          <a:bodyPr wrap="square">
            <a:spAutoFit/>
          </a:bodyPr>
          <a:lstStyle/>
          <a:p>
            <a:r>
              <a:rPr lang="en-GB" i="1" dirty="0">
                <a:latin typeface="Arial" panose="020B0604020202020204" pitchFamily="34" charset="0"/>
                <a:cs typeface="Arial" panose="020B0604020202020204" pitchFamily="34" charset="0"/>
              </a:rPr>
              <a:t>‘So, from my time because I was underneath Naval Command, there was no preparation for the course. It was literally down to you do all your own legwork, and I had to come here (PEW) to get help and contact other units to assist.’</a:t>
            </a:r>
          </a:p>
        </p:txBody>
      </p:sp>
    </p:spTree>
    <p:extLst>
      <p:ext uri="{BB962C8B-B14F-4D97-AF65-F5344CB8AC3E}">
        <p14:creationId xmlns:p14="http://schemas.microsoft.com/office/powerpoint/2010/main" val="3046225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6" grpId="0"/>
      <p:bldP spid="17"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450850" y="405925"/>
            <a:ext cx="10045700" cy="5589824"/>
          </a:xfrm>
        </p:spPr>
        <p:txBody>
          <a:bodyPr/>
          <a:lstStyle/>
          <a:p>
            <a:pPr lvl="1"/>
            <a:r>
              <a:rPr lang="en-GB" sz="2200" b="1" dirty="0">
                <a:solidFill>
                  <a:srgbClr val="FF0000"/>
                </a:solidFill>
              </a:rPr>
              <a:t>2. Identify trends as to why previous applicants are unsuccessful</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823"/>
            <a:ext cx="1354070" cy="405102"/>
          </a:xfrm>
        </p:spPr>
        <p:txBody>
          <a:bodyPr/>
          <a:lstStyle/>
          <a:p>
            <a:r>
              <a:rPr lang="en-GB" b="1" dirty="0"/>
              <a:t>findings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
        <p:nvSpPr>
          <p:cNvPr id="3" name="Rectangle 2">
            <a:extLst>
              <a:ext uri="{FF2B5EF4-FFF2-40B4-BE49-F238E27FC236}">
                <a16:creationId xmlns:a16="http://schemas.microsoft.com/office/drawing/2014/main" id="{95314AE7-885A-48C2-952E-0462EECC9222}"/>
              </a:ext>
            </a:extLst>
          </p:cNvPr>
          <p:cNvSpPr/>
          <p:nvPr/>
        </p:nvSpPr>
        <p:spPr>
          <a:xfrm>
            <a:off x="0" y="813607"/>
            <a:ext cx="4144083" cy="430887"/>
          </a:xfrm>
          <a:prstGeom prst="rect">
            <a:avLst/>
          </a:prstGeom>
        </p:spPr>
        <p:txBody>
          <a:bodyPr wrap="none">
            <a:spAutoFit/>
          </a:bodyPr>
          <a:lstStyle/>
          <a:p>
            <a:r>
              <a:rPr lang="en-GB" sz="2200" b="1" dirty="0">
                <a:latin typeface="Arial" panose="020B0604020202020204" pitchFamily="34" charset="0"/>
                <a:ea typeface="Calibri" panose="020F0502020204030204" pitchFamily="34" charset="0"/>
              </a:rPr>
              <a:t>Lack of experience in general</a:t>
            </a:r>
            <a:endParaRPr lang="en-GB" sz="2200" dirty="0"/>
          </a:p>
        </p:txBody>
      </p:sp>
      <p:pic>
        <p:nvPicPr>
          <p:cNvPr id="8" name="Picture 7" descr="Chart, pie chart&#10;&#10;Description automatically generated">
            <a:extLst>
              <a:ext uri="{FF2B5EF4-FFF2-40B4-BE49-F238E27FC236}">
                <a16:creationId xmlns:a16="http://schemas.microsoft.com/office/drawing/2014/main" id="{F48AE103-14F8-BF4B-B4C1-880CE52F3F45}"/>
              </a:ext>
            </a:extLst>
          </p:cNvPr>
          <p:cNvPicPr/>
          <p:nvPr/>
        </p:nvPicPr>
        <p:blipFill rotWithShape="1">
          <a:blip r:embed="rId2"/>
          <a:srcRect l="9124" t="20000" r="16180"/>
          <a:stretch/>
        </p:blipFill>
        <p:spPr>
          <a:xfrm>
            <a:off x="154887" y="1349730"/>
            <a:ext cx="2664513" cy="2349230"/>
          </a:xfrm>
          <a:prstGeom prst="rect">
            <a:avLst/>
          </a:prstGeom>
          <a:ln w="53975">
            <a:solidFill>
              <a:prstClr val="black"/>
            </a:solidFill>
          </a:ln>
        </p:spPr>
      </p:pic>
      <p:pic>
        <p:nvPicPr>
          <p:cNvPr id="9" name="Picture 8" descr="Chart, pie chart&#10;&#10;Description automatically generated">
            <a:extLst>
              <a:ext uri="{FF2B5EF4-FFF2-40B4-BE49-F238E27FC236}">
                <a16:creationId xmlns:a16="http://schemas.microsoft.com/office/drawing/2014/main" id="{2F970316-8F82-434F-BF6C-C7FF0F30C686}"/>
              </a:ext>
            </a:extLst>
          </p:cNvPr>
          <p:cNvPicPr/>
          <p:nvPr/>
        </p:nvPicPr>
        <p:blipFill>
          <a:blip r:embed="rId3"/>
          <a:stretch>
            <a:fillRect/>
          </a:stretch>
        </p:blipFill>
        <p:spPr>
          <a:xfrm>
            <a:off x="6425512" y="1277016"/>
            <a:ext cx="2420467" cy="2426880"/>
          </a:xfrm>
          <a:prstGeom prst="rect">
            <a:avLst/>
          </a:prstGeom>
          <a:ln w="44450">
            <a:solidFill>
              <a:prstClr val="black"/>
            </a:solidFill>
          </a:ln>
        </p:spPr>
      </p:pic>
      <p:sp>
        <p:nvSpPr>
          <p:cNvPr id="6" name="Rectangle 5">
            <a:extLst>
              <a:ext uri="{FF2B5EF4-FFF2-40B4-BE49-F238E27FC236}">
                <a16:creationId xmlns:a16="http://schemas.microsoft.com/office/drawing/2014/main" id="{8EDE20C5-C148-4925-B09D-1A1D28ADDB81}"/>
              </a:ext>
            </a:extLst>
          </p:cNvPr>
          <p:cNvSpPr/>
          <p:nvPr/>
        </p:nvSpPr>
        <p:spPr>
          <a:xfrm>
            <a:off x="-798857" y="3721204"/>
            <a:ext cx="4572000" cy="357214"/>
          </a:xfrm>
          <a:prstGeom prst="rect">
            <a:avLst/>
          </a:prstGeom>
        </p:spPr>
        <p:txBody>
          <a:bodyPr>
            <a:spAutoFit/>
          </a:bodyPr>
          <a:lstStyle/>
          <a:p>
            <a:pPr algn="ctr">
              <a:lnSpc>
                <a:spcPct val="115000"/>
              </a:lnSpc>
              <a:spcAft>
                <a:spcPts val="1000"/>
              </a:spcAft>
            </a:pPr>
            <a:r>
              <a:rPr lang="en-GB" sz="1600" b="1" dirty="0">
                <a:solidFill>
                  <a:srgbClr val="0070C0"/>
                </a:solidFill>
                <a:latin typeface="Arial" panose="020B0604020202020204" pitchFamily="34" charset="0"/>
                <a:ea typeface="Calibri" panose="020F0502020204030204" pitchFamily="34" charset="0"/>
                <a:cs typeface="Times New Roman" panose="02020603050405020304" pitchFamily="18" charset="0"/>
              </a:rPr>
              <a:t>Number of successful JNCOs</a:t>
            </a:r>
            <a:endPar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5E411AFC-01EA-4EF9-A406-3386A4B7FB19}"/>
              </a:ext>
            </a:extLst>
          </p:cNvPr>
          <p:cNvSpPr/>
          <p:nvPr/>
        </p:nvSpPr>
        <p:spPr>
          <a:xfrm>
            <a:off x="5825463" y="3776938"/>
            <a:ext cx="3318537" cy="338554"/>
          </a:xfrm>
          <a:prstGeom prst="rect">
            <a:avLst/>
          </a:prstGeom>
        </p:spPr>
        <p:txBody>
          <a:bodyPr wrap="none">
            <a:spAutoFit/>
          </a:bodyPr>
          <a:lstStyle/>
          <a:p>
            <a:r>
              <a:rPr lang="en-GB" sz="1600" b="1" dirty="0">
                <a:solidFill>
                  <a:srgbClr val="0070C0"/>
                </a:solidFill>
                <a:latin typeface="Arial" panose="020B0604020202020204" pitchFamily="34" charset="0"/>
                <a:ea typeface="Calibri" panose="020F0502020204030204" pitchFamily="34" charset="0"/>
              </a:rPr>
              <a:t>Number of unsuccessful JNCOs</a:t>
            </a:r>
            <a:endParaRPr lang="en-GB" sz="1600" dirty="0">
              <a:solidFill>
                <a:srgbClr val="0070C0"/>
              </a:solidFill>
            </a:endParaRPr>
          </a:p>
        </p:txBody>
      </p:sp>
      <p:sp>
        <p:nvSpPr>
          <p:cNvPr id="13" name="Rectangle 12">
            <a:extLst>
              <a:ext uri="{FF2B5EF4-FFF2-40B4-BE49-F238E27FC236}">
                <a16:creationId xmlns:a16="http://schemas.microsoft.com/office/drawing/2014/main" id="{EB215C98-E6FD-4297-8F83-2D49934975A8}"/>
              </a:ext>
            </a:extLst>
          </p:cNvPr>
          <p:cNvSpPr/>
          <p:nvPr/>
        </p:nvSpPr>
        <p:spPr>
          <a:xfrm>
            <a:off x="2933700" y="1466259"/>
            <a:ext cx="3685624" cy="2159566"/>
          </a:xfrm>
          <a:prstGeom prst="rect">
            <a:avLst/>
          </a:prstGeom>
        </p:spPr>
        <p:txBody>
          <a:bodyPr wrap="square">
            <a:spAutoFit/>
          </a:bodyPr>
          <a:lstStyle/>
          <a:p>
            <a:pPr>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Pie chart 1 shows that 60% of successful applicants were Corporals (Cpl) and 40% were Lance Corporals (LCpls). </a:t>
            </a:r>
          </a:p>
          <a:p>
            <a:pPr>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Pie chart 2 shows that 76.9% of unsuccessful applicants were LCpls and 23.1% were Cpls.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4" name="Picture 13" descr="Chart, bar chart&#10;&#10;Description automatically generated">
            <a:extLst>
              <a:ext uri="{FF2B5EF4-FFF2-40B4-BE49-F238E27FC236}">
                <a16:creationId xmlns:a16="http://schemas.microsoft.com/office/drawing/2014/main" id="{27350879-C5A3-4E49-93B1-582C9141B296}"/>
              </a:ext>
            </a:extLst>
          </p:cNvPr>
          <p:cNvPicPr/>
          <p:nvPr/>
        </p:nvPicPr>
        <p:blipFill>
          <a:blip r:embed="rId4"/>
          <a:stretch>
            <a:fillRect/>
          </a:stretch>
        </p:blipFill>
        <p:spPr>
          <a:xfrm>
            <a:off x="154887" y="4559773"/>
            <a:ext cx="4035984" cy="2156540"/>
          </a:xfrm>
          <a:prstGeom prst="rect">
            <a:avLst/>
          </a:prstGeom>
          <a:noFill/>
          <a:ln w="60325">
            <a:solidFill>
              <a:schemeClr val="tx1"/>
            </a:solidFill>
          </a:ln>
        </p:spPr>
      </p:pic>
      <p:sp>
        <p:nvSpPr>
          <p:cNvPr id="16" name="Rectangle 15">
            <a:extLst>
              <a:ext uri="{FF2B5EF4-FFF2-40B4-BE49-F238E27FC236}">
                <a16:creationId xmlns:a16="http://schemas.microsoft.com/office/drawing/2014/main" id="{2B66C90D-0B9B-4CC9-9186-FEA0112A8719}"/>
              </a:ext>
            </a:extLst>
          </p:cNvPr>
          <p:cNvSpPr/>
          <p:nvPr/>
        </p:nvSpPr>
        <p:spPr>
          <a:xfrm>
            <a:off x="0" y="4063826"/>
            <a:ext cx="8153400" cy="430887"/>
          </a:xfrm>
          <a:prstGeom prst="rect">
            <a:avLst/>
          </a:prstGeom>
        </p:spPr>
        <p:txBody>
          <a:bodyPr wrap="square">
            <a:spAutoFit/>
          </a:bodyPr>
          <a:lstStyle/>
          <a:p>
            <a:r>
              <a:rPr lang="en-GB" sz="2200" b="1" dirty="0">
                <a:latin typeface="Arial" panose="020B0604020202020204" pitchFamily="34" charset="0"/>
                <a:ea typeface="Calibri" panose="020F0502020204030204" pitchFamily="34" charset="0"/>
              </a:rPr>
              <a:t>Average scores for successful/unsuccessful </a:t>
            </a:r>
            <a:r>
              <a:rPr lang="en-GB" sz="2200" b="1" dirty="0" err="1">
                <a:latin typeface="Arial" panose="020B0604020202020204" pitchFamily="34" charset="0"/>
                <a:ea typeface="Calibri" panose="020F0502020204030204" pitchFamily="34" charset="0"/>
              </a:rPr>
              <a:t>PCoWs</a:t>
            </a:r>
            <a:endParaRPr lang="en-GB" sz="2200" dirty="0"/>
          </a:p>
        </p:txBody>
      </p:sp>
      <p:sp>
        <p:nvSpPr>
          <p:cNvPr id="17" name="Rectangle 16">
            <a:extLst>
              <a:ext uri="{FF2B5EF4-FFF2-40B4-BE49-F238E27FC236}">
                <a16:creationId xmlns:a16="http://schemas.microsoft.com/office/drawing/2014/main" id="{C795E3C7-E5A0-4DC0-836B-5EF4E6949F77}"/>
              </a:ext>
            </a:extLst>
          </p:cNvPr>
          <p:cNvSpPr/>
          <p:nvPr/>
        </p:nvSpPr>
        <p:spPr>
          <a:xfrm>
            <a:off x="4333324" y="4932714"/>
            <a:ext cx="4572000" cy="1297791"/>
          </a:xfrm>
          <a:prstGeom prst="rect">
            <a:avLst/>
          </a:prstGeom>
        </p:spPr>
        <p:txBody>
          <a:bodyPr>
            <a:spAutoFit/>
          </a:bodyPr>
          <a:lstStyle/>
          <a:p>
            <a:pPr>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1-2 point difference between successful and unsuccessful </a:t>
            </a:r>
            <a:r>
              <a:rPr lang="en-GB" dirty="0" err="1">
                <a:latin typeface="Arial" panose="020B0604020202020204" pitchFamily="34" charset="0"/>
                <a:ea typeface="Calibri" panose="020F0502020204030204" pitchFamily="34" charset="0"/>
                <a:cs typeface="Times New Roman" panose="02020603050405020304" pitchFamily="18" charset="0"/>
              </a:rPr>
              <a:t>PCoWs</a:t>
            </a:r>
            <a:r>
              <a:rPr lang="en-GB" dirty="0">
                <a:latin typeface="Arial" panose="020B0604020202020204" pitchFamily="34" charset="0"/>
                <a:ea typeface="Calibri" panose="020F0502020204030204" pitchFamily="34" charset="0"/>
                <a:cs typeface="Times New Roman" panose="02020603050405020304" pitchFamily="18" charset="0"/>
              </a:rPr>
              <a:t>, at least a 20% delta between the two.</a:t>
            </a:r>
          </a:p>
          <a:p>
            <a:pPr>
              <a:spcAft>
                <a:spcPts val="10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5AF88178-A113-44B3-B270-21EB59269AA2}"/>
              </a:ext>
            </a:extLst>
          </p:cNvPr>
          <p:cNvSpPr/>
          <p:nvPr/>
        </p:nvSpPr>
        <p:spPr>
          <a:xfrm>
            <a:off x="2286000" y="3105835"/>
            <a:ext cx="4572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159840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2" grpId="0"/>
      <p:bldP spid="13" grpId="0"/>
      <p:bldP spid="16" grpId="0"/>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254000" y="-92382"/>
            <a:ext cx="10795000" cy="420470"/>
          </a:xfrm>
        </p:spPr>
        <p:txBody>
          <a:bodyPr/>
          <a:lstStyle/>
          <a:p>
            <a:pPr lvl="1">
              <a:lnSpc>
                <a:spcPct val="150000"/>
              </a:lnSpc>
            </a:pPr>
            <a:r>
              <a:rPr lang="en-GB" sz="1900" b="1" dirty="0">
                <a:solidFill>
                  <a:srgbClr val="FF0000"/>
                </a:solidFill>
              </a:rPr>
              <a:t>                 2. Identify trends as to why previous applicants are unsuccessful</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823"/>
            <a:ext cx="1354070" cy="405102"/>
          </a:xfrm>
        </p:spPr>
        <p:txBody>
          <a:bodyPr/>
          <a:lstStyle/>
          <a:p>
            <a:r>
              <a:rPr lang="en-GB" b="1" dirty="0"/>
              <a:t>findings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grpSp>
        <p:nvGrpSpPr>
          <p:cNvPr id="6" name="Group 5">
            <a:extLst>
              <a:ext uri="{FF2B5EF4-FFF2-40B4-BE49-F238E27FC236}">
                <a16:creationId xmlns:a16="http://schemas.microsoft.com/office/drawing/2014/main" id="{3CB4DDD5-14C3-484B-8B66-24060B35D215}"/>
              </a:ext>
            </a:extLst>
          </p:cNvPr>
          <p:cNvGrpSpPr/>
          <p:nvPr/>
        </p:nvGrpSpPr>
        <p:grpSpPr>
          <a:xfrm>
            <a:off x="142242" y="829452"/>
            <a:ext cx="5318758" cy="3645439"/>
            <a:chOff x="-628736" y="0"/>
            <a:chExt cx="9887400" cy="6858000"/>
          </a:xfrm>
        </p:grpSpPr>
        <p:pic>
          <p:nvPicPr>
            <p:cNvPr id="8" name="Picture 7">
              <a:extLst>
                <a:ext uri="{FF2B5EF4-FFF2-40B4-BE49-F238E27FC236}">
                  <a16:creationId xmlns:a16="http://schemas.microsoft.com/office/drawing/2014/main" id="{47782B25-8BEB-4201-86E0-C56D7B124A13}"/>
                </a:ext>
              </a:extLst>
            </p:cNvPr>
            <p:cNvPicPr>
              <a:picLocks noChangeAspect="1"/>
            </p:cNvPicPr>
            <p:nvPr/>
          </p:nvPicPr>
          <p:blipFill>
            <a:blip r:embed="rId3"/>
            <a:stretch>
              <a:fillRect/>
            </a:stretch>
          </p:blipFill>
          <p:spPr>
            <a:xfrm>
              <a:off x="-628736" y="0"/>
              <a:ext cx="9887400" cy="6858000"/>
            </a:xfrm>
            <a:prstGeom prst="rect">
              <a:avLst/>
            </a:prstGeom>
            <a:ln w="57150">
              <a:solidFill>
                <a:schemeClr val="tx1"/>
              </a:solidFill>
            </a:ln>
          </p:spPr>
        </p:pic>
        <p:sp>
          <p:nvSpPr>
            <p:cNvPr id="9" name="TextBox 10">
              <a:extLst>
                <a:ext uri="{FF2B5EF4-FFF2-40B4-BE49-F238E27FC236}">
                  <a16:creationId xmlns:a16="http://schemas.microsoft.com/office/drawing/2014/main" id="{84C1DD2E-4032-4170-945E-8E199568C310}"/>
                </a:ext>
              </a:extLst>
            </p:cNvPr>
            <p:cNvSpPr txBox="1"/>
            <p:nvPr/>
          </p:nvSpPr>
          <p:spPr>
            <a:xfrm>
              <a:off x="6905732" y="389466"/>
              <a:ext cx="2352932" cy="1701247"/>
            </a:xfrm>
            <a:prstGeom prst="rect">
              <a:avLst/>
            </a:prstGeom>
            <a:noFill/>
            <a:ln w="19050">
              <a:solidFill>
                <a:schemeClr val="bg1"/>
              </a:solidFill>
            </a:ln>
          </p:spPr>
          <p:txBody>
            <a:bodyPr wrap="square" rtlCol="0">
              <a:noAutofit/>
            </a:bodyPr>
            <a:lstStyle/>
            <a:p>
              <a:pPr>
                <a:lnSpc>
                  <a:spcPct val="115000"/>
                </a:lnSpc>
                <a:spcAft>
                  <a:spcPts val="1000"/>
                </a:spcAft>
              </a:pPr>
              <a:r>
                <a:rPr lang="en-US" sz="750" kern="1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Key: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750" kern="1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TF –Technical facing units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750" kern="12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WC – Wider Corps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 name="Rectangle 2">
            <a:extLst>
              <a:ext uri="{FF2B5EF4-FFF2-40B4-BE49-F238E27FC236}">
                <a16:creationId xmlns:a16="http://schemas.microsoft.com/office/drawing/2014/main" id="{4C17F94A-7C2C-471E-93B1-51AC684B1507}"/>
              </a:ext>
            </a:extLst>
          </p:cNvPr>
          <p:cNvSpPr/>
          <p:nvPr/>
        </p:nvSpPr>
        <p:spPr>
          <a:xfrm>
            <a:off x="-168803" y="4495438"/>
            <a:ext cx="5993018" cy="523220"/>
          </a:xfrm>
          <a:prstGeom prst="rect">
            <a:avLst/>
          </a:prstGeom>
        </p:spPr>
        <p:txBody>
          <a:bodyPr wrap="square">
            <a:spAutoFit/>
          </a:bodyPr>
          <a:lstStyle/>
          <a:p>
            <a:pPr algn="ctr">
              <a:spcAft>
                <a:spcPts val="1000"/>
              </a:spcAft>
            </a:pPr>
            <a:r>
              <a:rPr lang="en-GB" sz="1400" dirty="0">
                <a:solidFill>
                  <a:srgbClr val="0070C0"/>
                </a:solidFill>
                <a:latin typeface="Arial" panose="020B0604020202020204" pitchFamily="34" charset="0"/>
                <a:ea typeface="Calibri" panose="020F0502020204030204" pitchFamily="34" charset="0"/>
                <a:cs typeface="Times New Roman" panose="02020603050405020304" pitchFamily="18" charset="0"/>
              </a:rPr>
              <a:t>Funnel chart showing difference in grades between Technical Facing Units (TF) and Wider Corps (WC)</a:t>
            </a:r>
            <a:endPar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FA82039F-AB27-400B-9CF6-AEAAF200A77A}"/>
              </a:ext>
            </a:extLst>
          </p:cNvPr>
          <p:cNvSpPr/>
          <p:nvPr/>
        </p:nvSpPr>
        <p:spPr>
          <a:xfrm>
            <a:off x="5664200" y="1089721"/>
            <a:ext cx="3162300" cy="3544560"/>
          </a:xfrm>
          <a:prstGeom prst="rect">
            <a:avLst/>
          </a:prstGeom>
        </p:spPr>
        <p:txBody>
          <a:bodyPr wrap="square">
            <a:spAutoFit/>
          </a:bodyPr>
          <a:lstStyle/>
          <a:p>
            <a:pPr>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WC units scored higher in CLM experience (+0.3), interview (technical) (+0.5), motivation (+0.1) and SNCO credibility (+0.5) and overall score (+0.7). </a:t>
            </a:r>
          </a:p>
          <a:p>
            <a:pPr>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TF units scored higher in technical experience (+0.4) and selection test (+2.2), so WC units scored higher in 5 of the seven assessment components.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C1DC14DC-5A62-4586-84AF-5A1AED365246}"/>
              </a:ext>
            </a:extLst>
          </p:cNvPr>
          <p:cNvSpPr/>
          <p:nvPr/>
        </p:nvSpPr>
        <p:spPr>
          <a:xfrm>
            <a:off x="57586" y="4890096"/>
            <a:ext cx="8826500" cy="707886"/>
          </a:xfrm>
          <a:prstGeom prst="rect">
            <a:avLst/>
          </a:prstGeom>
        </p:spPr>
        <p:txBody>
          <a:bodyPr wrap="square">
            <a:spAutoFit/>
          </a:bodyPr>
          <a:lstStyle/>
          <a:p>
            <a:r>
              <a:rPr lang="en-GB" sz="2000" b="1" dirty="0"/>
              <a:t>From your experience, what are the common trends as to why applicants are unsuccessful?</a:t>
            </a:r>
          </a:p>
        </p:txBody>
      </p:sp>
      <p:sp>
        <p:nvSpPr>
          <p:cNvPr id="19" name="Rectangle 18">
            <a:extLst>
              <a:ext uri="{FF2B5EF4-FFF2-40B4-BE49-F238E27FC236}">
                <a16:creationId xmlns:a16="http://schemas.microsoft.com/office/drawing/2014/main" id="{C79F827A-EE08-4D72-8D7C-75F3AA651544}"/>
              </a:ext>
            </a:extLst>
          </p:cNvPr>
          <p:cNvSpPr/>
          <p:nvPr/>
        </p:nvSpPr>
        <p:spPr>
          <a:xfrm>
            <a:off x="0" y="5433750"/>
            <a:ext cx="8826500" cy="1200329"/>
          </a:xfrm>
          <a:prstGeom prst="rect">
            <a:avLst/>
          </a:prstGeom>
        </p:spPr>
        <p:txBody>
          <a:bodyPr wrap="square">
            <a:spAutoFit/>
          </a:bodyPr>
          <a:lstStyle/>
          <a:p>
            <a:r>
              <a:rPr lang="en-GB" i="1" dirty="0"/>
              <a:t>‘For me it is confidence. They need to demonstrate that they have the confidence to apply themselves. We can teach them the technical side, but it is particularly important when they pass the course, they need the confidence to communicate and </a:t>
            </a:r>
          </a:p>
          <a:p>
            <a:r>
              <a:rPr lang="en-GB" i="1" dirty="0"/>
              <a:t>address potential issues’.</a:t>
            </a:r>
          </a:p>
        </p:txBody>
      </p:sp>
      <p:sp>
        <p:nvSpPr>
          <p:cNvPr id="20" name="Rectangle 19">
            <a:extLst>
              <a:ext uri="{FF2B5EF4-FFF2-40B4-BE49-F238E27FC236}">
                <a16:creationId xmlns:a16="http://schemas.microsoft.com/office/drawing/2014/main" id="{3146084E-C070-4423-8EAA-A18942A6E058}"/>
              </a:ext>
            </a:extLst>
          </p:cNvPr>
          <p:cNvSpPr/>
          <p:nvPr/>
        </p:nvSpPr>
        <p:spPr>
          <a:xfrm>
            <a:off x="-467312" y="292061"/>
            <a:ext cx="8912812" cy="537391"/>
          </a:xfrm>
          <a:prstGeom prst="rect">
            <a:avLst/>
          </a:prstGeom>
        </p:spPr>
        <p:txBody>
          <a:bodyPr wrap="square">
            <a:spAutoFit/>
          </a:bodyPr>
          <a:lstStyle/>
          <a:p>
            <a:pPr lvl="1">
              <a:lnSpc>
                <a:spcPct val="150000"/>
              </a:lnSpc>
            </a:pPr>
            <a:r>
              <a:rPr lang="en-GB" sz="2200" b="1" dirty="0">
                <a:latin typeface="Arial" panose="020B0604020202020204" pitchFamily="34" charset="0"/>
                <a:cs typeface="Arial" panose="020B0604020202020204" pitchFamily="34" charset="0"/>
              </a:rPr>
              <a:t>How are </a:t>
            </a:r>
            <a:r>
              <a:rPr lang="en-GB" sz="2200" b="1" dirty="0" err="1">
                <a:latin typeface="Arial" panose="020B0604020202020204" pitchFamily="34" charset="0"/>
                <a:cs typeface="Arial" panose="020B0604020202020204" pitchFamily="34" charset="0"/>
              </a:rPr>
              <a:t>PCoWs</a:t>
            </a:r>
            <a:r>
              <a:rPr lang="en-GB" sz="2200" b="1" dirty="0">
                <a:latin typeface="Arial" panose="020B0604020202020204" pitchFamily="34" charset="0"/>
                <a:cs typeface="Arial" panose="020B0604020202020204" pitchFamily="34" charset="0"/>
              </a:rPr>
              <a:t> lacking technical and CLM experience?</a:t>
            </a:r>
          </a:p>
        </p:txBody>
      </p:sp>
    </p:spTree>
    <p:extLst>
      <p:ext uri="{BB962C8B-B14F-4D97-AF65-F5344CB8AC3E}">
        <p14:creationId xmlns:p14="http://schemas.microsoft.com/office/powerpoint/2010/main" val="257496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5" grpId="0"/>
      <p:bldP spid="19"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355600" y="410974"/>
            <a:ext cx="9499600" cy="516126"/>
          </a:xfrm>
        </p:spPr>
        <p:txBody>
          <a:bodyPr/>
          <a:lstStyle/>
          <a:p>
            <a:pPr lvl="1"/>
            <a:r>
              <a:rPr lang="en-GB" sz="2200" b="1" dirty="0">
                <a:solidFill>
                  <a:srgbClr val="FF0000"/>
                </a:solidFill>
              </a:rPr>
              <a:t>3. Investigate what the selection committee expect from </a:t>
            </a:r>
            <a:r>
              <a:rPr lang="en-GB" sz="2200" b="1" dirty="0" err="1">
                <a:solidFill>
                  <a:srgbClr val="FF0000"/>
                </a:solidFill>
              </a:rPr>
              <a:t>PCoWs</a:t>
            </a:r>
            <a:endParaRPr lang="en-GB" sz="2200" b="1" dirty="0">
              <a:solidFill>
                <a:srgbClr val="FF0000"/>
              </a:solidFill>
            </a:endParaRP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823"/>
            <a:ext cx="1354070" cy="405102"/>
          </a:xfrm>
        </p:spPr>
        <p:txBody>
          <a:bodyPr/>
          <a:lstStyle/>
          <a:p>
            <a:r>
              <a:rPr lang="en-GB" b="1" dirty="0"/>
              <a:t>findings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
        <p:nvSpPr>
          <p:cNvPr id="9" name="Rectangle 8">
            <a:extLst>
              <a:ext uri="{FF2B5EF4-FFF2-40B4-BE49-F238E27FC236}">
                <a16:creationId xmlns:a16="http://schemas.microsoft.com/office/drawing/2014/main" id="{952B9525-C831-4AA6-8C59-638087698973}"/>
              </a:ext>
            </a:extLst>
          </p:cNvPr>
          <p:cNvSpPr/>
          <p:nvPr/>
        </p:nvSpPr>
        <p:spPr>
          <a:xfrm>
            <a:off x="0" y="927100"/>
            <a:ext cx="9144000" cy="1446550"/>
          </a:xfrm>
          <a:prstGeom prst="rect">
            <a:avLst/>
          </a:prstGeom>
        </p:spPr>
        <p:txBody>
          <a:bodyPr wrap="square">
            <a:spAutoFit/>
          </a:bodyPr>
          <a:lstStyle/>
          <a:p>
            <a:r>
              <a:rPr lang="en-GB" sz="2200" i="1" dirty="0">
                <a:latin typeface="Arial" panose="020B0604020202020204" pitchFamily="34" charset="0"/>
                <a:cs typeface="Arial" panose="020B0604020202020204" pitchFamily="34" charset="0"/>
              </a:rPr>
              <a:t>‘For me it is their CLM experience. We can teach them the technical aspect throughout the </a:t>
            </a:r>
            <a:r>
              <a:rPr lang="en-GB" sz="2200" i="1" dirty="0" err="1">
                <a:latin typeface="Arial" panose="020B0604020202020204" pitchFamily="34" charset="0"/>
                <a:cs typeface="Arial" panose="020B0604020202020204" pitchFamily="34" charset="0"/>
              </a:rPr>
              <a:t>CoW</a:t>
            </a:r>
            <a:r>
              <a:rPr lang="en-GB" sz="2200" i="1" dirty="0">
                <a:latin typeface="Arial" panose="020B0604020202020204" pitchFamily="34" charset="0"/>
                <a:cs typeface="Arial" panose="020B0604020202020204" pitchFamily="34" charset="0"/>
              </a:rPr>
              <a:t> course. It is hard for me to instil management skills during this course. It’s hard for me to change a Lance Corporal into a Staff Sergeant’.</a:t>
            </a:r>
          </a:p>
        </p:txBody>
      </p:sp>
      <p:sp>
        <p:nvSpPr>
          <p:cNvPr id="10" name="Rectangle 9">
            <a:extLst>
              <a:ext uri="{FF2B5EF4-FFF2-40B4-BE49-F238E27FC236}">
                <a16:creationId xmlns:a16="http://schemas.microsoft.com/office/drawing/2014/main" id="{4E121C04-1710-413C-BB14-E63FE1D4D598}"/>
              </a:ext>
            </a:extLst>
          </p:cNvPr>
          <p:cNvSpPr/>
          <p:nvPr/>
        </p:nvSpPr>
        <p:spPr>
          <a:xfrm>
            <a:off x="20749" y="2595074"/>
            <a:ext cx="8978900" cy="1446550"/>
          </a:xfrm>
          <a:prstGeom prst="rect">
            <a:avLst/>
          </a:prstGeom>
        </p:spPr>
        <p:txBody>
          <a:bodyPr wrap="square">
            <a:spAutoFit/>
          </a:bodyPr>
          <a:lstStyle/>
          <a:p>
            <a:r>
              <a:rPr lang="en-GB" sz="2200" i="1" dirty="0">
                <a:latin typeface="Arial" panose="020B0604020202020204" pitchFamily="34" charset="0"/>
                <a:ea typeface="Calibri" panose="020F0502020204030204" pitchFamily="34" charset="0"/>
              </a:rPr>
              <a:t>‘I am looking for them to have the relevant skills and experience before going forward for selection. Line managers should be advising them to gain the necessary experience prior to applying, such as operational tours’.</a:t>
            </a:r>
            <a:endParaRPr lang="en-GB" sz="2200" dirty="0"/>
          </a:p>
        </p:txBody>
      </p:sp>
      <p:sp>
        <p:nvSpPr>
          <p:cNvPr id="13" name="Rectangle 12">
            <a:extLst>
              <a:ext uri="{FF2B5EF4-FFF2-40B4-BE49-F238E27FC236}">
                <a16:creationId xmlns:a16="http://schemas.microsoft.com/office/drawing/2014/main" id="{F23353D6-5606-49A9-B20C-64AC9FA2D2D7}"/>
              </a:ext>
            </a:extLst>
          </p:cNvPr>
          <p:cNvSpPr/>
          <p:nvPr/>
        </p:nvSpPr>
        <p:spPr>
          <a:xfrm>
            <a:off x="6350" y="4115866"/>
            <a:ext cx="8775700" cy="2123658"/>
          </a:xfrm>
          <a:prstGeom prst="rect">
            <a:avLst/>
          </a:prstGeom>
        </p:spPr>
        <p:txBody>
          <a:bodyPr wrap="square">
            <a:spAutoFit/>
          </a:bodyPr>
          <a:lstStyle/>
          <a:p>
            <a:r>
              <a:rPr lang="en-GB" sz="2200" dirty="0">
                <a:latin typeface="Arial" panose="020B0604020202020204" pitchFamily="34" charset="0"/>
                <a:ea typeface="Calibri" panose="020F0502020204030204" pitchFamily="34" charset="0"/>
              </a:rPr>
              <a:t>Command, Leadership, Management and behavioural attributes are qualities the selection committee expect to see in </a:t>
            </a:r>
            <a:r>
              <a:rPr lang="en-GB" sz="2200" dirty="0" err="1">
                <a:latin typeface="Arial" panose="020B0604020202020204" pitchFamily="34" charset="0"/>
                <a:ea typeface="Calibri" panose="020F0502020204030204" pitchFamily="34" charset="0"/>
              </a:rPr>
              <a:t>PCoWs</a:t>
            </a:r>
            <a:r>
              <a:rPr lang="en-GB" sz="2200" dirty="0">
                <a:latin typeface="Arial" panose="020B0604020202020204" pitchFamily="34" charset="0"/>
                <a:ea typeface="Calibri" panose="020F0502020204030204" pitchFamily="34" charset="0"/>
              </a:rPr>
              <a:t> for selection. Junior employees often lack experience and apply too early in their career for selection and with the lack of formal training currently in place, it is very difficult for </a:t>
            </a:r>
            <a:r>
              <a:rPr lang="en-GB" sz="2200" dirty="0" err="1">
                <a:latin typeface="Arial" panose="020B0604020202020204" pitchFamily="34" charset="0"/>
                <a:ea typeface="Calibri" panose="020F0502020204030204" pitchFamily="34" charset="0"/>
              </a:rPr>
              <a:t>PCoWs</a:t>
            </a:r>
            <a:r>
              <a:rPr lang="en-GB" sz="2200" dirty="0">
                <a:latin typeface="Arial" panose="020B0604020202020204" pitchFamily="34" charset="0"/>
                <a:ea typeface="Calibri" panose="020F0502020204030204" pitchFamily="34" charset="0"/>
              </a:rPr>
              <a:t> to gain the required knowledge, skills and experience. </a:t>
            </a:r>
            <a:endParaRPr lang="en-GB" sz="2200" dirty="0"/>
          </a:p>
        </p:txBody>
      </p:sp>
    </p:spTree>
    <p:extLst>
      <p:ext uri="{BB962C8B-B14F-4D97-AF65-F5344CB8AC3E}">
        <p14:creationId xmlns:p14="http://schemas.microsoft.com/office/powerpoint/2010/main" val="6676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1003300" y="0"/>
            <a:ext cx="9499600" cy="405102"/>
          </a:xfrm>
        </p:spPr>
        <p:txBody>
          <a:bodyPr/>
          <a:lstStyle/>
          <a:p>
            <a:pPr lvl="1"/>
            <a:r>
              <a:rPr lang="en-GB" sz="2200" b="1" dirty="0">
                <a:solidFill>
                  <a:srgbClr val="FF0000"/>
                </a:solidFill>
              </a:rPr>
              <a:t>4. Investigate training deficiency gaps from applicants</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823"/>
            <a:ext cx="1354070" cy="405102"/>
          </a:xfrm>
        </p:spPr>
        <p:txBody>
          <a:bodyPr/>
          <a:lstStyle/>
          <a:p>
            <a:r>
              <a:rPr lang="en-GB" b="1" dirty="0"/>
              <a:t>findings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pic>
        <p:nvPicPr>
          <p:cNvPr id="6" name="Picture 5">
            <a:extLst>
              <a:ext uri="{FF2B5EF4-FFF2-40B4-BE49-F238E27FC236}">
                <a16:creationId xmlns:a16="http://schemas.microsoft.com/office/drawing/2014/main" id="{30353815-5710-4C1F-BF49-EA3AB67A1C48}"/>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004" y="990600"/>
            <a:ext cx="4165196" cy="2996711"/>
          </a:xfrm>
          <a:prstGeom prst="rect">
            <a:avLst/>
          </a:prstGeom>
          <a:noFill/>
        </p:spPr>
      </p:pic>
      <p:pic>
        <p:nvPicPr>
          <p:cNvPr id="8" name="Picture 7">
            <a:extLst>
              <a:ext uri="{FF2B5EF4-FFF2-40B4-BE49-F238E27FC236}">
                <a16:creationId xmlns:a16="http://schemas.microsoft.com/office/drawing/2014/main" id="{F5197803-16E9-440F-9D61-50F2B5619024}"/>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33622" y="973683"/>
            <a:ext cx="4308374" cy="3013628"/>
          </a:xfrm>
          <a:prstGeom prst="rect">
            <a:avLst/>
          </a:prstGeom>
          <a:noFill/>
        </p:spPr>
      </p:pic>
      <p:sp>
        <p:nvSpPr>
          <p:cNvPr id="3" name="Rectangle 2">
            <a:extLst>
              <a:ext uri="{FF2B5EF4-FFF2-40B4-BE49-F238E27FC236}">
                <a16:creationId xmlns:a16="http://schemas.microsoft.com/office/drawing/2014/main" id="{E0053A96-3247-4944-B088-E64655009E6C}"/>
              </a:ext>
            </a:extLst>
          </p:cNvPr>
          <p:cNvSpPr/>
          <p:nvPr/>
        </p:nvSpPr>
        <p:spPr>
          <a:xfrm>
            <a:off x="0" y="460549"/>
            <a:ext cx="9499600" cy="430887"/>
          </a:xfrm>
          <a:prstGeom prst="rect">
            <a:avLst/>
          </a:prstGeom>
        </p:spPr>
        <p:txBody>
          <a:bodyPr wrap="square">
            <a:spAutoFit/>
          </a:bodyPr>
          <a:lstStyle/>
          <a:p>
            <a:r>
              <a:rPr lang="en-GB" sz="2100" b="1" dirty="0">
                <a:latin typeface="Arial" panose="020B0604020202020204" pitchFamily="34" charset="0"/>
                <a:ea typeface="Calibri" panose="020F0502020204030204" pitchFamily="34" charset="0"/>
              </a:rPr>
              <a:t>What training would you have liked to receive to better prepare you?</a:t>
            </a:r>
            <a:endParaRPr lang="en-GB" sz="2100" dirty="0"/>
          </a:p>
        </p:txBody>
      </p:sp>
      <p:sp>
        <p:nvSpPr>
          <p:cNvPr id="9" name="Rectangle 8">
            <a:extLst>
              <a:ext uri="{FF2B5EF4-FFF2-40B4-BE49-F238E27FC236}">
                <a16:creationId xmlns:a16="http://schemas.microsoft.com/office/drawing/2014/main" id="{A064D0EA-CD63-444E-9884-08C50B61337E}"/>
              </a:ext>
            </a:extLst>
          </p:cNvPr>
          <p:cNvSpPr/>
          <p:nvPr/>
        </p:nvSpPr>
        <p:spPr>
          <a:xfrm>
            <a:off x="812999" y="3947477"/>
            <a:ext cx="1983235" cy="338554"/>
          </a:xfrm>
          <a:prstGeom prst="rect">
            <a:avLst/>
          </a:prstGeom>
        </p:spPr>
        <p:txBody>
          <a:bodyPr wrap="none">
            <a:spAutoFit/>
          </a:bodyPr>
          <a:lstStyle/>
          <a:p>
            <a:r>
              <a:rPr lang="en-GB" sz="1600" b="1" dirty="0" err="1">
                <a:solidFill>
                  <a:srgbClr val="0070C0"/>
                </a:solidFill>
                <a:latin typeface="Arial" panose="020B0604020202020204" pitchFamily="34" charset="0"/>
                <a:ea typeface="Calibri" panose="020F0502020204030204" pitchFamily="34" charset="0"/>
              </a:rPr>
              <a:t>PCoWs</a:t>
            </a:r>
            <a:r>
              <a:rPr lang="en-GB" sz="1600" b="1" dirty="0">
                <a:solidFill>
                  <a:srgbClr val="0070C0"/>
                </a:solidFill>
                <a:latin typeface="Arial" panose="020B0604020202020204" pitchFamily="34" charset="0"/>
                <a:ea typeface="Calibri" panose="020F0502020204030204" pitchFamily="34" charset="0"/>
              </a:rPr>
              <a:t> responses</a:t>
            </a:r>
            <a:endParaRPr lang="en-GB" sz="1600" b="1" dirty="0">
              <a:solidFill>
                <a:srgbClr val="0070C0"/>
              </a:solidFill>
            </a:endParaRPr>
          </a:p>
        </p:txBody>
      </p:sp>
      <p:sp>
        <p:nvSpPr>
          <p:cNvPr id="10" name="Rectangle 9">
            <a:extLst>
              <a:ext uri="{FF2B5EF4-FFF2-40B4-BE49-F238E27FC236}">
                <a16:creationId xmlns:a16="http://schemas.microsoft.com/office/drawing/2014/main" id="{4A8BB0C6-EBEA-4115-AA3E-FC235BD5E4F8}"/>
              </a:ext>
            </a:extLst>
          </p:cNvPr>
          <p:cNvSpPr/>
          <p:nvPr/>
        </p:nvSpPr>
        <p:spPr>
          <a:xfrm>
            <a:off x="5391293" y="3967827"/>
            <a:ext cx="2784737" cy="338554"/>
          </a:xfrm>
          <a:prstGeom prst="rect">
            <a:avLst/>
          </a:prstGeom>
        </p:spPr>
        <p:txBody>
          <a:bodyPr wrap="none">
            <a:spAutoFit/>
          </a:bodyPr>
          <a:lstStyle/>
          <a:p>
            <a:r>
              <a:rPr lang="en-GB" sz="1600" b="1" dirty="0">
                <a:solidFill>
                  <a:srgbClr val="0070C0"/>
                </a:solidFill>
                <a:latin typeface="Arial" panose="020B0604020202020204" pitchFamily="34" charset="0"/>
                <a:ea typeface="Calibri" panose="020F0502020204030204" pitchFamily="34" charset="0"/>
              </a:rPr>
              <a:t>Qualified </a:t>
            </a:r>
            <a:r>
              <a:rPr lang="en-GB" sz="1600" b="1" dirty="0" err="1">
                <a:solidFill>
                  <a:srgbClr val="0070C0"/>
                </a:solidFill>
                <a:latin typeface="Arial" panose="020B0604020202020204" pitchFamily="34" charset="0"/>
                <a:ea typeface="Calibri" panose="020F0502020204030204" pitchFamily="34" charset="0"/>
              </a:rPr>
              <a:t>CoWs</a:t>
            </a:r>
            <a:r>
              <a:rPr lang="en-GB" sz="1600" b="1" dirty="0">
                <a:solidFill>
                  <a:srgbClr val="0070C0"/>
                </a:solidFill>
                <a:latin typeface="Arial" panose="020B0604020202020204" pitchFamily="34" charset="0"/>
                <a:ea typeface="Calibri" panose="020F0502020204030204" pitchFamily="34" charset="0"/>
              </a:rPr>
              <a:t> responses</a:t>
            </a:r>
            <a:endParaRPr lang="en-GB" sz="1600" dirty="0">
              <a:solidFill>
                <a:srgbClr val="0070C0"/>
              </a:solidFill>
            </a:endParaRPr>
          </a:p>
        </p:txBody>
      </p:sp>
      <p:sp>
        <p:nvSpPr>
          <p:cNvPr id="11" name="Rectangle 10">
            <a:extLst>
              <a:ext uri="{FF2B5EF4-FFF2-40B4-BE49-F238E27FC236}">
                <a16:creationId xmlns:a16="http://schemas.microsoft.com/office/drawing/2014/main" id="{BF4C8969-41D7-4788-8A9F-014113E1F0A2}"/>
              </a:ext>
            </a:extLst>
          </p:cNvPr>
          <p:cNvSpPr/>
          <p:nvPr/>
        </p:nvSpPr>
        <p:spPr>
          <a:xfrm>
            <a:off x="0" y="4208121"/>
            <a:ext cx="9041996" cy="923330"/>
          </a:xfrm>
          <a:prstGeom prst="rect">
            <a:avLst/>
          </a:prstGeom>
        </p:spPr>
        <p:txBody>
          <a:bodyPr wrap="square">
            <a:spAutoFit/>
          </a:bodyPr>
          <a:lstStyle/>
          <a:p>
            <a:r>
              <a:rPr lang="en-GB" dirty="0" err="1">
                <a:latin typeface="Arial" panose="020B0604020202020204" pitchFamily="34" charset="0"/>
                <a:ea typeface="Calibri" panose="020F0502020204030204" pitchFamily="34" charset="0"/>
              </a:rPr>
              <a:t>PCoWs</a:t>
            </a:r>
            <a:r>
              <a:rPr lang="en-GB" dirty="0">
                <a:latin typeface="Arial" panose="020B0604020202020204" pitchFamily="34" charset="0"/>
                <a:ea typeface="Calibri" panose="020F0502020204030204" pitchFamily="34" charset="0"/>
              </a:rPr>
              <a:t> (39.39%) stated a workbook would be more beneficial compared to the majority of qualified </a:t>
            </a:r>
            <a:r>
              <a:rPr lang="en-GB" dirty="0" err="1">
                <a:latin typeface="Arial" panose="020B0604020202020204" pitchFamily="34" charset="0"/>
                <a:ea typeface="Calibri" panose="020F0502020204030204" pitchFamily="34" charset="0"/>
              </a:rPr>
              <a:t>CoWs</a:t>
            </a:r>
            <a:r>
              <a:rPr lang="en-GB" dirty="0">
                <a:latin typeface="Arial" panose="020B0604020202020204" pitchFamily="34" charset="0"/>
                <a:ea typeface="Calibri" panose="020F0502020204030204" pitchFamily="34" charset="0"/>
              </a:rPr>
              <a:t> (76.47%) indicating coaching and mentoring is the more important factor. 47% of qualified </a:t>
            </a:r>
            <a:r>
              <a:rPr lang="en-GB" dirty="0" err="1">
                <a:latin typeface="Arial" panose="020B0604020202020204" pitchFamily="34" charset="0"/>
                <a:ea typeface="Calibri" panose="020F0502020204030204" pitchFamily="34" charset="0"/>
              </a:rPr>
              <a:t>CoWs</a:t>
            </a:r>
            <a:r>
              <a:rPr lang="en-GB" dirty="0">
                <a:latin typeface="Arial" panose="020B0604020202020204" pitchFamily="34" charset="0"/>
                <a:ea typeface="Calibri" panose="020F0502020204030204" pitchFamily="34" charset="0"/>
              </a:rPr>
              <a:t> believed a set of competencies to achieve is beneficial </a:t>
            </a:r>
            <a:endParaRPr lang="en-GB" dirty="0"/>
          </a:p>
        </p:txBody>
      </p:sp>
      <p:sp>
        <p:nvSpPr>
          <p:cNvPr id="13" name="Rectangle 12">
            <a:extLst>
              <a:ext uri="{FF2B5EF4-FFF2-40B4-BE49-F238E27FC236}">
                <a16:creationId xmlns:a16="http://schemas.microsoft.com/office/drawing/2014/main" id="{B9660E43-6AB0-4C73-A260-127F26678D47}"/>
              </a:ext>
            </a:extLst>
          </p:cNvPr>
          <p:cNvSpPr/>
          <p:nvPr/>
        </p:nvSpPr>
        <p:spPr>
          <a:xfrm>
            <a:off x="108152" y="4757749"/>
            <a:ext cx="9283296" cy="769441"/>
          </a:xfrm>
          <a:prstGeom prst="rect">
            <a:avLst/>
          </a:prstGeom>
        </p:spPr>
        <p:txBody>
          <a:bodyPr wrap="square">
            <a:spAutoFit/>
          </a:bodyPr>
          <a:lstStyle/>
          <a:p>
            <a:endParaRPr lang="en-GB" sz="2200" b="1"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What improvements would you like to see introduced?</a:t>
            </a:r>
          </a:p>
        </p:txBody>
      </p:sp>
      <p:sp>
        <p:nvSpPr>
          <p:cNvPr id="16" name="Rectangle 15">
            <a:extLst>
              <a:ext uri="{FF2B5EF4-FFF2-40B4-BE49-F238E27FC236}">
                <a16:creationId xmlns:a16="http://schemas.microsoft.com/office/drawing/2014/main" id="{C01AB060-B9B2-4B31-84E8-06E21CB2204D}"/>
              </a:ext>
            </a:extLst>
          </p:cNvPr>
          <p:cNvSpPr/>
          <p:nvPr/>
        </p:nvSpPr>
        <p:spPr>
          <a:xfrm>
            <a:off x="0" y="5532195"/>
            <a:ext cx="8616748" cy="1015663"/>
          </a:xfrm>
          <a:prstGeom prst="rect">
            <a:avLst/>
          </a:prstGeom>
        </p:spPr>
        <p:txBody>
          <a:bodyPr wrap="square">
            <a:spAutoFit/>
          </a:bodyPr>
          <a:lstStyle/>
          <a:p>
            <a:r>
              <a:rPr lang="en-GB" sz="2000" i="1" dirty="0">
                <a:latin typeface="Arial" panose="020B0604020202020204" pitchFamily="34" charset="0"/>
                <a:cs typeface="Arial" panose="020B0604020202020204" pitchFamily="34" charset="0"/>
              </a:rPr>
              <a:t>‘I would like to see a level playing field between units. Some units receive more training than others. There should be a DLE site with training </a:t>
            </a:r>
          </a:p>
          <a:p>
            <a:r>
              <a:rPr lang="en-GB" sz="2000" i="1" dirty="0">
                <a:latin typeface="Arial" panose="020B0604020202020204" pitchFamily="34" charset="0"/>
                <a:cs typeface="Arial" panose="020B0604020202020204" pitchFamily="34" charset="0"/>
              </a:rPr>
              <a:t>and education resources available to all’.</a:t>
            </a:r>
          </a:p>
        </p:txBody>
      </p:sp>
    </p:spTree>
    <p:extLst>
      <p:ext uri="{BB962C8B-B14F-4D97-AF65-F5344CB8AC3E}">
        <p14:creationId xmlns:p14="http://schemas.microsoft.com/office/powerpoint/2010/main" val="373583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0" grpId="0"/>
      <p:bldP spid="11" grpId="0"/>
      <p:bldP spid="13" grpId="0"/>
      <p:bldP spid="1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3"/>
          </p:nvPr>
        </p:nvSpPr>
        <p:spPr>
          <a:xfrm>
            <a:off x="0" y="22273"/>
            <a:ext cx="5067100" cy="481771"/>
          </a:xfrm>
        </p:spPr>
        <p:txBody>
          <a:bodyPr wrap="none" anchor="ctr">
            <a:normAutofit/>
          </a:bodyPr>
          <a:lstStyle/>
          <a:p>
            <a:r>
              <a:rPr lang="en-GB" dirty="0"/>
              <a:t>Recommendations and conclusion</a:t>
            </a:r>
          </a:p>
        </p:txBody>
      </p:sp>
      <p:sp>
        <p:nvSpPr>
          <p:cNvPr id="14" name="Text Placeholder 4">
            <a:extLst>
              <a:ext uri="{FF2B5EF4-FFF2-40B4-BE49-F238E27FC236}">
                <a16:creationId xmlns:a16="http://schemas.microsoft.com/office/drawing/2014/main" id="{6366FEB2-22E9-45AD-8E3A-1240992816C2}"/>
              </a:ext>
            </a:extLst>
          </p:cNvPr>
          <p:cNvSpPr>
            <a:spLocks noGrp="1"/>
          </p:cNvSpPr>
          <p:nvPr>
            <p:ph type="body" sz="quarter" idx="15"/>
          </p:nvPr>
        </p:nvSpPr>
        <p:spPr>
          <a:xfrm>
            <a:off x="431999" y="6397451"/>
            <a:ext cx="3240000" cy="257175"/>
          </a:xfrm>
        </p:spPr>
        <p:txBody>
          <a:bodyPr/>
          <a:lstStyle/>
          <a:p>
            <a:endParaRPr lang="en-US"/>
          </a:p>
        </p:txBody>
      </p:sp>
      <p:sp>
        <p:nvSpPr>
          <p:cNvPr id="18" name="Text Placeholder 6">
            <a:extLst>
              <a:ext uri="{FF2B5EF4-FFF2-40B4-BE49-F238E27FC236}">
                <a16:creationId xmlns:a16="http://schemas.microsoft.com/office/drawing/2014/main" id="{308919AA-84F9-40CB-954C-FE5EB4CCD9D9}"/>
              </a:ext>
            </a:extLst>
          </p:cNvPr>
          <p:cNvSpPr>
            <a:spLocks noGrp="1"/>
          </p:cNvSpPr>
          <p:nvPr>
            <p:ph type="body" sz="quarter" idx="16"/>
          </p:nvPr>
        </p:nvSpPr>
        <p:spPr>
          <a:xfrm>
            <a:off x="3139705" y="34608"/>
            <a:ext cx="2875403" cy="216852"/>
          </a:xfrm>
        </p:spPr>
        <p:txBody>
          <a:bodyPr/>
          <a:lstStyle/>
          <a:p>
            <a:endParaRPr lang="en-US"/>
          </a:p>
        </p:txBody>
      </p:sp>
      <p:sp>
        <p:nvSpPr>
          <p:cNvPr id="20" name="Text Placeholder 7">
            <a:extLst>
              <a:ext uri="{FF2B5EF4-FFF2-40B4-BE49-F238E27FC236}">
                <a16:creationId xmlns:a16="http://schemas.microsoft.com/office/drawing/2014/main" id="{7559113E-46A7-4928-BB9B-9B5647F5181D}"/>
              </a:ext>
            </a:extLst>
          </p:cNvPr>
          <p:cNvSpPr>
            <a:spLocks noGrp="1"/>
          </p:cNvSpPr>
          <p:nvPr>
            <p:ph type="body" sz="quarter" idx="19"/>
          </p:nvPr>
        </p:nvSpPr>
        <p:spPr>
          <a:xfrm>
            <a:off x="3142562" y="6618875"/>
            <a:ext cx="2875403" cy="216852"/>
          </a:xfrm>
        </p:spPr>
        <p:txBody>
          <a:bodyPr/>
          <a:lstStyle/>
          <a:p>
            <a:endParaRPr lang="en-US"/>
          </a:p>
        </p:txBody>
      </p:sp>
      <p:graphicFrame>
        <p:nvGraphicFramePr>
          <p:cNvPr id="3" name="Content Placeholder 2">
            <a:extLst>
              <a:ext uri="{FF2B5EF4-FFF2-40B4-BE49-F238E27FC236}">
                <a16:creationId xmlns:a16="http://schemas.microsoft.com/office/drawing/2014/main" id="{F647D805-FB4E-4A11-B3B0-82A6BEC12CB3}"/>
              </a:ext>
            </a:extLst>
          </p:cNvPr>
          <p:cNvGraphicFramePr>
            <a:graphicFrameLocks noGrp="1"/>
          </p:cNvGraphicFramePr>
          <p:nvPr>
            <p:ph idx="17"/>
            <p:extLst>
              <p:ext uri="{D42A27DB-BD31-4B8C-83A1-F6EECF244321}">
                <p14:modId xmlns:p14="http://schemas.microsoft.com/office/powerpoint/2010/main" val="2757294736"/>
              </p:ext>
            </p:extLst>
          </p:nvPr>
        </p:nvGraphicFramePr>
        <p:xfrm>
          <a:off x="148336" y="2909244"/>
          <a:ext cx="8847328" cy="3616794"/>
        </p:xfrm>
        <a:graphic>
          <a:graphicData uri="http://schemas.openxmlformats.org/drawingml/2006/table">
            <a:tbl>
              <a:tblPr firstRow="1" firstCol="1" bandRow="1">
                <a:tableStyleId>{8799B23B-EC83-4686-B30A-512413B5E67A}</a:tableStyleId>
              </a:tblPr>
              <a:tblGrid>
                <a:gridCol w="5574464">
                  <a:extLst>
                    <a:ext uri="{9D8B030D-6E8A-4147-A177-3AD203B41FA5}">
                      <a16:colId xmlns:a16="http://schemas.microsoft.com/office/drawing/2014/main" val="881598245"/>
                    </a:ext>
                  </a:extLst>
                </a:gridCol>
                <a:gridCol w="3272864">
                  <a:extLst>
                    <a:ext uri="{9D8B030D-6E8A-4147-A177-3AD203B41FA5}">
                      <a16:colId xmlns:a16="http://schemas.microsoft.com/office/drawing/2014/main" val="1741964126"/>
                    </a:ext>
                  </a:extLst>
                </a:gridCol>
              </a:tblGrid>
              <a:tr h="401866">
                <a:tc>
                  <a:txBody>
                    <a:bodyPr/>
                    <a:lstStyle/>
                    <a:p>
                      <a:pPr algn="ctr">
                        <a:lnSpc>
                          <a:spcPct val="150000"/>
                        </a:lnSpc>
                        <a:spcAft>
                          <a:spcPts val="1000"/>
                        </a:spcAft>
                      </a:pPr>
                      <a:r>
                        <a:rPr lang="en-GB" sz="1050" b="1">
                          <a:effectLst/>
                          <a:latin typeface="Arial" panose="020B0604020202020204" pitchFamily="34" charset="0"/>
                          <a:cs typeface="Arial" panose="020B0604020202020204" pitchFamily="34" charset="0"/>
                        </a:rPr>
                        <a:t>Theme - Issue/Activity</a:t>
                      </a:r>
                      <a:endParaRPr lang="en-GB" sz="110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gn="ctr">
                        <a:lnSpc>
                          <a:spcPct val="150000"/>
                        </a:lnSpc>
                        <a:spcAft>
                          <a:spcPts val="1000"/>
                        </a:spcAft>
                      </a:pPr>
                      <a:r>
                        <a:rPr lang="en-GB" sz="1050" b="1" dirty="0">
                          <a:effectLst/>
                          <a:latin typeface="Arial" panose="020B0604020202020204" pitchFamily="34" charset="0"/>
                          <a:cs typeface="Arial" panose="020B0604020202020204" pitchFamily="34" charset="0"/>
                        </a:rPr>
                        <a:t>Competency Group</a:t>
                      </a:r>
                      <a:endParaRPr lang="en-GB" sz="110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159971950"/>
                  </a:ext>
                </a:extLst>
              </a:tr>
              <a:tr h="401866">
                <a:tc>
                  <a:txBody>
                    <a:bodyPr/>
                    <a:lstStyle/>
                    <a:p>
                      <a:pPr>
                        <a:lnSpc>
                          <a:spcPct val="150000"/>
                        </a:lnSpc>
                        <a:spcAft>
                          <a:spcPts val="1000"/>
                        </a:spcAft>
                      </a:pPr>
                      <a:r>
                        <a:rPr lang="en-GB" sz="1000" b="1" dirty="0">
                          <a:effectLst/>
                          <a:latin typeface="Arial" panose="020B0604020202020204" pitchFamily="34" charset="0"/>
                          <a:cs typeface="Arial" panose="020B0604020202020204" pitchFamily="34" charset="0"/>
                        </a:rPr>
                        <a:t>Lack of formal and standardised training</a:t>
                      </a:r>
                      <a:endParaRPr lang="en-GB" sz="105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Core skills</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3311617212"/>
                  </a:ext>
                </a:extLst>
              </a:tr>
              <a:tr h="401866">
                <a:tc>
                  <a:txBody>
                    <a:bodyPr/>
                    <a:lstStyle/>
                    <a:p>
                      <a:pPr>
                        <a:lnSpc>
                          <a:spcPct val="150000"/>
                        </a:lnSpc>
                        <a:spcAft>
                          <a:spcPts val="1000"/>
                        </a:spcAft>
                      </a:pPr>
                      <a:r>
                        <a:rPr lang="en-GB" sz="1000" b="1" dirty="0">
                          <a:effectLst/>
                          <a:latin typeface="Arial" panose="020B0604020202020204" pitchFamily="34" charset="0"/>
                          <a:cs typeface="Arial" panose="020B0604020202020204" pitchFamily="34" charset="0"/>
                        </a:rPr>
                        <a:t>Irregular dissemination of information </a:t>
                      </a:r>
                      <a:endParaRPr lang="en-GB" sz="105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Communication</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184222076"/>
                  </a:ext>
                </a:extLst>
              </a:tr>
              <a:tr h="401866">
                <a:tc>
                  <a:txBody>
                    <a:bodyPr/>
                    <a:lstStyle/>
                    <a:p>
                      <a:pPr>
                        <a:lnSpc>
                          <a:spcPct val="150000"/>
                        </a:lnSpc>
                        <a:spcAft>
                          <a:spcPts val="1000"/>
                        </a:spcAft>
                      </a:pPr>
                      <a:r>
                        <a:rPr lang="en-GB" sz="1000" b="1" dirty="0">
                          <a:effectLst/>
                          <a:latin typeface="Arial" panose="020B0604020202020204" pitchFamily="34" charset="0"/>
                          <a:cs typeface="Arial" panose="020B0604020202020204" pitchFamily="34" charset="0"/>
                        </a:rPr>
                        <a:t>Lack of awareness of </a:t>
                      </a:r>
                      <a:r>
                        <a:rPr lang="en-GB" sz="1000" b="1" dirty="0" err="1">
                          <a:effectLst/>
                          <a:latin typeface="Arial" panose="020B0604020202020204" pitchFamily="34" charset="0"/>
                          <a:cs typeface="Arial" panose="020B0604020202020204" pitchFamily="34" charset="0"/>
                        </a:rPr>
                        <a:t>PCoW</a:t>
                      </a:r>
                      <a:r>
                        <a:rPr lang="en-GB" sz="1000" b="1" dirty="0">
                          <a:effectLst/>
                          <a:latin typeface="Arial" panose="020B0604020202020204" pitchFamily="34" charset="0"/>
                          <a:cs typeface="Arial" panose="020B0604020202020204" pitchFamily="34" charset="0"/>
                        </a:rPr>
                        <a:t> process by line managers</a:t>
                      </a:r>
                      <a:endParaRPr lang="en-GB" sz="105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dirty="0">
                          <a:effectLst/>
                          <a:latin typeface="Arial" panose="020B0604020202020204" pitchFamily="34" charset="0"/>
                          <a:cs typeface="Arial" panose="020B0604020202020204" pitchFamily="34" charset="0"/>
                        </a:rPr>
                        <a:t>Communication</a:t>
                      </a:r>
                      <a:endParaRPr lang="en-GB" sz="105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832849316"/>
                  </a:ext>
                </a:extLst>
              </a:tr>
              <a:tr h="401866">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Limited opportunities to develop CLM or trade experience</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dirty="0">
                          <a:effectLst/>
                          <a:latin typeface="Arial" panose="020B0604020202020204" pitchFamily="34" charset="0"/>
                          <a:cs typeface="Arial" panose="020B0604020202020204" pitchFamily="34" charset="0"/>
                        </a:rPr>
                        <a:t>Core skills/Career ownership</a:t>
                      </a:r>
                      <a:endParaRPr lang="en-GB" sz="105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3824573750"/>
                  </a:ext>
                </a:extLst>
              </a:tr>
              <a:tr h="401866">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PCoWs lacking behavioural qualities e.g confidence</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Core skills/Career ownership</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1570407522"/>
                  </a:ext>
                </a:extLst>
              </a:tr>
              <a:tr h="401866">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PCoWs lacking ability to communicate effectively</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Communication</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4099569401"/>
                  </a:ext>
                </a:extLst>
              </a:tr>
              <a:tr h="401866">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Coaching and mentoring</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Core skills</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336724785"/>
                  </a:ext>
                </a:extLst>
              </a:tr>
              <a:tr h="401866">
                <a:tc>
                  <a:txBody>
                    <a:bodyPr/>
                    <a:lstStyle/>
                    <a:p>
                      <a:pPr>
                        <a:lnSpc>
                          <a:spcPct val="150000"/>
                        </a:lnSpc>
                        <a:spcAft>
                          <a:spcPts val="1000"/>
                        </a:spcAft>
                      </a:pPr>
                      <a:r>
                        <a:rPr lang="en-GB" sz="1000" b="1">
                          <a:effectLst/>
                          <a:latin typeface="Arial" panose="020B0604020202020204" pitchFamily="34" charset="0"/>
                          <a:cs typeface="Arial" panose="020B0604020202020204" pitchFamily="34" charset="0"/>
                        </a:rPr>
                        <a:t>Exploit available learning development resources</a:t>
                      </a:r>
                      <a:endParaRPr lang="en-GB" sz="1050" b="1">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tc>
                  <a:txBody>
                    <a:bodyPr/>
                    <a:lstStyle/>
                    <a:p>
                      <a:pPr>
                        <a:lnSpc>
                          <a:spcPct val="150000"/>
                        </a:lnSpc>
                        <a:spcAft>
                          <a:spcPts val="1000"/>
                        </a:spcAft>
                      </a:pPr>
                      <a:r>
                        <a:rPr lang="en-GB" sz="1000" b="1" dirty="0">
                          <a:effectLst/>
                          <a:latin typeface="Arial" panose="020B0604020202020204" pitchFamily="34" charset="0"/>
                          <a:cs typeface="Arial" panose="020B0604020202020204" pitchFamily="34" charset="0"/>
                        </a:rPr>
                        <a:t>Core skills/Communication</a:t>
                      </a:r>
                      <a:endParaRPr lang="en-GB" sz="1050" b="1" dirty="0">
                        <a:effectLst/>
                        <a:latin typeface="Arial" panose="020B0604020202020204" pitchFamily="34" charset="0"/>
                        <a:ea typeface="Calibri" panose="020F0502020204030204" pitchFamily="34" charset="0"/>
                        <a:cs typeface="Arial" panose="020B0604020202020204" pitchFamily="34" charset="0"/>
                      </a:endParaRPr>
                    </a:p>
                  </a:txBody>
                  <a:tcPr marL="61584" marR="61584" marT="0" marB="0"/>
                </a:tc>
                <a:extLst>
                  <a:ext uri="{0D108BD9-81ED-4DB2-BD59-A6C34878D82A}">
                    <a16:rowId xmlns:a16="http://schemas.microsoft.com/office/drawing/2014/main" val="165581068"/>
                  </a:ext>
                </a:extLst>
              </a:tr>
            </a:tbl>
          </a:graphicData>
        </a:graphic>
      </p:graphicFrame>
      <p:sp>
        <p:nvSpPr>
          <p:cNvPr id="6" name="Rectangle 5">
            <a:extLst>
              <a:ext uri="{FF2B5EF4-FFF2-40B4-BE49-F238E27FC236}">
                <a16:creationId xmlns:a16="http://schemas.microsoft.com/office/drawing/2014/main" id="{3D46C128-AB32-40F2-96C5-0ECA1AF22BF8}"/>
              </a:ext>
            </a:extLst>
          </p:cNvPr>
          <p:cNvSpPr/>
          <p:nvPr/>
        </p:nvSpPr>
        <p:spPr>
          <a:xfrm>
            <a:off x="13008" y="564371"/>
            <a:ext cx="9130992" cy="3262432"/>
          </a:xfrm>
          <a:prstGeom prst="rect">
            <a:avLst/>
          </a:prstGeom>
        </p:spPr>
        <p:txBody>
          <a:bodyPr wrap="square">
            <a:spAutoFit/>
          </a:bodyPr>
          <a:lstStyle/>
          <a:p>
            <a:r>
              <a:rPr lang="en-GB" dirty="0">
                <a:latin typeface="Arial" panose="020B0604020202020204" pitchFamily="34" charset="0"/>
                <a:ea typeface="Calibri" panose="020F0502020204030204" pitchFamily="34" charset="0"/>
              </a:rPr>
              <a:t>Competencies - They can be defined as the behaviours (and technical attributes where appropriate) that individuals must have, or must acquire, to perform effectively at work (CIPD, 2020). </a:t>
            </a:r>
          </a:p>
          <a:p>
            <a:endParaRPr lang="en-GB" sz="2000" dirty="0">
              <a:latin typeface="Arial" panose="020B0604020202020204" pitchFamily="34" charset="0"/>
              <a:ea typeface="Calibri" panose="020F0502020204030204" pitchFamily="34" charset="0"/>
            </a:endParaRPr>
          </a:p>
          <a:p>
            <a:r>
              <a:rPr lang="en-GB" dirty="0">
                <a:latin typeface="Arial" panose="020B0604020202020204" pitchFamily="34" charset="0"/>
                <a:cs typeface="Arial" panose="020B0604020202020204" pitchFamily="34" charset="0"/>
              </a:rPr>
              <a:t>Have support from the top of the organisation and from the stakeholders who will influence it the most; have a high profile champion who promotes the use of the framework; keep it simple, rather than overly comprehensive; descriptors that are understood by employees (IDS, 2008).</a:t>
            </a:r>
            <a:endParaRPr lang="en-GB" dirty="0">
              <a:latin typeface="Arial" panose="020B0604020202020204" pitchFamily="34" charset="0"/>
              <a:ea typeface="Calibri" panose="020F0502020204030204" pitchFamily="34" charset="0"/>
              <a:cs typeface="Arial" panose="020B0604020202020204" pitchFamily="34" charset="0"/>
            </a:endParaRPr>
          </a:p>
          <a:p>
            <a:endParaRPr lang="en-GB" sz="2000" dirty="0">
              <a:latin typeface="Arial" panose="020B0604020202020204" pitchFamily="34" charset="0"/>
              <a:ea typeface="Calibri" panose="020F0502020204030204" pitchFamily="34" charset="0"/>
            </a:endParaRPr>
          </a:p>
          <a:p>
            <a:endParaRPr lang="en-GB" sz="2000" dirty="0">
              <a:latin typeface="Arial" panose="020B0604020202020204" pitchFamily="34" charset="0"/>
            </a:endParaRPr>
          </a:p>
          <a:p>
            <a:endParaRPr lang="en-GB" sz="2000" dirty="0"/>
          </a:p>
        </p:txBody>
      </p:sp>
    </p:spTree>
    <p:extLst>
      <p:ext uri="{BB962C8B-B14F-4D97-AF65-F5344CB8AC3E}">
        <p14:creationId xmlns:p14="http://schemas.microsoft.com/office/powerpoint/2010/main" val="170489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3"/>
          </p:nvPr>
        </p:nvSpPr>
        <p:spPr>
          <a:xfrm>
            <a:off x="0" y="22273"/>
            <a:ext cx="5067100" cy="481771"/>
          </a:xfrm>
        </p:spPr>
        <p:txBody>
          <a:bodyPr wrap="none" anchor="ctr">
            <a:normAutofit/>
          </a:bodyPr>
          <a:lstStyle/>
          <a:p>
            <a:r>
              <a:rPr lang="en-GB" dirty="0"/>
              <a:t>Recommendations and conclusion</a:t>
            </a:r>
          </a:p>
        </p:txBody>
      </p:sp>
      <p:sp>
        <p:nvSpPr>
          <p:cNvPr id="14" name="Text Placeholder 4">
            <a:extLst>
              <a:ext uri="{FF2B5EF4-FFF2-40B4-BE49-F238E27FC236}">
                <a16:creationId xmlns:a16="http://schemas.microsoft.com/office/drawing/2014/main" id="{6366FEB2-22E9-45AD-8E3A-1240992816C2}"/>
              </a:ext>
            </a:extLst>
          </p:cNvPr>
          <p:cNvSpPr>
            <a:spLocks noGrp="1"/>
          </p:cNvSpPr>
          <p:nvPr>
            <p:ph type="body" sz="quarter" idx="15"/>
          </p:nvPr>
        </p:nvSpPr>
        <p:spPr>
          <a:xfrm>
            <a:off x="431999" y="6397451"/>
            <a:ext cx="3240000" cy="257175"/>
          </a:xfrm>
        </p:spPr>
        <p:txBody>
          <a:bodyPr/>
          <a:lstStyle/>
          <a:p>
            <a:endParaRPr lang="en-US"/>
          </a:p>
        </p:txBody>
      </p:sp>
      <p:sp>
        <p:nvSpPr>
          <p:cNvPr id="18" name="Text Placeholder 6">
            <a:extLst>
              <a:ext uri="{FF2B5EF4-FFF2-40B4-BE49-F238E27FC236}">
                <a16:creationId xmlns:a16="http://schemas.microsoft.com/office/drawing/2014/main" id="{308919AA-84F9-40CB-954C-FE5EB4CCD9D9}"/>
              </a:ext>
            </a:extLst>
          </p:cNvPr>
          <p:cNvSpPr>
            <a:spLocks noGrp="1"/>
          </p:cNvSpPr>
          <p:nvPr>
            <p:ph type="body" sz="quarter" idx="16"/>
          </p:nvPr>
        </p:nvSpPr>
        <p:spPr>
          <a:xfrm>
            <a:off x="3139705" y="34608"/>
            <a:ext cx="2875403" cy="216852"/>
          </a:xfrm>
        </p:spPr>
        <p:txBody>
          <a:bodyPr/>
          <a:lstStyle/>
          <a:p>
            <a:endParaRPr lang="en-US"/>
          </a:p>
        </p:txBody>
      </p:sp>
      <p:sp>
        <p:nvSpPr>
          <p:cNvPr id="20" name="Text Placeholder 7">
            <a:extLst>
              <a:ext uri="{FF2B5EF4-FFF2-40B4-BE49-F238E27FC236}">
                <a16:creationId xmlns:a16="http://schemas.microsoft.com/office/drawing/2014/main" id="{7559113E-46A7-4928-BB9B-9B5647F5181D}"/>
              </a:ext>
            </a:extLst>
          </p:cNvPr>
          <p:cNvSpPr>
            <a:spLocks noGrp="1"/>
          </p:cNvSpPr>
          <p:nvPr>
            <p:ph type="body" sz="quarter" idx="19"/>
          </p:nvPr>
        </p:nvSpPr>
        <p:spPr>
          <a:xfrm>
            <a:off x="3142562" y="6618875"/>
            <a:ext cx="2875403" cy="216852"/>
          </a:xfrm>
        </p:spPr>
        <p:txBody>
          <a:bodyPr/>
          <a:lstStyle/>
          <a:p>
            <a:endParaRPr lang="en-US"/>
          </a:p>
        </p:txBody>
      </p:sp>
      <p:sp>
        <p:nvSpPr>
          <p:cNvPr id="5" name="Content Placeholder 4">
            <a:extLst>
              <a:ext uri="{FF2B5EF4-FFF2-40B4-BE49-F238E27FC236}">
                <a16:creationId xmlns:a16="http://schemas.microsoft.com/office/drawing/2014/main" id="{924D858D-AD84-4A3B-966A-137989D34EFB}"/>
              </a:ext>
            </a:extLst>
          </p:cNvPr>
          <p:cNvSpPr>
            <a:spLocks noGrp="1"/>
          </p:cNvSpPr>
          <p:nvPr>
            <p:ph idx="17"/>
          </p:nvPr>
        </p:nvSpPr>
        <p:spPr>
          <a:xfrm>
            <a:off x="0" y="568747"/>
            <a:ext cx="9029500" cy="1944000"/>
          </a:xfrm>
        </p:spPr>
        <p:txBody>
          <a:bodyPr/>
          <a:lstStyle/>
          <a:p>
            <a:r>
              <a:rPr lang="en-GB" sz="1800" b="1" dirty="0"/>
              <a:t>‘CCC’ Competency framework - Core skills, Communication &amp; Career Ownership</a:t>
            </a:r>
          </a:p>
        </p:txBody>
      </p:sp>
      <mc:AlternateContent xmlns:mc="http://schemas.openxmlformats.org/markup-compatibility/2006" xmlns:cx1="http://schemas.microsoft.com/office/drawing/2015/9/8/chartex">
        <mc:Choice Requires="cx1">
          <p:graphicFrame>
            <p:nvGraphicFramePr>
              <p:cNvPr id="15" name="Chart 14">
                <a:extLst>
                  <a:ext uri="{FF2B5EF4-FFF2-40B4-BE49-F238E27FC236}">
                    <a16:creationId xmlns:a16="http://schemas.microsoft.com/office/drawing/2014/main" id="{9F3FC326-0A4D-4B4E-AF8F-6B1F3D762623}"/>
                  </a:ext>
                </a:extLst>
              </p:cNvPr>
              <p:cNvGraphicFramePr/>
              <p:nvPr>
                <p:extLst>
                  <p:ext uri="{D42A27DB-BD31-4B8C-83A1-F6EECF244321}">
                    <p14:modId xmlns:p14="http://schemas.microsoft.com/office/powerpoint/2010/main" val="394836942"/>
                  </p:ext>
                </p:extLst>
              </p:nvPr>
            </p:nvGraphicFramePr>
            <p:xfrm>
              <a:off x="609601" y="587058"/>
              <a:ext cx="8102400" cy="6270942"/>
            </p:xfrm>
            <a:graphic>
              <a:graphicData uri="http://schemas.microsoft.com/office/drawing/2014/chartex">
                <cx:chart xmlns:cx="http://schemas.microsoft.com/office/drawing/2014/chartex" xmlns:r="http://schemas.openxmlformats.org/officeDocument/2006/relationships" r:id="rId3"/>
              </a:graphicData>
            </a:graphic>
          </p:graphicFrame>
        </mc:Choice>
        <mc:Fallback xmlns="">
          <p:pic>
            <p:nvPicPr>
              <p:cNvPr id="15" name="Chart 14">
                <a:extLst>
                  <a:ext uri="{FF2B5EF4-FFF2-40B4-BE49-F238E27FC236}">
                    <a16:creationId xmlns:a16="http://schemas.microsoft.com/office/drawing/2014/main" id="{9F3FC326-0A4D-4B4E-AF8F-6B1F3D762623}"/>
                  </a:ext>
                </a:extLst>
              </p:cNvPr>
              <p:cNvPicPr>
                <a:picLocks noGrp="1" noRot="1" noChangeAspect="1" noMove="1" noResize="1" noEditPoints="1" noAdjustHandles="1" noChangeArrowheads="1" noChangeShapeType="1"/>
              </p:cNvPicPr>
              <p:nvPr/>
            </p:nvPicPr>
            <p:blipFill>
              <a:blip r:embed="rId4"/>
              <a:stretch>
                <a:fillRect/>
              </a:stretch>
            </p:blipFill>
            <p:spPr>
              <a:xfrm>
                <a:off x="609601" y="587058"/>
                <a:ext cx="8102400" cy="6270942"/>
              </a:xfrm>
              <a:prstGeom prst="rect">
                <a:avLst/>
              </a:prstGeom>
            </p:spPr>
          </p:pic>
        </mc:Fallback>
      </mc:AlternateContent>
    </p:spTree>
    <p:extLst>
      <p:ext uri="{BB962C8B-B14F-4D97-AF65-F5344CB8AC3E}">
        <p14:creationId xmlns:p14="http://schemas.microsoft.com/office/powerpoint/2010/main" val="2905079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3"/>
          </p:nvPr>
        </p:nvSpPr>
        <p:spPr>
          <a:xfrm>
            <a:off x="0" y="22273"/>
            <a:ext cx="5067100" cy="481771"/>
          </a:xfrm>
        </p:spPr>
        <p:txBody>
          <a:bodyPr wrap="none" anchor="ctr">
            <a:normAutofit/>
          </a:bodyPr>
          <a:lstStyle/>
          <a:p>
            <a:r>
              <a:rPr lang="en-GB" dirty="0"/>
              <a:t>Recommendations and conclusion</a:t>
            </a:r>
          </a:p>
        </p:txBody>
      </p:sp>
      <p:sp>
        <p:nvSpPr>
          <p:cNvPr id="5" name="Content Placeholder 4">
            <a:extLst>
              <a:ext uri="{FF2B5EF4-FFF2-40B4-BE49-F238E27FC236}">
                <a16:creationId xmlns:a16="http://schemas.microsoft.com/office/drawing/2014/main" id="{924D858D-AD84-4A3B-966A-137989D34EFB}"/>
              </a:ext>
            </a:extLst>
          </p:cNvPr>
          <p:cNvSpPr>
            <a:spLocks noGrp="1"/>
          </p:cNvSpPr>
          <p:nvPr>
            <p:ph idx="17"/>
          </p:nvPr>
        </p:nvSpPr>
        <p:spPr>
          <a:xfrm>
            <a:off x="0" y="568747"/>
            <a:ext cx="9029500" cy="1944000"/>
          </a:xfrm>
        </p:spPr>
        <p:txBody>
          <a:bodyPr/>
          <a:lstStyle/>
          <a:p>
            <a:endParaRPr lang="en-GB" sz="2400" b="1" dirty="0"/>
          </a:p>
          <a:p>
            <a:r>
              <a:rPr lang="en-GB" sz="2400" b="1" dirty="0"/>
              <a:t>‘CCC’ Competency framework Timeline</a:t>
            </a:r>
          </a:p>
        </p:txBody>
      </p:sp>
      <p:grpSp>
        <p:nvGrpSpPr>
          <p:cNvPr id="38" name="Group 37">
            <a:extLst>
              <a:ext uri="{FF2B5EF4-FFF2-40B4-BE49-F238E27FC236}">
                <a16:creationId xmlns:a16="http://schemas.microsoft.com/office/drawing/2014/main" id="{8DCA75F2-68A6-494D-85B7-3D71EF89D10E}"/>
              </a:ext>
            </a:extLst>
          </p:cNvPr>
          <p:cNvGrpSpPr/>
          <p:nvPr/>
        </p:nvGrpSpPr>
        <p:grpSpPr>
          <a:xfrm>
            <a:off x="39156" y="2512747"/>
            <a:ext cx="9016115" cy="1851940"/>
            <a:chOff x="9326" y="2703991"/>
            <a:chExt cx="9016115" cy="1851940"/>
          </a:xfrm>
        </p:grpSpPr>
        <p:cxnSp>
          <p:nvCxnSpPr>
            <p:cNvPr id="8" name="Straight Arrow Connector 7">
              <a:extLst>
                <a:ext uri="{FF2B5EF4-FFF2-40B4-BE49-F238E27FC236}">
                  <a16:creationId xmlns:a16="http://schemas.microsoft.com/office/drawing/2014/main" id="{335877D2-39EA-45AE-B152-978A6B5C7FB3}"/>
                </a:ext>
              </a:extLst>
            </p:cNvPr>
            <p:cNvCxnSpPr>
              <a:cxnSpLocks/>
            </p:cNvCxnSpPr>
            <p:nvPr/>
          </p:nvCxnSpPr>
          <p:spPr>
            <a:xfrm>
              <a:off x="175488" y="3352435"/>
              <a:ext cx="8570802" cy="24656"/>
            </a:xfrm>
            <a:prstGeom prst="straightConnector1">
              <a:avLst/>
            </a:prstGeom>
            <a:ln>
              <a:solidFill>
                <a:srgbClr val="0070C0"/>
              </a:solidFill>
              <a:tailEnd type="triangle"/>
            </a:ln>
          </p:spPr>
          <p:style>
            <a:lnRef idx="3">
              <a:schemeClr val="dk1"/>
            </a:lnRef>
            <a:fillRef idx="0">
              <a:schemeClr val="dk1"/>
            </a:fillRef>
            <a:effectRef idx="2">
              <a:schemeClr val="dk1"/>
            </a:effectRef>
            <a:fontRef idx="minor">
              <a:schemeClr val="tx1"/>
            </a:fontRef>
          </p:style>
        </p:cxnSp>
        <p:sp>
          <p:nvSpPr>
            <p:cNvPr id="9" name="Text Box 2">
              <a:extLst>
                <a:ext uri="{FF2B5EF4-FFF2-40B4-BE49-F238E27FC236}">
                  <a16:creationId xmlns:a16="http://schemas.microsoft.com/office/drawing/2014/main" id="{37F510E2-27F9-4AC0-BEEB-A5307F8EBF24}"/>
                </a:ext>
              </a:extLst>
            </p:cNvPr>
            <p:cNvSpPr txBox="1">
              <a:spLocks noChangeArrowheads="1"/>
            </p:cNvSpPr>
            <p:nvPr/>
          </p:nvSpPr>
          <p:spPr bwMode="auto">
            <a:xfrm>
              <a:off x="722012" y="2764005"/>
              <a:ext cx="1069273" cy="355600"/>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Educated on ‘CCC’ framework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 Box 2">
              <a:extLst>
                <a:ext uri="{FF2B5EF4-FFF2-40B4-BE49-F238E27FC236}">
                  <a16:creationId xmlns:a16="http://schemas.microsoft.com/office/drawing/2014/main" id="{8BCB8370-731C-49E4-946D-53416AAB9764}"/>
                </a:ext>
              </a:extLst>
            </p:cNvPr>
            <p:cNvSpPr txBox="1">
              <a:spLocks noChangeArrowheads="1"/>
            </p:cNvSpPr>
            <p:nvPr/>
          </p:nvSpPr>
          <p:spPr bwMode="auto">
            <a:xfrm>
              <a:off x="1829235" y="2750830"/>
              <a:ext cx="1085850" cy="378611"/>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Develop technical &amp; CLM experience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 Box 2">
              <a:extLst>
                <a:ext uri="{FF2B5EF4-FFF2-40B4-BE49-F238E27FC236}">
                  <a16:creationId xmlns:a16="http://schemas.microsoft.com/office/drawing/2014/main" id="{C40BE679-50D1-478C-B550-4562F4B094F4}"/>
                </a:ext>
              </a:extLst>
            </p:cNvPr>
            <p:cNvSpPr txBox="1">
              <a:spLocks noChangeArrowheads="1"/>
            </p:cNvSpPr>
            <p:nvPr/>
          </p:nvSpPr>
          <p:spPr bwMode="auto">
            <a:xfrm>
              <a:off x="3873299" y="2718947"/>
              <a:ext cx="876300" cy="355600"/>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Attend </a:t>
              </a:r>
              <a:r>
                <a:rPr lang="en-GB" sz="800" dirty="0" err="1">
                  <a:effectLst/>
                  <a:latin typeface="Arial" panose="020B0604020202020204" pitchFamily="34" charset="0"/>
                  <a:ea typeface="Calibri" panose="020F0502020204030204" pitchFamily="34" charset="0"/>
                  <a:cs typeface="Times New Roman" panose="02020603050405020304" pitchFamily="18" charset="0"/>
                </a:rPr>
                <a:t>PCoW</a:t>
              </a:r>
              <a:r>
                <a:rPr lang="en-GB" sz="800" dirty="0">
                  <a:effectLst/>
                  <a:latin typeface="Arial" panose="020B0604020202020204" pitchFamily="34" charset="0"/>
                  <a:ea typeface="Calibri" panose="020F0502020204030204" pitchFamily="34" charset="0"/>
                  <a:cs typeface="Times New Roman" panose="02020603050405020304" pitchFamily="18" charset="0"/>
                </a:rPr>
                <a:t> Open Day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 Box 2">
              <a:extLst>
                <a:ext uri="{FF2B5EF4-FFF2-40B4-BE49-F238E27FC236}">
                  <a16:creationId xmlns:a16="http://schemas.microsoft.com/office/drawing/2014/main" id="{71E1F756-A4F0-4ABF-A884-03E69D6782B0}"/>
                </a:ext>
              </a:extLst>
            </p:cNvPr>
            <p:cNvSpPr txBox="1">
              <a:spLocks noChangeArrowheads="1"/>
            </p:cNvSpPr>
            <p:nvPr/>
          </p:nvSpPr>
          <p:spPr bwMode="auto">
            <a:xfrm>
              <a:off x="8172250" y="2703991"/>
              <a:ext cx="762000" cy="355600"/>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a:effectLst/>
                  <a:latin typeface="Arial" panose="020B0604020202020204" pitchFamily="34" charset="0"/>
                  <a:ea typeface="Calibri" panose="020F0502020204030204" pitchFamily="34" charset="0"/>
                  <a:cs typeface="Times New Roman" panose="02020603050405020304" pitchFamily="18" charset="0"/>
                </a:rPr>
                <a:t>Attend selection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 Box 2">
              <a:extLst>
                <a:ext uri="{FF2B5EF4-FFF2-40B4-BE49-F238E27FC236}">
                  <a16:creationId xmlns:a16="http://schemas.microsoft.com/office/drawing/2014/main" id="{48931126-212D-44C8-87EC-AAA36FC158CB}"/>
                </a:ext>
              </a:extLst>
            </p:cNvPr>
            <p:cNvSpPr txBox="1">
              <a:spLocks noChangeArrowheads="1"/>
            </p:cNvSpPr>
            <p:nvPr/>
          </p:nvSpPr>
          <p:spPr bwMode="auto">
            <a:xfrm>
              <a:off x="358062" y="3395095"/>
              <a:ext cx="762000" cy="355600"/>
            </a:xfrm>
            <a:prstGeom prst="rect">
              <a:avLst/>
            </a:prstGeom>
            <a:solidFill>
              <a:srgbClr val="FFFF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Approx. 1-2 years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 Box 2">
              <a:extLst>
                <a:ext uri="{FF2B5EF4-FFF2-40B4-BE49-F238E27FC236}">
                  <a16:creationId xmlns:a16="http://schemas.microsoft.com/office/drawing/2014/main" id="{1BBE26FD-7086-47E9-9C9B-A3B22CF3CD93}"/>
                </a:ext>
              </a:extLst>
            </p:cNvPr>
            <p:cNvSpPr txBox="1">
              <a:spLocks noChangeArrowheads="1"/>
            </p:cNvSpPr>
            <p:nvPr/>
          </p:nvSpPr>
          <p:spPr bwMode="auto">
            <a:xfrm>
              <a:off x="5038525" y="2722676"/>
              <a:ext cx="1212850" cy="355600"/>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Receive formal coaching &amp; mentoring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 Box 2">
              <a:extLst>
                <a:ext uri="{FF2B5EF4-FFF2-40B4-BE49-F238E27FC236}">
                  <a16:creationId xmlns:a16="http://schemas.microsoft.com/office/drawing/2014/main" id="{8D7BDD95-64C3-43DE-9DE2-C31BB772DB4E}"/>
                </a:ext>
              </a:extLst>
            </p:cNvPr>
            <p:cNvSpPr txBox="1">
              <a:spLocks noChangeArrowheads="1"/>
            </p:cNvSpPr>
            <p:nvPr/>
          </p:nvSpPr>
          <p:spPr bwMode="auto">
            <a:xfrm>
              <a:off x="6708575" y="2710341"/>
              <a:ext cx="1073150" cy="355600"/>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Attend </a:t>
              </a:r>
              <a:r>
                <a:rPr lang="en-GB" sz="800" dirty="0" err="1">
                  <a:effectLst/>
                  <a:latin typeface="Arial" panose="020B0604020202020204" pitchFamily="34" charset="0"/>
                  <a:ea typeface="Calibri" panose="020F0502020204030204" pitchFamily="34" charset="0"/>
                  <a:cs typeface="Times New Roman" panose="02020603050405020304" pitchFamily="18" charset="0"/>
                </a:rPr>
                <a:t>PCoW</a:t>
              </a:r>
              <a:r>
                <a:rPr lang="en-GB" sz="800" dirty="0">
                  <a:effectLst/>
                  <a:latin typeface="Arial" panose="020B0604020202020204" pitchFamily="34" charset="0"/>
                  <a:ea typeface="Calibri" panose="020F0502020204030204" pitchFamily="34" charset="0"/>
                  <a:cs typeface="Times New Roman" panose="02020603050405020304" pitchFamily="18" charset="0"/>
                </a:rPr>
                <a:t> development week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9" name="Straight Connector 18">
              <a:extLst>
                <a:ext uri="{FF2B5EF4-FFF2-40B4-BE49-F238E27FC236}">
                  <a16:creationId xmlns:a16="http://schemas.microsoft.com/office/drawing/2014/main" id="{C597FEF6-5B27-4125-81CD-4F4A6F024083}"/>
                </a:ext>
              </a:extLst>
            </p:cNvPr>
            <p:cNvCxnSpPr/>
            <p:nvPr/>
          </p:nvCxnSpPr>
          <p:spPr>
            <a:xfrm>
              <a:off x="1335797" y="3098063"/>
              <a:ext cx="0" cy="266700"/>
            </a:xfrm>
            <a:prstGeom prst="line">
              <a:avLst/>
            </a:prstGeom>
            <a:ln>
              <a:solidFill>
                <a:srgbClr val="0070C0"/>
              </a:solidFill>
            </a:ln>
          </p:spPr>
          <p:style>
            <a:lnRef idx="3">
              <a:schemeClr val="dk1"/>
            </a:lnRef>
            <a:fillRef idx="0">
              <a:schemeClr val="dk1"/>
            </a:fillRef>
            <a:effectRef idx="2">
              <a:schemeClr val="dk1"/>
            </a:effectRef>
            <a:fontRef idx="minor">
              <a:schemeClr val="tx1"/>
            </a:fontRef>
          </p:style>
        </p:cxnSp>
        <p:sp>
          <p:nvSpPr>
            <p:cNvPr id="21" name="Text Box 2">
              <a:extLst>
                <a:ext uri="{FF2B5EF4-FFF2-40B4-BE49-F238E27FC236}">
                  <a16:creationId xmlns:a16="http://schemas.microsoft.com/office/drawing/2014/main" id="{E7FD02C5-7C39-460E-AE35-82BA19A79371}"/>
                </a:ext>
              </a:extLst>
            </p:cNvPr>
            <p:cNvSpPr txBox="1">
              <a:spLocks noChangeArrowheads="1"/>
            </p:cNvSpPr>
            <p:nvPr/>
          </p:nvSpPr>
          <p:spPr bwMode="auto">
            <a:xfrm>
              <a:off x="1404215" y="3402975"/>
              <a:ext cx="2333621" cy="355600"/>
            </a:xfrm>
            <a:prstGeom prst="rect">
              <a:avLst/>
            </a:prstGeom>
            <a:solidFill>
              <a:srgbClr val="FFFF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Approx. 2-8 years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 Box 2">
              <a:extLst>
                <a:ext uri="{FF2B5EF4-FFF2-40B4-BE49-F238E27FC236}">
                  <a16:creationId xmlns:a16="http://schemas.microsoft.com/office/drawing/2014/main" id="{1EAB596F-5516-4DF2-856D-4A5CAE8F22A1}"/>
                </a:ext>
              </a:extLst>
            </p:cNvPr>
            <p:cNvSpPr txBox="1">
              <a:spLocks noChangeArrowheads="1"/>
            </p:cNvSpPr>
            <p:nvPr/>
          </p:nvSpPr>
          <p:spPr bwMode="auto">
            <a:xfrm>
              <a:off x="3851830" y="3403328"/>
              <a:ext cx="971550" cy="492237"/>
            </a:xfrm>
            <a:prstGeom prst="rect">
              <a:avLst/>
            </a:prstGeom>
            <a:solidFill>
              <a:srgbClr val="FFFF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October in year previous to selection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23" name="Straight Connector 22">
              <a:extLst>
                <a:ext uri="{FF2B5EF4-FFF2-40B4-BE49-F238E27FC236}">
                  <a16:creationId xmlns:a16="http://schemas.microsoft.com/office/drawing/2014/main" id="{FFC568DF-6FCF-4485-A935-35DB396695A9}"/>
                </a:ext>
              </a:extLst>
            </p:cNvPr>
            <p:cNvCxnSpPr/>
            <p:nvPr/>
          </p:nvCxnSpPr>
          <p:spPr>
            <a:xfrm>
              <a:off x="175488" y="3098063"/>
              <a:ext cx="0" cy="266700"/>
            </a:xfrm>
            <a:prstGeom prst="line">
              <a:avLst/>
            </a:prstGeom>
            <a:ln>
              <a:solidFill>
                <a:srgbClr val="0070C0"/>
              </a:solidFill>
            </a:ln>
          </p:spPr>
          <p:style>
            <a:lnRef idx="3">
              <a:schemeClr val="dk1"/>
            </a:lnRef>
            <a:fillRef idx="0">
              <a:schemeClr val="dk1"/>
            </a:fillRef>
            <a:effectRef idx="2">
              <a:schemeClr val="dk1"/>
            </a:effectRef>
            <a:fontRef idx="minor">
              <a:schemeClr val="tx1"/>
            </a:fontRef>
          </p:style>
        </p:cxnSp>
        <p:cxnSp>
          <p:nvCxnSpPr>
            <p:cNvPr id="24" name="Straight Connector 23">
              <a:extLst>
                <a:ext uri="{FF2B5EF4-FFF2-40B4-BE49-F238E27FC236}">
                  <a16:creationId xmlns:a16="http://schemas.microsoft.com/office/drawing/2014/main" id="{824ED406-B3D3-42C3-BD26-E94CD13178EE}"/>
                </a:ext>
              </a:extLst>
            </p:cNvPr>
            <p:cNvCxnSpPr>
              <a:cxnSpLocks/>
            </p:cNvCxnSpPr>
            <p:nvPr/>
          </p:nvCxnSpPr>
          <p:spPr>
            <a:xfrm>
              <a:off x="2348660" y="3180725"/>
              <a:ext cx="0" cy="170966"/>
            </a:xfrm>
            <a:prstGeom prst="line">
              <a:avLst/>
            </a:prstGeom>
            <a:ln>
              <a:solidFill>
                <a:srgbClr val="0070C0"/>
              </a:solidFill>
            </a:ln>
          </p:spPr>
          <p:style>
            <a:lnRef idx="3">
              <a:schemeClr val="dk1"/>
            </a:lnRef>
            <a:fillRef idx="0">
              <a:schemeClr val="dk1"/>
            </a:fillRef>
            <a:effectRef idx="2">
              <a:schemeClr val="dk1"/>
            </a:effectRef>
            <a:fontRef idx="minor">
              <a:schemeClr val="tx1"/>
            </a:fontRef>
          </p:style>
        </p:cxnSp>
        <p:cxnSp>
          <p:nvCxnSpPr>
            <p:cNvPr id="25" name="Straight Connector 24">
              <a:extLst>
                <a:ext uri="{FF2B5EF4-FFF2-40B4-BE49-F238E27FC236}">
                  <a16:creationId xmlns:a16="http://schemas.microsoft.com/office/drawing/2014/main" id="{699F2FBF-BDD1-49BE-A131-DE6BBF0D1DB8}"/>
                </a:ext>
              </a:extLst>
            </p:cNvPr>
            <p:cNvCxnSpPr/>
            <p:nvPr/>
          </p:nvCxnSpPr>
          <p:spPr>
            <a:xfrm>
              <a:off x="4330500" y="3078276"/>
              <a:ext cx="0" cy="266700"/>
            </a:xfrm>
            <a:prstGeom prst="line">
              <a:avLst/>
            </a:prstGeom>
            <a:ln>
              <a:solidFill>
                <a:srgbClr val="0070C0"/>
              </a:solidFill>
            </a:ln>
          </p:spPr>
          <p:style>
            <a:lnRef idx="3">
              <a:schemeClr val="dk1"/>
            </a:lnRef>
            <a:fillRef idx="0">
              <a:schemeClr val="dk1"/>
            </a:fillRef>
            <a:effectRef idx="2">
              <a:schemeClr val="dk1"/>
            </a:effectRef>
            <a:fontRef idx="minor">
              <a:schemeClr val="tx1"/>
            </a:fontRef>
          </p:style>
        </p:cxnSp>
        <p:cxnSp>
          <p:nvCxnSpPr>
            <p:cNvPr id="26" name="Straight Connector 25">
              <a:extLst>
                <a:ext uri="{FF2B5EF4-FFF2-40B4-BE49-F238E27FC236}">
                  <a16:creationId xmlns:a16="http://schemas.microsoft.com/office/drawing/2014/main" id="{79263A0E-AE75-44AB-A331-ED9CCDD29AEF}"/>
                </a:ext>
              </a:extLst>
            </p:cNvPr>
            <p:cNvCxnSpPr/>
            <p:nvPr/>
          </p:nvCxnSpPr>
          <p:spPr>
            <a:xfrm>
              <a:off x="5682921" y="3084991"/>
              <a:ext cx="0" cy="266700"/>
            </a:xfrm>
            <a:prstGeom prst="line">
              <a:avLst/>
            </a:prstGeom>
            <a:ln>
              <a:solidFill>
                <a:srgbClr val="0070C0"/>
              </a:solidFill>
            </a:ln>
          </p:spPr>
          <p:style>
            <a:lnRef idx="3">
              <a:schemeClr val="dk1"/>
            </a:lnRef>
            <a:fillRef idx="0">
              <a:schemeClr val="dk1"/>
            </a:fillRef>
            <a:effectRef idx="2">
              <a:schemeClr val="dk1"/>
            </a:effectRef>
            <a:fontRef idx="minor">
              <a:schemeClr val="tx1"/>
            </a:fontRef>
          </p:style>
        </p:cxnSp>
        <p:cxnSp>
          <p:nvCxnSpPr>
            <p:cNvPr id="27" name="Straight Connector 26">
              <a:extLst>
                <a:ext uri="{FF2B5EF4-FFF2-40B4-BE49-F238E27FC236}">
                  <a16:creationId xmlns:a16="http://schemas.microsoft.com/office/drawing/2014/main" id="{999BF582-A873-4166-9E1B-DA10103C3C18}"/>
                </a:ext>
              </a:extLst>
            </p:cNvPr>
            <p:cNvCxnSpPr/>
            <p:nvPr/>
          </p:nvCxnSpPr>
          <p:spPr>
            <a:xfrm>
              <a:off x="7245150" y="3091341"/>
              <a:ext cx="0" cy="266700"/>
            </a:xfrm>
            <a:prstGeom prst="line">
              <a:avLst/>
            </a:prstGeom>
            <a:ln>
              <a:solidFill>
                <a:srgbClr val="0070C0"/>
              </a:solidFill>
            </a:ln>
          </p:spPr>
          <p:style>
            <a:lnRef idx="3">
              <a:schemeClr val="dk1"/>
            </a:lnRef>
            <a:fillRef idx="0">
              <a:schemeClr val="dk1"/>
            </a:fillRef>
            <a:effectRef idx="2">
              <a:schemeClr val="dk1"/>
            </a:effectRef>
            <a:fontRef idx="minor">
              <a:schemeClr val="tx1"/>
            </a:fontRef>
          </p:style>
        </p:cxnSp>
        <p:sp>
          <p:nvSpPr>
            <p:cNvPr id="28" name="Text Box 2">
              <a:extLst>
                <a:ext uri="{FF2B5EF4-FFF2-40B4-BE49-F238E27FC236}">
                  <a16:creationId xmlns:a16="http://schemas.microsoft.com/office/drawing/2014/main" id="{32E49A6A-7CE9-4ABB-9B88-37448C9AC3C5}"/>
                </a:ext>
              </a:extLst>
            </p:cNvPr>
            <p:cNvSpPr txBox="1">
              <a:spLocks noChangeArrowheads="1"/>
            </p:cNvSpPr>
            <p:nvPr/>
          </p:nvSpPr>
          <p:spPr bwMode="auto">
            <a:xfrm>
              <a:off x="5197146" y="3411863"/>
              <a:ext cx="971550" cy="379095"/>
            </a:xfrm>
            <a:prstGeom prst="rect">
              <a:avLst/>
            </a:prstGeom>
            <a:solidFill>
              <a:srgbClr val="FFFF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From March of selection year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9" name="Text Box 2">
              <a:extLst>
                <a:ext uri="{FF2B5EF4-FFF2-40B4-BE49-F238E27FC236}">
                  <a16:creationId xmlns:a16="http://schemas.microsoft.com/office/drawing/2014/main" id="{CE6B49B1-94D6-4973-A39E-BF4712A16306}"/>
                </a:ext>
              </a:extLst>
            </p:cNvPr>
            <p:cNvSpPr txBox="1">
              <a:spLocks noChangeArrowheads="1"/>
            </p:cNvSpPr>
            <p:nvPr/>
          </p:nvSpPr>
          <p:spPr bwMode="auto">
            <a:xfrm>
              <a:off x="6708575" y="3403328"/>
              <a:ext cx="971550" cy="383937"/>
            </a:xfrm>
            <a:prstGeom prst="rect">
              <a:avLst/>
            </a:prstGeom>
            <a:solidFill>
              <a:srgbClr val="FFFF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May of selection year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Box 2">
              <a:extLst>
                <a:ext uri="{FF2B5EF4-FFF2-40B4-BE49-F238E27FC236}">
                  <a16:creationId xmlns:a16="http://schemas.microsoft.com/office/drawing/2014/main" id="{62F03667-E0BB-4807-A265-33B409BF12DB}"/>
                </a:ext>
              </a:extLst>
            </p:cNvPr>
            <p:cNvSpPr txBox="1">
              <a:spLocks noChangeArrowheads="1"/>
            </p:cNvSpPr>
            <p:nvPr/>
          </p:nvSpPr>
          <p:spPr bwMode="auto">
            <a:xfrm>
              <a:off x="8053891" y="3433195"/>
              <a:ext cx="971550" cy="266700"/>
            </a:xfrm>
            <a:prstGeom prst="rect">
              <a:avLst/>
            </a:prstGeom>
            <a:solidFill>
              <a:srgbClr val="FFFF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September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31" name="Straight Arrow Connector 30">
              <a:extLst>
                <a:ext uri="{FF2B5EF4-FFF2-40B4-BE49-F238E27FC236}">
                  <a16:creationId xmlns:a16="http://schemas.microsoft.com/office/drawing/2014/main" id="{33639A4A-38C3-4E41-905A-61B32CA36CB4}"/>
                </a:ext>
              </a:extLst>
            </p:cNvPr>
            <p:cNvCxnSpPr>
              <a:cxnSpLocks/>
            </p:cNvCxnSpPr>
            <p:nvPr/>
          </p:nvCxnSpPr>
          <p:spPr>
            <a:xfrm flipV="1">
              <a:off x="175488" y="4479899"/>
              <a:ext cx="8570802" cy="2092"/>
            </a:xfrm>
            <a:prstGeom prst="straightConnector1">
              <a:avLst/>
            </a:prstGeom>
            <a:ln>
              <a:solidFill>
                <a:srgbClr val="FF0000"/>
              </a:solidFill>
              <a:prstDash val="dash"/>
              <a:tailEnd type="triangle"/>
            </a:ln>
          </p:spPr>
          <p:style>
            <a:lnRef idx="3">
              <a:schemeClr val="dk1"/>
            </a:lnRef>
            <a:fillRef idx="0">
              <a:schemeClr val="dk1"/>
            </a:fillRef>
            <a:effectRef idx="2">
              <a:schemeClr val="dk1"/>
            </a:effectRef>
            <a:fontRef idx="minor">
              <a:schemeClr val="tx1"/>
            </a:fontRef>
          </p:style>
        </p:cxnSp>
        <p:sp>
          <p:nvSpPr>
            <p:cNvPr id="32" name="Text Box 2">
              <a:extLst>
                <a:ext uri="{FF2B5EF4-FFF2-40B4-BE49-F238E27FC236}">
                  <a16:creationId xmlns:a16="http://schemas.microsoft.com/office/drawing/2014/main" id="{FFD4D5B0-4808-4C70-8F47-5B8F77B616D0}"/>
                </a:ext>
              </a:extLst>
            </p:cNvPr>
            <p:cNvSpPr txBox="1">
              <a:spLocks noChangeArrowheads="1"/>
            </p:cNvSpPr>
            <p:nvPr/>
          </p:nvSpPr>
          <p:spPr bwMode="auto">
            <a:xfrm>
              <a:off x="2927118" y="3025452"/>
              <a:ext cx="876300" cy="275699"/>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Mentoring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a:extLst>
                <a:ext uri="{FF2B5EF4-FFF2-40B4-BE49-F238E27FC236}">
                  <a16:creationId xmlns:a16="http://schemas.microsoft.com/office/drawing/2014/main" id="{1E7891A0-E7E2-4738-B705-36F1780A706E}"/>
                </a:ext>
              </a:extLst>
            </p:cNvPr>
            <p:cNvSpPr txBox="1">
              <a:spLocks noChangeArrowheads="1"/>
            </p:cNvSpPr>
            <p:nvPr/>
          </p:nvSpPr>
          <p:spPr bwMode="auto">
            <a:xfrm>
              <a:off x="9326" y="2750830"/>
              <a:ext cx="674737" cy="359561"/>
            </a:xfrm>
            <a:prstGeom prst="rect">
              <a:avLst/>
            </a:prstGeom>
            <a:solidFill>
              <a:srgbClr val="92D05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Trade training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a:extLst>
                <a:ext uri="{FF2B5EF4-FFF2-40B4-BE49-F238E27FC236}">
                  <a16:creationId xmlns:a16="http://schemas.microsoft.com/office/drawing/2014/main" id="{042338D8-B253-4E09-B74A-5C4ABBFE5578}"/>
                </a:ext>
              </a:extLst>
            </p:cNvPr>
            <p:cNvSpPr txBox="1">
              <a:spLocks noChangeArrowheads="1"/>
            </p:cNvSpPr>
            <p:nvPr/>
          </p:nvSpPr>
          <p:spPr bwMode="auto">
            <a:xfrm>
              <a:off x="3949500" y="4341171"/>
              <a:ext cx="762000" cy="214760"/>
            </a:xfrm>
            <a:prstGeom prst="rect">
              <a:avLst/>
            </a:prstGeom>
            <a:solidFill>
              <a:srgbClr val="FF0000"/>
            </a:solidFill>
            <a:ln w="9525">
              <a:noFill/>
              <a:miter lim="800000"/>
              <a:headEnd/>
              <a:tailEnd/>
            </a:ln>
          </p:spPr>
          <p:txBody>
            <a:bodyPr rot="0" vert="horz" wrap="square" lIns="91440" tIns="45720" rIns="91440" bIns="45720" anchor="t" anchorCtr="0">
              <a:noAutofit/>
            </a:bodyPr>
            <a:lstStyle/>
            <a:p>
              <a:pPr algn="ctr">
                <a:lnSpc>
                  <a:spcPct val="115000"/>
                </a:lnSpc>
                <a:spcAft>
                  <a:spcPts val="10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Confidence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pic>
        <p:nvPicPr>
          <p:cNvPr id="41" name="Picture 40">
            <a:extLst>
              <a:ext uri="{FF2B5EF4-FFF2-40B4-BE49-F238E27FC236}">
                <a16:creationId xmlns:a16="http://schemas.microsoft.com/office/drawing/2014/main" id="{427C441E-2B1B-46A1-BE68-4EC38334C6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174" y="4897605"/>
            <a:ext cx="2298102" cy="1837126"/>
          </a:xfrm>
          <a:prstGeom prst="rect">
            <a:avLst/>
          </a:prstGeom>
          <a:ln>
            <a:solidFill>
              <a:schemeClr val="tx1"/>
            </a:solidFill>
          </a:ln>
        </p:spPr>
      </p:pic>
      <p:sp>
        <p:nvSpPr>
          <p:cNvPr id="42" name="Rectangle 2">
            <a:extLst>
              <a:ext uri="{FF2B5EF4-FFF2-40B4-BE49-F238E27FC236}">
                <a16:creationId xmlns:a16="http://schemas.microsoft.com/office/drawing/2014/main" id="{4A718840-35A8-47E1-BD4A-506C5946FF8F}"/>
              </a:ext>
            </a:extLst>
          </p:cNvPr>
          <p:cNvSpPr>
            <a:spLocks noChangeArrowheads="1"/>
          </p:cNvSpPr>
          <p:nvPr/>
        </p:nvSpPr>
        <p:spPr bwMode="auto">
          <a:xfrm>
            <a:off x="3172133" y="1063127"/>
            <a:ext cx="2421726"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9217" name="8E03F033-954A-44A9-BF3E-4B80FF4FA44D">
            <a:extLst>
              <a:ext uri="{FF2B5EF4-FFF2-40B4-BE49-F238E27FC236}">
                <a16:creationId xmlns:a16="http://schemas.microsoft.com/office/drawing/2014/main" id="{A1A140C1-D008-47A1-A4A7-C64420608E53}"/>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3327282" y="4904957"/>
            <a:ext cx="2443923" cy="182540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63A92682-BA8D-4D6E-94BF-1DA549FEE8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18755" y="4904957"/>
            <a:ext cx="2443923" cy="1825590"/>
          </a:xfrm>
          <a:prstGeom prst="rect">
            <a:avLst/>
          </a:prstGeom>
          <a:ln>
            <a:solidFill>
              <a:schemeClr val="tx1"/>
            </a:solidFill>
          </a:ln>
        </p:spPr>
      </p:pic>
    </p:spTree>
    <p:extLst>
      <p:ext uri="{BB962C8B-B14F-4D97-AF65-F5344CB8AC3E}">
        <p14:creationId xmlns:p14="http://schemas.microsoft.com/office/powerpoint/2010/main" val="213196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1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3"/>
          </p:nvPr>
        </p:nvSpPr>
        <p:spPr>
          <a:xfrm>
            <a:off x="0" y="-2252"/>
            <a:ext cx="7325474" cy="481771"/>
          </a:xfrm>
        </p:spPr>
        <p:txBody>
          <a:bodyPr wrap="none" anchor="ctr">
            <a:noAutofit/>
          </a:bodyPr>
          <a:lstStyle/>
          <a:p>
            <a:endParaRPr lang="en-GB" dirty="0"/>
          </a:p>
          <a:p>
            <a:r>
              <a:rPr lang="en-GB" dirty="0"/>
              <a:t>Personal and professional learning experience</a:t>
            </a:r>
          </a:p>
          <a:p>
            <a:endParaRPr lang="en-GB" dirty="0"/>
          </a:p>
        </p:txBody>
      </p:sp>
      <p:sp>
        <p:nvSpPr>
          <p:cNvPr id="42" name="Rectangle 2">
            <a:extLst>
              <a:ext uri="{FF2B5EF4-FFF2-40B4-BE49-F238E27FC236}">
                <a16:creationId xmlns:a16="http://schemas.microsoft.com/office/drawing/2014/main" id="{4A718840-35A8-47E1-BD4A-506C5946FF8F}"/>
              </a:ext>
            </a:extLst>
          </p:cNvPr>
          <p:cNvSpPr>
            <a:spLocks noChangeArrowheads="1"/>
          </p:cNvSpPr>
          <p:nvPr/>
        </p:nvSpPr>
        <p:spPr bwMode="auto">
          <a:xfrm>
            <a:off x="3172133" y="1063127"/>
            <a:ext cx="2421726"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 name="Content Placeholder 2">
            <a:extLst>
              <a:ext uri="{FF2B5EF4-FFF2-40B4-BE49-F238E27FC236}">
                <a16:creationId xmlns:a16="http://schemas.microsoft.com/office/drawing/2014/main" id="{3956688B-A964-4E88-88E8-7C05D03CA2CB}"/>
              </a:ext>
            </a:extLst>
          </p:cNvPr>
          <p:cNvSpPr>
            <a:spLocks noGrp="1"/>
          </p:cNvSpPr>
          <p:nvPr>
            <p:ph idx="17"/>
          </p:nvPr>
        </p:nvSpPr>
        <p:spPr>
          <a:xfrm>
            <a:off x="123775" y="1382621"/>
            <a:ext cx="8100000" cy="1944000"/>
          </a:xfrm>
        </p:spPr>
        <p:txBody>
          <a:bodyPr/>
          <a:lstStyle/>
          <a:p>
            <a:pPr marL="342900" indent="-342900">
              <a:buFont typeface="Arial" panose="020B0604020202020204" pitchFamily="34" charset="0"/>
              <a:buChar char="•"/>
            </a:pPr>
            <a:r>
              <a:rPr lang="en-GB" sz="2800" dirty="0"/>
              <a:t>Communication</a:t>
            </a:r>
          </a:p>
          <a:p>
            <a:pPr marL="342900" indent="-342900">
              <a:buFont typeface="Arial" panose="020B0604020202020204" pitchFamily="34" charset="0"/>
              <a:buChar char="•"/>
            </a:pPr>
            <a:r>
              <a:rPr lang="en-GB" sz="2800" dirty="0"/>
              <a:t>Contextualising the unknown</a:t>
            </a:r>
          </a:p>
          <a:p>
            <a:pPr marL="342900" indent="-342900">
              <a:buFont typeface="Arial" panose="020B0604020202020204" pitchFamily="34" charset="0"/>
              <a:buChar char="•"/>
            </a:pPr>
            <a:r>
              <a:rPr lang="en-GB" sz="2800" dirty="0"/>
              <a:t>Knowledge, skills, experience &amp; BEHAVIOUR</a:t>
            </a:r>
          </a:p>
          <a:p>
            <a:pPr marL="342900" indent="-342900">
              <a:buFont typeface="Arial" panose="020B0604020202020204" pitchFamily="34" charset="0"/>
              <a:buChar char="•"/>
            </a:pPr>
            <a:r>
              <a:rPr lang="en-GB" sz="2800" dirty="0"/>
              <a:t>Information analysis and need for greater understanding  </a:t>
            </a:r>
          </a:p>
        </p:txBody>
      </p:sp>
    </p:spTree>
    <p:extLst>
      <p:ext uri="{BB962C8B-B14F-4D97-AF65-F5344CB8AC3E}">
        <p14:creationId xmlns:p14="http://schemas.microsoft.com/office/powerpoint/2010/main" val="10564275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2">
            <a:extLst>
              <a:ext uri="{FF2B5EF4-FFF2-40B4-BE49-F238E27FC236}">
                <a16:creationId xmlns:a16="http://schemas.microsoft.com/office/drawing/2014/main" id="{4A718840-35A8-47E1-BD4A-506C5946FF8F}"/>
              </a:ext>
            </a:extLst>
          </p:cNvPr>
          <p:cNvSpPr>
            <a:spLocks noChangeArrowheads="1"/>
          </p:cNvSpPr>
          <p:nvPr/>
        </p:nvSpPr>
        <p:spPr bwMode="auto">
          <a:xfrm>
            <a:off x="3172133" y="1063127"/>
            <a:ext cx="2421726"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br>
              <a:rPr kumimoji="0" lang="en-GB" altLang="en-US" sz="11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pic>
        <p:nvPicPr>
          <p:cNvPr id="10242" name="Picture 2" descr="To Get the Most Out of Your Team, Ask Better Questions - Business HorsePower">
            <a:extLst>
              <a:ext uri="{FF2B5EF4-FFF2-40B4-BE49-F238E27FC236}">
                <a16:creationId xmlns:a16="http://schemas.microsoft.com/office/drawing/2014/main" id="{88370969-6E7E-4057-A7D2-D15376ECC7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8875" y="1285875"/>
            <a:ext cx="4152678" cy="4152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448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878741-8668-448C-9EFD-85CA139E34F9}"/>
              </a:ext>
            </a:extLst>
          </p:cNvPr>
          <p:cNvSpPr>
            <a:spLocks noGrp="1"/>
          </p:cNvSpPr>
          <p:nvPr>
            <p:ph idx="1"/>
          </p:nvPr>
        </p:nvSpPr>
        <p:spPr>
          <a:xfrm>
            <a:off x="-38642" y="1007526"/>
            <a:ext cx="9182642" cy="4608094"/>
          </a:xfrm>
        </p:spPr>
        <p:txBody>
          <a:bodyPr/>
          <a:lstStyle/>
          <a:p>
            <a:pPr marL="571500" indent="-571500">
              <a:buFont typeface="Arial" panose="020B0604020202020204" pitchFamily="34" charset="0"/>
              <a:buChar char="•"/>
            </a:pPr>
            <a:r>
              <a:rPr lang="en-GB" sz="2400" dirty="0"/>
              <a:t>CIPD (2020). Competence and competency frameworks. Available at: </a:t>
            </a:r>
            <a:r>
              <a:rPr lang="en-GB" sz="2400" dirty="0">
                <a:hlinkClick r:id="rId3"/>
              </a:rPr>
              <a:t>https://www.cipd.co.uk/knowledge/fundamentals/people/performance/competency-factsheet</a:t>
            </a:r>
            <a:r>
              <a:rPr lang="en-GB" sz="2400" dirty="0"/>
              <a:t> (Accessed: 6 Apr 21).</a:t>
            </a:r>
          </a:p>
          <a:p>
            <a:pPr marL="571500" indent="-571500">
              <a:buFont typeface="Arial" panose="020B0604020202020204" pitchFamily="34" charset="0"/>
              <a:buChar char="•"/>
            </a:pPr>
            <a:endParaRPr lang="en-GB" sz="2400" dirty="0"/>
          </a:p>
          <a:p>
            <a:pPr marL="571500" indent="-571500">
              <a:buFont typeface="Arial" panose="020B0604020202020204" pitchFamily="34" charset="0"/>
              <a:buChar char="•"/>
            </a:pPr>
            <a:r>
              <a:rPr lang="en-GB" sz="2400" dirty="0"/>
              <a:t>Incomes Data Services (2008). Competency Frameworks, IDS HR Study 865, IDS, London.</a:t>
            </a:r>
          </a:p>
          <a:p>
            <a:pPr marL="571500" indent="-571500">
              <a:buFont typeface="Arial" panose="020B0604020202020204" pitchFamily="34" charset="0"/>
              <a:buChar char="•"/>
            </a:pPr>
            <a:endParaRPr lang="en-GB" sz="2400" dirty="0"/>
          </a:p>
          <a:p>
            <a:pPr marL="571500" indent="-571500">
              <a:buFont typeface="Arial" panose="020B0604020202020204" pitchFamily="34" charset="0"/>
              <a:buChar char="•"/>
            </a:pPr>
            <a:r>
              <a:rPr lang="en-GB" sz="2400" dirty="0"/>
              <a:t>Punch, K. (2005) Introduction to Social Research: Quantitative and qualitative approaches, London: Sage Publications. </a:t>
            </a:r>
          </a:p>
        </p:txBody>
      </p:sp>
      <p:sp>
        <p:nvSpPr>
          <p:cNvPr id="4" name="Text Placeholder 3">
            <a:extLst>
              <a:ext uri="{FF2B5EF4-FFF2-40B4-BE49-F238E27FC236}">
                <a16:creationId xmlns:a16="http://schemas.microsoft.com/office/drawing/2014/main" id="{398D182A-7CBF-4B60-B68D-0B15E5CD31FE}"/>
              </a:ext>
            </a:extLst>
          </p:cNvPr>
          <p:cNvSpPr>
            <a:spLocks noGrp="1"/>
          </p:cNvSpPr>
          <p:nvPr>
            <p:ph type="body" sz="quarter" idx="10"/>
          </p:nvPr>
        </p:nvSpPr>
        <p:spPr>
          <a:xfrm>
            <a:off x="0" y="0"/>
            <a:ext cx="1871841" cy="405102"/>
          </a:xfrm>
        </p:spPr>
        <p:txBody>
          <a:bodyPr/>
          <a:lstStyle/>
          <a:p>
            <a:r>
              <a:rPr lang="en-GB" b="1" dirty="0"/>
              <a:t>References</a:t>
            </a:r>
          </a:p>
        </p:txBody>
      </p:sp>
      <p:sp>
        <p:nvSpPr>
          <p:cNvPr id="5" name="Text Placeholder 4">
            <a:extLst>
              <a:ext uri="{FF2B5EF4-FFF2-40B4-BE49-F238E27FC236}">
                <a16:creationId xmlns:a16="http://schemas.microsoft.com/office/drawing/2014/main" id="{F1EE4A5A-5358-4930-8952-9719AF230BB7}"/>
              </a:ext>
            </a:extLst>
          </p:cNvPr>
          <p:cNvSpPr>
            <a:spLocks noGrp="1"/>
          </p:cNvSpPr>
          <p:nvPr>
            <p:ph type="body" sz="quarter" idx="4294967295"/>
          </p:nvPr>
        </p:nvSpPr>
        <p:spPr>
          <a:xfrm>
            <a:off x="431999" y="6397451"/>
            <a:ext cx="3240000" cy="257175"/>
          </a:xfrm>
          <a:prstGeom prst="rect">
            <a:avLst/>
          </a:prstGeom>
        </p:spPr>
        <p:txBody>
          <a:bodyPr/>
          <a:lstStyle/>
          <a:p>
            <a:endParaRPr lang="en-GB"/>
          </a:p>
        </p:txBody>
      </p:sp>
      <p:sp>
        <p:nvSpPr>
          <p:cNvPr id="7" name="Text Placeholder 6">
            <a:extLst>
              <a:ext uri="{FF2B5EF4-FFF2-40B4-BE49-F238E27FC236}">
                <a16:creationId xmlns:a16="http://schemas.microsoft.com/office/drawing/2014/main" id="{528BDB15-18DC-4634-A6F2-72D38DDE5F93}"/>
              </a:ext>
            </a:extLst>
          </p:cNvPr>
          <p:cNvSpPr>
            <a:spLocks noGrp="1"/>
          </p:cNvSpPr>
          <p:nvPr>
            <p:ph type="body" sz="quarter" idx="4294967295"/>
          </p:nvPr>
        </p:nvSpPr>
        <p:spPr>
          <a:xfrm>
            <a:off x="3142562" y="6618875"/>
            <a:ext cx="2875403" cy="216852"/>
          </a:xfrm>
          <a:prstGeom prst="rect">
            <a:avLst/>
          </a:prstGeom>
        </p:spPr>
        <p:txBody>
          <a:bodyPr/>
          <a:lstStyle/>
          <a:p>
            <a:endParaRPr lang="en-GB"/>
          </a:p>
        </p:txBody>
      </p:sp>
    </p:spTree>
    <p:extLst>
      <p:ext uri="{BB962C8B-B14F-4D97-AF65-F5344CB8AC3E}">
        <p14:creationId xmlns:p14="http://schemas.microsoft.com/office/powerpoint/2010/main" val="4156411775"/>
      </p:ext>
    </p:extLst>
  </p:cSld>
  <p:clrMapOvr>
    <a:masterClrMapping/>
  </p:clrMapOvr>
</p:sld>
</file>

<file path=ppt/theme/theme1.xml><?xml version="1.0" encoding="utf-8"?>
<a:theme xmlns:a="http://schemas.openxmlformats.org/drawingml/2006/main" name="20180117-RHQRE_Standard_Screen_Template">
  <a:themeElements>
    <a:clrScheme name="Army Brand">
      <a:dk1>
        <a:srgbClr val="000000"/>
      </a:dk1>
      <a:lt1>
        <a:sysClr val="window" lastClr="FFFFFF"/>
      </a:lt1>
      <a:dk2>
        <a:srgbClr val="4B4F54"/>
      </a:dk2>
      <a:lt2>
        <a:srgbClr val="E7E6E6"/>
      </a:lt2>
      <a:accent1>
        <a:srgbClr val="215732"/>
      </a:accent1>
      <a:accent2>
        <a:srgbClr val="C5B783"/>
      </a:accent2>
      <a:accent3>
        <a:srgbClr val="79863C"/>
      </a:accent3>
      <a:accent4>
        <a:srgbClr val="F6BE00"/>
      </a:accent4>
      <a:accent5>
        <a:srgbClr val="00677F"/>
      </a:accent5>
      <a:accent6>
        <a:srgbClr val="C810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180117-RHQRE_Standard_Screen_Template" id="{6657E388-D1DD-43B5-89C5-BD27BB2C8579}" vid="{27CF6EA0-CD61-41B7-85BD-E781FA3A312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170 Document" ma:contentTypeID="0x010109001B08FFB753C0184A8D38C4EAA8D5A54000BAD144B9C9E14E4B95D0D87C03345F87" ma:contentTypeVersion="19" ma:contentTypeDescription="Content type used to carry columns for 170 Document Library" ma:contentTypeScope="" ma:versionID="22a1849632e5ee0d5363b1462d0e3ebc">
  <xsd:schema xmlns:xsd="http://www.w3.org/2001/XMLSchema" xmlns:xs="http://www.w3.org/2001/XMLSchema" xmlns:p="http://schemas.microsoft.com/office/2006/metadata/properties" xmlns:ns2="779c89b2-3611-4bea-8d92-08449c0fdab1" xmlns:ns3="http://schemas.microsoft.com/sharepoint/v3/fields" xmlns:ns4="9198becc-b014-4839-a6e2-3a94b6aa8ff8" xmlns:ns5="http://schemas.microsoft.com/sharepoint/v4" xmlns:ns6="6495b2f4-f43b-41f8-82b3-7136eca07ebd" xmlns:ns7="f6b204f3-6d9e-44e5-8456-313a351bcaa6" targetNamespace="http://schemas.microsoft.com/office/2006/metadata/properties" ma:root="true" ma:fieldsID="ce7be9975bf511bf8e1f268ff1804cdf" ns2:_="" ns3:_="" ns4:_="" ns5:_="" ns6:_="" ns7:_="">
    <xsd:import namespace="779c89b2-3611-4bea-8d92-08449c0fdab1"/>
    <xsd:import namespace="http://schemas.microsoft.com/sharepoint/v3/fields"/>
    <xsd:import namespace="9198becc-b014-4839-a6e2-3a94b6aa8ff8"/>
    <xsd:import namespace="http://schemas.microsoft.com/sharepoint/v4"/>
    <xsd:import namespace="6495b2f4-f43b-41f8-82b3-7136eca07ebd"/>
    <xsd:import namespace="f6b204f3-6d9e-44e5-8456-313a351bcaa6"/>
    <xsd:element name="properties">
      <xsd:complexType>
        <xsd:sequence>
          <xsd:element name="documentManagement">
            <xsd:complexType>
              <xsd:all>
                <xsd:element ref="ns2:File_x0020_Ref_x0020_-_x0020_Task_x0020_No" minOccurs="0"/>
                <xsd:element ref="ns2:Originating_x0020_Org" minOccurs="0"/>
                <xsd:element ref="ns2:Exercise_x002f_Event" minOccurs="0"/>
                <xsd:element ref="ns2:Main_x0020_Author" minOccurs="0"/>
                <xsd:element ref="ns2:DTO_x0020_Section" minOccurs="0"/>
                <xsd:element ref="ns2:DTO_x0020_Doc_x0020_Type" minOccurs="0"/>
                <xsd:element ref="ns2:QA_x0020_Editor" minOccurs="0"/>
                <xsd:element ref="ns3:_Status" minOccurs="0"/>
                <xsd:element ref="ns4:Branch" minOccurs="0"/>
                <xsd:element ref="ns4:DTO_x0020_Folder" minOccurs="0"/>
                <xsd:element ref="ns4:DTO_x0020_Doc_x0020_Information" minOccurs="0"/>
                <xsd:element ref="ns4:DTO_x0020_Section_x0020_sub_x002d_Folder" minOccurs="0"/>
                <xsd:element ref="ns5:IconOverlay" minOccurs="0"/>
                <xsd:element ref="ns6:Comments" minOccurs="0"/>
                <xsd:element ref="ns7:SharedWithUser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9c89b2-3611-4bea-8d92-08449c0fdab1" elementFormDefault="qualified">
    <xsd:import namespace="http://schemas.microsoft.com/office/2006/documentManagement/types"/>
    <xsd:import namespace="http://schemas.microsoft.com/office/infopath/2007/PartnerControls"/>
    <xsd:element name="File_x0020_Ref_x0020_-_x0020_Task_x0020_No" ma:index="8" nillable="true" ma:displayName="File Reference" ma:default="04_01_03 (UK Ops/Resilience)" ma:description="Select from the choice below the most relevant File Reference. You are not able to freetype in your own. But please do select the choice which best matches your file." ma:format="Dropdown" ma:indexed="true" ma:internalName="File_x0020_Ref_x0020__x002d__x0020_Task_x0020_No">
      <xsd:simpleType>
        <xsd:restriction base="dms:Choice">
          <xsd:enumeration value="01 (Administer the Unit)"/>
          <xsd:enumeration value="01_01 (Manage Accommodation)"/>
          <xsd:enumeration value="01_01_01 (Single Living Accommodation)"/>
          <xsd:enumeration value="01_01_01_01 (Junior Ranks)"/>
          <xsd:enumeration value="01_01_01_02 (WOs' &amp; Sgts')"/>
          <xsd:enumeration value="01_01_01_03 (Officers)"/>
          <xsd:enumeration value="01_01_02 (Substitute Single Soldier Accommodation)"/>
          <xsd:enumeration value="01_01_02_01 (WOs' &amp; Sgts')"/>
          <xsd:enumeration value="01_01_02_02 (Officers)"/>
          <xsd:enumeration value="01_01_03 (Service Families Accommodation)"/>
          <xsd:enumeration value="01_01_03_01 (Other Ranks)"/>
          <xsd:enumeration value="01_01_03_02 (Officers)"/>
          <xsd:enumeration value="01_01_04 (Substitute Service Families Accommodation)"/>
          <xsd:enumeration value="01_01_04_01 (Other Ranks)"/>
          <xsd:enumeration value="01_01_04_02 (Officers)"/>
          <xsd:enumeration value="01_02 (Manage Compliance)"/>
          <xsd:enumeration value="01_02_01 (SPS Inspection)"/>
          <xsd:enumeration value="01_02_02 (SHEF Inspection)"/>
          <xsd:enumeration value="01_02_03 (Health &amp; Safety Inspection)"/>
          <xsd:enumeration value="01_02_04 (Environmental Inspection)"/>
          <xsd:enumeration value="01_02_05 (Security Inspection)"/>
          <xsd:enumeration value="01_02_06 (Equipment Care Inspection)"/>
          <xsd:enumeration value="01_02_07 (Engineer Logistics Inspection)"/>
          <xsd:enumeration value="01_02_08 (Logistics Support Inspection)"/>
          <xsd:enumeration value="01_02_09 (National Office Inspection)"/>
          <xsd:enumeration value="01_02_10 (Standard Operating Instructions (SOIs) (Overview and Contents))"/>
          <xsd:enumeration value="01_02_10_01 (CONCEPT OF EMPLOYMENT)"/>
          <xsd:enumeration value="01_02_10_02 (RESPONSIBILITIES)"/>
          <xsd:enumeration value="01_02_10_03 (STANDARD OPERATING PROCEDURES)"/>
          <xsd:enumeration value="01_02_10_03_01 (TASK DELIVERY OVERVIEW)"/>
          <xsd:enumeration value="01_02_10_03_02 (INFRASTRUCTURE PROJECT FLOWCHART)"/>
          <xsd:enumeration value="01_02_10_03_03 (TASK PROCESS PRECIS)"/>
          <xsd:enumeration value="01_02_10_03_04 (OPERATIONAL INFRASTRUCTURE RECCONNAISANCE (OIR) GUIDANCE NOTE)"/>
          <xsd:enumeration value="01_02_10_03_05 (TACTICAL INFRASTRUCTURE RECCONNAISANCE (TIR ) GUIDANCE NOTE"/>
          <xsd:enumeration value="01_02_10_03_06 (CONSTRUCTION MANAGEMENT GUIDANCE NOTE)"/>
          <xsd:enumeration value="01_02_10_03_07 (ENGINEERING CONSULTANCY GUIDANCE NOTE)"/>
          <xsd:enumeration value="01_02_10_03_08 (INITIAL TASK ASSESSMENT)"/>
          <xsd:enumeration value="01_02_10_03_09 (ASSESSMENT AND PLANNING OF TASKS)"/>
          <xsd:enumeration value="01_02_10_03_10 (TASK FOLDER CONTENTS GUIDANCE NOTE)"/>
          <xsd:enumeration value="01_02_10_03_11 (DESIGNATED TASK OFFICER (DTO) RECORD)"/>
          <xsd:enumeration value="01_02_10_03_12 (MASTER DATA AND ASSUMPTIONS LIST (MDAL))"/>
          <xsd:enumeration value="01_02_10_03_13 (RISK REGISTER)"/>
          <xsd:enumeration value="01_02_10_03_14 (TASK RECONNAISSANCE AND PREPARATION)"/>
          <xsd:enumeration value="01_02_10_03_15 (DESIGN REVIEW)"/>
          <xsd:enumeration value="01_02_10_03_16 (DELIVER TASK OUTPUT)"/>
          <xsd:enumeration value="01_02_10_03_17 (DESIGN CHECK SHEET)"/>
          <xsd:enumeration value="01_02_10_03_18 (CLOSURE)"/>
          <xsd:enumeration value="01_02_10_03_19 (INTERNAL AUDIT GUIDANCE NOTE)"/>
          <xsd:enumeration value="01_02_10_03_20 (CUSTOMER SATISFACTION QUESTIONNAIRE)"/>
          <xsd:enumeration value="01_02_10_03_21 (RESOURCES AND ADMINISTRATION)"/>
          <xsd:enumeration value="01_02_10_03_22 (QUALITY CONTROL MEASURES)"/>
          <xsd:enumeration value="01_02_10_03_23 (DOCUMENT CONTROL AND INFORMATION MANAGEMENT)"/>
          <xsd:enumeration value="01_02_10_03_24 (MISSION SUPPORT)"/>
          <xsd:enumeration value="01_02_10_03_25 (PURPOSE AND ORGANISATION)"/>
          <xsd:enumeration value="01_02_10_03_26 (HQ 170 (INFRA SP) ENGR GP JGLogC ROLE)"/>
          <xsd:enumeration value="01_02_10_03_27 (WORKS GROUP ORGANISATION)"/>
          <xsd:enumeration value="01_02_10_03_28 (WORKS GROUP LAYOUT)"/>
          <xsd:enumeration value="01_02_10_03_29 (WORKS GROUP HQ STAFF RESPONSIBILITIES)"/>
          <xsd:enumeration value="01_02_10_03_30 (CASUALTY IDENTIFICATION NUMBERS)"/>
          <xsd:enumeration value="01_02_10_03_31 (CASUALTY REPORTING)"/>
          <xsd:enumeration value="01_02_10_03_32 (ENGINEER INTELLIGENCE)"/>
          <xsd:enumeration value="01_02_10_03_33 (MEDIA)"/>
          <xsd:enumeration value="01_02_10_03_34 (WAR DIARY AND OPERATIONAL RECORDS)"/>
          <xsd:enumeration value="01_02_10_03_35 (ROAD MOVEMENT)"/>
          <xsd:enumeration value="01_02_10_03_36 (SITUATIONAL AWARENESS)"/>
          <xsd:enumeration value="01_02_10_03_37 (THEATRE ARRIVAL AND DEPARTURE PROCEDURE)"/>
          <xsd:enumeration value="01_02_10_03_38 (GUIDANCE FOR 65 WORKS GROUP)"/>
          <xsd:enumeration value="01_02_10_03_39 (SPEARHEAD LAND ELEMENT / SMALL SCALE)"/>
          <xsd:enumeration value="01_02_10_03_40 (CONTINGENT BATTLE GROUP)"/>
          <xsd:enumeration value="01_02_10_04 (POLICIES &amp; DIRECTIVES)"/>
          <xsd:enumeration value="01_02_10_05 (REPORTS &amp; RETURNS)"/>
          <xsd:enumeration value="01_02_10_06 (FINANCE)"/>
          <xsd:enumeration value="01_02_10_07 (PEOPLE)"/>
          <xsd:enumeration value="01_02_10_08 (APPRAISAL REPORTING)"/>
          <xsd:enumeration value="01_02_10_09 (TRAINING)"/>
          <xsd:enumeration value="01_02_10_10 (HEALTH &amp; FITNESS)"/>
          <xsd:enumeration value="01_02_10_11 (ARMY RESERVES)"/>
          <xsd:enumeration value="01_02_10_12 (EQUIPMENT CARE)"/>
          <xsd:enumeration value="01_02_10_13 (SAFETY)"/>
          <xsd:enumeration value="01_02_10_14 (SUSTAINABILITY)"/>
          <xsd:enumeration value="01_02_10_15 (LOGISTICS)"/>
          <xsd:enumeration value="01_02_10_16 (G4 POLICY &amp; GUIDANCE)"/>
          <xsd:enumeration value="01_02_10_16_01 (Handover and Takeover of Responsibilities for Material Accounts)"/>
          <xsd:enumeration value="01_02_10_16_02 (Control of Security Keys)"/>
          <xsd:enumeration value="01_02_10_16_03 (Authority to Draw Ammunition and Explosives)"/>
          <xsd:enumeration value="01_02_10_16_04 (Unit Requests for Ammunition)"/>
          <xsd:enumeration value="01_02_10_16_05 (Control and Storage of Ammunition and Explosives)"/>
          <xsd:enumeration value="01_02_10_16_06 (Arms Stores)"/>
          <xsd:enumeration value="01_02_10_16_07 (Management and Control of Amnesty Boxes)"/>
          <xsd:enumeration value="01_02_10_16_08 (Privately Owned Firearms)"/>
          <xsd:enumeration value="01_02_10_16_09 (Display of Weapons and Equipment at Public Events)"/>
          <xsd:enumeration value="01_02_10_16_10 (Control of Loan Pool 29 Adventurous Training Clothing and Equipment (ATCE)"/>
          <xsd:enumeration value="01_02_10_16_11 (Government Procurement Card and Low Value Purchasing)"/>
          <xsd:enumeration value="01_02_10_16_12 (Privately Owned Vehicle Security in Bay E Bldg 177)"/>
          <xsd:enumeration value="01_02_10_16_13 (Operational Ration Pack (ORP) Requests)"/>
          <xsd:enumeration value="01_02_10_16_14 (Expense Items and DAS Requests)"/>
          <xsd:enumeration value="01_02_10_16_16 (Unit Marquee Requests)"/>
          <xsd:enumeration value="01_02_10_16_17 (Air Freight Consignment Requests)"/>
          <xsd:enumeration value="01_02_10_16_18 (Security and Use of the Dismounted Close Combat Trainer)"/>
          <xsd:enumeration value="01_02_10_16_19 (Unit Material Loss File Composition)"/>
          <xsd:enumeration value="01_02_10_16_20 (Accounting &amp; Management of Stock (MJDI))"/>
          <xsd:enumeration value="01_02_10_16_21 (IT Asset Request &amp; Disposal)"/>
          <xsd:enumeration value="01_02_10_16_22 (Dealing with Inappropriate Speed (Trimble))"/>
          <xsd:enumeration value="01_02_10_16_23 (Orders for Operators of Earthmoving C Vehicles &amp; Plant)"/>
          <xsd:enumeration value="01_02_10_16_24 (Drivers' Standing Orders)"/>
          <xsd:enumeration value="01_02_10_16_25 (Standing Orders for occupying SLA)"/>
          <xsd:enumeration value="01_02_10_17 (INFORMATION &amp; KNOWLEDGE MANAGEMENT)"/>
          <xsd:enumeration value="01_02_10_18 (ENGINEER INTELLIGENCE)"/>
          <xsd:enumeration value="01_02_10_18_01 (TICRE Capability Plan)"/>
          <xsd:enumeration value="01_02_10_19 (MARKETING, BRANDING &amp; NETWORKING)"/>
          <xsd:enumeration value="01_02_11 (Duty Holder Responsibilities)"/>
          <xsd:enumeration value="01_02_12 (Data Protection)"/>
          <xsd:enumeration value="01_02_13 (United Kingdom Accreditation Service)"/>
          <xsd:enumeration value="01_02_14 (Food Environment Research Agency)"/>
          <xsd:enumeration value="01_03 (Manage Estate)"/>
          <xsd:enumeration value="01_03_01 (Infrastructure Policy)"/>
          <xsd:enumeration value="01_03_02 (Infrastructure General)"/>
          <xsd:enumeration value="01_03_03 (Integrated Estate Management Plan)"/>
          <xsd:enumeration value="01_03_04 (New Builds)"/>
          <xsd:enumeration value="01_03_05 (Upgrade / Repair Works)"/>
          <xsd:enumeration value="01_03_06 (Barracks Damages)"/>
          <xsd:enumeration value="01_03_07 (Works Services)"/>
          <xsd:enumeration value="01_03_08 (Soft MAC)"/>
          <xsd:enumeration value="01_03_09 (Accm Stores)"/>
          <xsd:enumeration value="01_04 (Manage Military Matters)"/>
          <xsd:enumeration value="01_04_01 (Defence Matters)"/>
          <xsd:enumeration value="01_04_02 (Army Matters)"/>
          <xsd:enumeration value="01_04_03 (Corps Matters)"/>
          <xsd:enumeration value="01_04_03_01 (Royal Engineers)"/>
          <xsd:enumeration value="01_04_03_01_01 (General)"/>
          <xsd:enumeration value="01_04_03_01_02 (REA Chilwell Weekend)"/>
          <xsd:enumeration value="01_04_02_02 (Royal Electrical and Mechanical Engineers"/>
          <xsd:enumeration value="01_04_02_03 (Adjutant General Corps)"/>
          <xsd:enumeration value="01_04_02_04 (Royal Army Physical Training Corps)"/>
          <xsd:enumeration value="01_04_04_01 (Station Management)"/>
          <xsd:enumeration value="01_04_04_02 (Offrs' Mess)"/>
          <xsd:enumeration value="01_04_04_03 (WOs' &amp; Sgts' Mess)"/>
          <xsd:enumeration value="01_04_04_04 (Cpls' Club)"/>
          <xsd:enumeration value="01_04_04_05 (Ors' Club)"/>
          <xsd:enumeration value="01_04_04_06 (Parades and Ceremonies)"/>
          <xsd:enumeration value="01_04_04_06_01 (Beeston Parade)"/>
          <xsd:enumeration value="01_04_04_06_02 (66 Wks Gp Homecoming Dec 13)"/>
          <xsd:enumeration value="01_05 (Manage Personnel)"/>
          <xsd:enumeration value="01_05_01 (Personnel Policy)"/>
          <xsd:enumeration value="01_05_02 (Career Structures / Management)"/>
          <xsd:enumeration value="01_05_02_01 (Soldiers)"/>
          <xsd:enumeration value="01_05_02_02 (Officers)"/>
          <xsd:enumeration value="01_05_02_03 (Civil Servants)"/>
          <xsd:enumeration value="01_05_03 (MS - Policy &amp; Procedure)"/>
          <xsd:enumeration value="01_05_04 (MS Soldiers (RESTRICTED))"/>
          <xsd:enumeration value="01_05_04_01 (Grade Forecast - WOs)"/>
          <xsd:enumeration value="01_05_04_02 (Grade Forecast - SNCOs)"/>
          <xsd:enumeration value="01_05_04_03 (Grade Forecast - ORs)"/>
          <xsd:enumeration value="01_05_05 (MS - Officers (RESTRICTED))"/>
          <xsd:enumeration value="01_05_05_01 (Grade Forecast - Lt Col)"/>
          <xsd:enumeration value="01_05_05_02 (Grade Forecast - Maj)"/>
          <xsd:enumeration value="01_05_05_03 (Grade Forecast - Capt)"/>
          <xsd:enumeration value="01_05_06 (Honours &amp; Awards (RESTRICTED))"/>
          <xsd:enumeration value="01_05_06_01 (Forecast)"/>
          <xsd:enumeration value="01_05_06_02 (Citations)"/>
          <xsd:enumeration value="01_05_07 (Pay &amp; Allowances)"/>
          <xsd:enumeration value="01_05_07_01 (Pensions)"/>
          <xsd:enumeration value="01_05_07_02 (Pay)"/>
          <xsd:enumeration value="01_05_07_03 (Allowances)"/>
          <xsd:enumeration value="01_05_08 (Promotions / Appointments)"/>
          <xsd:enumeration value="01_05_09 (Retention)"/>
          <xsd:enumeration value="01_05_09_01 (Policy)"/>
          <xsd:enumeration value="01_05_09_02 (Exit Statistics/Reasons)"/>
          <xsd:enumeration value="01_05_10 (Job Specification)"/>
          <xsd:enumeration value="01_05_10_01 (HQ 170 Engr Gp)"/>
          <xsd:enumeration value="01_05_10_02 (En Elm)"/>
          <xsd:enumeration value="01_05_10_03 (Offrs)"/>
          <xsd:enumeration value="01_05_10_04 (WOs)"/>
          <xsd:enumeration value="01_05_10_05 (SNCOs)"/>
          <xsd:enumeration value="01_05_10_06 (JNCOs)"/>
          <xsd:enumeration value="01_05_10_07 (ORs)"/>
          <xsd:enumeration value="01_05_11 (Redundancies &amp; Discharges)"/>
          <xsd:enumeration value="01_05_11_02 (Military)"/>
          <xsd:enumeration value="01_05_11_01 (Civilian)"/>
          <xsd:enumeration value="01_05_12 (Equality &amp; Diversity (E&amp;D))"/>
          <xsd:enumeration value="01_05_13 (TACOS)"/>
          <xsd:enumeration value="01_05_13_01 (Civilians)"/>
          <xsd:enumeration value="01_05_13_02 (Officers)"/>
          <xsd:enumeration value="01_05_13_03 (Soldiers)"/>
          <xsd:enumeration value="01_05_13_04 (Reserve Service TACOS)"/>
          <xsd:enumeration value="01_05_14 (Manning)"/>
          <xsd:enumeration value="01_05_14_01 (Manning Policy)"/>
          <xsd:enumeration value="01_05_14_02 (HQ 170 Engr Gp)"/>
          <xsd:enumeration value="01_05_14_03 (En Elm)"/>
          <xsd:enumeration value="01_05_14_04 (62 Wks Gp)"/>
          <xsd:enumeration value="01_05_14_05 (63 Wks Gp)"/>
          <xsd:enumeration value="01_05_14_06 (64 Wks Gp)"/>
          <xsd:enumeration value="01_05_14_07 (65 Wks Gp (V)"/>
          <xsd:enumeration value="01_05_14_08 (66 Wsk Gp)"/>
          <xsd:enumeration value="01_05_14_09 (67 Wks Gp)"/>
          <xsd:enumeration value="01_05_14_10 (Technical Roster)"/>
          <xsd:enumeration value="01_05_15 (Recruiting)"/>
          <xsd:enumeration value="01_05_15_01 (Policy)"/>
          <xsd:enumeration value="01_05_15_02 (Soldiers)"/>
          <xsd:enumeration value="01_05_15_03 (Officers)"/>
          <xsd:enumeration value="01_05_15_04 (General)"/>
          <xsd:enumeration value="01_05_16 (Morale)"/>
          <xsd:enumeration value="01_05_17 (Discipline (RESTRICTED))"/>
          <xsd:enumeration value="01_05_17_01 (Discipline Policy)"/>
          <xsd:enumeration value="01_05_17_02 (Administrative Action)"/>
          <xsd:enumeration value="01_05_17_03 (Course Martial)"/>
          <xsd:enumeration value="01_05_17_04 (Discharge)"/>
          <xsd:enumeration value="01_05_17_05 (Dress)"/>
          <xsd:enumeration value="01_05_17_06 (Drugs &amp; Alcohol)"/>
          <xsd:enumeration value="01_05_17_07 (Service Complaints)"/>
          <xsd:enumeration value="01_05_17_08 (Summary Dealings)"/>
          <xsd:enumeration value="01_05_18 (Health &amp; Deployability)"/>
          <xsd:enumeration value="01_05_18_01 (Health Policy - 8X Bde)"/>
          <xsd:enumeration value="01_05_18_03 (Health Committee - 8X Bde)"/>
          <xsd:enumeration value="01_05_18_04 (Health Committee - 49X Bde)"/>
          <xsd:enumeration value="01_05_18_05 (Health Committee - 170 Engr Gp)"/>
          <xsd:enumeration value="01_05_18_06 (Deploy Stats - 170 Engr Gp)"/>
          <xsd:enumeration value="01_05_18_07 (Health Management - HQ 170 Engr Gp)"/>
          <xsd:enumeration value="01_05_18_08 (Health Management - En Elm)"/>
          <xsd:enumeration value="01_05_18_09 (Health Management - 62 Wks Gp)"/>
          <xsd:enumeration value="01_05_18_10 (Health Management - 63 Wks gp)"/>
          <xsd:enumeration value="01_05_18_11 (Health Management - 64 Wks Gp)"/>
          <xsd:enumeration value="01_05_18_12 (Health Management - 65 Wks Gp)"/>
          <xsd:enumeration value="01_05_18_13 (Health Management - 66 Wks Gp)"/>
          <xsd:enumeration value="01_05_18_14 (Health Management - 67 Wks Gp)"/>
          <xsd:enumeration value="01_05_18_15 (Post Operations Stress Management)"/>
          <xsd:enumeration value="01_05_18_16 (Trauma Incident Management)"/>
          <xsd:enumeration value="01_05_18_17 (PULHEEMS Administrative Pamphlet 2010)"/>
          <xsd:enumeration value="01_05_19 (Reports &amp; Returns)"/>
          <xsd:enumeration value="01_05_19_01 (Manning Returns)"/>
          <xsd:enumeration value="01_05_19_02 (SVRM Returns)"/>
          <xsd:enumeration value="01_05_19_03 (E&amp;D Returns)"/>
          <xsd:enumeration value="01_05_19_04 (Separated Service)"/>
          <xsd:enumeration value="01_05_19_05 (Returns General)"/>
          <xsd:enumeration value="01_05_20 (Leave)"/>
          <xsd:enumeration value="01_05_21 (Casualties &amp; Notices (RESTRICTED))"/>
          <xsd:enumeration value="01_05_22 (Staff in Confidence (RESTRICTED))"/>
          <xsd:enumeration value="01_05_23 (Resettlement)"/>
          <xsd:enumeration value="01_05_24 (Education)"/>
          <xsd:enumeration value="01_05_25 (Hybridisation)"/>
          <xsd:enumeration value="01_05_26 (Assignments)"/>
          <xsd:enumeration value="01_06 (Manage Relations)"/>
          <xsd:enumeration value="01_06_01 (Stakeholder Management)"/>
          <xsd:enumeration value="01_06_01_01 (Staff Officer Guidance)"/>
          <xsd:enumeration value="01_06_02 (Professional Institutions)"/>
          <xsd:enumeration value="01_06_03 (Royal Engineers Association)"/>
          <xsd:enumeration value="01_06_04 (Local Community)"/>
          <xsd:enumeration value="01_06_05 (Visits)"/>
          <xsd:enumeration value="01_06_06 (Presentations)"/>
          <xsd:enumeration value="01_06_06_01 (Misc Presentations)"/>
          <xsd:enumeration value="01_06_06_02 (Contingency)"/>
          <xsd:enumeration value="01_06_06_03 (Visits)"/>
          <xsd:enumeration value="01_06_06_04 (Training)"/>
          <xsd:enumeration value="01_06_06_05 (Awards)"/>
          <xsd:enumeration value="01_06_06_06 (CEng Presentations)"/>
          <xsd:enumeration value="01_06_06_07 (Photographs for Presentations)"/>
          <xsd:enumeration value="01_06_07 (Media)"/>
          <xsd:enumeration value="01_06_08 (Staff and Social List)"/>
          <xsd:enumeration value="01_06_09 (Straw/Raspberries)"/>
          <xsd:enumeration value="01_06_10 (Distribution Lists)"/>
          <xsd:enumeration value="01_06_10_01 (Internal)"/>
          <xsd:enumeration value="01_06_10_02 (External)"/>
          <xsd:enumeration value="01_07 (Manage Resources)"/>
          <xsd:enumeration value="01_07_01 (Equipment)"/>
          <xsd:enumeration value="01_07_01_01 (Equipment Availability)"/>
          <xsd:enumeration value="01_07_01_02 (Vehicles)"/>
          <xsd:enumeration value="01_07_01_02_01 (MT General)"/>
          <xsd:enumeration value="01_07_01_02_02 (Green Fleet)"/>
          <xsd:enumeration value="01_07_01_02_03 (White Fleet)"/>
          <xsd:enumeration value="01_07_01_02_04 (Hire Vehicles)"/>
          <xsd:enumeration value="01_07_01_03 (Weapons)"/>
          <xsd:enumeration value="01_07_01_03_01 (Safety Issues)"/>
          <xsd:enumeration value="01_07_01_03_02 (Armouries)"/>
          <xsd:enumeration value="01_07_01_04 (Ammunition)"/>
          <xsd:enumeration value="01_07_01_04_01 (Storage)"/>
          <xsd:enumeration value="01_07_01_04_02 (Allocations)"/>
          <xsd:enumeration value="01_07_01_04_03 (Bans)"/>
          <xsd:enumeration value="01_07_01_05 (Rations)"/>
          <xsd:enumeration value="01_07_01_05_01 (Compo)"/>
          <xsd:enumeration value="01_07_01_05_02 (Cash In-Lieu of Rations (CILOR))"/>
          <xsd:enumeration value="01_07_01_06 (Specialist Equipment)"/>
          <xsd:enumeration value="01_07_01_06_01 (CMT)"/>
          <xsd:enumeration value="01_07_01_06_02 (Fuels)"/>
          <xsd:enumeration value="01_07_01_06_03 (Power)"/>
          <xsd:enumeration value="01_07_01_06_04 (Well Drilling)"/>
          <xsd:enumeration value="01_07_01_06_05 (C Vehicle PFI)"/>
          <xsd:enumeration value="01_07_01_06_06 (Railways)"/>
          <xsd:enumeration value="01_07_01_07 (Clothing)"/>
          <xsd:enumeration value="01_07_01_08 (Petrols, Oils &amp; Lubricants (POL))"/>
          <xsd:enumeration value="01_07_01_09 (Miscellaneous Equipment)"/>
          <xsd:enumeration value="01_07_01_10 (Equipment Disposals)"/>
          <xsd:enumeration value="01_07_01_11 (Reports &amp; Returns)"/>
          <xsd:enumeration value="01_07_01_12 (Fraud/Hospitality)"/>
          <xsd:enumeration value="01_07_02 (Cash)"/>
          <xsd:enumeration value="01_07_02_01 (Public Accounts)"/>
          <xsd:enumeration value="01_07_02_01_01 (Policy)"/>
          <xsd:enumeration value="01_07_02_01_02 (Imprest)"/>
          <xsd:enumeration value="01_07_02_02 (Non Public Accounts)"/>
          <xsd:enumeration value="01_07_02_02_01 (170 Engr Gp Charter/Policy)"/>
          <xsd:enumeration value="01_07_02_02_02 (Central Bank)"/>
          <xsd:enumeration value="01_07_03 (Budget)"/>
          <xsd:enumeration value="01_07_03_01 (Financial Delegations)"/>
          <xsd:enumeration value="01_07_03_02 (Planning)"/>
          <xsd:enumeration value="01_07_03_03 (IYM)"/>
          <xsd:enumeration value="01_07_03_03_01 (FOO)"/>
          <xsd:enumeration value="01_07_03_03_02 (SOFP)"/>
          <xsd:enumeration value="01_07_03_03_03 (2CR)"/>
          <xsd:enumeration value="01_07_03_04 (GPC)"/>
          <xsd:enumeration value="01_07_03_05 (Local Purchase)"/>
          <xsd:enumeration value="01_07_03_06 (Contract Payments)"/>
          <xsd:enumeration value="01_07_03_07 (Reports &amp; Returns)"/>
          <xsd:enumeration value="01_07_03_08 (Policy)"/>
          <xsd:enumeration value="01_08 (Personal Development)"/>
          <xsd:enumeration value="01_08_01 (Individual Military Trg)"/>
          <xsd:enumeration value="01_08_02 (Individual Technical Trg)"/>
          <xsd:enumeration value="01_08_03 (Physical Trg)"/>
          <xsd:enumeration value="01_08_04 (Sports)"/>
          <xsd:enumeration value="01_08_04_01 (Sports Policy and General)"/>
          <xsd:enumeration value="01_08_04_02 (Athletics)"/>
          <xsd:enumeration value="01_08_04_03 (Cricket)"/>
          <xsd:enumeration value="01_08_04_04 (Football)"/>
          <xsd:enumeration value="01_08_04_05 (Hockey)"/>
          <xsd:enumeration value="01_08_04_06 (Orienteering)"/>
          <xsd:enumeration value="01_08_04_07 (Rugby)"/>
          <xsd:enumeration value="01_08_04_08 (Running and Cross Country)"/>
          <xsd:enumeration value="01_08_04_09 (Squash and Badminton)"/>
          <xsd:enumeration value="01_08_04_10 (Winter Sports)"/>
          <xsd:enumeration value="01_08_04_11 (Other 01_08_05 (Adv Trg)"/>
          <xsd:enumeration value="01_08_05_01 (Adv Trg Policy and General)Sports)"/>
          <xsd:enumeration value="01_08_05_02 (Mountaineering and Climbing)"/>
          <xsd:enumeration value="01_08_05_03 (Sailing)"/>
          <xsd:enumeration value="01_08_05_04 (Kayak/Canoeing)"/>
          <xsd:enumeration value="01_08_05_05 (Mountain Biking)"/>
          <xsd:enumeration value="01_08_05_06 (Skiing)"/>
          <xsd:enumeration value="01_08_06 (Courses)"/>
          <xsd:enumeration value="01_08_07 (Attachments)"/>
          <xsd:enumeration value="01_08_08 (Study Days)"/>
          <xsd:enumeration value="01_08_09 (MATTs and WIPs)"/>
          <xsd:enumeration value="01_08_10 (Reports &amp; Returns)"/>
          <xsd:enumeration value="01_09 (Provide Office Services)"/>
          <xsd:enumeration value="01_09_01 (Stationary)"/>
          <xsd:enumeration value="01_09_02 (Machinery)"/>
          <xsd:enumeration value="01_09_03 (Stores)"/>
          <xsd:enumeration value="01_09_04 (Postal)"/>
          <xsd:enumeration value="01_10 (Provide Travel Services)"/>
          <xsd:enumeration value="01_10_01 (Flights)"/>
          <xsd:enumeration value="01_10_02 (Rail)"/>
          <xsd:enumeration value="01_10_03 (Ferry)"/>
          <xsd:enumeration value="01_10_04 (Hire Car)"/>
          <xsd:enumeration value="01_10_05 (Accommodation)"/>
          <xsd:enumeration value="01_11 (Provide Welfare Services)"/>
          <xsd:enumeration value="01_11_01 (Policy)"/>
          <xsd:enumeration value="01_11_02 (Army Welfare Service)"/>
          <xsd:enumeration value="01_11_03 (Station Welfare Meetings)"/>
          <xsd:enumeration value="01_11_04 (HIVE)"/>
          <xsd:enumeration value="01_11_05 (Unit Welfare)"/>
          <xsd:enumeration value="01_11_06 (Newsletter)"/>
          <xsd:enumeration value="01_11_07 (Welfare Funds)"/>
          <xsd:enumeration value="01_11_08 (Social Events)"/>
          <xsd:enumeration value="01_11_09 (Charities)"/>
          <xsd:enumeration value="01_11_10 (Chaplaincy)"/>
          <xsd:enumeration value="01_11_11 (CVO/CVO Support)"/>
          <xsd:enumeration value="02 (Command the Unit)"/>
          <xsd:enumeration value="02_01 (Conduct Planning)"/>
          <xsd:enumeration value="02_01_01 (Structures)"/>
          <xsd:enumeration value="02_01_01_01 (SDSR)"/>
          <xsd:enumeration value="02_01_01_02 (Op ENTIRETY)"/>
          <xsd:enumeration value="02_01_01_03 (Mil Establishment)"/>
          <xsd:enumeration value="02_01_01_04 (Civ Establishment)"/>
          <xsd:enumeration value="02_01_02 (Doctrine Development)"/>
          <xsd:enumeration value="02_01_03 (Royal Engineer Publication Development)"/>
          <xsd:enumeration value="02_01_04 (SOP Development)"/>
          <xsd:enumeration value="02_01_05 (PJHQ Planning)"/>
          <xsd:enumeration value="02_01_06 (Contingent Ops Planning)"/>
          <xsd:enumeration value="02_01_07 (Incident Plans)"/>
          <xsd:enumeration value="02_01_08 (Total Support Force)"/>
          <xsd:enumeration value="02_01_09 (Standard Design Development)"/>
          <xsd:enumeration value="02_01_10 (Forecast of Events)"/>
          <xsd:enumeration value="02_01_11 (Capacity Building and Stabilisation)"/>
          <xsd:enumeration value="02_01_12 (Risk)"/>
          <xsd:enumeration value="02_02 (Issue Orders and Instructions)"/>
          <xsd:enumeration value="02_02_01 (Higher Formation Orders)"/>
          <xsd:enumeration value="02_02_02 (170 Engr Gp Orders)"/>
          <xsd:enumeration value="02_02_03 (Wks Gp Orders)"/>
          <xsd:enumeration value="02_02_03_01 (62 Wks Gp)"/>
          <xsd:enumeration value="02_02_03_02 (63 Wks Gp)"/>
          <xsd:enumeration value="02_02_03_03 (64 Wks Gp)"/>
          <xsd:enumeration value="02_02_03_04 (65 Wks Gp)"/>
          <xsd:enumeration value="02_02_03_05 (66 Wks Gp)"/>
          <xsd:enumeration value="02_02_03_06 (67 Wks Gp)"/>
          <xsd:enumeration value="02_02_04 (En Elm Orders)"/>
          <xsd:enumeration value="02_03 (Learning From Experience)"/>
          <xsd:enumeration value="02_03_01 (Lessons Identified)"/>
          <xsd:enumeration value="02_04 (Manage Executive)"/>
          <xsd:enumeration value="02_04_01 (Directives)"/>
          <xsd:enumeration value="02_04_02 (Command Groups)"/>
          <xsd:enumeration value="02_04_03 (Executive Groups)"/>
          <xsd:enumeration value="02_04_04 (Steering Groups)"/>
          <xsd:enumeration value="02_04_05 (Working Groups)"/>
          <xsd:enumeration value="02_04_06 (Meetings)"/>
          <xsd:enumeration value="03 (Support the Delivery of Unit Objectives)"/>
          <xsd:enumeration value="03_01 (Conduct Information Management)"/>
          <xsd:enumeration value="03_01_01 (Information Management)"/>
          <xsd:enumeration value="03_01_02 (Knowledge Management)"/>
          <xsd:enumeration value="03_01_02_01 (Data Protection Act Requests)"/>
          <xsd:enumeration value="03_01_02_02 (Freedom of Information Act Requests)"/>
          <xsd:enumeration value="03_01_03 (TICRE)"/>
          <xsd:enumeration value="03_01_03_01 (Administration)"/>
          <xsd:enumeration value="03_01_03_02 (Library Management)"/>
          <xsd:enumeration value="03_01_03_03 (Journals)"/>
          <xsd:enumeration value="03_01_03_04 (Electronic Library)"/>
          <xsd:enumeration value="03_01_03_05 (Reprographics)"/>
          <xsd:enumeration value="03_02 (Manage Communication Services)"/>
          <xsd:enumeration value="03_02_01 (Communications Facilities)"/>
          <xsd:enumeration value="03_02_01_01 (DII)"/>
          <xsd:enumeration value="03_02_01_02 (170 LAN)"/>
          <xsd:enumeration value="03_02_01_03 (Deployable LAN)"/>
          <xsd:enumeration value="03_02_01_04 (Hardware)"/>
          <xsd:enumeration value="03_02_01_05 (Telephone)"/>
          <xsd:enumeration value="03_02_01_06 (BOWMAN)"/>
          <xsd:enumeration value="03_02_01_07 (MODNET)"/>
          <xsd:enumeration value="03_02_01_08 (Defence Gateway)"/>
          <xsd:enumeration value="03_02_02 (Information Systems)"/>
          <xsd:enumeration value="03_02_02_01 (UNICOM)"/>
          <xsd:enumeration value="03_02_02_02 (GLOBAL)"/>
          <xsd:enumeration value="03_02_02_03 (JAMES)"/>
          <xsd:enumeration value="03_02_02_04 (JPA)"/>
          <xsd:enumeration value="03_02_02_05 (SEESUPS)"/>
          <xsd:enumeration value="03_02_02_06 (MJDI)"/>
          <xsd:enumeration value="03_02_02_07 (COMBAT)"/>
          <xsd:enumeration value="03_02_02_08 (TRSJ)"/>
          <xsd:enumeration value="03_02_03 (Information Software)"/>
          <xsd:enumeration value="03_02_03_05 (FISS)"/>
          <xsd:enumeration value="03_02_03_06 (MAKEFAST)"/>
          <xsd:enumeration value="03_02_04 (Design Software)"/>
          <xsd:enumeration value="03_02_04_01 (HEVACOMP)"/>
          <xsd:enumeration value="03_02_04_02 (AutoCAD)"/>
          <xsd:enumeration value="03_02_04_03 (Leica LISCAD)"/>
          <xsd:enumeration value="03_02_04_04 (Anti-Virus)"/>
          <xsd:enumeration value="03_02_04_05 (FENC)"/>
          <xsd:enumeration value="03_02_04_06 (HIS Technical Index)"/>
          <xsd:enumeration value="03_02_04_07 (KayNetixHolebase)"/>
          <xsd:enumeration value="03_02_04_08 (Microsoft Select)"/>
          <xsd:enumeration value="03_02_04_09 (Microsoft TechNet)"/>
          <xsd:enumeration value="03_02_04_10 (RIBA NBS)"/>
          <xsd:enumeration value="03_02_04_11 (ShireSafetyFirst)"/>
          <xsd:enumeration value="03_02_04_12 (TEDDS)"/>
          <xsd:enumeration value="03_03 (Manage Projects)"/>
          <xsd:enumeration value="03_03_01 (Capability Development)"/>
          <xsd:enumeration value="03_03_01_01 (Op Infrastructure Equipment)"/>
          <xsd:enumeration value="03_03_01_02 (Tactical Base Infrastructure)"/>
          <xsd:enumeration value="03_03_01_03 (Force Protection Engineering)"/>
          <xsd:enumeration value="03_03_02 (Technical Stream Development)"/>
          <xsd:enumeration value="03_03_03 (Training Reviews)"/>
          <xsd:enumeration value="03_03_04 (Post Project Evaluation)"/>
          <xsd:enumeration value="03_04 (Provide Commercial Activities)"/>
          <xsd:enumeration value="03_04_01 (Infrastructure Service Provider)"/>
          <xsd:enumeration value="03_04_02 (Civilian Engineering Support Team)"/>
          <xsd:enumeration value="03_04_03 (Works Contracting)"/>
          <xsd:enumeration value="03_04_04 (Facilities Management Contracting)"/>
          <xsd:enumeration value="03_04_05 (Contracting General)"/>
          <xsd:enumeration value="03_04_06 (Reports &amp; Returns)"/>
          <xsd:enumeration value="03_05 (Provide Equipment / Engineering Services)"/>
          <xsd:enumeration value="03_05_01 (Equipment Support)"/>
          <xsd:enumeration value="03_05_02 (Technical Stream Diving)"/>
          <xsd:enumeration value="03_06 (Provide Fire Services)"/>
          <xsd:enumeration value="03_07 (Provide Health Services)"/>
          <xsd:enumeration value="03_07_01 Station Medical Services)"/>
          <xsd:enumeration value="03_07_02 (Station Dental Services)"/>
          <xsd:enumeration value="03_08 (Provide Installation Security)"/>
          <xsd:enumeration value="03_08_01 (Personal Security)"/>
          <xsd:enumeration value="03_08_02 (IT Security)"/>
          <xsd:enumeration value="03_08_03 (Physical Security)"/>
          <xsd:enumeration value="03_08_04 (Duties)"/>
          <xsd:enumeration value="03_03_06_04_02 (Wks Gp Duties)"/>
          <xsd:enumeration value="03_06_04_03 (En Elm Duties)"/>
          <xsd:enumeration value="03_06_04_04 (Station Duties)"/>
          <xsd:enumeration value="06_04_01 (HQ 170 Engr Gp Duties)"/>
          <xsd:enumeration value="03_09 (Provide Intelligence Activities)"/>
          <xsd:enumeration value="03_09_01 (Intelligence Reports)"/>
          <xsd:enumeration value="03_09_02 (Engineer Intelligence)"/>
          <xsd:enumeration value="03_09_03 (Reachback)"/>
          <xsd:enumeration value="03_10 (Provide Logistics Support)"/>
          <xsd:enumeration value="03_10_01 (Engineer Logistics)"/>
          <xsd:enumeration value="03_10_01_01 (Policy)"/>
          <xsd:enumeration value="03_10_01_02 (Planning)"/>
          <xsd:enumeration value="03_10_01_03 (Engineer Logistics Accounts)"/>
          <xsd:enumeration value="03_10_01_04 (Engineer Logistics WG)"/>
          <xsd:enumeration value="03_10_02 (Stores &amp; Accommodation)"/>
          <xsd:enumeration value="03_10_02_01 (General)"/>
          <xsd:enumeration value="03_10_02_02 (Unit Equipment Table)"/>
          <xsd:enumeration value="03_10_02_03 (Supplementary Operational Equipment Table)"/>
          <xsd:enumeration value="03_10_02_04 (Operational Equipment Table)"/>
          <xsd:enumeration value="03_10_02_05 (Misc Stores Accounting)"/>
          <xsd:enumeration value="03_10_02_06 (Clothing)"/>
          <xsd:enumeration value="03_10_02_07 (Ammunition)"/>
          <xsd:enumeration value="03_10_02_08 (POLs)"/>
          <xsd:enumeration value="03_10_02_09 (Losses)"/>
          <xsd:enumeration value="03_10_02_10 (Write Offs)"/>
          <xsd:enumeration value="03_10_02_11 (Audit)"/>
          <xsd:enumeration value="03_10_03 (Reports &amp; Returns)"/>
          <xsd:enumeration value="03_11 (Provide Training Activities)"/>
          <xsd:enumeration value="03_11_01 (FORM &amp; BLENHEIM)"/>
          <xsd:enumeration value="03_11_01_01 (General)"/>
          <xsd:enumeration value="03_11_01_02 (Professional Deepening)"/>
          <xsd:enumeration value="03_11_01_03 (HFT)"/>
          <xsd:enumeration value="03_11_01_04 (MST)"/>
          <xsd:enumeration value="03_11_01_05 (Exploitation &amp; Recuperation)"/>
          <xsd:enumeration value="03_11_01_06 (BLENHEIM)"/>
          <xsd:enumeration value="03_11_01_07 (Collective Training Objectives)"/>
          <xsd:enumeration value="03_11_01_08 (Engineer Training Standards)"/>
          <xsd:enumeration value="03_11_02 (HQ 170 Engr Gp Trg)"/>
          <xsd:enumeration value="03_11_03 (Wks Gp Trg)"/>
          <xsd:enumeration value="03_11_04 (STRE Trg)"/>
          <xsd:enumeration value="03_11_05 (En Elm Trg)"/>
          <xsd:enumeration value="03_11_06 (Support to RSME Trg)"/>
          <xsd:enumeration value="03_11_07 (Support to Others)"/>
          <xsd:enumeration value="03_11_08 (Contingent Operations Trg)"/>
          <xsd:enumeration value="03_11_08_01 (ABTF Trg)"/>
          <xsd:enumeration value="03_11_08_02 (LCG Trg)"/>
          <xsd:enumeration value="03_11_08_03 (SLE Trg)"/>
          <xsd:enumeration value="03_11_08_03 (SLE Trg)"/>
          <xsd:enumeration value="03_11_09 (Reports &amp; Returns)"/>
          <xsd:enumeration value="04 (Deliver the Unit Objectives)"/>
          <xsd:enumeration value="04_01 (Ops)"/>
          <xsd:enumeration value="04_01_01 (Trawls)"/>
          <xsd:enumeration value="04_01_02 (Force Elements @ Readiness)"/>
          <xsd:enumeration value="04_01_03 (UK Ops/Resilience)"/>
          <xsd:enumeration value="04_01_04 (Op HERRICK)"/>
          <xsd:enumeration value="04_01_04_01 (Visits)"/>
          <xsd:enumeration value="04_01_04_02 (Joint Force Support)"/>
          <xsd:enumeration value="04_01_04_03 (Force Generation and Manning)"/>
          <xsd:enumeration value="04_01_04_04 (Movements)"/>
          <xsd:enumeration value="04_01_04_05 (Mobilisation)"/>
          <xsd:enumeration value="04_01_04_06 (Weekly SITREPs)"/>
          <xsd:enumeration value="04_01_04_07 (ISP(A) Contract)"/>
          <xsd:enumeration value="04_01_04_08 (CEST Contract)"/>
          <xsd:enumeration value="04_01_05 (Op ELLAMY)"/>
          <xsd:enumeration value="04_01_06 (Op TOSCA)"/>
          <xsd:enumeration value="04_01_07 (Op OCULUS)"/>
          <xsd:enumeration value="04_01_08 (Op CASTRA)"/>
          <xsd:enumeration value="04_01_09 (Op FARADAY)"/>
          <xsd:enumeration value="04_01_10 (Op IODINE)"/>
          <xsd:enumeration value="04_01_11 (Op TETHYS)"/>
          <xsd:enumeration value="04_01_12 (Op VESICA)"/>
          <xsd:enumeration value="04_01_13 (Op EUNOMIA)"/>
          <xsd:enumeration value="04_01_14 (Op OLYMPIC)"/>
          <xsd:enumeration value="04_01_15 (Contingent Operations)"/>
          <xsd:enumeration value="04_01_15_01 (ABTF)"/>
          <xsd:enumeration value="04_01_15_02 (LCG)"/>
          <xsd:enumeration value="04_01_15_03 (SLE)"/>
          <xsd:enumeration value="04_01_15_04 (Return to Contingency)"/>
          <xsd:enumeration value="04_01_16 (Op RUMBLE)"/>
          <xsd:enumeration value="04_01_17 (Op BACKWELL)"/>
          <xsd:enumeration value="04_01_18 (Op KIPION)"/>
          <xsd:enumeration value="04_01_18_01 Op KIPION (Visits)"/>
          <xsd:enumeration value="04_01_18_02 Op KIPION (Joint Force Support)"/>
          <xsd:enumeration value="04_01_18_03 Op KIPION (Force Generation and Manning)"/>
          <xsd:enumeration value="04_01_18_04 Op KIPION (Movements)"/>
          <xsd:enumeration value="04_01_18_05 Op KIPION (Mobilisation)"/>
          <xsd:enumeration value="04_01_18_06 Op KIPION (Weekly SITREPs)"/>
          <xsd:enumeration value="04_01_18_07 Op KIPION (ISP(A) Contract)"/>
          <xsd:enumeration value="04_01_19 (Op TORAL)"/>
          <xsd:enumeration value="04_01_19_01 Op TORAL (Visits)"/>
          <xsd:enumeration value="04_01_19_02 Op TORAL (Joint Force Support)"/>
          <xsd:enumeration value="04_01_19_03 Op TORAL (Force Generation and Manning)"/>
          <xsd:enumeration value="04_01_19_04 Op TORAL (Movements)"/>
          <xsd:enumeration value="04_01_19_05 Op TORAL (Mobilisation)"/>
          <xsd:enumeration value="04_01_19_06 Op TORAL (Weekly SITREPs)"/>
          <xsd:enumeration value="04_01_19_07 Op TORAL (ISP(A) Contract)"/>
          <xsd:enumeration value="04_01_20 (Op SHADER)"/>
          <xsd:enumeration value="04_01_20_01 Op SHADER (Visits)"/>
          <xsd:enumeration value="04_01_20_02 Op SHADER (Joint Force Support)"/>
          <xsd:enumeration value="04_01_20_03 Op SHADER (Force Generation and Manning)"/>
          <xsd:enumeration value="04_01_20_04 Op SHADER (Movements)"/>
          <xsd:enumeration value="04_01_20_05 Op SHADER (Mobilisation)"/>
          <xsd:enumeration value="04_01_20_06 Op SHADER (Weekly SITREPs)"/>
          <xsd:enumeration value="04_01_20_07 Op SHADER (ISP(A) Contract)"/>
          <xsd:enumeration value="04_01_21 (BVI Ports Infra &amp; Ops Assessment)"/>
          <xsd:enumeration value="04_01_21_01 (Direction)"/>
          <xsd:enumeration value="04_01_21_02 (Force Generation)"/>
          <xsd:enumeration value="04_01_21_03 (Movement)"/>
          <xsd:enumeration value="04_01_21_04 (Financial)"/>
          <xsd:enumeration value="04_01_21_05 (Technical Delivery)"/>
          <xsd:enumeration value="04_01_21_06 (SITREPs)"/>
          <xsd:enumeration value="04_02 (Exercises)"/>
          <xsd:enumeration value="04_02_01 (TA STA Trg)"/>
          <xsd:enumeration value="04_02_02 (Kelp Drive)"/>
          <xsd:enumeration value="04_02_08 (Island Spell)"/>
          <xsd:enumeration value="04_02_09 (Joint Venture)"/>
          <xsd:enumeration value="04_02_10 (Joint Warrior)"/>
          <xsd:enumeration value="04_02_11 (Kelp Fire)"/>
          <xsd:enumeration value="04_02_12 (Log Provider)"/>
          <xsd:enumeration value="04_02_13 (Long Look)"/>
          <xsd:enumeration value="04_02_14 (Martello XX)"/>
          <xsd:enumeration value="04_02_15 (Mulberry Phoenix)"/>
          <xsd:enumeration value="04_02_16 (Northern Quest)"/>
          <xsd:enumeration value="04_02_17 (Oak/Crab Apple)"/>
          <xsd:enumeration value="04_02_18 (Pine Stick)"/>
          <xsd:enumeration value="04_02_19 (Archaeopteryx)"/>
          <xsd:enumeration value="04_02_20 (Polar Power)"/>
          <xsd:enumeration value="04_02_21 (Rock Work)"/>
          <xsd:enumeration value="04_02_22 (Sail Fish)"/>
          <xsd:enumeration value="04_02_23 (XX Shot)"/>
          <xsd:enumeration value="04_02_24 (Turn Out)"/>
          <xsd:enumeration value="04_02_25 (Turtle Heritage)"/>
          <xsd:enumeration value="04_02_26 (Urban Warrior)"/>
          <xsd:enumeration value="04_02_27 (War Paint)"/>
          <xsd:enumeration value="04_02_28 (Water Endeavour)"/>
          <xsd:enumeration value="04_02_29 (Water Front)"/>
          <xsd:enumeration value="04_02_30 (Work Sheet)"/>
          <xsd:enumeration value="04_02_31 (Fuel Encompass)"/>
          <xsd:enumeration value="04_02_32 (Pashtun XX)"/>
          <xsd:enumeration value="04_02_33 (Pro Vision)"/>
          <xsd:enumeration value="04_02_34 (Victaulic)"/>
          <xsd:enumeration value="04_02_35 (Autumn Challenge XX)"/>
          <xsd:enumeration value="04_02_36 Citadel Ingressum)"/>
          <xsd:enumeration value="04_02_37 (Summer Challenge XX)"/>
          <xsd:enumeration value="04_02_38 (Wimbish_Persuasion)"/>
          <xsd:enumeration value="04_02_39 (Ex GUNDULF MARCH/LEAP/DRIVE)"/>
          <xsd:enumeration value="04_02_40 (Ex JOULE MARCH/LEAP/DRIVE)"/>
          <xsd:enumeration value="04_02_40 (Ex FLYING EAGLE MARCH/LEAP/DRIVE)"/>
          <xsd:enumeration value="04_02_41 (Ex PALM SAXON)"/>
          <xsd:enumeration value="04_02_42 (Ex MARTELLO MULBERRY)"/>
          <xsd:enumeration value="04_02_43 (Ex PALM BALKAN)"/>
          <xsd:enumeration value="04_02_44 (Ex PALM READINESS)"/>
          <xsd:enumeration value="04_02_45 (Ex PALM MULBERRY)"/>
          <xsd:enumeration value="04_03 (Programme Management)"/>
          <xsd:enumeration value="04_03_01 (Programme Name/Number)"/>
          <xsd:enumeration value="04_03_01_01 (Commonality Guide)"/>
          <xsd:enumeration value="04_03_01_02 (Requirement)"/>
          <xsd:enumeration value="04_03_01_03 (Stakeholder Management)"/>
          <xsd:enumeration value="04_03_01_04 (Responsibilities)"/>
          <xsd:enumeration value="04_03_01_05 (Master Data Assumptions List)"/>
          <xsd:enumeration value="04_03_01_06 (Projects)"/>
          <xsd:enumeration value="04_03_01_07 (Risk)"/>
          <xsd:enumeration value="04_03_01_08 (Finance)"/>
          <xsd:enumeration value="04_03_01_09 (Assurance)"/>
          <xsd:enumeration value="04_03_01_10 (Reporting)"/>
          <xsd:enumeration value="04_04 (Project Management)"/>
          <xsd:enumeration value="04_04_01 (Project Name/Number (Master Copy))"/>
          <xsd:enumeration value="04_04_01_01 (Base information)"/>
          <xsd:enumeration value="04_04_01_01_01 (Requirement)"/>
          <xsd:enumeration value="04_04_01_01_02 (Stakeholder Management)"/>
          <xsd:enumeration value="04_04_01_01_03 (Responsibilities)"/>
          <xsd:enumeration value="04_04_01_01_04 (Master Data &amp; Assumptions List)"/>
          <xsd:enumeration value="04_04_01_01_05 (Risk)"/>
          <xsd:enumeration value="04_04_01_01_06 (Finance)"/>
          <xsd:enumeration value="04_04_01_01_07 (Assurance)"/>
          <xsd:enumeration value="04_04_01_01_08 (Reporting)"/>
          <xsd:enumeration value="04_04_01_02 (Definition Phase)"/>
          <xsd:enumeration value="04_04_01_02_01 (Studies)"/>
          <xsd:enumeration value="04_04_01_02_02 (Op Infra Reconnaissance)"/>
          <xsd:enumeration value="04_04_01_02_03 (DP 1 - Infrastructure Staff Approval)"/>
          <xsd:enumeration value="04_04_01_03 (Assessment Phase)"/>
          <xsd:enumeration value="04_04_01_03_01 (Tac Infra Reconnaissance)"/>
          <xsd:enumeration value="04_04_01_03_02 (Engineer Logistics)"/>
          <xsd:enumeration value="04_04_01_03_03 (Concept Design)"/>
          <xsd:enumeration value="04_04_01_03_04 (Detailed Design)"/>
          <xsd:enumeration value="04_04_01_03_05 (Finance)"/>
          <xsd:enumeration value="04_04_01_03_06 (DP 2 - Financial Approval)"/>
          <xsd:enumeration value="04_04_01_04 (Preparation Phase)"/>
          <xsd:enumeration value="04_04_01_04_01 (Contract (RESTRICTED))"/>
          <xsd:enumeration value="04_04_01_04_02 (Design Control)"/>
          <xsd:enumeration value="04_04_01_04_03 (Engineer Logistics)"/>
          <xsd:enumeration value="04_04_01_04_04 (MCF Planning)"/>
          <xsd:enumeration value="04_04_01_04_05 (SHEF)"/>
          <xsd:enumeration value="04_04_01_04_06 (DP 3 - Construction Approval)"/>
          <xsd:enumeration value="04_04_01_05 (Implementation Phase)"/>
          <xsd:enumeration value="04_04_01_05_01 (Contract Management (RESTRICTED))"/>
          <xsd:enumeration value="04_04_01_05_02 (Design Control)"/>
          <xsd:enumeration value="04_04_01_05_03 (Engineer Logistics)"/>
          <xsd:enumeration value="04_04_01_05_04 (Construction)"/>
          <xsd:enumeration value="04_04_01_05_05 (SHEF)"/>
          <xsd:enumeration value="04_04_01_05_06 (Preparation for Handover)"/>
          <xsd:enumeration value="04_04_01_05_07 (DP 4 - Handover Board)"/>
          <xsd:enumeration value="04_04_01_06 (Closure)"/>
          <xsd:enumeration value="04_04_01_06_01 (Contract (RESTRICTED))"/>
          <xsd:enumeration value="04_04_01_06_02 (Engineer Logistics)"/>
          <xsd:enumeration value="04_04_01_06_03 (MCF Recovery)"/>
          <xsd:enumeration value="04_04_01_06_04 (Facilities Management)"/>
          <xsd:enumeration value="04_04_01_06_05 (DP 5)"/>
          <xsd:enumeration value="04_04_02 (39017 - FPE Training for 28 Engr Regt)"/>
          <xsd:enumeration value="04_04_03 (36094 - BP Sp to RAF Wittering)"/>
          <xsd:enumeration value="04_04_04 (36095 - BP Sp to DIO Nepal)"/>
          <xsd:enumeration value="04_04_05 (38056 - CMT Sp to 48 Sqn (Op PROTEGO)"/>
          <xsd:enumeration value="04_04_06 (36091 - Ex FUELS ENDEAVOUR 12)"/>
          <xsd:enumeration value="04_04_07 (16049 - Op VESICA 12A)"/>
          <xsd:enumeration value="04_04_08 (20149 - Op PROTEGO FFB Design Review)"/>
          <xsd:enumeration value="04_04_09 (30783 - BATUK IDP 12B OIR)"/>
          <xsd:enumeration value="04_04_10 (42042 - WD Sp to Rothiemurchus Lodge)"/>
          <xsd:enumeration value="04_04_11 (20145 A - Infra Cons to Op OLYMPIC (Feltham))"/>
          <xsd:enumeration value="04_04_12 (20145 B - Infra Cons to Op OLYMPIC (Hainault))"/>
          <xsd:enumeration value="04_04_13 (42048 - Sp to C-IED MRX)"/>
          <xsd:enumeration value="04_04_14 (42052 - Ex PINE |STICK 13/14 OIR/TIR)"/>
          <xsd:enumeration value="04_04_15 (42054 - Ex KELP FIRE 13/14 OIR/TIR)"/>
          <xsd:enumeration value="04_04_16 (42057 - WD Sp to IMATT Sierra Leone)"/>
          <xsd:enumeration value="04_04_17 (42064 - Ex CIVIL BRIDGE Sp to MSSG)"/>
          <xsd:enumeration value="04_04_18 (42065 - CMT Sp to Ex PINE STICK)"/>
          <xsd:enumeration value="04_04_19 (42069 - MSSG TA Camp)"/>
          <xsd:enumeration value="04_04_20 (42071 - Ex FINAL FLOW)"/>
          <xsd:enumeration value="04_04_21 (42072 - Bridge Consultation)"/>
          <xsd:enumeration value="04_04_22 (42073 - WD Consultation)"/>
          <xsd:enumeration value="04_04_23 (42075 - Engr Sp to UNSOA)"/>
          <xsd:enumeration value="04_04_24 (42076 - Sp to Op VERDITOR)"/>
          <xsd:enumeration value="04_04_25 (42082 - LCG TFBDS)"/>
          <xsd:enumeration value="04_04_26 (42087 - WD Sp to South Sudan)"/>
          <xsd:enumeration value="04_04_27 (42096 - Sp to 160 Tpt Regt RLC(V))"/>
          <xsd:enumeration value="04_04_28 (42108 - Ex GREEN DRAGON 516)"/>
          <xsd:enumeration value="04_04_29 (42110 - ICE Presentation 64)"/>
          <xsd:enumeration value="04_04_30 (42115 - Mulberry Martello 67 BF Study)"/>
          <xsd:enumeration value="04_04_31 (42112 - OMAN Infra Recce 67)"/>
          <xsd:enumeration value="04_04_32 (42123 - WD Sp to IMATT(SL))"/>
          <xsd:enumeration value="04_04_33 (42107 - WD Ap to DfID E Sudan WASH)"/>
          <xsd:enumeration value="04_04_34 (42126 - WD Sp to HQ BFC)"/>
          <xsd:enumeration value="04_04_35 (42244 - Sp to PCO Office BIDP)"/>
          <xsd:enumeration value="04_04_36 (42120 - Geotechnical Sp to Armed Forces Day)"/>
          <xsd:enumeration value="04_04_37 (42170 - Design of Minley Bear Pit)"/>
          <xsd:enumeration value="04_04_38 (40431.13 UKAS Accreditation)"/>
          <xsd:enumeration value="04_04_39 (42133 - Concrete Strength Testing Chatham Cricket Pavilion)"/>
          <xsd:enumeration value="04_04_40 (42336 - Ex GREEN MOLE 13 530)"/>
          <xsd:enumeration value="04_05 Task Management"/>
          <xsd:enumeration value="04_05_01 Tasks General"/>
          <xsd:enumeration value="04_05_02 Works"/>
          <xsd:enumeration value="04_05_03 Bulk Petroleum"/>
          <xsd:enumeration value="04_05_04 Water Development"/>
          <xsd:enumeration value="04_05_05 Power / Utilities"/>
          <xsd:enumeration value="04_05_06 Mats, Geo and Environment"/>
          <xsd:enumeration value="04_05_07 Railways"/>
          <xsd:enumeration value="04_05_08 Ports"/>
          <xsd:enumeration value="04_05_09 RAAT"/>
          <xsd:enumeration value="04_05_10 CPAC"/>
          <xsd:enumeration value="04_05_11 MACA C P"/>
          <xsd:enumeration value="04_05_12 Projects"/>
          <xsd:enumeration value="04_05_13 Misc Tasks"/>
          <xsd:enumeration value="04_05_14 FPE General"/>
          <xsd:enumeration value="04_05_15 FPE Ops Support"/>
          <xsd:enumeration value="04_05_16 FPE Trials"/>
          <xsd:enumeration value="04_05_17 FPE Conferences / Visits"/>
          <xsd:enumeration value="04_05_18 FPE Budget"/>
          <xsd:enumeration value="04_05_19 FPE Projects"/>
          <xsd:enumeration value="04_05_20 FPE Trg Support"/>
          <xsd:enumeration value="04_06 Facilities Management (Ops Only)"/>
          <xsd:enumeration value="04_06_01 Infrastructure Planning"/>
          <xsd:enumeration value="04_06_01_01 IDPs"/>
          <xsd:enumeration value="04_06_01_02 DIO Capital Works"/>
          <xsd:enumeration value="04_06_01_03 Planning Applications"/>
          <xsd:enumeration value="04_06_01_04 Infrastructure Management Policy Statement"/>
          <xsd:enumeration value="04_06_01_05 New Assets"/>
          <xsd:enumeration value="04_06_01_06 Forward Maintenance Register"/>
          <xsd:enumeration value="04_06_01_07 Planning Round Submissions"/>
          <xsd:enumeration value="04_06_01_08 Business Cases"/>
          <xsd:enumeration value="04_06_01_09 Investment Appraisals"/>
          <xsd:enumeration value="04_06_01_10 Life Cycle Cost Information"/>
          <xsd:enumeration value="04_06_01_11 3 CR submissions and approvals"/>
          <xsd:enumeration value="04_06_01_12 Commonality Guide"/>
          <xsd:enumeration value="04_06_02 Asset Management"/>
          <xsd:enumeration value="04_06_02_01 Duties"/>
          <xsd:enumeration value="04_06_02_02 Master Index"/>
          <xsd:enumeration value="04_06_02_03 Site Plans"/>
          <xsd:enumeration value="04_06_02_04 Asset Register"/>
          <xsd:enumeration value="04_06_02_05 Facility Register"/>
          <xsd:enumeration value="04_06_02_06 Facility Jackets"/>
          <xsd:enumeration value="04_06_02_07 Demolition Register"/>
          <xsd:enumeration value="04_06_02_08 Handover Files"/>
          <xsd:enumeration value="04_06_02_09 Adds and Omits Control"/>
          <xsd:enumeration value="04_06_02_10 Defence Lands"/>
          <xsd:enumeration value="04_06_02_11 Non MoD Facilities"/>
          <xsd:enumeration value="04_06_02_12 Encroachments"/>
          <xsd:enumeration value="04_06_03 Asset Maintenance"/>
          <xsd:enumeration value="04_06_03_02 Operational Hard FM Specification"/>
          <xsd:enumeration value="04_06_03_03 AESPs"/>
          <xsd:enumeration value="04_06_03_04 Site Specific Schedules"/>
          <xsd:enumeration value="04_06_03_05 Statutory Inspection Programme"/>
          <xsd:enumeration value="04_06_03_06 Mandatory Inspections"/>
          <xsd:enumeration value="04_06_03_07 PPM Programme"/>
          <xsd:enumeration value="04_06_03_08 Tier 1 Camp Regeneration"/>
          <xsd:enumeration value="04_06_04 Ordered Works"/>
          <xsd:enumeration value="04_06_04_01 Statement of Need"/>
          <xsd:enumeration value="04_06_04_02 User Requirement Document"/>
          <xsd:enumeration value="04_06_04_03 Ordered Works Tracker"/>
          <xsd:enumeration value="04_06_04_04 Ordered Works Reports"/>
          <xsd:enumeration value="04_06_05 Manpower/Logistics/Resources"/>
          <xsd:enumeration value="04_06_05_01 Authority Personnel"/>
          <xsd:enumeration value="04_06_05_02 Contractor Personnel"/>
          <xsd:enumeration value="04_06_05_03 Engineer Logistics"/>
          <xsd:enumeration value="04_06_05_04 Support Systems"/>
          <xsd:enumeration value="04_06_05_05 Operational Infrastructure Equipment"/>
          <xsd:enumeration value="04_06_05_06 Stock"/>
          <xsd:enumeration value="04_06_05_07 DE&amp;S"/>
          <xsd:enumeration value="04_06_06 SHEF"/>
          <xsd:enumeration value="04_06_06_01 Health and Safety"/>
          <xsd:enumeration value="04_06_06_02 Environmental"/>
          <xsd:enumeration value="04_06_06_03 Fire"/>
          <xsd:enumeration value="04_06_06_04 Safe Systems of Work"/>
          <xsd:enumeration value="04_06_06_05 CDM Regulations"/>
          <xsd:enumeration value="04_06_07 Commercial/Contract Management"/>
          <xsd:enumeration value="04_06_07_01 Contracts Documents"/>
          <xsd:enumeration value="04_06_07_02 Contract Governance"/>
          <xsd:enumeration value="04_06_07_03 Contract Management/Administration"/>
          <xsd:enumeration value="04_06_07_04 Commercial Licences/Delegations"/>
          <xsd:enumeration value="04_06_07_05 Commercial Training"/>
          <xsd:enumeration value="04_06_07_06 Management Information System"/>
          <xsd:enumeration value="04_06_07_07 Communications"/>
          <xsd:enumeration value="04_06_08 Finance"/>
          <xsd:enumeration value="04_06_08_01 Financial Allocation"/>
          <xsd:enumeration value="04_06_08_02 UINs and RACs"/>
          <xsd:enumeration value="04_06_08_03 AFWP"/>
          <xsd:enumeration value="04_06_08_04 Injects"/>
          <xsd:enumeration value="04_06_08_05 Payments"/>
          <xsd:enumeration value="04_06_08_06 Forecast of Outturn"/>
          <xsd:enumeration value="04_06_08_07 Fraud"/>
          <xsd:enumeration value="04_06_09 Assurance"/>
          <xsd:enumeration value="04_06_09_01 Quality Assurance Plans"/>
          <xsd:enumeration value="04_06_09_02 Compliance"/>
          <xsd:enumeration value="04_06_09_03 Contractor Audits"/>
          <xsd:enumeration value="04_06_09_04 Authority Audits"/>
          <xsd:enumeration value="04_06_09_05 External Audits"/>
        </xsd:restriction>
      </xsd:simpleType>
    </xsd:element>
    <xsd:element name="Originating_x0020_Org" ma:index="9" nillable="true" ma:displayName="Originating Org" ma:default="170 HQ" ma:description="To which sub library or unit does this document belong?" ma:format="Dropdown" ma:indexed="true" ma:internalName="Originating_x0020_Org">
      <xsd:simpleType>
        <xsd:restriction base="dms:Choice">
          <xsd:enumeration value="170 HQ"/>
          <xsd:enumeration value="Reserves RCMO"/>
          <xsd:enumeration value="RRMT"/>
          <xsd:enumeration value="20 Wks Gp HQ"/>
          <xsd:enumeration value="62 Wks Gp HQ"/>
          <xsd:enumeration value="63 Wks Gp HQ"/>
          <xsd:enumeration value="64 Wks Gp HQ"/>
          <xsd:enumeration value="65 Wks Gp HQ"/>
          <xsd:enumeration value="66 Wks Gp HQ"/>
          <xsd:enumeration value="502 STRE (FPE)"/>
          <xsd:enumeration value="503 STRE (Fuels)"/>
          <xsd:enumeration value="504 STRE (Power)"/>
          <xsd:enumeration value="506 STRE (Water)"/>
          <xsd:enumeration value="507 STRE (Rly)"/>
          <xsd:enumeration value="508 STRE (Works)"/>
          <xsd:enumeration value="509 STRE (Ports)"/>
          <xsd:enumeration value="510 STRE (Air)"/>
          <xsd:enumeration value="516 STRE (BP)"/>
          <xsd:enumeration value="517 STRE (Works)"/>
          <xsd:enumeration value="518 STRE (Works)"/>
          <xsd:enumeration value="519 STRE (Works)"/>
          <xsd:enumeration value="521 STRE (WD)"/>
          <xsd:enumeration value="522 STRE (Works)"/>
          <xsd:enumeration value="523 STRE (Works)"/>
          <xsd:enumeration value="524 STRE (Works)"/>
          <xsd:enumeration value="525 STRE (Works)"/>
          <xsd:enumeration value="527 STRE (Works)"/>
          <xsd:enumeration value="526 STRE (Works)"/>
          <xsd:enumeration value="528 STRE (Power)"/>
          <xsd:enumeration value="529 STRE (Air Sp)"/>
          <xsd:enumeration value="530 STRE (Mats)"/>
          <xsd:enumeration value="531 STRE (MOB)"/>
          <xsd:enumeration value="532 STRE (MOB)"/>
          <xsd:enumeration value="535 STRE (Works)"/>
          <xsd:enumeration value="MGC"/>
          <xsd:enumeration value="Reserve Shooting"/>
          <xsd:enumeration value="G1"/>
          <xsd:enumeration value="G2"/>
          <xsd:enumeration value="G3"/>
          <xsd:enumeration value="G4"/>
          <xsd:enumeration value="G5"/>
          <xsd:enumeration value="G6"/>
          <xsd:enumeration value="G7"/>
          <xsd:enumeration value="G8"/>
          <xsd:enumeration value="G9"/>
        </xsd:restriction>
      </xsd:simpleType>
    </xsd:element>
    <xsd:element name="Exercise_x002f_Event" ma:index="10" nillable="true" ma:displayName="Exercise/Event" ma:indexed="true" ma:internalName="Exercise_x002F_Event">
      <xsd:simpleType>
        <xsd:restriction base="dms:Text">
          <xsd:maxLength value="255"/>
        </xsd:restriction>
      </xsd:simpleType>
    </xsd:element>
    <xsd:element name="Main_x0020_Author" ma:index="11" nillable="true" ma:displayName="Main Author" ma:indexed="true" ma:internalName="Main_x0020_Author">
      <xsd:simpleType>
        <xsd:restriction base="dms:Text">
          <xsd:maxLength value="255"/>
        </xsd:restriction>
      </xsd:simpleType>
    </xsd:element>
    <xsd:element name="DTO_x0020_Section" ma:index="12" nillable="true" ma:displayName="DTO Section" ma:format="Dropdown" ma:internalName="DTO_x0020_Section">
      <xsd:simpleType>
        <xsd:restriction base="dms:Choice">
          <xsd:enumeration value="DTO Folder Headings"/>
          <xsd:enumeration value="Framework Documentation"/>
          <xsd:enumeration value="Section 01 - Base Information"/>
          <xsd:enumeration value="Section 02 - Data Collection"/>
          <xsd:enumeration value="Section 03 - Survey Data"/>
          <xsd:enumeration value="Section 04 - Mats Data"/>
          <xsd:enumeration value="Section 05 - Definition of Optimal Solution"/>
          <xsd:enumeration value="Section 06 - Task Delivery"/>
          <xsd:enumeration value="Section 07 - Drawings"/>
          <xsd:enumeration value="Section 08 - Approvals and SHEF"/>
          <xsd:enumeration value="Section 09 - Task Output"/>
          <xsd:enumeration value="Section 10 - Post Completion Work"/>
          <xsd:enumeration value="Section 11 - Resources &amp; Admin"/>
          <xsd:enumeration value="Section 12 - Photographs"/>
        </xsd:restriction>
      </xsd:simpleType>
    </xsd:element>
    <xsd:element name="DTO_x0020_Doc_x0020_Type" ma:index="13" nillable="true" ma:displayName="DTO Doc Type" ma:description="Select the type of document from the dropdown or add your own if there is nothing relevant in the list." ma:format="Dropdown" ma:internalName="DTO_x0020_Doc_x0020_Type">
      <xsd:simpleType>
        <xsd:union memberTypes="dms:Text">
          <xsd:simpleType>
            <xsd:restriction base="dms:Choice">
              <xsd:enumeration value="OIR"/>
              <xsd:enumeration value="Administration"/>
              <xsd:enumeration value="Archiving"/>
              <xsd:enumeration value="Calculations"/>
              <xsd:enumeration value="CDM"/>
              <xsd:enumeration value="Client Concept Design Approvals"/>
              <xsd:enumeration value="Commissioning Plan"/>
              <xsd:enumeration value="Concept Design"/>
              <xsd:enumeration value="CR Recce Data"/>
              <xsd:enumeration value="CR Report"/>
              <xsd:enumeration value="Customer Feedback"/>
              <xsd:enumeration value="Desktop Studies"/>
              <xsd:enumeration value="Desktop Studies"/>
              <xsd:enumeration value="Draft Cost Estimate"/>
              <xsd:enumeration value="Draft Specification"/>
              <xsd:enumeration value="Draft Stores Lists"/>
              <xsd:enumeration value="Drafts"/>
              <xsd:enumeration value="Environmental"/>
              <xsd:enumeration value="External Reports"/>
              <xsd:enumeration value="Final Report"/>
              <xsd:enumeration value="Initial H&amp;S Plan"/>
              <xsd:enumeration value="Initial Resource Estimate &amp; Value Engineering"/>
              <xsd:enumeration value="Internal Audit Report"/>
              <xsd:enumeration value="Issued Version"/>
              <xsd:enumeration value="Lessons Identified"/>
              <xsd:enumeration value="Main Risks"/>
              <xsd:enumeration value="Manufactures Details &amp; Resources Info"/>
              <xsd:enumeration value="Maps"/>
              <xsd:enumeration value="Minutes &amp; File Notes"/>
              <xsd:enumeration value="OIR Recce Data"/>
              <xsd:enumeration value="PXR"/>
              <xsd:enumeration value="Record of Approvals"/>
              <xsd:enumeration value="Record of Task Design Review"/>
              <xsd:enumeration value="Risk Assessments"/>
              <xsd:enumeration value="Site Diary"/>
              <xsd:enumeration value="SITREPs"/>
              <xsd:enumeration value="SONs"/>
              <xsd:enumeration value="SORs"/>
              <xsd:enumeration value="Task Directive"/>
              <xsd:enumeration value="Task Output Plan"/>
              <xsd:enumeration value="TIR Recce Data"/>
              <xsd:enumeration value="URDs"/>
              <xsd:enumeration value="Works Programme"/>
            </xsd:restriction>
          </xsd:simpleType>
        </xsd:union>
      </xsd:simpleType>
    </xsd:element>
    <xsd:element name="QA_x0020_Editor" ma:index="14" nillable="true" ma:displayName="QA Editor" ma:internalName="QA_x0020_Edito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fields" elementFormDefault="qualified">
    <xsd:import namespace="http://schemas.microsoft.com/office/2006/documentManagement/types"/>
    <xsd:import namespace="http://schemas.microsoft.com/office/infopath/2007/PartnerControls"/>
    <xsd:element name="_Status" ma:index="15" nillable="true" ma:displayName="Status" ma:default="Not Started" ma:format="Dropdown" ma:internalName="_Status">
      <xsd:simpleType>
        <xsd:union memberTypes="dms:Text">
          <xsd:simpleType>
            <xsd:restriction base="dms:Choice">
              <xsd:enumeration value="Not Started"/>
              <xsd:enumeration value="Draft"/>
              <xsd:enumeration value="Reviewed"/>
              <xsd:enumeration value="Scheduled"/>
              <xsd:enumeration value="Published"/>
              <xsd:enumeration value="Final"/>
              <xsd:enumeration value="Expired"/>
              <xsd:enumeration value="Archived"/>
            </xsd:restriction>
          </xsd:simpleType>
        </xsd:union>
      </xsd:simpleType>
    </xsd:element>
  </xsd:schema>
  <xsd:schema xmlns:xsd="http://www.w3.org/2001/XMLSchema" xmlns:xs="http://www.w3.org/2001/XMLSchema" xmlns:dms="http://schemas.microsoft.com/office/2006/documentManagement/types" xmlns:pc="http://schemas.microsoft.com/office/infopath/2007/PartnerControls" targetNamespace="9198becc-b014-4839-a6e2-3a94b6aa8ff8" elementFormDefault="qualified">
    <xsd:import namespace="http://schemas.microsoft.com/office/2006/documentManagement/types"/>
    <xsd:import namespace="http://schemas.microsoft.com/office/infopath/2007/PartnerControls"/>
    <xsd:element name="Branch" ma:index="16" nillable="true" ma:displayName="Branch" ma:default="G1" ma:format="Dropdown" ma:indexed="true" ma:internalName="Branch">
      <xsd:simpleType>
        <xsd:union memberTypes="dms:Text">
          <xsd:simpleType>
            <xsd:restriction base="dms:Choice">
              <xsd:enumeration value="G1"/>
              <xsd:enumeration value="G2"/>
              <xsd:enumeration value="G3"/>
              <xsd:enumeration value="G4"/>
              <xsd:enumeration value="G5"/>
              <xsd:enumeration value="G6"/>
              <xsd:enumeration value="G7"/>
              <xsd:enumeration value="G8"/>
              <xsd:enumeration value="G9"/>
            </xsd:restriction>
          </xsd:simpleType>
        </xsd:union>
      </xsd:simpleType>
    </xsd:element>
    <xsd:element name="DTO_x0020_Folder" ma:index="17" nillable="true" ma:displayName="DTO Folder Name" ma:description="Name of the DTO folder" ma:indexed="true" ma:internalName="DTO_x0020_Folder">
      <xsd:simpleType>
        <xsd:restriction base="dms:Text">
          <xsd:maxLength value="255"/>
        </xsd:restriction>
      </xsd:simpleType>
    </xsd:element>
    <xsd:element name="DTO_x0020_Doc_x0020_Information" ma:index="18" nillable="true" ma:displayName="DTO Section Folder" ma:description="Folder" ma:internalName="DTO_x0020_Doc_x0020_Information">
      <xsd:simpleType>
        <xsd:restriction base="dms:Text">
          <xsd:maxLength value="255"/>
        </xsd:restriction>
      </xsd:simpleType>
    </xsd:element>
    <xsd:element name="DTO_x0020_Section_x0020_sub_x002d_Folder" ma:index="19" nillable="true" ma:displayName="DTO Section sub-Folder" ma:description="Section sub-folder name." ma:internalName="DTO_x0020_Section_x0020_sub_x002d_Folder">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20" nillable="true" ma:displayName="IconOverlay" ma:hidden="true" ma:internalName="IconOverlay">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495b2f4-f43b-41f8-82b3-7136eca07ebd" elementFormDefault="qualified">
    <xsd:import namespace="http://schemas.microsoft.com/office/2006/documentManagement/types"/>
    <xsd:import namespace="http://schemas.microsoft.com/office/infopath/2007/PartnerControls"/>
    <xsd:element name="Comments" ma:index="21" nillable="true" ma:displayName="Comments" ma:internalName="Comments">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6b204f3-6d9e-44e5-8456-313a351bcaa6" elementFormDefault="qualified">
    <xsd:import namespace="http://schemas.microsoft.com/office/2006/documentManagement/types"/>
    <xsd:import namespace="http://schemas.microsoft.com/office/infopath/2007/PartnerControls"/>
    <xsd:element name="SharedWithUsers" ma:index="2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ma:displayName="Status"/>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DTO_x0020_Doc_x0020_Information xmlns="9198becc-b014-4839-a6e2-3a94b6aa8ff8" xsi:nil="true"/>
    <Comments xmlns="6495b2f4-f43b-41f8-82b3-7136eca07ebd" xsi:nil="true"/>
    <Exercise_x002f_Event xmlns="779c89b2-3611-4bea-8d92-08449c0fdab1" xsi:nil="true"/>
    <Branch xmlns="9198becc-b014-4839-a6e2-3a94b6aa8ff8">G1</Branch>
    <DTO_x0020_Folder xmlns="9198becc-b014-4839-a6e2-3a94b6aa8ff8" xsi:nil="true"/>
    <_Status xmlns="http://schemas.microsoft.com/sharepoint/v3/fields">Not Started</_Status>
    <IconOverlay xmlns="http://schemas.microsoft.com/sharepoint/v4" xsi:nil="true"/>
    <DTO_x0020_Doc_x0020_Type xmlns="779c89b2-3611-4bea-8d92-08449c0fdab1" xsi:nil="true"/>
    <Main_x0020_Author xmlns="779c89b2-3611-4bea-8d92-08449c0fdab1" xsi:nil="true"/>
    <QA_x0020_Editor xmlns="779c89b2-3611-4bea-8d92-08449c0fdab1" xsi:nil="true"/>
    <Originating_x0020_Org xmlns="779c89b2-3611-4bea-8d92-08449c0fdab1">170 HQ</Originating_x0020_Org>
    <File_x0020_Ref_x0020_-_x0020_Task_x0020_No xmlns="779c89b2-3611-4bea-8d92-08449c0fdab1">04_01_03 (UK Ops/Resilience)</File_x0020_Ref_x0020_-_x0020_Task_x0020_No>
    <DTO_x0020_Section xmlns="779c89b2-3611-4bea-8d92-08449c0fdab1" xsi:nil="true"/>
    <DTO_x0020_Section_x0020_sub_x002d_Folder xmlns="9198becc-b014-4839-a6e2-3a94b6aa8ff8" xsi:nil="true"/>
    <SharedWithUsers xmlns="f6b204f3-6d9e-44e5-8456-313a351bcaa6">
      <UserInfo>
        <DisplayName>Douglas, Anne-Marie Maj (REME RHQ-PersOps-Sldr-SO2)</DisplayName>
        <AccountId>7707</AccountId>
        <AccountType/>
      </UserInfo>
      <UserInfo>
        <DisplayName>Beeton, Alan Maj (12ENGGP-SO2 G5 Plans)</DisplayName>
        <AccountId>4488</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CC648BE-E82D-48E3-8824-38D7CE2C73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9c89b2-3611-4bea-8d92-08449c0fdab1"/>
    <ds:schemaRef ds:uri="http://schemas.microsoft.com/sharepoint/v3/fields"/>
    <ds:schemaRef ds:uri="9198becc-b014-4839-a6e2-3a94b6aa8ff8"/>
    <ds:schemaRef ds:uri="http://schemas.microsoft.com/sharepoint/v4"/>
    <ds:schemaRef ds:uri="6495b2f4-f43b-41f8-82b3-7136eca07ebd"/>
    <ds:schemaRef ds:uri="f6b204f3-6d9e-44e5-8456-313a351bca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C3A3B5-435A-44AC-A300-A75E75AC2DC0}">
  <ds:schemaRefs>
    <ds:schemaRef ds:uri="http://schemas.microsoft.com/office/infopath/2007/PartnerControls"/>
    <ds:schemaRef ds:uri="http://purl.org/dc/terms/"/>
    <ds:schemaRef ds:uri="http://schemas.openxmlformats.org/package/2006/metadata/core-properties"/>
    <ds:schemaRef ds:uri="f6b204f3-6d9e-44e5-8456-313a351bcaa6"/>
    <ds:schemaRef ds:uri="http://purl.org/dc/dcmitype/"/>
    <ds:schemaRef ds:uri="http://schemas.microsoft.com/sharepoint/v4"/>
    <ds:schemaRef ds:uri="779c89b2-3611-4bea-8d92-08449c0fdab1"/>
    <ds:schemaRef ds:uri="6495b2f4-f43b-41f8-82b3-7136eca07ebd"/>
    <ds:schemaRef ds:uri="http://schemas.microsoft.com/office/2006/documentManagement/types"/>
    <ds:schemaRef ds:uri="http://schemas.microsoft.com/office/2006/metadata/properties"/>
    <ds:schemaRef ds:uri="9198becc-b014-4839-a6e2-3a94b6aa8ff8"/>
    <ds:schemaRef ds:uri="http://schemas.microsoft.com/sharepoint/v3/fields"/>
    <ds:schemaRef ds:uri="http://www.w3.org/XML/1998/namespace"/>
    <ds:schemaRef ds:uri="http://purl.org/dc/elements/1.1/"/>
  </ds:schemaRefs>
</ds:datastoreItem>
</file>

<file path=customXml/itemProps3.xml><?xml version="1.0" encoding="utf-8"?>
<ds:datastoreItem xmlns:ds="http://schemas.openxmlformats.org/officeDocument/2006/customXml" ds:itemID="{263C1C12-1A63-4BFF-BEA1-9D0C953D172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Army Template Plain V2</Template>
  <TotalTime>2401</TotalTime>
  <Words>2738</Words>
  <Application>Microsoft Office PowerPoint</Application>
  <PresentationFormat>On-screen Show (4:3)</PresentationFormat>
  <Paragraphs>234</Paragraphs>
  <Slides>20</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 Narrow</vt:lpstr>
      <vt:lpstr>Calibri</vt:lpstr>
      <vt:lpstr>Wingdings</vt:lpstr>
      <vt:lpstr>20180117-RHQRE_Standard_Screen_Template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Wakefield, Michael SSgt (RE RHQ-Corps-Webmaster)</dc:creator>
  <cp:keywords/>
  <cp:lastModifiedBy>Jones, Mathew Capt (63WKSRE-HQ-Sp-Offr)</cp:lastModifiedBy>
  <cp:revision>94</cp:revision>
  <cp:lastPrinted>2018-08-29T11:30:31Z</cp:lastPrinted>
  <dcterms:created xsi:type="dcterms:W3CDTF">2018-06-18T11:59:44Z</dcterms:created>
  <dcterms:modified xsi:type="dcterms:W3CDTF">2021-10-11T09:43:55Z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0x010109001B08FFB753C0184A8D38C4EAA8D5A54000BAD144B9C9E14E4B95D0D87C03345F87</vt:lpwstr>
  </property>
  <property fmtid="{D5CDD505-2E9C-101B-9397-08002B2CF9AE}" pid="3" name="_dlc_policyId">
    <vt:lpwstr/>
  </property>
  <property fmtid="{D5CDD505-2E9C-101B-9397-08002B2CF9AE}" pid="4" name="ItemRetentionFormula">
    <vt:lpwstr/>
  </property>
  <property fmtid="{D5CDD505-2E9C-101B-9397-08002B2CF9AE}" pid="5" name="Subject Category">
    <vt:lpwstr>7;#Electronic ways of working|a496780e-dac4-47a2-a8a8-e42c231b749d</vt:lpwstr>
  </property>
  <property fmtid="{D5CDD505-2E9C-101B-9397-08002B2CF9AE}" pid="6" name="TaxKeyword">
    <vt:lpwstr/>
  </property>
  <property fmtid="{D5CDD505-2E9C-101B-9397-08002B2CF9AE}" pid="7" name="Subject Keywords">
    <vt:lpwstr>8;#Army Headquarters|7bb42014-cce0-4b0a-8481-4248e12a5991</vt:lpwstr>
  </property>
  <property fmtid="{D5CDD505-2E9C-101B-9397-08002B2CF9AE}" pid="8" name="Business Owner">
    <vt:lpwstr>9;#Army Headquarters|8023c5c8-3188-4671-8c33-2c506477c2fe</vt:lpwstr>
  </property>
  <property fmtid="{D5CDD505-2E9C-101B-9397-08002B2CF9AE}" pid="9" name="fileplanid">
    <vt:lpwstr>17;#01_06 Manage Relations|07e4ab26-e28c-45b1-8544-9e7846cea4c5</vt:lpwstr>
  </property>
  <property fmtid="{D5CDD505-2E9C-101B-9397-08002B2CF9AE}" pid="10" name="SharedWithUsers">
    <vt:lpwstr>7707;#Douglas, Anne-Marie Maj (REME RHQ-PersOps-Sldr-SO2);#4488;#Beeton, Alan Maj (12ENGGP-SO2 G5 Plans)</vt:lpwstr>
  </property>
</Properties>
</file>