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1"/>
  </p:notesMasterIdLst>
  <p:handoutMasterIdLst>
    <p:handoutMasterId r:id="rId22"/>
  </p:handoutMasterIdLst>
  <p:sldIdLst>
    <p:sldId id="392" r:id="rId2"/>
    <p:sldId id="369" r:id="rId3"/>
    <p:sldId id="394" r:id="rId4"/>
    <p:sldId id="395" r:id="rId5"/>
    <p:sldId id="396" r:id="rId6"/>
    <p:sldId id="398" r:id="rId7"/>
    <p:sldId id="404" r:id="rId8"/>
    <p:sldId id="399" r:id="rId9"/>
    <p:sldId id="400" r:id="rId10"/>
    <p:sldId id="405" r:id="rId11"/>
    <p:sldId id="401" r:id="rId12"/>
    <p:sldId id="402" r:id="rId13"/>
    <p:sldId id="407" r:id="rId14"/>
    <p:sldId id="408" r:id="rId15"/>
    <p:sldId id="409" r:id="rId16"/>
    <p:sldId id="410" r:id="rId17"/>
    <p:sldId id="406" r:id="rId18"/>
    <p:sldId id="393" r:id="rId19"/>
    <p:sldId id="403" r:id="rId20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130" autoAdjust="0"/>
    <p:restoredTop sz="69775" autoAdjust="0"/>
  </p:normalViewPr>
  <p:slideViewPr>
    <p:cSldViewPr>
      <p:cViewPr varScale="1">
        <p:scale>
          <a:sx n="81" d="100"/>
          <a:sy n="81" d="100"/>
        </p:scale>
        <p:origin x="1572" y="7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55357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8470099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4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816044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5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563926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2458803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7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57859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931298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9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5312455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10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51573316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11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91513846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48273091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98295399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14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42611901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15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28075828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5924699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17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73735258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890870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19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00634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16/11/2021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16/11/2021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16/11/2021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16/11/2021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16/11/2021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16/11/2021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16/11/2021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16/11/2021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16/11/2021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16/11/2021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16/11/2021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16/11/2021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LCMB7013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983432" y="3737312"/>
            <a:ext cx="10657184" cy="19959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5</a:t>
            </a:r>
          </a:p>
          <a:p>
            <a:pPr eaLnBrk="1" hangingPunct="1"/>
            <a:r>
              <a:rPr lang="en-GB" altLang="en-US" sz="4000" dirty="0">
                <a:solidFill>
                  <a:srgbClr val="FFFF00"/>
                </a:solidFill>
              </a:rPr>
              <a:t>Performance Appraisal and Feedback</a:t>
            </a: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GB" sz="6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Managing Performance</a:t>
            </a:r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0673308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Overview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628800"/>
            <a:ext cx="10657184" cy="40324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marL="342900" lvl="0" indent="-342900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key elements of the appraisal process</a:t>
            </a:r>
          </a:p>
          <a:p>
            <a:pPr marL="342900" lvl="0" indent="-342900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benefits of performance appraisal</a:t>
            </a:r>
          </a:p>
          <a:p>
            <a:pPr marL="342900" lvl="0" indent="-342900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different approaches to reviewing performance</a:t>
            </a:r>
          </a:p>
          <a:p>
            <a:pPr marL="342900" lvl="0" indent="-342900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criticisms of the practice of appraisal</a:t>
            </a:r>
          </a:p>
          <a:p>
            <a:pPr marL="342900" lvl="0" indent="-342900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improving performance appraisal</a:t>
            </a:r>
          </a:p>
        </p:txBody>
      </p:sp>
    </p:spTree>
    <p:extLst>
      <p:ext uri="{BB962C8B-B14F-4D97-AF65-F5344CB8AC3E}">
        <p14:creationId xmlns:p14="http://schemas.microsoft.com/office/powerpoint/2010/main" val="2539968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What is Performance Appraisal? 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628800"/>
            <a:ext cx="10657184" cy="40324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marL="342900" lvl="0" indent="-342900" algn="just" eaLnBrk="1" fontAlgn="auto" hangingPunct="1">
              <a:spcAft>
                <a:spcPts val="0"/>
              </a:spcAft>
              <a:buClrTx/>
              <a:buSzTx/>
              <a:buNone/>
            </a:pPr>
            <a:r>
              <a:rPr lang="en-US" sz="3200" dirty="0">
                <a:solidFill>
                  <a:prstClr val="black"/>
                </a:solidFill>
                <a:latin typeface="Arial" pitchFamily="34" charset="0"/>
              </a:rPr>
              <a:t>“A dynamic process that requires a rater to observe and record the performance of others, to pose evaluative</a:t>
            </a:r>
            <a:r>
              <a:rPr lang="en-GB" sz="3200" dirty="0">
                <a:solidFill>
                  <a:prstClr val="black"/>
                </a:solidFill>
                <a:latin typeface="Arial" pitchFamily="34" charset="0"/>
              </a:rPr>
              <a:t> judgements</a:t>
            </a:r>
            <a:r>
              <a:rPr lang="en-US" sz="3200" dirty="0">
                <a:solidFill>
                  <a:prstClr val="black"/>
                </a:solidFill>
                <a:latin typeface="Arial" pitchFamily="34" charset="0"/>
              </a:rPr>
              <a:t> as to the quality of that performance, to provide feedback to the individuals evaluated, and finally to outline the development opportunity to those same ratees.” </a:t>
            </a:r>
          </a:p>
          <a:p>
            <a:pPr marL="342900" lvl="0" indent="-342900" algn="ctr" eaLnBrk="1" fontAlgn="auto" hangingPunct="1">
              <a:spcAft>
                <a:spcPts val="0"/>
              </a:spcAft>
              <a:buClrTx/>
              <a:buSzTx/>
              <a:buNone/>
            </a:pPr>
            <a:endParaRPr lang="en-US" sz="2800" dirty="0">
              <a:solidFill>
                <a:prstClr val="black"/>
              </a:solidFill>
              <a:latin typeface="Arial" pitchFamily="34" charset="0"/>
            </a:endParaRPr>
          </a:p>
          <a:p>
            <a:pPr marL="342900" lvl="0" indent="-342900" algn="r" eaLnBrk="1" fontAlgn="auto" hangingPunct="1">
              <a:spcAft>
                <a:spcPts val="0"/>
              </a:spcAft>
              <a:buClrTx/>
              <a:buSzTx/>
              <a:buNone/>
            </a:pPr>
            <a:r>
              <a:rPr lang="en-US" dirty="0">
                <a:solidFill>
                  <a:prstClr val="black"/>
                </a:solidFill>
                <a:latin typeface="Arial" pitchFamily="34" charset="0"/>
              </a:rPr>
              <a:t>(Brutus, Fletcher and Baldry, 2009: 1999) </a:t>
            </a:r>
          </a:p>
        </p:txBody>
      </p:sp>
    </p:spTree>
    <p:extLst>
      <p:ext uri="{BB962C8B-B14F-4D97-AF65-F5344CB8AC3E}">
        <p14:creationId xmlns:p14="http://schemas.microsoft.com/office/powerpoint/2010/main" val="2266756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Key Elements of the Formal Appraisal Process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143000"/>
            <a:ext cx="10657184" cy="45182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marL="342900" lvl="0" indent="-342900" eaLnBrk="1" fontAlgn="auto" hangingPunct="1">
              <a:spcBef>
                <a:spcPts val="3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measurement</a:t>
            </a:r>
          </a:p>
          <a:p>
            <a:pPr marL="342900" lvl="0" indent="-342900" eaLnBrk="1" fontAlgn="auto" hangingPunct="1">
              <a:spcBef>
                <a:spcPts val="3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feedback</a:t>
            </a:r>
          </a:p>
          <a:p>
            <a:pPr marL="342900" lvl="0" indent="-342900" eaLnBrk="1" fontAlgn="auto" hangingPunct="1">
              <a:spcBef>
                <a:spcPts val="3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positive reinforcement </a:t>
            </a:r>
          </a:p>
          <a:p>
            <a:pPr marL="342900" lvl="0" indent="-342900" eaLnBrk="1" fontAlgn="auto" hangingPunct="1">
              <a:spcBef>
                <a:spcPts val="3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exchange of views</a:t>
            </a:r>
          </a:p>
          <a:p>
            <a:pPr marL="342900" lvl="0" indent="-342900" eaLnBrk="1" fontAlgn="auto" hangingPunct="1">
              <a:spcBef>
                <a:spcPts val="3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agreement</a:t>
            </a:r>
          </a:p>
          <a:p>
            <a:pPr marL="342900" lvl="0" indent="-342900" algn="r" eaLnBrk="1" fontAlgn="auto" hangingPunct="1">
              <a:spcBef>
                <a:spcPts val="3000"/>
              </a:spcBef>
              <a:spcAft>
                <a:spcPts val="0"/>
              </a:spcAft>
              <a:buClrTx/>
              <a:buSzTx/>
              <a:buNone/>
            </a:pP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(CIPD, 2011)</a:t>
            </a:r>
            <a:endParaRPr lang="en-US" sz="2800" dirty="0">
              <a:solidFill>
                <a:prstClr val="black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0245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Evaluative v Developmental Approaches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143000"/>
            <a:ext cx="10657184" cy="45182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lvl="0" algn="just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None/>
            </a:pPr>
            <a:r>
              <a:rPr lang="en-GB" sz="2800" b="1" dirty="0">
                <a:solidFill>
                  <a:prstClr val="black"/>
                </a:solidFill>
                <a:latin typeface="Arial" pitchFamily="34" charset="0"/>
              </a:rPr>
              <a:t>Evaluative:</a:t>
            </a:r>
          </a:p>
          <a:p>
            <a:pPr marL="342900" lvl="0" indent="-342900" algn="just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None/>
            </a:pPr>
            <a:r>
              <a:rPr lang="en-GB" sz="2800" b="1" dirty="0">
                <a:solidFill>
                  <a:prstClr val="black"/>
                </a:solidFill>
                <a:latin typeface="Arial" pitchFamily="34" charset="0"/>
              </a:rPr>
              <a:t>	</a:t>
            </a: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Traditional, ‘harder’ approach. Backward looking (assessing past performance against predetermined performance criteria). Often associated with top down, more judgemental forms of PM, and the allocation of reward.</a:t>
            </a:r>
          </a:p>
          <a:p>
            <a:pPr lvl="0" algn="just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None/>
            </a:pPr>
            <a:r>
              <a:rPr lang="en-GB" sz="2800" b="1" dirty="0">
                <a:solidFill>
                  <a:prstClr val="black"/>
                </a:solidFill>
                <a:latin typeface="Arial" pitchFamily="34" charset="0"/>
              </a:rPr>
              <a:t>Developmental:</a:t>
            </a:r>
          </a:p>
          <a:p>
            <a:pPr marL="342900" lvl="0" algn="just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None/>
            </a:pPr>
            <a:r>
              <a:rPr lang="en-GB" sz="2800" dirty="0">
                <a:solidFill>
                  <a:prstClr val="black"/>
                </a:solidFill>
                <a:latin typeface="Arial" pitchFamily="34" charset="0"/>
              </a:rPr>
              <a:t>‘Softer’ approach – emphasis on communicating gaps in performance expectations, clarifying job objectives, training and development.</a:t>
            </a:r>
            <a:endParaRPr lang="en-US" sz="2800" dirty="0">
              <a:solidFill>
                <a:prstClr val="black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5959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Benefits of Performance Appraisal (1) 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052736"/>
            <a:ext cx="10657184" cy="45182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marL="342900" lvl="0" indent="-342900" algn="just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Arial"/>
                <a:cs typeface="Times New Roman"/>
              </a:rPr>
              <a:t>motivational tool (grounded in theories of goal setting, expectancy and equity)</a:t>
            </a:r>
          </a:p>
          <a:p>
            <a:pPr marL="342900" lvl="0" indent="-342900" algn="just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Arial"/>
                <a:cs typeface="Times New Roman"/>
              </a:rPr>
              <a:t>improves identification with, and commitment to organisation’s goals and objectives</a:t>
            </a:r>
          </a:p>
          <a:p>
            <a:pPr marL="342900" lvl="0" indent="-342900" algn="just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Arial"/>
                <a:cs typeface="Times New Roman"/>
              </a:rPr>
              <a:t>provides information on how well a person is doing and how they can improve</a:t>
            </a:r>
          </a:p>
          <a:p>
            <a:pPr marL="342900" lvl="0" indent="-342900" algn="just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Arial"/>
                <a:cs typeface="Times New Roman"/>
              </a:rPr>
              <a:t>provides recognition </a:t>
            </a:r>
          </a:p>
          <a:p>
            <a:pPr marL="342900" lvl="0" indent="-342900" algn="just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Arial"/>
                <a:cs typeface="Times New Roman"/>
              </a:rPr>
              <a:t>identification of training and development needs </a:t>
            </a:r>
          </a:p>
          <a:p>
            <a:pPr marL="342900" lvl="0" indent="-342900" algn="just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Arial"/>
                <a:cs typeface="Times New Roman"/>
              </a:rPr>
              <a:t>opportunity to provide career counselling</a:t>
            </a:r>
          </a:p>
        </p:txBody>
      </p:sp>
    </p:spTree>
    <p:extLst>
      <p:ext uri="{BB962C8B-B14F-4D97-AF65-F5344CB8AC3E}">
        <p14:creationId xmlns:p14="http://schemas.microsoft.com/office/powerpoint/2010/main" val="2094962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Benefits of Performance Appraisal (2) 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052736"/>
            <a:ext cx="10657184" cy="45182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marL="342900" lvl="0" indent="-342900" algn="just" eaLnBrk="1" fontAlgn="auto" hangingPunct="1">
              <a:spcBef>
                <a:spcPts val="24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000" dirty="0">
                <a:solidFill>
                  <a:prstClr val="black"/>
                </a:solidFill>
                <a:latin typeface="Arial" pitchFamily="34" charset="0"/>
              </a:rPr>
              <a:t>can make performance related reward decisions</a:t>
            </a:r>
          </a:p>
          <a:p>
            <a:pPr marL="342900" lvl="0" indent="-342900" algn="just" eaLnBrk="1" fontAlgn="auto" hangingPunct="1">
              <a:spcBef>
                <a:spcPts val="24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000" dirty="0">
                <a:solidFill>
                  <a:prstClr val="black"/>
                </a:solidFill>
                <a:latin typeface="Arial" pitchFamily="34" charset="0"/>
              </a:rPr>
              <a:t>determines other forms of support needed for underperformers</a:t>
            </a:r>
          </a:p>
          <a:p>
            <a:pPr marL="342900" lvl="0" indent="-342900" algn="just" eaLnBrk="1" fontAlgn="auto" hangingPunct="1">
              <a:spcBef>
                <a:spcPts val="24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000" dirty="0">
                <a:solidFill>
                  <a:prstClr val="black"/>
                </a:solidFill>
                <a:latin typeface="Arial" pitchFamily="34" charset="0"/>
              </a:rPr>
              <a:t>facilitates communication between employee and managers</a:t>
            </a:r>
          </a:p>
          <a:p>
            <a:pPr marL="342900" lvl="0" indent="-342900" algn="just" eaLnBrk="1" fontAlgn="auto" hangingPunct="1">
              <a:spcBef>
                <a:spcPts val="24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000" dirty="0">
                <a:solidFill>
                  <a:prstClr val="black"/>
                </a:solidFill>
                <a:latin typeface="Arial" pitchFamily="34" charset="0"/>
              </a:rPr>
              <a:t>enhances employee involvement </a:t>
            </a:r>
          </a:p>
          <a:p>
            <a:pPr marL="342900" lvl="0" indent="-342900" algn="just" eaLnBrk="1" fontAlgn="auto" hangingPunct="1">
              <a:spcBef>
                <a:spcPts val="24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000" dirty="0">
                <a:solidFill>
                  <a:prstClr val="black"/>
                </a:solidFill>
                <a:latin typeface="Arial" pitchFamily="34" charset="0"/>
              </a:rPr>
              <a:t>helps ensure consistency of treatment between managers. </a:t>
            </a:r>
          </a:p>
        </p:txBody>
      </p:sp>
    </p:spTree>
    <p:extLst>
      <p:ext uri="{BB962C8B-B14F-4D97-AF65-F5344CB8AC3E}">
        <p14:creationId xmlns:p14="http://schemas.microsoft.com/office/powerpoint/2010/main" val="47224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Forms of Appraisal 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052736"/>
            <a:ext cx="10657184" cy="45182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marL="342900" lvl="0" indent="-342900" eaLnBrk="1" fontAlgn="auto" hangingPunct="1">
              <a:spcBef>
                <a:spcPts val="18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 pitchFamily="34" charset="0"/>
              </a:rPr>
              <a:t>appraisal by immediate line manager (LM) or downward appraisal</a:t>
            </a:r>
          </a:p>
          <a:p>
            <a:pPr marL="342900" lvl="0" indent="-342900" eaLnBrk="1" fontAlgn="auto" hangingPunct="1">
              <a:spcBef>
                <a:spcPts val="18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 pitchFamily="34" charset="0"/>
              </a:rPr>
              <a:t>self-appraisal</a:t>
            </a:r>
          </a:p>
          <a:p>
            <a:pPr marL="342900" lvl="0" indent="-342900" eaLnBrk="1" fontAlgn="auto" hangingPunct="1">
              <a:spcBef>
                <a:spcPts val="18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 pitchFamily="34" charset="0"/>
              </a:rPr>
              <a:t>appraisal by peers </a:t>
            </a:r>
          </a:p>
          <a:p>
            <a:pPr marL="342900" lvl="0" indent="-342900" eaLnBrk="1" fontAlgn="auto" hangingPunct="1">
              <a:spcBef>
                <a:spcPts val="18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 pitchFamily="34" charset="0"/>
              </a:rPr>
              <a:t>appraisal by subordinates/upward appraisal</a:t>
            </a:r>
          </a:p>
          <a:p>
            <a:pPr marL="342900" lvl="0" indent="-342900" eaLnBrk="1" fontAlgn="auto" hangingPunct="1">
              <a:spcBef>
                <a:spcPts val="18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 pitchFamily="34" charset="0"/>
              </a:rPr>
              <a:t>customer appraisal </a:t>
            </a:r>
          </a:p>
          <a:p>
            <a:pPr marL="342900" lvl="0" indent="-342900" eaLnBrk="1" fontAlgn="auto" hangingPunct="1">
              <a:spcBef>
                <a:spcPts val="18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 pitchFamily="34" charset="0"/>
              </a:rPr>
              <a:t>multilevel or 360 degree appraisal. </a:t>
            </a:r>
            <a:endParaRPr lang="en-US" sz="3200" dirty="0">
              <a:solidFill>
                <a:prstClr val="black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9978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Strengths and Weaknesses (1)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41134F0-7FEA-4F1D-B6F0-A621E05E15E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30792496"/>
              </p:ext>
            </p:extLst>
          </p:nvPr>
        </p:nvGraphicFramePr>
        <p:xfrm>
          <a:off x="1271464" y="1052736"/>
          <a:ext cx="9649072" cy="460851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0726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3041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1139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1688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latin typeface="Arial" pitchFamily="34" charset="0"/>
                          <a:cs typeface="Arial" pitchFamily="34" charset="0"/>
                        </a:rPr>
                        <a:t>Type of appraisal</a:t>
                      </a:r>
                    </a:p>
                    <a:p>
                      <a:pPr algn="ctr"/>
                      <a:endParaRPr lang="en-US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latin typeface="Arial" pitchFamily="34" charset="0"/>
                          <a:cs typeface="Arial" pitchFamily="34" charset="0"/>
                        </a:rPr>
                        <a:t>Strengths </a:t>
                      </a:r>
                    </a:p>
                    <a:p>
                      <a:pPr algn="ctr"/>
                      <a:endParaRPr lang="en-US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latin typeface="Arial" pitchFamily="34" charset="0"/>
                          <a:cs typeface="Arial" pitchFamily="34" charset="0"/>
                        </a:rPr>
                        <a:t>Weaknesses</a:t>
                      </a:r>
                    </a:p>
                    <a:p>
                      <a:pPr algn="ctr"/>
                      <a:endParaRPr lang="en-US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94581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>
                          <a:latin typeface="Arial" pitchFamily="34" charset="0"/>
                          <a:cs typeface="Arial" pitchFamily="34" charset="0"/>
                        </a:rPr>
                        <a:t>Downward appraisal</a:t>
                      </a:r>
                    </a:p>
                    <a:p>
                      <a:endParaRPr lang="en-US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US" dirty="0">
                          <a:latin typeface="Arial" pitchFamily="34" charset="0"/>
                          <a:cs typeface="Arial" pitchFamily="34" charset="0"/>
                        </a:rPr>
                        <a:t>LM should be familiar with work and constraints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US" dirty="0">
                          <a:latin typeface="Arial" pitchFamily="34" charset="0"/>
                          <a:cs typeface="Arial" pitchFamily="34" charset="0"/>
                        </a:rPr>
                        <a:t>strengthens relationship between LM and employee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US" dirty="0">
                          <a:latin typeface="Arial" pitchFamily="34" charset="0"/>
                          <a:cs typeface="Arial" pitchFamily="34" charset="0"/>
                        </a:rPr>
                        <a:t>facilitates communication.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endParaRPr lang="en-US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US" dirty="0">
                          <a:latin typeface="Arial" pitchFamily="34" charset="0"/>
                          <a:cs typeface="Arial" pitchFamily="34" charset="0"/>
                        </a:rPr>
                        <a:t>relies on good management skills</a:t>
                      </a:r>
                      <a:r>
                        <a:rPr lang="en-US" baseline="0" dirty="0">
                          <a:latin typeface="Arial" pitchFamily="34" charset="0"/>
                          <a:cs typeface="Arial" pitchFamily="34" charset="0"/>
                        </a:rPr>
                        <a:t> and mutual trust</a:t>
                      </a:r>
                      <a:endParaRPr lang="en-US" dirty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US" dirty="0">
                          <a:latin typeface="Arial" pitchFamily="34" charset="0"/>
                          <a:cs typeface="Arial" pitchFamily="34" charset="0"/>
                        </a:rPr>
                        <a:t>subject to bias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US" dirty="0">
                          <a:latin typeface="Arial" pitchFamily="34" charset="0"/>
                          <a:cs typeface="Arial" pitchFamily="34" charset="0"/>
                        </a:rPr>
                        <a:t>not suitable for all </a:t>
                      </a:r>
                      <a:r>
                        <a:rPr lang="en-US" baseline="0" dirty="0">
                          <a:latin typeface="Arial" pitchFamily="34" charset="0"/>
                          <a:cs typeface="Arial" pitchFamily="34" charset="0"/>
                        </a:rPr>
                        <a:t>cultures.</a:t>
                      </a:r>
                      <a:r>
                        <a:rPr lang="en-US" dirty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94581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>
                          <a:latin typeface="Arial" pitchFamily="34" charset="0"/>
                          <a:cs typeface="Arial" pitchFamily="34" charset="0"/>
                        </a:rPr>
                        <a:t>Self appraisal</a:t>
                      </a:r>
                    </a:p>
                    <a:p>
                      <a:endParaRPr lang="en-US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US" dirty="0">
                          <a:latin typeface="Arial" pitchFamily="34" charset="0"/>
                          <a:cs typeface="Arial" pitchFamily="34" charset="0"/>
                        </a:rPr>
                        <a:t>forces a person</a:t>
                      </a:r>
                      <a:r>
                        <a:rPr lang="en-US" baseline="0" dirty="0">
                          <a:latin typeface="Arial" pitchFamily="34" charset="0"/>
                          <a:cs typeface="Arial" pitchFamily="34" charset="0"/>
                        </a:rPr>
                        <a:t> to reflect on own performance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baseline="0" dirty="0">
                          <a:latin typeface="Arial" pitchFamily="34" charset="0"/>
                          <a:cs typeface="Arial" pitchFamily="34" charset="0"/>
                        </a:rPr>
                        <a:t>gives employee a voice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US" dirty="0">
                          <a:latin typeface="Arial" pitchFamily="34" charset="0"/>
                          <a:cs typeface="Arial" pitchFamily="34" charset="0"/>
                        </a:rPr>
                        <a:t>suited to jobs with high levels of discretion, specialized skills or work in isolation from manager.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US" dirty="0">
                          <a:latin typeface="Arial" pitchFamily="34" charset="0"/>
                          <a:cs typeface="Arial" pitchFamily="34" charset="0"/>
                        </a:rPr>
                        <a:t>inaccurate assessment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US" dirty="0">
                          <a:latin typeface="Arial" pitchFamily="34" charset="0"/>
                          <a:cs typeface="Arial" pitchFamily="34" charset="0"/>
                        </a:rPr>
                        <a:t>prone to over rating or under rating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GB" dirty="0">
                          <a:latin typeface="Arial" pitchFamily="34" charset="0"/>
                          <a:cs typeface="Arial" pitchFamily="34" charset="0"/>
                        </a:rPr>
                        <a:t>problems if difference between self and others. </a:t>
                      </a:r>
                      <a:endParaRPr lang="en-US" dirty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endParaRPr lang="en-US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426516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Strengths and Weaknesses (2)</a:t>
            </a:r>
          </a:p>
        </p:txBody>
      </p:sp>
      <p:graphicFrame>
        <p:nvGraphicFramePr>
          <p:cNvPr id="3" name="Content Placeholder 3">
            <a:extLst>
              <a:ext uri="{FF2B5EF4-FFF2-40B4-BE49-F238E27FC236}">
                <a16:creationId xmlns:a16="http://schemas.microsoft.com/office/drawing/2014/main" id="{AD3A78AB-221D-4AE9-8476-F275557BA96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3642706"/>
              </p:ext>
            </p:extLst>
          </p:nvPr>
        </p:nvGraphicFramePr>
        <p:xfrm>
          <a:off x="833500" y="1125445"/>
          <a:ext cx="10524999" cy="4511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48962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7275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16262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50586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highlight>
                            <a:srgbClr val="FFFF00"/>
                          </a:highlight>
                          <a:latin typeface="Arial" pitchFamily="34" charset="0"/>
                          <a:cs typeface="Arial" pitchFamily="34" charset="0"/>
                        </a:rPr>
                        <a:t>Type of appraisal</a:t>
                      </a:r>
                    </a:p>
                    <a:p>
                      <a:pPr algn="ctr"/>
                      <a:endParaRPr lang="en-US" sz="1600" b="1" dirty="0">
                        <a:highlight>
                          <a:srgbClr val="FFFF00"/>
                        </a:highlight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highlight>
                            <a:srgbClr val="FFFF00"/>
                          </a:highlight>
                          <a:latin typeface="Arial" pitchFamily="34" charset="0"/>
                          <a:cs typeface="Arial" pitchFamily="34" charset="0"/>
                        </a:rPr>
                        <a:t>Strengths </a:t>
                      </a:r>
                    </a:p>
                    <a:p>
                      <a:pPr algn="ctr"/>
                      <a:endParaRPr lang="en-US" sz="1600" b="1" dirty="0">
                        <a:highlight>
                          <a:srgbClr val="FFFF00"/>
                        </a:highlight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highlight>
                            <a:srgbClr val="FFFF00"/>
                          </a:highlight>
                          <a:latin typeface="Arial" pitchFamily="34" charset="0"/>
                          <a:cs typeface="Arial" pitchFamily="34" charset="0"/>
                        </a:rPr>
                        <a:t>Weaknesses</a:t>
                      </a:r>
                    </a:p>
                    <a:p>
                      <a:pPr algn="ctr"/>
                      <a:endParaRPr lang="en-US" sz="1600" b="1" dirty="0">
                        <a:highlight>
                          <a:srgbClr val="FFFF00"/>
                        </a:highlight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0971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>
                          <a:latin typeface="Arial" pitchFamily="34" charset="0"/>
                          <a:cs typeface="Arial" pitchFamily="34" charset="0"/>
                        </a:rPr>
                        <a:t>Upward appraisal</a:t>
                      </a:r>
                    </a:p>
                    <a:p>
                      <a:endParaRPr lang="en-US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US" sz="1600" dirty="0">
                          <a:latin typeface="Arial" pitchFamily="34" charset="0"/>
                          <a:cs typeface="Arial" pitchFamily="34" charset="0"/>
                        </a:rPr>
                        <a:t> involving employees can improve</a:t>
                      </a:r>
                      <a:r>
                        <a:rPr lang="en-US" sz="1600" baseline="0" dirty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en-US" sz="1600" dirty="0">
                          <a:latin typeface="Arial" pitchFamily="34" charset="0"/>
                          <a:cs typeface="Arial" pitchFamily="34" charset="0"/>
                        </a:rPr>
                        <a:t> motivation and  commitment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US" sz="1600" dirty="0">
                          <a:latin typeface="Arial" pitchFamily="34" charset="0"/>
                          <a:cs typeface="Arial" pitchFamily="34" charset="0"/>
                        </a:rPr>
                        <a:t>employees in close and regular contact with their manager 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US" sz="1600" dirty="0">
                          <a:latin typeface="Arial" pitchFamily="34" charset="0"/>
                          <a:cs typeface="Arial" pitchFamily="34" charset="0"/>
                        </a:rPr>
                        <a:t>supports an open style culture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1600" dirty="0">
                          <a:latin typeface="Arial" pitchFamily="34" charset="0"/>
                          <a:cs typeface="Arial" pitchFamily="34" charset="0"/>
                        </a:rPr>
                        <a:t>if multiple raters then less prone to bias.</a:t>
                      </a:r>
                      <a:endParaRPr lang="en-US" sz="1600" dirty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endParaRPr lang="en-US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US" sz="1600" dirty="0">
                          <a:latin typeface="Arial" pitchFamily="34" charset="0"/>
                          <a:cs typeface="Arial" pitchFamily="34" charset="0"/>
                        </a:rPr>
                        <a:t>employees may feel intimated and</a:t>
                      </a:r>
                      <a:r>
                        <a:rPr lang="en-US" sz="1600" baseline="0" dirty="0">
                          <a:latin typeface="Arial" pitchFamily="34" charset="0"/>
                          <a:cs typeface="Arial" pitchFamily="34" charset="0"/>
                        </a:rPr>
                        <a:t> may</a:t>
                      </a:r>
                      <a:r>
                        <a:rPr lang="en-US" sz="1600" dirty="0">
                          <a:latin typeface="Arial" pitchFamily="34" charset="0"/>
                          <a:cs typeface="Arial" pitchFamily="34" charset="0"/>
                        </a:rPr>
                        <a:t> not give an accurate response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US" sz="1600" dirty="0">
                          <a:latin typeface="Arial" pitchFamily="34" charset="0"/>
                          <a:cs typeface="Arial" pitchFamily="34" charset="0"/>
                        </a:rPr>
                        <a:t>can be undermining/threatening for manager.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4606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>
                          <a:latin typeface="Arial" pitchFamily="34" charset="0"/>
                          <a:cs typeface="Arial" pitchFamily="34" charset="0"/>
                        </a:rPr>
                        <a:t>Peer assessment</a:t>
                      </a:r>
                    </a:p>
                    <a:p>
                      <a:endParaRPr lang="en-US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US" sz="1600" dirty="0">
                          <a:latin typeface="Arial" pitchFamily="34" charset="0"/>
                          <a:cs typeface="Arial" pitchFamily="34" charset="0"/>
                        </a:rPr>
                        <a:t>suited to team working environment.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US" sz="1600" dirty="0">
                          <a:latin typeface="Arial" pitchFamily="34" charset="0"/>
                          <a:cs typeface="Arial" pitchFamily="34" charset="0"/>
                        </a:rPr>
                        <a:t>colleague may not understand individual’s job 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US" sz="1600" dirty="0">
                          <a:latin typeface="Arial" pitchFamily="34" charset="0"/>
                          <a:cs typeface="Arial" pitchFamily="34" charset="0"/>
                        </a:rPr>
                        <a:t>reluctance to be honest 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US" sz="1600" dirty="0">
                          <a:latin typeface="Arial" pitchFamily="34" charset="0"/>
                          <a:cs typeface="Arial" pitchFamily="34" charset="0"/>
                        </a:rPr>
                        <a:t>may be influenced by jealousy or rivalry (‘Screw your buddy’).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9586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>
                          <a:latin typeface="Arial" pitchFamily="34" charset="0"/>
                          <a:cs typeface="Arial" pitchFamily="34" charset="0"/>
                        </a:rPr>
                        <a:t>Customer appraisals </a:t>
                      </a:r>
                    </a:p>
                    <a:p>
                      <a:endParaRPr lang="en-US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US" sz="1600" dirty="0">
                          <a:latin typeface="Arial" pitchFamily="34" charset="0"/>
                          <a:cs typeface="Arial" pitchFamily="34" charset="0"/>
                        </a:rPr>
                        <a:t>helpful in customer facing  environment.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US" sz="1600" dirty="0">
                          <a:latin typeface="Arial" pitchFamily="34" charset="0"/>
                          <a:cs typeface="Arial" pitchFamily="34" charset="0"/>
                        </a:rPr>
                        <a:t>high surveillance and control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US" sz="1600" dirty="0">
                          <a:latin typeface="Arial" pitchFamily="34" charset="0"/>
                          <a:cs typeface="Arial" pitchFamily="34" charset="0"/>
                        </a:rPr>
                        <a:t>cannot take account of all aspects of performance.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501275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Multi-Source or 360-Degree Appraisal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77FD452A-9E4C-4B51-8D0F-4A497108A30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/>
          <a:srcRect l="1114" t="8004" r="-1114" b="-961"/>
          <a:stretch/>
        </p:blipFill>
        <p:spPr bwMode="auto">
          <a:xfrm>
            <a:off x="2135560" y="908720"/>
            <a:ext cx="7920880" cy="4752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716188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Benefits of 360 Degree Appraisal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412776"/>
            <a:ext cx="10657184" cy="42484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marL="342900" lvl="0" indent="-342900" algn="just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It provides a more balanced and accurate view of performance. </a:t>
            </a:r>
          </a:p>
          <a:p>
            <a:pPr marL="342900" lvl="0" indent="-342900" algn="just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Different </a:t>
            </a:r>
            <a:r>
              <a:rPr lang="en-GB" sz="3200" dirty="0" err="1">
                <a:solidFill>
                  <a:prstClr val="black"/>
                </a:solidFill>
                <a:latin typeface="Arial"/>
                <a:cs typeface="Times New Roman"/>
              </a:rPr>
              <a:t>raters</a:t>
            </a: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 can report on different behaviours.</a:t>
            </a:r>
          </a:p>
          <a:p>
            <a:pPr marL="342900" lvl="0" indent="-342900" algn="just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It offers the opportunity for improved self-awareness.</a:t>
            </a:r>
          </a:p>
          <a:p>
            <a:pPr marL="342900" lvl="0" indent="-342900" algn="just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Employees have a ‘voice’.</a:t>
            </a:r>
          </a:p>
          <a:p>
            <a:pPr marL="342900" lvl="0" indent="-342900" algn="just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It is useful if LM is not familiar with job and in service sector.</a:t>
            </a:r>
          </a:p>
        </p:txBody>
      </p:sp>
    </p:spTree>
    <p:extLst>
      <p:ext uri="{BB962C8B-B14F-4D97-AF65-F5344CB8AC3E}">
        <p14:creationId xmlns:p14="http://schemas.microsoft.com/office/powerpoint/2010/main" val="1351982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Problems with 360 Degree Appraisal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143000"/>
            <a:ext cx="10657184" cy="4518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marL="342900" lvl="0" indent="-342900" algn="just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100" dirty="0">
                <a:solidFill>
                  <a:prstClr val="black"/>
                </a:solidFill>
                <a:latin typeface="Arial"/>
                <a:cs typeface="Times New Roman"/>
              </a:rPr>
              <a:t>time consuming</a:t>
            </a:r>
          </a:p>
          <a:p>
            <a:pPr marL="342900" lvl="0" indent="-342900" algn="just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100" dirty="0">
                <a:solidFill>
                  <a:prstClr val="black"/>
                </a:solidFill>
                <a:latin typeface="Arial"/>
                <a:cs typeface="Times New Roman"/>
              </a:rPr>
              <a:t>costly</a:t>
            </a:r>
          </a:p>
          <a:p>
            <a:pPr marL="342900" lvl="0" indent="-342900" algn="just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100" dirty="0">
                <a:solidFill>
                  <a:prstClr val="black"/>
                </a:solidFill>
                <a:latin typeface="Arial"/>
                <a:cs typeface="Times New Roman"/>
              </a:rPr>
              <a:t>analysis of information is complex</a:t>
            </a:r>
          </a:p>
          <a:p>
            <a:pPr marL="342900" lvl="0" indent="-342900" algn="just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100" dirty="0">
                <a:solidFill>
                  <a:prstClr val="black"/>
                </a:solidFill>
                <a:latin typeface="Arial"/>
                <a:cs typeface="Times New Roman"/>
              </a:rPr>
              <a:t>does having multiple assessors create greater objectivity?</a:t>
            </a:r>
          </a:p>
          <a:p>
            <a:pPr marL="342900" lvl="0" indent="-342900" algn="just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100" dirty="0">
                <a:solidFill>
                  <a:prstClr val="black"/>
                </a:solidFill>
                <a:latin typeface="Arial"/>
                <a:cs typeface="Times New Roman"/>
              </a:rPr>
              <a:t>if linked to reward may be prone to bias</a:t>
            </a:r>
          </a:p>
          <a:p>
            <a:pPr marL="342900" lvl="0" indent="-342900" algn="just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100" dirty="0">
                <a:solidFill>
                  <a:prstClr val="black"/>
                </a:solidFill>
                <a:latin typeface="Arial"/>
                <a:cs typeface="Times New Roman"/>
              </a:rPr>
              <a:t>too few </a:t>
            </a:r>
            <a:r>
              <a:rPr lang="en-GB" sz="3100" dirty="0" err="1">
                <a:solidFill>
                  <a:prstClr val="black"/>
                </a:solidFill>
                <a:latin typeface="Arial"/>
                <a:cs typeface="Times New Roman"/>
              </a:rPr>
              <a:t>raters</a:t>
            </a:r>
            <a:r>
              <a:rPr lang="en-GB" sz="3100" dirty="0">
                <a:solidFill>
                  <a:prstClr val="black"/>
                </a:solidFill>
                <a:latin typeface="Arial"/>
                <a:cs typeface="Times New Roman"/>
              </a:rPr>
              <a:t> in practice</a:t>
            </a:r>
          </a:p>
          <a:p>
            <a:pPr marL="342900" lvl="0" indent="-342900" algn="just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100" dirty="0">
                <a:solidFill>
                  <a:prstClr val="black"/>
                </a:solidFill>
                <a:latin typeface="Arial"/>
                <a:cs typeface="Times New Roman"/>
              </a:rPr>
              <a:t>different interpretations of measures</a:t>
            </a:r>
          </a:p>
          <a:p>
            <a:pPr marL="342900" lvl="0" indent="-342900" algn="just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100" dirty="0">
                <a:solidFill>
                  <a:prstClr val="black"/>
                </a:solidFill>
                <a:latin typeface="Arial"/>
                <a:cs typeface="Times New Roman"/>
              </a:rPr>
              <a:t>differences between self and others </a:t>
            </a:r>
          </a:p>
        </p:txBody>
      </p:sp>
    </p:spTree>
    <p:extLst>
      <p:ext uri="{BB962C8B-B14F-4D97-AF65-F5344CB8AC3E}">
        <p14:creationId xmlns:p14="http://schemas.microsoft.com/office/powerpoint/2010/main" val="3501357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Criticisms of Performance Appraisal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556792"/>
            <a:ext cx="10657184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marL="342900" lvl="0" indent="-342900" algn="just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conflicting aims</a:t>
            </a:r>
          </a:p>
          <a:p>
            <a:pPr marL="342900" lvl="0" indent="-342900" algn="just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management Behaviour</a:t>
            </a:r>
          </a:p>
          <a:p>
            <a:pPr marL="342900" lvl="0" indent="-342900" algn="just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subjectivity and bias</a:t>
            </a:r>
          </a:p>
          <a:p>
            <a:pPr marL="342900" lvl="0" indent="-342900" algn="just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control </a:t>
            </a:r>
          </a:p>
          <a:p>
            <a:pPr marL="342900" lvl="0" indent="-342900" algn="just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bureaucracy</a:t>
            </a:r>
          </a:p>
        </p:txBody>
      </p:sp>
    </p:spTree>
    <p:extLst>
      <p:ext uri="{BB962C8B-B14F-4D97-AF65-F5344CB8AC3E}">
        <p14:creationId xmlns:p14="http://schemas.microsoft.com/office/powerpoint/2010/main" val="1489737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Improving Performance Appraisal (1)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268760"/>
            <a:ext cx="10657184" cy="4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marL="342900" lvl="0" indent="-342900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 pitchFamily="34" charset="0"/>
              </a:rPr>
              <a:t>keep simple and clear</a:t>
            </a:r>
          </a:p>
          <a:p>
            <a:pPr marL="342900" lvl="0" indent="-342900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 pitchFamily="34" charset="0"/>
              </a:rPr>
              <a:t>consult on the design and implementation</a:t>
            </a:r>
          </a:p>
          <a:p>
            <a:pPr marL="342900" lvl="0" indent="-342900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 pitchFamily="34" charset="0"/>
              </a:rPr>
              <a:t>senior management commitment including time and resources available</a:t>
            </a:r>
          </a:p>
          <a:p>
            <a:pPr marL="342900" lvl="0" indent="-342900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 pitchFamily="34" charset="0"/>
              </a:rPr>
              <a:t>objectives of the process must be clear</a:t>
            </a:r>
          </a:p>
          <a:p>
            <a:pPr marL="342900" lvl="0" indent="-342900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 pitchFamily="34" charset="0"/>
              </a:rPr>
              <a:t>training for all </a:t>
            </a:r>
            <a:r>
              <a:rPr lang="en-GB" sz="3200" dirty="0" err="1">
                <a:solidFill>
                  <a:prstClr val="black"/>
                </a:solidFill>
                <a:latin typeface="Arial" pitchFamily="34" charset="0"/>
              </a:rPr>
              <a:t>raters</a:t>
            </a:r>
            <a:endParaRPr lang="en-GB" sz="3200" dirty="0">
              <a:solidFill>
                <a:prstClr val="black"/>
              </a:solidFill>
              <a:latin typeface="Arial" pitchFamily="34" charset="0"/>
            </a:endParaRPr>
          </a:p>
          <a:p>
            <a:pPr marL="342900" lvl="0" indent="-342900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 pitchFamily="34" charset="0"/>
              </a:rPr>
              <a:t>monitor regularly.</a:t>
            </a:r>
          </a:p>
        </p:txBody>
      </p:sp>
    </p:spTree>
    <p:extLst>
      <p:ext uri="{BB962C8B-B14F-4D97-AF65-F5344CB8AC3E}">
        <p14:creationId xmlns:p14="http://schemas.microsoft.com/office/powerpoint/2010/main" val="1819798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Improving Performance Appraisal (2)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1404" y="1114455"/>
            <a:ext cx="10729192" cy="4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marL="342900" lvl="0" indent="-342900" algn="just" eaLnBrk="1" fontAlgn="auto" hangingPunct="1">
              <a:spcBef>
                <a:spcPts val="18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 pitchFamily="34" charset="0"/>
              </a:rPr>
              <a:t>performance criteria must be relevant to the job</a:t>
            </a:r>
          </a:p>
          <a:p>
            <a:pPr marL="342900" lvl="0" indent="-342900" algn="just" eaLnBrk="1" fontAlgn="auto" hangingPunct="1">
              <a:spcBef>
                <a:spcPts val="18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 pitchFamily="34" charset="0"/>
              </a:rPr>
              <a:t>should be clear definitions of performance criteria</a:t>
            </a:r>
          </a:p>
          <a:p>
            <a:pPr marL="342900" lvl="0" indent="-342900" algn="just" eaLnBrk="1" fontAlgn="auto" hangingPunct="1">
              <a:spcBef>
                <a:spcPts val="18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 pitchFamily="34" charset="0"/>
              </a:rPr>
              <a:t>more than one </a:t>
            </a:r>
            <a:r>
              <a:rPr lang="en-GB" sz="3200" dirty="0" err="1">
                <a:solidFill>
                  <a:prstClr val="black"/>
                </a:solidFill>
                <a:latin typeface="Arial" pitchFamily="34" charset="0"/>
              </a:rPr>
              <a:t>rater</a:t>
            </a:r>
            <a:endParaRPr lang="en-GB" sz="3200" dirty="0">
              <a:solidFill>
                <a:prstClr val="black"/>
              </a:solidFill>
              <a:latin typeface="Arial" pitchFamily="34" charset="0"/>
            </a:endParaRPr>
          </a:p>
          <a:p>
            <a:pPr marL="342900" lvl="0" indent="-342900" algn="just" eaLnBrk="1" fontAlgn="auto" hangingPunct="1">
              <a:spcBef>
                <a:spcPts val="18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 pitchFamily="34" charset="0"/>
              </a:rPr>
              <a:t>hold appraisers accountable for ratings</a:t>
            </a:r>
          </a:p>
          <a:p>
            <a:pPr marL="342900" lvl="0" indent="-342900" algn="just" eaLnBrk="1" fontAlgn="auto" hangingPunct="1">
              <a:spcBef>
                <a:spcPts val="18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 pitchFamily="34" charset="0"/>
              </a:rPr>
              <a:t>senior managers to comment on appraisals </a:t>
            </a:r>
          </a:p>
          <a:p>
            <a:pPr marL="342900" lvl="0" indent="-342900" algn="just" eaLnBrk="1" fontAlgn="auto" hangingPunct="1">
              <a:spcBef>
                <a:spcPts val="18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 pitchFamily="34" charset="0"/>
              </a:rPr>
              <a:t>managers to keep running records of individual’s performance. </a:t>
            </a:r>
            <a:endParaRPr lang="en-US" sz="3200" dirty="0">
              <a:solidFill>
                <a:prstClr val="black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4393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Conclusion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836712"/>
            <a:ext cx="10657184" cy="48965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marL="342900" lvl="0" indent="-342900" algn="just" eaLnBrk="1" fontAlgn="auto" hangingPunct="1"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 pitchFamily="34" charset="0"/>
              </a:rPr>
              <a:t>In theory performance appraisal is a valuable tool.</a:t>
            </a:r>
          </a:p>
          <a:p>
            <a:pPr marL="342900" lvl="0" indent="-342900" algn="just" eaLnBrk="1" fontAlgn="auto" hangingPunct="1"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 pitchFamily="34" charset="0"/>
              </a:rPr>
              <a:t>It is grounded in theories of motivation and best practice HRM.</a:t>
            </a:r>
          </a:p>
          <a:p>
            <a:pPr marL="342900" lvl="0" indent="-342900" algn="just" eaLnBrk="1" fontAlgn="auto" hangingPunct="1"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 pitchFamily="34" charset="0"/>
              </a:rPr>
              <a:t>There are benefits for the employer and employee.</a:t>
            </a:r>
          </a:p>
          <a:p>
            <a:pPr marL="342900" lvl="0" indent="-342900" algn="just" eaLnBrk="1" fontAlgn="auto" hangingPunct="1"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 pitchFamily="34" charset="0"/>
              </a:rPr>
              <a:t>There are a range of approaches – but they must fit the context.</a:t>
            </a:r>
          </a:p>
          <a:p>
            <a:pPr marL="342900" lvl="0" indent="-342900" algn="just" eaLnBrk="1" fontAlgn="auto" hangingPunct="1"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 pitchFamily="34" charset="0"/>
              </a:rPr>
              <a:t>The practice is problematic.</a:t>
            </a:r>
          </a:p>
          <a:p>
            <a:pPr marL="342900" lvl="0" indent="-342900" algn="just" eaLnBrk="1" fontAlgn="auto" hangingPunct="1"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 pitchFamily="34" charset="0"/>
              </a:rPr>
              <a:t>Problems can be reduced, particularly if used as a developmental tool.</a:t>
            </a:r>
            <a:endParaRPr lang="en-US" sz="3200" dirty="0">
              <a:solidFill>
                <a:prstClr val="black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0441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581647-D630-488B-A847-C58C019C65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8248" y="2027237"/>
            <a:ext cx="2573338" cy="280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A380AC12-6F12-41E4-ADF8-C374BD53E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31504" y="2954337"/>
            <a:ext cx="4221163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ctr" eaLnBrk="1" hangingPunct="1">
              <a:buFont typeface="Symbol" panose="05050102010706020507" pitchFamily="18" charset="2"/>
              <a:buNone/>
            </a:pPr>
            <a:r>
              <a:rPr lang="en-GB" altLang="en-US" sz="4400" dirty="0">
                <a:solidFill>
                  <a:schemeClr val="tx1"/>
                </a:solidFill>
              </a:rPr>
              <a:t>Thank You </a:t>
            </a:r>
            <a:r>
              <a:rPr lang="en-GB" altLang="en-US" sz="4400" dirty="0">
                <a:solidFill>
                  <a:schemeClr val="tx1"/>
                </a:solidFill>
                <a:sym typeface="Wingdings" panose="05000000000000000000" pitchFamily="2" charset="2"/>
              </a:rPr>
              <a:t> </a:t>
            </a: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71176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Sources: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BFF820E-EFEA-40D3-B4C4-627FFA8068CE}"/>
              </a:ext>
            </a:extLst>
          </p:cNvPr>
          <p:cNvSpPr txBox="1">
            <a:spLocks/>
          </p:cNvSpPr>
          <p:nvPr/>
        </p:nvSpPr>
        <p:spPr bwMode="auto">
          <a:xfrm>
            <a:off x="731404" y="1143000"/>
            <a:ext cx="10729191" cy="43382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Armstrong, M., 2022.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Armstrong's Handbook of Performance Management: An Evidence-Based Guide to Performance Leadership.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3 ed. London: Kogan Page.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Hutchinson, S., 2013.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Performance Management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1 ed. London: CIPD - Kogan Page.</a:t>
            </a:r>
          </a:p>
          <a:p>
            <a:pPr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Pulakos</a:t>
            </a: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E. D., &amp; and Battista, M., 2020. </a:t>
            </a:r>
            <a:r>
              <a:rPr lang="en-GB" sz="1800" i="1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Performance Management Transformation: Lessons Learned and Next Steps</a:t>
            </a: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New York: Oxford University Press.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Rees, G. &amp; Smith, P. E., 2021.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Strategic Human Resource Management: An International Perspective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3 ed. London: SAGE Publication.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Torrington, D., Hall, L., Taylor, S. &amp; Atkinson, C., 2014.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Human Resource Management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9 ed. Harlow: Pearson Education Limited.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700" dirty="0"/>
          </a:p>
          <a:p>
            <a:endParaRPr lang="en-GB" sz="1700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29099320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258</TotalTime>
  <Words>950</Words>
  <Application>Microsoft Office PowerPoint</Application>
  <PresentationFormat>Widescreen</PresentationFormat>
  <Paragraphs>159</Paragraphs>
  <Slides>19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Aharoni</vt:lpstr>
      <vt:lpstr>Arial</vt:lpstr>
      <vt:lpstr>Candara</vt:lpstr>
      <vt:lpstr>Myriad Pro</vt:lpstr>
      <vt:lpstr>Symbol</vt:lpstr>
      <vt:lpstr>Verdana</vt:lpstr>
      <vt:lpstr>20140311PresentationUWTSDTemplate</vt:lpstr>
      <vt:lpstr>LCMB7013</vt:lpstr>
      <vt:lpstr>Overview</vt:lpstr>
      <vt:lpstr>What is Performance Appraisal? </vt:lpstr>
      <vt:lpstr>Key Elements of the Formal Appraisal Process</vt:lpstr>
      <vt:lpstr>Evaluative v Developmental Approaches</vt:lpstr>
      <vt:lpstr>Benefits of Performance Appraisal (1) </vt:lpstr>
      <vt:lpstr>Benefits of Performance Appraisal (2) </vt:lpstr>
      <vt:lpstr>Forms of Appraisal </vt:lpstr>
      <vt:lpstr>Strengths and Weaknesses (1)</vt:lpstr>
      <vt:lpstr>Strengths and Weaknesses (2)</vt:lpstr>
      <vt:lpstr>Multi-Source or 360-Degree Appraisal</vt:lpstr>
      <vt:lpstr>Benefits of 360 Degree Appraisal</vt:lpstr>
      <vt:lpstr>Problems with 360 Degree Appraisal</vt:lpstr>
      <vt:lpstr>Criticisms of Performance Appraisal</vt:lpstr>
      <vt:lpstr>Improving Performance Appraisal (1)</vt:lpstr>
      <vt:lpstr>Improving Performance Appraisal (2)</vt:lpstr>
      <vt:lpstr>Conclusion</vt:lpstr>
      <vt:lpstr>Any Questions?</vt:lpstr>
      <vt:lpstr>Sources: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LCMB7014</dc:title>
  <dc:creator>Hossein Shokri (Doctoral Researcher)</dc:creator>
  <cp:lastModifiedBy>Hossein Shokri</cp:lastModifiedBy>
  <cp:revision>70</cp:revision>
  <dcterms:created xsi:type="dcterms:W3CDTF">2020-09-30T03:06:41Z</dcterms:created>
  <dcterms:modified xsi:type="dcterms:W3CDTF">2021-11-16T00:14:13Z</dcterms:modified>
</cp:coreProperties>
</file>