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7" r:id="rId1"/>
  </p:sldMasterIdLst>
  <p:notesMasterIdLst>
    <p:notesMasterId r:id="rId30"/>
  </p:notesMasterIdLst>
  <p:sldIdLst>
    <p:sldId id="261" r:id="rId2"/>
    <p:sldId id="272" r:id="rId3"/>
    <p:sldId id="279" r:id="rId4"/>
    <p:sldId id="262" r:id="rId5"/>
    <p:sldId id="280" r:id="rId6"/>
    <p:sldId id="281" r:id="rId7"/>
    <p:sldId id="267" r:id="rId8"/>
    <p:sldId id="282" r:id="rId9"/>
    <p:sldId id="283" r:id="rId10"/>
    <p:sldId id="284" r:id="rId11"/>
    <p:sldId id="285" r:id="rId12"/>
    <p:sldId id="286" r:id="rId13"/>
    <p:sldId id="292" r:id="rId14"/>
    <p:sldId id="287" r:id="rId15"/>
    <p:sldId id="298" r:id="rId16"/>
    <p:sldId id="288" r:id="rId17"/>
    <p:sldId id="299" r:id="rId18"/>
    <p:sldId id="300" r:id="rId19"/>
    <p:sldId id="301" r:id="rId20"/>
    <p:sldId id="289" r:id="rId21"/>
    <p:sldId id="302" r:id="rId22"/>
    <p:sldId id="290" r:id="rId23"/>
    <p:sldId id="291" r:id="rId24"/>
    <p:sldId id="294" r:id="rId25"/>
    <p:sldId id="293" r:id="rId26"/>
    <p:sldId id="295" r:id="rId27"/>
    <p:sldId id="303" r:id="rId28"/>
    <p:sldId id="297"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4902" autoAdjust="0"/>
  </p:normalViewPr>
  <p:slideViewPr>
    <p:cSldViewPr snapToGrid="0">
      <p:cViewPr varScale="1">
        <p:scale>
          <a:sx n="62" d="100"/>
          <a:sy n="62" d="100"/>
        </p:scale>
        <p:origin x="1459" y="43"/>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4D6CCF-A884-43EE-AED8-06790C065FD7}" type="datetimeFigureOut">
              <a:rPr lang="en-GB" smtClean="0"/>
              <a:t>15/12/2023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4DAFF4-6EEB-4E70-8708-6ED8E20EA9E6}" type="slidenum">
              <a:rPr lang="en-GB" smtClean="0"/>
              <a:t>‹#›</a:t>
            </a:fld>
            <a:endParaRPr lang="en-GB"/>
          </a:p>
        </p:txBody>
      </p:sp>
    </p:spTree>
    <p:extLst>
      <p:ext uri="{BB962C8B-B14F-4D97-AF65-F5344CB8AC3E}">
        <p14:creationId xmlns:p14="http://schemas.microsoft.com/office/powerpoint/2010/main" val="30620900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Last month marked the 608th anniversary of the battle </a:t>
            </a:r>
            <a:endParaRPr lang="en-GB" baseline="30000" dirty="0"/>
          </a:p>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2</a:t>
            </a:fld>
            <a:endParaRPr lang="en-GB"/>
          </a:p>
        </p:txBody>
      </p:sp>
    </p:spTree>
    <p:extLst>
      <p:ext uri="{BB962C8B-B14F-4D97-AF65-F5344CB8AC3E}">
        <p14:creationId xmlns:p14="http://schemas.microsoft.com/office/powerpoint/2010/main" val="19556051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Edwards Claim to the French throne was based on the King Charles the IV of France dying without any sons or brothers, this made the English king the closest living male heir however as he was related to Charles the IV through his sister and French law prevented the crown from passing through the female line. After the Death of henrys father, he was crowned king of England and re asserted the historic claim to the French throne 87 years after his great grandfather had. </a:t>
            </a:r>
          </a:p>
        </p:txBody>
      </p:sp>
      <p:sp>
        <p:nvSpPr>
          <p:cNvPr id="4" name="Slide Number Placeholder 3"/>
          <p:cNvSpPr>
            <a:spLocks noGrp="1"/>
          </p:cNvSpPr>
          <p:nvPr>
            <p:ph type="sldNum" sz="quarter" idx="5"/>
          </p:nvPr>
        </p:nvSpPr>
        <p:spPr/>
        <p:txBody>
          <a:bodyPr/>
          <a:lstStyle/>
          <a:p>
            <a:fld id="{F04DAFF4-6EEB-4E70-8708-6ED8E20EA9E6}" type="slidenum">
              <a:rPr lang="en-GB" smtClean="0"/>
              <a:t>3</a:t>
            </a:fld>
            <a:endParaRPr lang="en-GB"/>
          </a:p>
        </p:txBody>
      </p:sp>
    </p:spTree>
    <p:extLst>
      <p:ext uri="{BB962C8B-B14F-4D97-AF65-F5344CB8AC3E}">
        <p14:creationId xmlns:p14="http://schemas.microsoft.com/office/powerpoint/2010/main" val="25334885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4</a:t>
            </a:fld>
            <a:endParaRPr lang="en-GB"/>
          </a:p>
        </p:txBody>
      </p:sp>
    </p:spTree>
    <p:extLst>
      <p:ext uri="{BB962C8B-B14F-4D97-AF65-F5344CB8AC3E}">
        <p14:creationId xmlns:p14="http://schemas.microsoft.com/office/powerpoint/2010/main" val="18459758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During the march, the French force blocked henry from crossing the river and followed the army until the English managed to get ahead of the French and cross the Somme. </a:t>
            </a:r>
          </a:p>
        </p:txBody>
      </p:sp>
      <p:sp>
        <p:nvSpPr>
          <p:cNvPr id="4" name="Slide Number Placeholder 3"/>
          <p:cNvSpPr>
            <a:spLocks noGrp="1"/>
          </p:cNvSpPr>
          <p:nvPr>
            <p:ph type="sldNum" sz="quarter" idx="5"/>
          </p:nvPr>
        </p:nvSpPr>
        <p:spPr/>
        <p:txBody>
          <a:bodyPr/>
          <a:lstStyle/>
          <a:p>
            <a:fld id="{F04DAFF4-6EEB-4E70-8708-6ED8E20EA9E6}" type="slidenum">
              <a:rPr lang="en-GB" smtClean="0"/>
              <a:t>5</a:t>
            </a:fld>
            <a:endParaRPr lang="en-GB"/>
          </a:p>
        </p:txBody>
      </p:sp>
    </p:spTree>
    <p:extLst>
      <p:ext uri="{BB962C8B-B14F-4D97-AF65-F5344CB8AC3E}">
        <p14:creationId xmlns:p14="http://schemas.microsoft.com/office/powerpoint/2010/main" val="24575100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6</a:t>
            </a:fld>
            <a:endParaRPr lang="en-GB"/>
          </a:p>
        </p:txBody>
      </p:sp>
    </p:spTree>
    <p:extLst>
      <p:ext uri="{BB962C8B-B14F-4D97-AF65-F5344CB8AC3E}">
        <p14:creationId xmlns:p14="http://schemas.microsoft.com/office/powerpoint/2010/main" val="40424939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Along with these weapons longbowmen could have also carried other small weapons such as axes and clubs which were used to hammer in the wooden stakes before the battle. Used by both sides </a:t>
            </a:r>
          </a:p>
        </p:txBody>
      </p:sp>
      <p:sp>
        <p:nvSpPr>
          <p:cNvPr id="4" name="Slide Number Placeholder 3"/>
          <p:cNvSpPr>
            <a:spLocks noGrp="1"/>
          </p:cNvSpPr>
          <p:nvPr>
            <p:ph type="sldNum" sz="quarter" idx="5"/>
          </p:nvPr>
        </p:nvSpPr>
        <p:spPr/>
        <p:txBody>
          <a:bodyPr/>
          <a:lstStyle/>
          <a:p>
            <a:fld id="{F04DAFF4-6EEB-4E70-8708-6ED8E20EA9E6}" type="slidenum">
              <a:rPr lang="en-GB" smtClean="0"/>
              <a:t>7</a:t>
            </a:fld>
            <a:endParaRPr lang="en-GB"/>
          </a:p>
        </p:txBody>
      </p:sp>
    </p:spTree>
    <p:extLst>
      <p:ext uri="{BB962C8B-B14F-4D97-AF65-F5344CB8AC3E}">
        <p14:creationId xmlns:p14="http://schemas.microsoft.com/office/powerpoint/2010/main" val="24691044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Men-at-arms, knights and other foot soldiers such as armed servants would have all carried similar weapons with quality depending on wealth, poorer solider were less likely to use large swords an instead used pole arms such as halberds and pole axes. Other weapons used would include maces and battle axes. Used by both sides. </a:t>
            </a:r>
          </a:p>
        </p:txBody>
      </p:sp>
      <p:sp>
        <p:nvSpPr>
          <p:cNvPr id="4" name="Slide Number Placeholder 3"/>
          <p:cNvSpPr>
            <a:spLocks noGrp="1"/>
          </p:cNvSpPr>
          <p:nvPr>
            <p:ph type="sldNum" sz="quarter" idx="5"/>
          </p:nvPr>
        </p:nvSpPr>
        <p:spPr/>
        <p:txBody>
          <a:bodyPr/>
          <a:lstStyle/>
          <a:p>
            <a:fld id="{F04DAFF4-6EEB-4E70-8708-6ED8E20EA9E6}" type="slidenum">
              <a:rPr lang="en-GB" smtClean="0"/>
              <a:t>8</a:t>
            </a:fld>
            <a:endParaRPr lang="en-GB"/>
          </a:p>
        </p:txBody>
      </p:sp>
    </p:spTree>
    <p:extLst>
      <p:ext uri="{BB962C8B-B14F-4D97-AF65-F5344CB8AC3E}">
        <p14:creationId xmlns:p14="http://schemas.microsoft.com/office/powerpoint/2010/main" val="3518195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Cavalry used long lances and spears unlike jousting lances they had sharp mental heads before switching to swords. Only used by French in this battle</a:t>
            </a:r>
          </a:p>
        </p:txBody>
      </p:sp>
      <p:sp>
        <p:nvSpPr>
          <p:cNvPr id="4" name="Slide Number Placeholder 3"/>
          <p:cNvSpPr>
            <a:spLocks noGrp="1"/>
          </p:cNvSpPr>
          <p:nvPr>
            <p:ph type="sldNum" sz="quarter" idx="5"/>
          </p:nvPr>
        </p:nvSpPr>
        <p:spPr/>
        <p:txBody>
          <a:bodyPr/>
          <a:lstStyle/>
          <a:p>
            <a:fld id="{F04DAFF4-6EEB-4E70-8708-6ED8E20EA9E6}" type="slidenum">
              <a:rPr lang="en-GB" smtClean="0"/>
              <a:t>9</a:t>
            </a:fld>
            <a:endParaRPr lang="en-GB"/>
          </a:p>
        </p:txBody>
      </p:sp>
    </p:spTree>
    <p:extLst>
      <p:ext uri="{BB962C8B-B14F-4D97-AF65-F5344CB8AC3E}">
        <p14:creationId xmlns:p14="http://schemas.microsoft.com/office/powerpoint/2010/main" val="38201417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Crossbows used shorter projectiles then longbows and had less distance, the shield these crossbowmen used were larger then others and could be used for cover when reloading. A crossbow is easier to use but takes longer to fire then a longbow. </a:t>
            </a:r>
          </a:p>
        </p:txBody>
      </p:sp>
      <p:sp>
        <p:nvSpPr>
          <p:cNvPr id="4" name="Slide Number Placeholder 3"/>
          <p:cNvSpPr>
            <a:spLocks noGrp="1"/>
          </p:cNvSpPr>
          <p:nvPr>
            <p:ph type="sldNum" sz="quarter" idx="5"/>
          </p:nvPr>
        </p:nvSpPr>
        <p:spPr/>
        <p:txBody>
          <a:bodyPr/>
          <a:lstStyle/>
          <a:p>
            <a:fld id="{F04DAFF4-6EEB-4E70-8708-6ED8E20EA9E6}" type="slidenum">
              <a:rPr lang="en-GB" smtClean="0"/>
              <a:t>10</a:t>
            </a:fld>
            <a:endParaRPr lang="en-GB"/>
          </a:p>
        </p:txBody>
      </p:sp>
    </p:spTree>
    <p:extLst>
      <p:ext uri="{BB962C8B-B14F-4D97-AF65-F5344CB8AC3E}">
        <p14:creationId xmlns:p14="http://schemas.microsoft.com/office/powerpoint/2010/main" val="35841794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Men-at-Arms and the armed servants that accompanied the French would have all worn similar armour to this with a richer and nobles having better plate armour then the others. All met at arms were expected to have full plate armour covering the chest, legs, shoulder and arms of the soldier. </a:t>
            </a:r>
          </a:p>
        </p:txBody>
      </p:sp>
      <p:sp>
        <p:nvSpPr>
          <p:cNvPr id="4" name="Slide Number Placeholder 3"/>
          <p:cNvSpPr>
            <a:spLocks noGrp="1"/>
          </p:cNvSpPr>
          <p:nvPr>
            <p:ph type="sldNum" sz="quarter" idx="5"/>
          </p:nvPr>
        </p:nvSpPr>
        <p:spPr/>
        <p:txBody>
          <a:bodyPr/>
          <a:lstStyle/>
          <a:p>
            <a:fld id="{F04DAFF4-6EEB-4E70-8708-6ED8E20EA9E6}" type="slidenum">
              <a:rPr lang="en-GB" smtClean="0"/>
              <a:t>11</a:t>
            </a:fld>
            <a:endParaRPr lang="en-GB"/>
          </a:p>
        </p:txBody>
      </p:sp>
    </p:spTree>
    <p:extLst>
      <p:ext uri="{BB962C8B-B14F-4D97-AF65-F5344CB8AC3E}">
        <p14:creationId xmlns:p14="http://schemas.microsoft.com/office/powerpoint/2010/main" val="27530222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Longbowmen and Crossbowmen would have typically worn chainmail and additional padding for a light armour that allowed movement, the domed helmet and kettle helmet also offered protection while giving better visibility. </a:t>
            </a:r>
          </a:p>
        </p:txBody>
      </p:sp>
      <p:sp>
        <p:nvSpPr>
          <p:cNvPr id="4" name="Slide Number Placeholder 3"/>
          <p:cNvSpPr>
            <a:spLocks noGrp="1"/>
          </p:cNvSpPr>
          <p:nvPr>
            <p:ph type="sldNum" sz="quarter" idx="5"/>
          </p:nvPr>
        </p:nvSpPr>
        <p:spPr/>
        <p:txBody>
          <a:bodyPr/>
          <a:lstStyle/>
          <a:p>
            <a:fld id="{F04DAFF4-6EEB-4E70-8708-6ED8E20EA9E6}" type="slidenum">
              <a:rPr lang="en-GB" smtClean="0"/>
              <a:t>12</a:t>
            </a:fld>
            <a:endParaRPr lang="en-GB"/>
          </a:p>
        </p:txBody>
      </p:sp>
    </p:spTree>
    <p:extLst>
      <p:ext uri="{BB962C8B-B14F-4D97-AF65-F5344CB8AC3E}">
        <p14:creationId xmlns:p14="http://schemas.microsoft.com/office/powerpoint/2010/main" val="8070166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13</a:t>
            </a:fld>
            <a:endParaRPr lang="en-GB"/>
          </a:p>
        </p:txBody>
      </p:sp>
    </p:spTree>
    <p:extLst>
      <p:ext uri="{BB962C8B-B14F-4D97-AF65-F5344CB8AC3E}">
        <p14:creationId xmlns:p14="http://schemas.microsoft.com/office/powerpoint/2010/main" val="22349726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14</a:t>
            </a:fld>
            <a:endParaRPr lang="en-GB"/>
          </a:p>
        </p:txBody>
      </p:sp>
    </p:spTree>
    <p:extLst>
      <p:ext uri="{BB962C8B-B14F-4D97-AF65-F5344CB8AC3E}">
        <p14:creationId xmlns:p14="http://schemas.microsoft.com/office/powerpoint/2010/main" val="12665168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army sent to the rear guard had no clear leadership as it was assumed the first two lines would be sufficient, the plan was originally to have archers and crossbowmen on the flanks of the main force however there was not enough space. The French also sent a small force to attack the baggage train of the English from behind.  </a:t>
            </a:r>
          </a:p>
        </p:txBody>
      </p:sp>
      <p:sp>
        <p:nvSpPr>
          <p:cNvPr id="4" name="Slide Number Placeholder 3"/>
          <p:cNvSpPr>
            <a:spLocks noGrp="1"/>
          </p:cNvSpPr>
          <p:nvPr>
            <p:ph type="sldNum" sz="quarter" idx="5"/>
          </p:nvPr>
        </p:nvSpPr>
        <p:spPr/>
        <p:txBody>
          <a:bodyPr/>
          <a:lstStyle/>
          <a:p>
            <a:fld id="{F04DAFF4-6EEB-4E70-8708-6ED8E20EA9E6}" type="slidenum">
              <a:rPr lang="en-GB" smtClean="0"/>
              <a:t>15</a:t>
            </a:fld>
            <a:endParaRPr lang="en-GB"/>
          </a:p>
        </p:txBody>
      </p:sp>
    </p:spTree>
    <p:extLst>
      <p:ext uri="{BB962C8B-B14F-4D97-AF65-F5344CB8AC3E}">
        <p14:creationId xmlns:p14="http://schemas.microsoft.com/office/powerpoint/2010/main" val="26794113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16</a:t>
            </a:fld>
            <a:endParaRPr lang="en-GB"/>
          </a:p>
        </p:txBody>
      </p:sp>
    </p:spTree>
    <p:extLst>
      <p:ext uri="{BB962C8B-B14F-4D97-AF65-F5344CB8AC3E}">
        <p14:creationId xmlns:p14="http://schemas.microsoft.com/office/powerpoint/2010/main" val="29301659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17</a:t>
            </a:fld>
            <a:endParaRPr lang="en-GB"/>
          </a:p>
        </p:txBody>
      </p:sp>
    </p:spTree>
    <p:extLst>
      <p:ext uri="{BB962C8B-B14F-4D97-AF65-F5344CB8AC3E}">
        <p14:creationId xmlns:p14="http://schemas.microsoft.com/office/powerpoint/2010/main" val="26390660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18</a:t>
            </a:fld>
            <a:endParaRPr lang="en-GB"/>
          </a:p>
        </p:txBody>
      </p:sp>
    </p:spTree>
    <p:extLst>
      <p:ext uri="{BB962C8B-B14F-4D97-AF65-F5344CB8AC3E}">
        <p14:creationId xmlns:p14="http://schemas.microsoft.com/office/powerpoint/2010/main" val="17258847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19</a:t>
            </a:fld>
            <a:endParaRPr lang="en-GB"/>
          </a:p>
        </p:txBody>
      </p:sp>
    </p:spTree>
    <p:extLst>
      <p:ext uri="{BB962C8B-B14F-4D97-AF65-F5344CB8AC3E}">
        <p14:creationId xmlns:p14="http://schemas.microsoft.com/office/powerpoint/2010/main" val="5547629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20</a:t>
            </a:fld>
            <a:endParaRPr lang="en-GB"/>
          </a:p>
        </p:txBody>
      </p:sp>
    </p:spTree>
    <p:extLst>
      <p:ext uri="{BB962C8B-B14F-4D97-AF65-F5344CB8AC3E}">
        <p14:creationId xmlns:p14="http://schemas.microsoft.com/office/powerpoint/2010/main" val="29605253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21</a:t>
            </a:fld>
            <a:endParaRPr lang="en-GB"/>
          </a:p>
        </p:txBody>
      </p:sp>
    </p:spTree>
    <p:extLst>
      <p:ext uri="{BB962C8B-B14F-4D97-AF65-F5344CB8AC3E}">
        <p14:creationId xmlns:p14="http://schemas.microsoft.com/office/powerpoint/2010/main" val="10101349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22</a:t>
            </a:fld>
            <a:endParaRPr lang="en-GB"/>
          </a:p>
        </p:txBody>
      </p:sp>
    </p:spTree>
    <p:extLst>
      <p:ext uri="{BB962C8B-B14F-4D97-AF65-F5344CB8AC3E}">
        <p14:creationId xmlns:p14="http://schemas.microsoft.com/office/powerpoint/2010/main" val="36310529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23</a:t>
            </a:fld>
            <a:endParaRPr lang="en-GB"/>
          </a:p>
        </p:txBody>
      </p:sp>
    </p:spTree>
    <p:extLst>
      <p:ext uri="{BB962C8B-B14F-4D97-AF65-F5344CB8AC3E}">
        <p14:creationId xmlns:p14="http://schemas.microsoft.com/office/powerpoint/2010/main" val="4867746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Might not fire at full speed all the time so could be up to 10 minutes before joining the fight.</a:t>
            </a:r>
          </a:p>
        </p:txBody>
      </p:sp>
      <p:sp>
        <p:nvSpPr>
          <p:cNvPr id="4" name="Slide Number Placeholder 3"/>
          <p:cNvSpPr>
            <a:spLocks noGrp="1"/>
          </p:cNvSpPr>
          <p:nvPr>
            <p:ph type="sldNum" sz="quarter" idx="5"/>
          </p:nvPr>
        </p:nvSpPr>
        <p:spPr/>
        <p:txBody>
          <a:bodyPr/>
          <a:lstStyle/>
          <a:p>
            <a:fld id="{F04DAFF4-6EEB-4E70-8708-6ED8E20EA9E6}" type="slidenum">
              <a:rPr lang="en-GB" smtClean="0"/>
              <a:t>24</a:t>
            </a:fld>
            <a:endParaRPr lang="en-GB"/>
          </a:p>
        </p:txBody>
      </p:sp>
    </p:spTree>
    <p:extLst>
      <p:ext uri="{BB962C8B-B14F-4D97-AF65-F5344CB8AC3E}">
        <p14:creationId xmlns:p14="http://schemas.microsoft.com/office/powerpoint/2010/main" val="31280698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25</a:t>
            </a:fld>
            <a:endParaRPr lang="en-GB"/>
          </a:p>
        </p:txBody>
      </p:sp>
    </p:spTree>
    <p:extLst>
      <p:ext uri="{BB962C8B-B14F-4D97-AF65-F5344CB8AC3E}">
        <p14:creationId xmlns:p14="http://schemas.microsoft.com/office/powerpoint/2010/main" val="10934320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26</a:t>
            </a:fld>
            <a:endParaRPr lang="en-GB"/>
          </a:p>
        </p:txBody>
      </p:sp>
    </p:spTree>
    <p:extLst>
      <p:ext uri="{BB962C8B-B14F-4D97-AF65-F5344CB8AC3E}">
        <p14:creationId xmlns:p14="http://schemas.microsoft.com/office/powerpoint/2010/main" val="33847266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27</a:t>
            </a:fld>
            <a:endParaRPr lang="en-GB"/>
          </a:p>
        </p:txBody>
      </p:sp>
    </p:spTree>
    <p:extLst>
      <p:ext uri="{BB962C8B-B14F-4D97-AF65-F5344CB8AC3E}">
        <p14:creationId xmlns:p14="http://schemas.microsoft.com/office/powerpoint/2010/main" val="41925322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04DAFF4-6EEB-4E70-8708-6ED8E20EA9E6}" type="slidenum">
              <a:rPr lang="en-GB" smtClean="0"/>
              <a:t>28</a:t>
            </a:fld>
            <a:endParaRPr lang="en-GB"/>
          </a:p>
        </p:txBody>
      </p:sp>
    </p:spTree>
    <p:extLst>
      <p:ext uri="{BB962C8B-B14F-4D97-AF65-F5344CB8AC3E}">
        <p14:creationId xmlns:p14="http://schemas.microsoft.com/office/powerpoint/2010/main" val="16532408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12/15/2023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2CCA79E-D69B-4CE6-994B-8CF5B5933C6A}" type="slidenum">
              <a:rPr lang="en-GB" smtClean="0"/>
              <a:t>‹#›</a:t>
            </a:fld>
            <a:endParaRPr lang="en-GB"/>
          </a:p>
        </p:txBody>
      </p:sp>
    </p:spTree>
    <p:extLst>
      <p:ext uri="{BB962C8B-B14F-4D97-AF65-F5344CB8AC3E}">
        <p14:creationId xmlns:p14="http://schemas.microsoft.com/office/powerpoint/2010/main" val="188572099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12/15/2023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2CCA79E-D69B-4CE6-994B-8CF5B5933C6A}" type="slidenum">
              <a:rPr lang="en-GB" smtClean="0"/>
              <a:t>‹#›</a:t>
            </a:fld>
            <a:endParaRPr lang="en-GB"/>
          </a:p>
        </p:txBody>
      </p:sp>
    </p:spTree>
    <p:extLst>
      <p:ext uri="{BB962C8B-B14F-4D97-AF65-F5344CB8AC3E}">
        <p14:creationId xmlns:p14="http://schemas.microsoft.com/office/powerpoint/2010/main" val="2829824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12/15/2023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2CCA79E-D69B-4CE6-994B-8CF5B5933C6A}" type="slidenum">
              <a:rPr lang="en-GB" smtClean="0"/>
              <a:t>‹#›</a:t>
            </a:fld>
            <a:endParaRPr lang="en-GB"/>
          </a:p>
        </p:txBody>
      </p:sp>
    </p:spTree>
    <p:extLst>
      <p:ext uri="{BB962C8B-B14F-4D97-AF65-F5344CB8AC3E}">
        <p14:creationId xmlns:p14="http://schemas.microsoft.com/office/powerpoint/2010/main" val="178999497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12/15/2023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12CCA79E-D69B-4CE6-994B-8CF5B5933C6A}" type="slidenum">
              <a:rPr lang="en-GB" smtClean="0"/>
              <a:t>‹#›</a:t>
            </a:fld>
            <a:endParaRPr lang="en-GB"/>
          </a:p>
        </p:txBody>
      </p:sp>
    </p:spTree>
    <p:extLst>
      <p:ext uri="{BB962C8B-B14F-4D97-AF65-F5344CB8AC3E}">
        <p14:creationId xmlns:p14="http://schemas.microsoft.com/office/powerpoint/2010/main" val="203563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12/15/2023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2CCA79E-D69B-4CE6-994B-8CF5B5933C6A}" type="slidenum">
              <a:rPr lang="en-GB" smtClean="0"/>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4620012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12/15/2023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2CCA79E-D69B-4CE6-994B-8CF5B5933C6A}" type="slidenum">
              <a:rPr lang="en-GB" smtClean="0"/>
              <a:t>‹#›</a:t>
            </a:fld>
            <a:endParaRPr lang="en-GB"/>
          </a:p>
        </p:txBody>
      </p:sp>
    </p:spTree>
    <p:extLst>
      <p:ext uri="{BB962C8B-B14F-4D97-AF65-F5344CB8AC3E}">
        <p14:creationId xmlns:p14="http://schemas.microsoft.com/office/powerpoint/2010/main" val="1598667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12/15/2023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2CCA79E-D69B-4CE6-994B-8CF5B5933C6A}" type="slidenum">
              <a:rPr lang="en-GB" smtClean="0"/>
              <a:t>‹#›</a:t>
            </a:fld>
            <a:endParaRPr lang="en-GB"/>
          </a:p>
        </p:txBody>
      </p:sp>
    </p:spTree>
    <p:extLst>
      <p:ext uri="{BB962C8B-B14F-4D97-AF65-F5344CB8AC3E}">
        <p14:creationId xmlns:p14="http://schemas.microsoft.com/office/powerpoint/2010/main" val="1661070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12/15/2023</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12CCA79E-D69B-4CE6-994B-8CF5B5933C6A}" type="slidenum">
              <a:rPr lang="en-GB" smtClean="0"/>
              <a:t>‹#›</a:t>
            </a:fld>
            <a:endParaRPr lang="en-GB"/>
          </a:p>
        </p:txBody>
      </p:sp>
    </p:spTree>
    <p:extLst>
      <p:ext uri="{BB962C8B-B14F-4D97-AF65-F5344CB8AC3E}">
        <p14:creationId xmlns:p14="http://schemas.microsoft.com/office/powerpoint/2010/main" val="3675954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12/15/2023</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12CCA79E-D69B-4CE6-994B-8CF5B5933C6A}" type="slidenum">
              <a:rPr lang="en-GB" smtClean="0"/>
              <a:t>‹#›</a:t>
            </a:fld>
            <a:endParaRPr lang="en-GB"/>
          </a:p>
        </p:txBody>
      </p:sp>
    </p:spTree>
    <p:extLst>
      <p:ext uri="{BB962C8B-B14F-4D97-AF65-F5344CB8AC3E}">
        <p14:creationId xmlns:p14="http://schemas.microsoft.com/office/powerpoint/2010/main" val="18611832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12/15/2023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2CCA79E-D69B-4CE6-994B-8CF5B5933C6A}" type="slidenum">
              <a:rPr lang="en-GB" smtClean="0"/>
              <a:t>‹#›</a:t>
            </a:fld>
            <a:endParaRPr lang="en-GB"/>
          </a:p>
        </p:txBody>
      </p:sp>
    </p:spTree>
    <p:extLst>
      <p:ext uri="{BB962C8B-B14F-4D97-AF65-F5344CB8AC3E}">
        <p14:creationId xmlns:p14="http://schemas.microsoft.com/office/powerpoint/2010/main" val="1210453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12/15/2023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2CCA79E-D69B-4CE6-994B-8CF5B5933C6A}" type="slidenum">
              <a:rPr lang="en-GB" smtClean="0"/>
              <a:t>‹#›</a:t>
            </a:fld>
            <a:endParaRPr lang="en-GB"/>
          </a:p>
        </p:txBody>
      </p:sp>
    </p:spTree>
    <p:extLst>
      <p:ext uri="{BB962C8B-B14F-4D97-AF65-F5344CB8AC3E}">
        <p14:creationId xmlns:p14="http://schemas.microsoft.com/office/powerpoint/2010/main" val="26784179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461192D4-3DEB-49BB-8F09-91031D57C7DB}"/>
              </a:ext>
            </a:extLst>
          </p:cNvPr>
          <p:cNvSpPr>
            <a:spLocks noGrp="1"/>
          </p:cNvSpPr>
          <p:nvPr>
            <p:ph type="pic" sz="quarter" idx="14" hasCustomPrompt="1"/>
          </p:nvPr>
        </p:nvSpPr>
        <p:spPr>
          <a:xfrm>
            <a:off x="0" y="0"/>
            <a:ext cx="12196224" cy="6858000"/>
          </a:xfrm>
          <a:solidFill>
            <a:schemeClr val="accent1"/>
          </a:solidFill>
        </p:spPr>
        <p:txBody>
          <a:bodyPr tIns="1280160" anchor="ctr">
            <a:noAutofit/>
          </a:bodyPr>
          <a:lstStyle>
            <a:lvl1pPr algn="ctr">
              <a:defRPr sz="2000"/>
            </a:lvl1pPr>
          </a:lstStyle>
          <a:p>
            <a:r>
              <a:rPr lang="en-US" dirty="0"/>
              <a:t>Click to insert image here</a:t>
            </a:r>
          </a:p>
          <a:p>
            <a:endParaRPr lang="en-US" dirty="0"/>
          </a:p>
        </p:txBody>
      </p:sp>
      <p:sp>
        <p:nvSpPr>
          <p:cNvPr id="3" name="Title 2">
            <a:extLst>
              <a:ext uri="{FF2B5EF4-FFF2-40B4-BE49-F238E27FC236}">
                <a16:creationId xmlns:a16="http://schemas.microsoft.com/office/drawing/2014/main" id="{9194C4FA-8597-7449-A0F1-38E8A1C6B852}"/>
              </a:ext>
            </a:extLst>
          </p:cNvPr>
          <p:cNvSpPr>
            <a:spLocks noGrp="1"/>
          </p:cNvSpPr>
          <p:nvPr>
            <p:ph type="title" hasCustomPrompt="1"/>
          </p:nvPr>
        </p:nvSpPr>
        <p:spPr>
          <a:xfrm>
            <a:off x="-11018" y="1526016"/>
            <a:ext cx="12188952" cy="2031324"/>
          </a:xfrm>
          <a:solidFill>
            <a:schemeClr val="tx1">
              <a:lumMod val="85000"/>
              <a:lumOff val="15000"/>
              <a:alpha val="60000"/>
            </a:schemeClr>
          </a:solidFill>
        </p:spPr>
        <p:txBody>
          <a:bodyPr lIns="868680" tIns="91440">
            <a:normAutofit/>
          </a:bodyPr>
          <a:lstStyle>
            <a:lvl1pPr>
              <a:defRPr sz="4000" b="1">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816844781"/>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Title and 3 Content Horizont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E667F-4D1E-EA4A-9BD5-F58C1A590CE7}"/>
              </a:ext>
            </a:extLst>
          </p:cNvPr>
          <p:cNvSpPr>
            <a:spLocks noGrp="1"/>
          </p:cNvSpPr>
          <p:nvPr>
            <p:ph type="title" hasCustomPrompt="1"/>
          </p:nvPr>
        </p:nvSpPr>
        <p:spPr>
          <a:xfrm>
            <a:off x="838199" y="566928"/>
            <a:ext cx="10537683" cy="862621"/>
          </a:xfrm>
        </p:spPr>
        <p:txBody>
          <a:bodyPr lIns="0" tIns="0" anchor="t">
            <a:normAutofit/>
          </a:bodyPr>
          <a:lstStyle>
            <a:lvl1pPr>
              <a:defRPr sz="2800" b="1">
                <a:solidFill>
                  <a:schemeClr val="accent5"/>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FDA66A47-2551-47FC-AF11-56C9D8900AD8}"/>
              </a:ext>
            </a:extLst>
          </p:cNvPr>
          <p:cNvSpPr>
            <a:spLocks noGrp="1"/>
          </p:cNvSpPr>
          <p:nvPr>
            <p:ph type="pic" sz="quarter" idx="32" hasCustomPrompt="1"/>
          </p:nvPr>
        </p:nvSpPr>
        <p:spPr>
          <a:xfrm>
            <a:off x="2895600" y="2022680"/>
            <a:ext cx="3200400" cy="1225296"/>
          </a:xfrm>
          <a:solidFill>
            <a:schemeClr val="accent1"/>
          </a:solidFill>
          <a:ln w="12700">
            <a:solidFill>
              <a:schemeClr val="accent5"/>
            </a:solidFill>
          </a:ln>
        </p:spPr>
        <p:txBody>
          <a:bodyPr anchor="ctr">
            <a:normAutofit/>
          </a:bodyPr>
          <a:lstStyle>
            <a:lvl1pPr algn="ctr">
              <a:defRPr sz="1600"/>
            </a:lvl1pPr>
          </a:lstStyle>
          <a:p>
            <a:r>
              <a:rPr lang="en-US" dirty="0"/>
              <a:t>Click to insert image</a:t>
            </a:r>
          </a:p>
        </p:txBody>
      </p:sp>
      <p:sp>
        <p:nvSpPr>
          <p:cNvPr id="13" name="Text Placeholder 5">
            <a:extLst>
              <a:ext uri="{FF2B5EF4-FFF2-40B4-BE49-F238E27FC236}">
                <a16:creationId xmlns:a16="http://schemas.microsoft.com/office/drawing/2014/main" id="{46A8B312-3B12-4FB7-8207-99056B6249D0}"/>
              </a:ext>
            </a:extLst>
          </p:cNvPr>
          <p:cNvSpPr>
            <a:spLocks noGrp="1"/>
          </p:cNvSpPr>
          <p:nvPr>
            <p:ph type="body" sz="quarter" idx="35" hasCustomPrompt="1"/>
          </p:nvPr>
        </p:nvSpPr>
        <p:spPr>
          <a:xfrm>
            <a:off x="6107040" y="2022680"/>
            <a:ext cx="3200400" cy="1225296"/>
          </a:xfrm>
          <a:solidFill>
            <a:schemeClr val="accent5"/>
          </a:solidFill>
          <a:ln w="25400">
            <a:solidFill>
              <a:schemeClr val="accent5"/>
            </a:solidFill>
          </a:ln>
        </p:spPr>
        <p:txBody>
          <a:bodyPr lIns="438912" rIns="438912" anchor="ctr">
            <a:normAutofit/>
          </a:bodyPr>
          <a:lstStyle>
            <a:lvl1pPr marL="0" indent="0">
              <a:buFontTx/>
              <a:buNone/>
              <a:defRPr sz="1600">
                <a:solidFill>
                  <a:schemeClr val="bg1"/>
                </a:solidFill>
              </a:defRPr>
            </a:lvl1pPr>
          </a:lstStyle>
          <a:p>
            <a:r>
              <a:rPr lang="en-US" dirty="0">
                <a:solidFill>
                  <a:schemeClr val="bg1"/>
                </a:solidFill>
              </a:rPr>
              <a:t>Click to edit master text style</a:t>
            </a:r>
          </a:p>
        </p:txBody>
      </p:sp>
      <p:sp>
        <p:nvSpPr>
          <p:cNvPr id="15" name="Picture Placeholder 3">
            <a:extLst>
              <a:ext uri="{FF2B5EF4-FFF2-40B4-BE49-F238E27FC236}">
                <a16:creationId xmlns:a16="http://schemas.microsoft.com/office/drawing/2014/main" id="{1889AF3F-A262-4DE7-9C9F-D0730B47D914}"/>
              </a:ext>
            </a:extLst>
          </p:cNvPr>
          <p:cNvSpPr>
            <a:spLocks noGrp="1"/>
          </p:cNvSpPr>
          <p:nvPr>
            <p:ph type="pic" sz="quarter" idx="33" hasCustomPrompt="1"/>
          </p:nvPr>
        </p:nvSpPr>
        <p:spPr>
          <a:xfrm>
            <a:off x="2895600" y="3470340"/>
            <a:ext cx="3200400" cy="1225296"/>
          </a:xfrm>
          <a:solidFill>
            <a:schemeClr val="accent1"/>
          </a:solidFill>
          <a:ln w="12700">
            <a:solidFill>
              <a:schemeClr val="accent5"/>
            </a:solidFill>
          </a:ln>
        </p:spPr>
        <p:txBody>
          <a:bodyPr anchor="ctr">
            <a:normAutofit/>
          </a:bodyPr>
          <a:lstStyle>
            <a:lvl1pPr algn="ctr">
              <a:defRPr sz="1600"/>
            </a:lvl1pPr>
          </a:lstStyle>
          <a:p>
            <a:r>
              <a:rPr lang="en-US" dirty="0"/>
              <a:t>Click to insert image</a:t>
            </a:r>
          </a:p>
        </p:txBody>
      </p:sp>
      <p:sp>
        <p:nvSpPr>
          <p:cNvPr id="30" name="Text Placeholder 5">
            <a:extLst>
              <a:ext uri="{FF2B5EF4-FFF2-40B4-BE49-F238E27FC236}">
                <a16:creationId xmlns:a16="http://schemas.microsoft.com/office/drawing/2014/main" id="{43E97BC8-22E4-3141-9608-84A945A42A89}"/>
              </a:ext>
            </a:extLst>
          </p:cNvPr>
          <p:cNvSpPr>
            <a:spLocks noGrp="1"/>
          </p:cNvSpPr>
          <p:nvPr>
            <p:ph type="body" sz="quarter" idx="22" hasCustomPrompt="1"/>
          </p:nvPr>
        </p:nvSpPr>
        <p:spPr>
          <a:xfrm>
            <a:off x="6096000" y="3470340"/>
            <a:ext cx="3200400" cy="1225296"/>
          </a:xfrm>
          <a:solidFill>
            <a:schemeClr val="accent5"/>
          </a:solidFill>
          <a:ln w="25400">
            <a:solidFill>
              <a:schemeClr val="accent5"/>
            </a:solidFill>
          </a:ln>
        </p:spPr>
        <p:txBody>
          <a:bodyPr lIns="438912" rIns="438912" anchor="ctr">
            <a:normAutofit/>
          </a:bodyPr>
          <a:lstStyle>
            <a:lvl1pPr marL="0" indent="0">
              <a:buFontTx/>
              <a:buNone/>
              <a:defRPr sz="1600">
                <a:solidFill>
                  <a:schemeClr val="bg1"/>
                </a:solidFill>
              </a:defRPr>
            </a:lvl1pPr>
          </a:lstStyle>
          <a:p>
            <a:r>
              <a:rPr lang="en-US" dirty="0">
                <a:solidFill>
                  <a:schemeClr val="bg1"/>
                </a:solidFill>
              </a:rPr>
              <a:t>Click to edit master text style</a:t>
            </a:r>
          </a:p>
        </p:txBody>
      </p:sp>
      <p:sp>
        <p:nvSpPr>
          <p:cNvPr id="16" name="Picture Placeholder 3">
            <a:extLst>
              <a:ext uri="{FF2B5EF4-FFF2-40B4-BE49-F238E27FC236}">
                <a16:creationId xmlns:a16="http://schemas.microsoft.com/office/drawing/2014/main" id="{F4D375CF-42E3-43DD-814F-AC643A2908FE}"/>
              </a:ext>
            </a:extLst>
          </p:cNvPr>
          <p:cNvSpPr>
            <a:spLocks noGrp="1"/>
          </p:cNvSpPr>
          <p:nvPr>
            <p:ph type="pic" sz="quarter" idx="34" hasCustomPrompt="1"/>
          </p:nvPr>
        </p:nvSpPr>
        <p:spPr>
          <a:xfrm>
            <a:off x="2895600" y="4922214"/>
            <a:ext cx="3200400" cy="1225296"/>
          </a:xfrm>
          <a:solidFill>
            <a:schemeClr val="accent1"/>
          </a:solidFill>
          <a:ln w="12700">
            <a:solidFill>
              <a:schemeClr val="accent5"/>
            </a:solidFill>
          </a:ln>
        </p:spPr>
        <p:txBody>
          <a:bodyPr anchor="ctr">
            <a:normAutofit/>
          </a:bodyPr>
          <a:lstStyle>
            <a:lvl1pPr algn="ctr">
              <a:defRPr sz="1600"/>
            </a:lvl1pPr>
          </a:lstStyle>
          <a:p>
            <a:r>
              <a:rPr lang="en-US" dirty="0"/>
              <a:t>Click to insert image</a:t>
            </a:r>
          </a:p>
        </p:txBody>
      </p:sp>
      <p:sp>
        <p:nvSpPr>
          <p:cNvPr id="14" name="Text Placeholder 5">
            <a:extLst>
              <a:ext uri="{FF2B5EF4-FFF2-40B4-BE49-F238E27FC236}">
                <a16:creationId xmlns:a16="http://schemas.microsoft.com/office/drawing/2014/main" id="{1B752F2A-0251-4959-80B1-17743D2F9FE4}"/>
              </a:ext>
            </a:extLst>
          </p:cNvPr>
          <p:cNvSpPr>
            <a:spLocks noGrp="1"/>
          </p:cNvSpPr>
          <p:nvPr>
            <p:ph type="body" sz="quarter" idx="36" hasCustomPrompt="1"/>
          </p:nvPr>
        </p:nvSpPr>
        <p:spPr>
          <a:xfrm>
            <a:off x="6096000" y="4922214"/>
            <a:ext cx="3200400" cy="1225296"/>
          </a:xfrm>
          <a:solidFill>
            <a:schemeClr val="accent5"/>
          </a:solidFill>
          <a:ln w="25400">
            <a:solidFill>
              <a:schemeClr val="accent5"/>
            </a:solidFill>
          </a:ln>
        </p:spPr>
        <p:txBody>
          <a:bodyPr lIns="438912" rIns="438912" anchor="ctr">
            <a:normAutofit/>
          </a:bodyPr>
          <a:lstStyle>
            <a:lvl1pPr marL="0" indent="0">
              <a:buFontTx/>
              <a:buNone/>
              <a:defRPr sz="1600">
                <a:solidFill>
                  <a:schemeClr val="bg1"/>
                </a:solidFill>
              </a:defRPr>
            </a:lvl1pPr>
          </a:lstStyle>
          <a:p>
            <a:r>
              <a:rPr lang="en-US" dirty="0">
                <a:solidFill>
                  <a:schemeClr val="bg1"/>
                </a:solidFill>
              </a:rPr>
              <a:t>Click to edit master text style</a:t>
            </a:r>
          </a:p>
        </p:txBody>
      </p:sp>
      <p:sp>
        <p:nvSpPr>
          <p:cNvPr id="17" name="Slide Number Placeholder 16">
            <a:extLst>
              <a:ext uri="{FF2B5EF4-FFF2-40B4-BE49-F238E27FC236}">
                <a16:creationId xmlns:a16="http://schemas.microsoft.com/office/drawing/2014/main" id="{127BF259-DAF9-B243-B6F0-58E2A58BD7DC}"/>
              </a:ext>
            </a:extLst>
          </p:cNvPr>
          <p:cNvSpPr>
            <a:spLocks noGrp="1"/>
          </p:cNvSpPr>
          <p:nvPr>
            <p:ph type="sldNum" sz="quarter" idx="17"/>
          </p:nvPr>
        </p:nvSpPr>
        <p:spPr/>
        <p:txBody>
          <a:bodyPr/>
          <a:lstStyle>
            <a:lvl1pPr>
              <a:defRPr sz="1200"/>
            </a:lvl1pPr>
          </a:lstStyle>
          <a:p>
            <a:fld id="{12CCA79E-D69B-4CE6-994B-8CF5B5933C6A}" type="slidenum">
              <a:rPr lang="en-GB" smtClean="0"/>
              <a:t>‹#›</a:t>
            </a:fld>
            <a:endParaRPr lang="en-GB"/>
          </a:p>
        </p:txBody>
      </p:sp>
    </p:spTree>
    <p:extLst>
      <p:ext uri="{BB962C8B-B14F-4D97-AF65-F5344CB8AC3E}">
        <p14:creationId xmlns:p14="http://schemas.microsoft.com/office/powerpoint/2010/main" val="3678196171"/>
      </p:ext>
    </p:extLst>
  </p:cSld>
  <p:clrMapOvr>
    <a:masterClrMapping/>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Title, Subtitle, Image, and Content">
    <p:spTree>
      <p:nvGrpSpPr>
        <p:cNvPr id="1" name=""/>
        <p:cNvGrpSpPr/>
        <p:nvPr/>
      </p:nvGrpSpPr>
      <p:grpSpPr>
        <a:xfrm>
          <a:off x="0" y="0"/>
          <a:ext cx="0" cy="0"/>
          <a:chOff x="0" y="0"/>
          <a:chExt cx="0" cy="0"/>
        </a:xfrm>
      </p:grpSpPr>
      <p:sp>
        <p:nvSpPr>
          <p:cNvPr id="11" name="Title 13">
            <a:extLst>
              <a:ext uri="{FF2B5EF4-FFF2-40B4-BE49-F238E27FC236}">
                <a16:creationId xmlns:a16="http://schemas.microsoft.com/office/drawing/2014/main" id="{63C9361F-F5AC-124A-A751-F276961C97BC}"/>
              </a:ext>
            </a:extLst>
          </p:cNvPr>
          <p:cNvSpPr>
            <a:spLocks noGrp="1"/>
          </p:cNvSpPr>
          <p:nvPr>
            <p:ph type="title" hasCustomPrompt="1"/>
          </p:nvPr>
        </p:nvSpPr>
        <p:spPr>
          <a:xfrm>
            <a:off x="833175" y="528629"/>
            <a:ext cx="10542707" cy="479900"/>
          </a:xfrm>
        </p:spPr>
        <p:txBody>
          <a:bodyPr lIns="0" tIns="0" rIns="0" bIns="0" anchor="t">
            <a:noAutofit/>
          </a:bodyPr>
          <a:lstStyle>
            <a:lvl1pPr>
              <a:defRPr sz="3600" b="1">
                <a:solidFill>
                  <a:schemeClr val="accent5"/>
                </a:solidFill>
              </a:defRPr>
            </a:lvl1pPr>
          </a:lstStyle>
          <a:p>
            <a:r>
              <a:rPr lang="en-US" dirty="0"/>
              <a:t>Click to edit master title text</a:t>
            </a:r>
            <a:br>
              <a:rPr lang="en-US" dirty="0"/>
            </a:br>
            <a:endParaRPr lang="en-US" dirty="0"/>
          </a:p>
        </p:txBody>
      </p:sp>
      <p:sp>
        <p:nvSpPr>
          <p:cNvPr id="23" name="Text Placeholder 11">
            <a:extLst>
              <a:ext uri="{FF2B5EF4-FFF2-40B4-BE49-F238E27FC236}">
                <a16:creationId xmlns:a16="http://schemas.microsoft.com/office/drawing/2014/main" id="{E110C240-E84A-BB4D-911E-3069CAF91AAB}"/>
              </a:ext>
            </a:extLst>
          </p:cNvPr>
          <p:cNvSpPr>
            <a:spLocks noGrp="1"/>
          </p:cNvSpPr>
          <p:nvPr>
            <p:ph type="body" sz="quarter" idx="19" hasCustomPrompt="1"/>
          </p:nvPr>
        </p:nvSpPr>
        <p:spPr>
          <a:xfrm>
            <a:off x="833176" y="1018950"/>
            <a:ext cx="10542706" cy="479900"/>
          </a:xfrm>
        </p:spPr>
        <p:txBody>
          <a:bodyPr lIns="0" tIns="0" rIns="0" bIns="0">
            <a:noAutofit/>
          </a:bodyPr>
          <a:lstStyle>
            <a:lvl1pPr marL="0" indent="0">
              <a:buNone/>
              <a:defRPr sz="2800" b="1">
                <a:solidFill>
                  <a:schemeClr val="accent6"/>
                </a:solidFill>
              </a:defRPr>
            </a:lvl1pPr>
          </a:lstStyle>
          <a:p>
            <a:pPr lvl="0"/>
            <a:r>
              <a:rPr lang="en-US" dirty="0"/>
              <a:t>Click to edit master title text</a:t>
            </a:r>
          </a:p>
        </p:txBody>
      </p:sp>
      <p:sp>
        <p:nvSpPr>
          <p:cNvPr id="3" name="Picture Placeholder 2">
            <a:extLst>
              <a:ext uri="{FF2B5EF4-FFF2-40B4-BE49-F238E27FC236}">
                <a16:creationId xmlns:a16="http://schemas.microsoft.com/office/drawing/2014/main" id="{611B2370-69F6-454B-ACB1-3BCDAE4D8D56}"/>
              </a:ext>
            </a:extLst>
          </p:cNvPr>
          <p:cNvSpPr>
            <a:spLocks noGrp="1"/>
          </p:cNvSpPr>
          <p:nvPr>
            <p:ph type="pic" sz="quarter" idx="20" hasCustomPrompt="1"/>
          </p:nvPr>
        </p:nvSpPr>
        <p:spPr>
          <a:xfrm>
            <a:off x="833175" y="1963738"/>
            <a:ext cx="7320225" cy="4217987"/>
          </a:xfrm>
          <a:solidFill>
            <a:schemeClr val="accent1"/>
          </a:solidFill>
        </p:spPr>
        <p:txBody>
          <a:bodyPr anchor="ctr">
            <a:normAutofit/>
          </a:bodyPr>
          <a:lstStyle>
            <a:lvl1pPr algn="ctr">
              <a:defRPr sz="1600"/>
            </a:lvl1pPr>
          </a:lstStyle>
          <a:p>
            <a:r>
              <a:rPr lang="en-US" dirty="0"/>
              <a:t>Click to insert image here</a:t>
            </a:r>
          </a:p>
        </p:txBody>
      </p:sp>
      <p:sp>
        <p:nvSpPr>
          <p:cNvPr id="12" name="Text Placeholder 11">
            <a:extLst>
              <a:ext uri="{FF2B5EF4-FFF2-40B4-BE49-F238E27FC236}">
                <a16:creationId xmlns:a16="http://schemas.microsoft.com/office/drawing/2014/main" id="{5485AAEB-729B-0E45-AA2A-8821D226E74F}"/>
              </a:ext>
            </a:extLst>
          </p:cNvPr>
          <p:cNvSpPr>
            <a:spLocks noGrp="1"/>
          </p:cNvSpPr>
          <p:nvPr>
            <p:ph type="body" sz="quarter" idx="14" hasCustomPrompt="1"/>
          </p:nvPr>
        </p:nvSpPr>
        <p:spPr>
          <a:xfrm>
            <a:off x="8960220" y="3888618"/>
            <a:ext cx="2389094" cy="479900"/>
          </a:xfrm>
        </p:spPr>
        <p:txBody>
          <a:bodyPr lIns="0" tIns="0" rIns="0" bIns="0">
            <a:noAutofit/>
          </a:bodyPr>
          <a:lstStyle>
            <a:lvl1pPr marL="0" indent="0">
              <a:buNone/>
              <a:defRPr sz="1600" b="1">
                <a:solidFill>
                  <a:schemeClr val="accent5"/>
                </a:solidFill>
              </a:defRPr>
            </a:lvl1pPr>
          </a:lstStyle>
          <a:p>
            <a:pPr lvl="0"/>
            <a:r>
              <a:rPr lang="en-US" dirty="0"/>
              <a:t>Click to edit master text style</a:t>
            </a:r>
          </a:p>
        </p:txBody>
      </p:sp>
      <p:sp>
        <p:nvSpPr>
          <p:cNvPr id="18" name="Text Placeholder 11">
            <a:extLst>
              <a:ext uri="{FF2B5EF4-FFF2-40B4-BE49-F238E27FC236}">
                <a16:creationId xmlns:a16="http://schemas.microsoft.com/office/drawing/2014/main" id="{3BA4E48D-7640-4648-AD2A-35EB9295CCF5}"/>
              </a:ext>
            </a:extLst>
          </p:cNvPr>
          <p:cNvSpPr>
            <a:spLocks noGrp="1"/>
          </p:cNvSpPr>
          <p:nvPr>
            <p:ph type="body" sz="quarter" idx="18" hasCustomPrompt="1"/>
          </p:nvPr>
        </p:nvSpPr>
        <p:spPr>
          <a:xfrm>
            <a:off x="8960220" y="5322378"/>
            <a:ext cx="2389094" cy="859760"/>
          </a:xfrm>
        </p:spPr>
        <p:txBody>
          <a:bodyPr lIns="0" tIns="0" rIns="0" bIns="0">
            <a:noAutofit/>
          </a:bodyPr>
          <a:lstStyle>
            <a:lvl1pPr marL="0" indent="0">
              <a:buNone/>
              <a:defRPr sz="1600">
                <a:solidFill>
                  <a:schemeClr val="accent5"/>
                </a:solidFill>
              </a:defRPr>
            </a:lvl1pPr>
          </a:lstStyle>
          <a:p>
            <a:pPr lvl="0"/>
            <a:r>
              <a:rPr lang="en-US" dirty="0"/>
              <a:t>Click to edit master text style</a:t>
            </a:r>
          </a:p>
        </p:txBody>
      </p:sp>
    </p:spTree>
    <p:extLst>
      <p:ext uri="{BB962C8B-B14F-4D97-AF65-F5344CB8AC3E}">
        <p14:creationId xmlns:p14="http://schemas.microsoft.com/office/powerpoint/2010/main" val="2946232896"/>
      </p:ext>
    </p:extLst>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Title and 3 column">
    <p:spTree>
      <p:nvGrpSpPr>
        <p:cNvPr id="1" name=""/>
        <p:cNvGrpSpPr/>
        <p:nvPr/>
      </p:nvGrpSpPr>
      <p:grpSpPr>
        <a:xfrm>
          <a:off x="0" y="0"/>
          <a:ext cx="0" cy="0"/>
          <a:chOff x="0" y="0"/>
          <a:chExt cx="0" cy="0"/>
        </a:xfrm>
      </p:grpSpPr>
      <p:sp>
        <p:nvSpPr>
          <p:cNvPr id="36" name="Title 13">
            <a:extLst>
              <a:ext uri="{FF2B5EF4-FFF2-40B4-BE49-F238E27FC236}">
                <a16:creationId xmlns:a16="http://schemas.microsoft.com/office/drawing/2014/main" id="{40DEA294-B1C6-9E48-A990-C4FC916393BE}"/>
              </a:ext>
            </a:extLst>
          </p:cNvPr>
          <p:cNvSpPr>
            <a:spLocks noGrp="1"/>
          </p:cNvSpPr>
          <p:nvPr>
            <p:ph type="title" hasCustomPrompt="1"/>
          </p:nvPr>
        </p:nvSpPr>
        <p:spPr>
          <a:xfrm>
            <a:off x="838199" y="566928"/>
            <a:ext cx="10537683" cy="873436"/>
          </a:xfrm>
        </p:spPr>
        <p:txBody>
          <a:bodyPr lIns="0" tIns="0" rIns="0" bIns="0" anchor="t">
            <a:noAutofit/>
          </a:bodyPr>
          <a:lstStyle>
            <a:lvl1pPr>
              <a:defRPr sz="2800" b="1">
                <a:solidFill>
                  <a:schemeClr val="accent5"/>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692A9031-5DBD-4AD9-9381-7F3F67DD857C}"/>
              </a:ext>
            </a:extLst>
          </p:cNvPr>
          <p:cNvSpPr>
            <a:spLocks noGrp="1"/>
          </p:cNvSpPr>
          <p:nvPr>
            <p:ph type="pic" sz="quarter" idx="31" hasCustomPrompt="1"/>
          </p:nvPr>
        </p:nvSpPr>
        <p:spPr>
          <a:xfrm>
            <a:off x="838200" y="2540000"/>
            <a:ext cx="3043238" cy="2711450"/>
          </a:xfrm>
          <a:solidFill>
            <a:schemeClr val="accent1"/>
          </a:solidFill>
        </p:spPr>
        <p:txBody>
          <a:bodyPr anchor="ctr">
            <a:normAutofit/>
          </a:bodyPr>
          <a:lstStyle>
            <a:lvl1pPr algn="ctr">
              <a:defRPr sz="1800"/>
            </a:lvl1pPr>
          </a:lstStyle>
          <a:p>
            <a:r>
              <a:rPr lang="en-US" dirty="0"/>
              <a:t>Click to insert image</a:t>
            </a:r>
          </a:p>
        </p:txBody>
      </p:sp>
      <p:sp>
        <p:nvSpPr>
          <p:cNvPr id="19" name="Text Placeholder 9">
            <a:extLst>
              <a:ext uri="{FF2B5EF4-FFF2-40B4-BE49-F238E27FC236}">
                <a16:creationId xmlns:a16="http://schemas.microsoft.com/office/drawing/2014/main" id="{89751D94-3DF3-A241-B368-55DC9BEF389C}"/>
              </a:ext>
            </a:extLst>
          </p:cNvPr>
          <p:cNvSpPr>
            <a:spLocks noGrp="1"/>
          </p:cNvSpPr>
          <p:nvPr>
            <p:ph type="body" sz="quarter" idx="30" hasCustomPrompt="1"/>
          </p:nvPr>
        </p:nvSpPr>
        <p:spPr>
          <a:xfrm>
            <a:off x="838197" y="4634096"/>
            <a:ext cx="3042684" cy="617685"/>
          </a:xfrm>
          <a:solidFill>
            <a:schemeClr val="accent4">
              <a:alpha val="90000"/>
            </a:schemeClr>
          </a:solidFill>
        </p:spPr>
        <p:txBody>
          <a:bodyPr lIns="91440" tIns="91440" anchor="ctr" anchorCtr="0">
            <a:normAutofit/>
          </a:bodyPr>
          <a:lstStyle>
            <a:lvl1pPr marL="0" indent="0" algn="ctr">
              <a:lnSpc>
                <a:spcPct val="60000"/>
              </a:lnSpc>
              <a:buNone/>
              <a:defRPr sz="1600" b="0" i="0">
                <a:solidFill>
                  <a:schemeClr val="bg1"/>
                </a:solidFill>
                <a:latin typeface="+mn-lt"/>
                <a:cs typeface="Arial" panose="020B0604020202020204" pitchFamily="34" charset="0"/>
              </a:defRPr>
            </a:lvl1pPr>
          </a:lstStyle>
          <a:p>
            <a:pPr lvl="0"/>
            <a:r>
              <a:rPr lang="en-US" dirty="0"/>
              <a:t>Click to edit master text style</a:t>
            </a:r>
          </a:p>
        </p:txBody>
      </p:sp>
      <p:sp>
        <p:nvSpPr>
          <p:cNvPr id="12" name="Picture Placeholder 2">
            <a:extLst>
              <a:ext uri="{FF2B5EF4-FFF2-40B4-BE49-F238E27FC236}">
                <a16:creationId xmlns:a16="http://schemas.microsoft.com/office/drawing/2014/main" id="{3B5A1782-324D-4E6F-B70F-B4AAAF5BE282}"/>
              </a:ext>
            </a:extLst>
          </p:cNvPr>
          <p:cNvSpPr>
            <a:spLocks noGrp="1"/>
          </p:cNvSpPr>
          <p:nvPr>
            <p:ph type="pic" sz="quarter" idx="32" hasCustomPrompt="1"/>
          </p:nvPr>
        </p:nvSpPr>
        <p:spPr>
          <a:xfrm>
            <a:off x="4600994" y="2540000"/>
            <a:ext cx="3043238" cy="2711450"/>
          </a:xfrm>
          <a:solidFill>
            <a:schemeClr val="accent1"/>
          </a:solidFill>
        </p:spPr>
        <p:txBody>
          <a:bodyPr anchor="ctr">
            <a:normAutofit/>
          </a:bodyPr>
          <a:lstStyle>
            <a:lvl1pPr algn="ctr">
              <a:defRPr sz="1800"/>
            </a:lvl1pPr>
          </a:lstStyle>
          <a:p>
            <a:r>
              <a:rPr lang="en-US" dirty="0"/>
              <a:t>Click to insert image</a:t>
            </a:r>
          </a:p>
        </p:txBody>
      </p:sp>
      <p:sp>
        <p:nvSpPr>
          <p:cNvPr id="16" name="Text Placeholder 9">
            <a:extLst>
              <a:ext uri="{FF2B5EF4-FFF2-40B4-BE49-F238E27FC236}">
                <a16:creationId xmlns:a16="http://schemas.microsoft.com/office/drawing/2014/main" id="{D02C2A04-A4DF-194D-9BF0-98BDCA834A87}"/>
              </a:ext>
            </a:extLst>
          </p:cNvPr>
          <p:cNvSpPr>
            <a:spLocks noGrp="1"/>
          </p:cNvSpPr>
          <p:nvPr>
            <p:ph type="body" sz="quarter" idx="29" hasCustomPrompt="1"/>
          </p:nvPr>
        </p:nvSpPr>
        <p:spPr>
          <a:xfrm>
            <a:off x="4601548" y="4634097"/>
            <a:ext cx="3042684" cy="617685"/>
          </a:xfrm>
          <a:solidFill>
            <a:schemeClr val="accent2">
              <a:alpha val="90000"/>
            </a:schemeClr>
          </a:solidFill>
        </p:spPr>
        <p:txBody>
          <a:bodyPr lIns="91440" tIns="91440" anchor="ctr" anchorCtr="0">
            <a:normAutofit/>
          </a:bodyPr>
          <a:lstStyle>
            <a:lvl1pPr marL="0" indent="0" algn="ctr">
              <a:lnSpc>
                <a:spcPct val="60000"/>
              </a:lnSpc>
              <a:buNone/>
              <a:defRPr sz="1600" b="0" i="0">
                <a:solidFill>
                  <a:schemeClr val="bg1"/>
                </a:solidFill>
                <a:latin typeface="+mn-lt"/>
                <a:cs typeface="Arial" panose="020B0604020202020204" pitchFamily="34" charset="0"/>
              </a:defRPr>
            </a:lvl1pPr>
          </a:lstStyle>
          <a:p>
            <a:pPr lvl="0"/>
            <a:r>
              <a:rPr lang="en-US" dirty="0"/>
              <a:t>Click to edit master text style</a:t>
            </a:r>
          </a:p>
        </p:txBody>
      </p:sp>
      <p:sp>
        <p:nvSpPr>
          <p:cNvPr id="13" name="Picture Placeholder 2">
            <a:extLst>
              <a:ext uri="{FF2B5EF4-FFF2-40B4-BE49-F238E27FC236}">
                <a16:creationId xmlns:a16="http://schemas.microsoft.com/office/drawing/2014/main" id="{D948B0B4-59DD-4F57-BC4D-AD690F1F9A8F}"/>
              </a:ext>
            </a:extLst>
          </p:cNvPr>
          <p:cNvSpPr>
            <a:spLocks noGrp="1"/>
          </p:cNvSpPr>
          <p:nvPr>
            <p:ph type="pic" sz="quarter" idx="33" hasCustomPrompt="1"/>
          </p:nvPr>
        </p:nvSpPr>
        <p:spPr>
          <a:xfrm>
            <a:off x="8310557" y="2540000"/>
            <a:ext cx="3043238" cy="2711450"/>
          </a:xfrm>
          <a:solidFill>
            <a:schemeClr val="accent1"/>
          </a:solidFill>
        </p:spPr>
        <p:txBody>
          <a:bodyPr anchor="ctr">
            <a:normAutofit/>
          </a:bodyPr>
          <a:lstStyle>
            <a:lvl1pPr algn="ctr">
              <a:defRPr sz="1800"/>
            </a:lvl1pPr>
          </a:lstStyle>
          <a:p>
            <a:r>
              <a:rPr lang="en-US" dirty="0"/>
              <a:t>Click to insert image</a:t>
            </a:r>
          </a:p>
        </p:txBody>
      </p:sp>
      <p:sp>
        <p:nvSpPr>
          <p:cNvPr id="15" name="Text Placeholder 9">
            <a:extLst>
              <a:ext uri="{FF2B5EF4-FFF2-40B4-BE49-F238E27FC236}">
                <a16:creationId xmlns:a16="http://schemas.microsoft.com/office/drawing/2014/main" id="{910F1566-2F10-C94E-A440-3BE6863E4147}"/>
              </a:ext>
            </a:extLst>
          </p:cNvPr>
          <p:cNvSpPr>
            <a:spLocks noGrp="1"/>
          </p:cNvSpPr>
          <p:nvPr>
            <p:ph type="body" sz="quarter" idx="10" hasCustomPrompt="1"/>
          </p:nvPr>
        </p:nvSpPr>
        <p:spPr>
          <a:xfrm>
            <a:off x="8311111" y="4636714"/>
            <a:ext cx="3042684" cy="617685"/>
          </a:xfrm>
          <a:solidFill>
            <a:schemeClr val="accent3">
              <a:alpha val="90000"/>
            </a:schemeClr>
          </a:solidFill>
        </p:spPr>
        <p:txBody>
          <a:bodyPr lIns="91440" tIns="91440" anchor="ctr" anchorCtr="0">
            <a:normAutofit/>
          </a:bodyPr>
          <a:lstStyle>
            <a:lvl1pPr marL="0" indent="0" algn="ctr">
              <a:lnSpc>
                <a:spcPct val="60000"/>
              </a:lnSpc>
              <a:buNone/>
              <a:defRPr sz="1600" b="0" i="0">
                <a:solidFill>
                  <a:schemeClr val="bg1"/>
                </a:solidFill>
                <a:latin typeface="+mn-lt"/>
                <a:cs typeface="Arial" panose="020B0604020202020204" pitchFamily="34" charset="0"/>
              </a:defRPr>
            </a:lvl1pPr>
          </a:lstStyle>
          <a:p>
            <a:pPr lvl="0"/>
            <a:r>
              <a:rPr lang="en-US" dirty="0"/>
              <a:t>Click to edit master text style</a:t>
            </a:r>
          </a:p>
        </p:txBody>
      </p:sp>
      <p:sp>
        <p:nvSpPr>
          <p:cNvPr id="17" name="Slide Number Placeholder 16">
            <a:extLst>
              <a:ext uri="{FF2B5EF4-FFF2-40B4-BE49-F238E27FC236}">
                <a16:creationId xmlns:a16="http://schemas.microsoft.com/office/drawing/2014/main" id="{127BF259-DAF9-B243-B6F0-58E2A58BD7DC}"/>
              </a:ext>
            </a:extLst>
          </p:cNvPr>
          <p:cNvSpPr>
            <a:spLocks noGrp="1"/>
          </p:cNvSpPr>
          <p:nvPr>
            <p:ph type="sldNum" sz="quarter" idx="17"/>
          </p:nvPr>
        </p:nvSpPr>
        <p:spPr/>
        <p:txBody>
          <a:bodyPr/>
          <a:lstStyle>
            <a:lvl1pPr>
              <a:defRPr sz="1200"/>
            </a:lvl1pPr>
          </a:lstStyle>
          <a:p>
            <a:fld id="{12CCA79E-D69B-4CE6-994B-8CF5B5933C6A}" type="slidenum">
              <a:rPr lang="en-GB" smtClean="0"/>
              <a:t>‹#›</a:t>
            </a:fld>
            <a:endParaRPr lang="en-GB"/>
          </a:p>
        </p:txBody>
      </p:sp>
    </p:spTree>
    <p:extLst>
      <p:ext uri="{BB962C8B-B14F-4D97-AF65-F5344CB8AC3E}">
        <p14:creationId xmlns:p14="http://schemas.microsoft.com/office/powerpoint/2010/main" val="3383936297"/>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12/15/2023</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12CCA79E-D69B-4CE6-994B-8CF5B5933C6A}" type="slidenum">
              <a:rPr lang="en-GB" smtClean="0"/>
              <a:t>‹#›</a:t>
            </a:fld>
            <a:endParaRPr lang="en-GB"/>
          </a:p>
        </p:txBody>
      </p:sp>
    </p:spTree>
    <p:extLst>
      <p:ext uri="{BB962C8B-B14F-4D97-AF65-F5344CB8AC3E}">
        <p14:creationId xmlns:p14="http://schemas.microsoft.com/office/powerpoint/2010/main" val="1817669947"/>
      </p:ext>
    </p:extLst>
  </p:cSld>
  <p:clrMap bg1="lt1" tx1="dk1" bg2="lt2" tx2="dk2" accent1="accent1" accent2="accent2" accent3="accent3" accent4="accent4" accent5="accent5" accent6="accent6" hlink="hlink" folHlink="folHlink"/>
  <p:sldLayoutIdLst>
    <p:sldLayoutId id="2147483878" r:id="rId1"/>
    <p:sldLayoutId id="2147483879" r:id="rId2"/>
    <p:sldLayoutId id="2147483880" r:id="rId3"/>
    <p:sldLayoutId id="2147483881" r:id="rId4"/>
    <p:sldLayoutId id="2147483882" r:id="rId5"/>
    <p:sldLayoutId id="2147483883" r:id="rId6"/>
    <p:sldLayoutId id="2147483884" r:id="rId7"/>
    <p:sldLayoutId id="2147483885" r:id="rId8"/>
    <p:sldLayoutId id="2147483886" r:id="rId9"/>
    <p:sldLayoutId id="2147483887" r:id="rId10"/>
    <p:sldLayoutId id="2147483888" r:id="rId11"/>
    <p:sldLayoutId id="2147483889" r:id="rId12"/>
    <p:sldLayoutId id="2147483890" r:id="rId13"/>
    <p:sldLayoutId id="2147483892" r:id="rId14"/>
    <p:sldLayoutId id="2147483894" r:id="rId15"/>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5.png"/><Relationship Id="rId7" Type="http://schemas.microsoft.com/office/2007/relationships/hdphoto" Target="../media/hdphoto1.wdp"/><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png"/><Relationship Id="rId9" Type="http://schemas.microsoft.com/office/2007/relationships/hdphoto" Target="../media/hdphoto2.wdp"/></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6.png"/><Relationship Id="rId7" Type="http://schemas.openxmlformats.org/officeDocument/2006/relationships/image" Target="../media/image21.jpeg"/><Relationship Id="rId2" Type="http://schemas.openxmlformats.org/officeDocument/2006/relationships/notesSlide" Target="../notesSlides/notesSlide8.xml"/><Relationship Id="rId1" Type="http://schemas.openxmlformats.org/officeDocument/2006/relationships/slideLayout" Target="../slideLayouts/slideLayout15.xml"/><Relationship Id="rId6" Type="http://schemas.openxmlformats.org/officeDocument/2006/relationships/image" Target="../media/image20.jpeg"/><Relationship Id="rId5" Type="http://schemas.microsoft.com/office/2007/relationships/hdphoto" Target="../media/hdphoto2.wdp"/><Relationship Id="rId4" Type="http://schemas.openxmlformats.org/officeDocument/2006/relationships/image" Target="../media/image19.png"/><Relationship Id="rId9" Type="http://schemas.microsoft.com/office/2007/relationships/hdphoto" Target="../media/hdphoto3.wdp"/></Relationships>
</file>

<file path=ppt/slides/_rels/slide1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6.png"/><Relationship Id="rId7" Type="http://schemas.microsoft.com/office/2007/relationships/hdphoto" Target="../media/hdphoto4.wdp"/><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image" Target="../media/image23.jpeg"/><Relationship Id="rId9" Type="http://schemas.microsoft.com/office/2007/relationships/hdphoto" Target="../media/hdphoto5.wdp"/></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0.xml"/><Relationship Id="rId1" Type="http://schemas.openxmlformats.org/officeDocument/2006/relationships/slideLayout" Target="../slideLayouts/slideLayout15.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27.jpeg"/><Relationship Id="rId5" Type="http://schemas.openxmlformats.org/officeDocument/2006/relationships/image" Target="../media/image33.png"/><Relationship Id="rId4" Type="http://schemas.openxmlformats.org/officeDocument/2006/relationships/image" Target="../media/image32.jpeg"/></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microsoft.com/office/2007/relationships/hdphoto" Target="../media/hdphoto6.wdp"/></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hyperlink" Target="https://medievalbritain.com/type/medieval-life/weapons/medieval-lance/" TargetMode="External"/><Relationship Id="rId7" Type="http://schemas.openxmlformats.org/officeDocument/2006/relationships/hyperlink" Target="https://www.veteranshearing.org.uk/news/anniversary-of-the-battle-of-the-agincourt/" TargetMode="External"/><Relationship Id="rId2" Type="http://schemas.openxmlformats.org/officeDocument/2006/relationships/notesSlide" Target="../notesSlides/notesSlide26.xml"/><Relationship Id="rId1" Type="http://schemas.openxmlformats.org/officeDocument/2006/relationships/slideLayout" Target="../slideLayouts/slideLayout15.xml"/><Relationship Id="rId6" Type="http://schemas.openxmlformats.org/officeDocument/2006/relationships/hyperlink" Target="https://www.britishbattles.com/one-hundred-years-war/battle-of-agincourt/" TargetMode="External"/><Relationship Id="rId5" Type="http://schemas.openxmlformats.org/officeDocument/2006/relationships/hyperlink" Target="https://kingjohnshouse.org.uk/the-longbow-and-its-impact-on-the-battle-of-agincourt/" TargetMode="External"/><Relationship Id="rId4" Type="http://schemas.openxmlformats.org/officeDocument/2006/relationships/hyperlink" Target="https://www.tastesofhistory.co.uk/post/dispelling-some-myths-archers-shooting-twelve-arrows-a-minute"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painting of a group of soldiers marching&#10;&#10;Description automatically generated">
            <a:extLst>
              <a:ext uri="{FF2B5EF4-FFF2-40B4-BE49-F238E27FC236}">
                <a16:creationId xmlns:a16="http://schemas.microsoft.com/office/drawing/2014/main" id="{6FBB5336-9F22-7ADD-42B9-9F8BA649F6F1}"/>
              </a:ext>
            </a:extLst>
          </p:cNvPr>
          <p:cNvPicPr>
            <a:picLocks noGrp="1" noChangeAspect="1"/>
          </p:cNvPicPr>
          <p:nvPr>
            <p:ph type="pic" sz="quarter" idx="14"/>
          </p:nvPr>
        </p:nvPicPr>
        <p:blipFill>
          <a:blip r:embed="rId2">
            <a:extLst>
              <a:ext uri="{28A0092B-C50C-407E-A947-70E740481C1C}">
                <a14:useLocalDpi xmlns:a14="http://schemas.microsoft.com/office/drawing/2010/main" val="0"/>
              </a:ext>
            </a:extLst>
          </a:blip>
          <a:srcRect t="7811" b="7811"/>
          <a:stretch>
            <a:fillRect/>
          </a:stretch>
        </p:blipFill>
        <p:spPr/>
      </p:pic>
      <p:sp>
        <p:nvSpPr>
          <p:cNvPr id="3" name="Title 2">
            <a:extLst>
              <a:ext uri="{FF2B5EF4-FFF2-40B4-BE49-F238E27FC236}">
                <a16:creationId xmlns:a16="http://schemas.microsoft.com/office/drawing/2014/main" id="{D38A615A-A1B3-0C1D-6538-C5E6C22D72C4}"/>
              </a:ext>
            </a:extLst>
          </p:cNvPr>
          <p:cNvSpPr>
            <a:spLocks noGrp="1"/>
          </p:cNvSpPr>
          <p:nvPr>
            <p:ph type="title"/>
          </p:nvPr>
        </p:nvSpPr>
        <p:spPr>
          <a:xfrm>
            <a:off x="3048" y="493629"/>
            <a:ext cx="12188952" cy="2031324"/>
          </a:xfrm>
        </p:spPr>
        <p:txBody>
          <a:bodyPr/>
          <a:lstStyle/>
          <a:p>
            <a:r>
              <a:rPr lang="en-GB" sz="4000" b="1" dirty="0">
                <a:effectLst/>
                <a:latin typeface="Arial" panose="020B0604020202020204" pitchFamily="34" charset="0"/>
                <a:ea typeface="Times New Roman" panose="02020603050405020304" pitchFamily="18" charset="0"/>
              </a:rPr>
              <a:t>The performance of the longbow against plate armour at the Battle of Agincourt.</a:t>
            </a:r>
            <a:endParaRPr lang="en-GB" dirty="0"/>
          </a:p>
        </p:txBody>
      </p:sp>
      <p:sp>
        <p:nvSpPr>
          <p:cNvPr id="8" name="Title 2">
            <a:extLst>
              <a:ext uri="{FF2B5EF4-FFF2-40B4-BE49-F238E27FC236}">
                <a16:creationId xmlns:a16="http://schemas.microsoft.com/office/drawing/2014/main" id="{A9419A3A-011C-9351-895A-67A386CACFD7}"/>
              </a:ext>
            </a:extLst>
          </p:cNvPr>
          <p:cNvSpPr txBox="1">
            <a:spLocks/>
          </p:cNvSpPr>
          <p:nvPr/>
        </p:nvSpPr>
        <p:spPr>
          <a:xfrm>
            <a:off x="9184192" y="5884562"/>
            <a:ext cx="3007807" cy="959618"/>
          </a:xfrm>
          <a:prstGeom prst="rect">
            <a:avLst/>
          </a:prstGeom>
          <a:solidFill>
            <a:schemeClr val="tx1">
              <a:lumMod val="85000"/>
              <a:lumOff val="15000"/>
              <a:alpha val="60000"/>
            </a:schemeClr>
          </a:solidFill>
        </p:spPr>
        <p:txBody>
          <a:bodyPr vert="horz" lIns="868680" tIns="91440" rIns="91440" bIns="45720" rtlCol="0" anchor="t">
            <a:normAutofit/>
          </a:bodyPr>
          <a:lstStyle>
            <a:lvl1pPr algn="l" defTabSz="914400" rtl="0" eaLnBrk="1" latinLnBrk="0" hangingPunct="1">
              <a:lnSpc>
                <a:spcPct val="90000"/>
              </a:lnSpc>
              <a:spcBef>
                <a:spcPct val="0"/>
              </a:spcBef>
              <a:buNone/>
              <a:defRPr sz="4000" b="1" kern="1200">
                <a:solidFill>
                  <a:schemeClr val="bg1"/>
                </a:solidFill>
                <a:latin typeface="+mj-lt"/>
                <a:ea typeface="+mj-ea"/>
                <a:cs typeface="Arial" panose="020B0604020202020204" pitchFamily="34" charset="0"/>
              </a:defRPr>
            </a:lvl1pPr>
          </a:lstStyle>
          <a:p>
            <a:r>
              <a:rPr lang="en-GB" sz="2400" dirty="0"/>
              <a:t>Alexander Nichols</a:t>
            </a:r>
          </a:p>
        </p:txBody>
      </p:sp>
    </p:spTree>
    <p:extLst>
      <p:ext uri="{BB962C8B-B14F-4D97-AF65-F5344CB8AC3E}">
        <p14:creationId xmlns:p14="http://schemas.microsoft.com/office/powerpoint/2010/main" val="15355484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3F0ADB5-A0B4-4B01-A8C4-FDC34CE22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A6D0FDE-0241-4C21-A720-A69475358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3D3BC4-5D6A-9F68-5468-6199FCB2B888}"/>
              </a:ext>
            </a:extLst>
          </p:cNvPr>
          <p:cNvSpPr>
            <a:spLocks noGrp="1"/>
          </p:cNvSpPr>
          <p:nvPr>
            <p:ph type="title"/>
          </p:nvPr>
        </p:nvSpPr>
        <p:spPr>
          <a:xfrm>
            <a:off x="341327" y="213206"/>
            <a:ext cx="3363974" cy="1495794"/>
          </a:xfrm>
          <a:noFill/>
          <a:ln>
            <a:solidFill>
              <a:schemeClr val="bg1"/>
            </a:solidFill>
          </a:ln>
        </p:spPr>
        <p:txBody>
          <a:bodyPr vert="horz" wrap="square" lIns="182880" tIns="182880" rIns="182880" bIns="182880" rtlCol="0" anchor="ctr">
            <a:normAutofit/>
          </a:bodyPr>
          <a:lstStyle/>
          <a:p>
            <a:r>
              <a:rPr lang="en-US" sz="2400">
                <a:solidFill>
                  <a:schemeClr val="bg1"/>
                </a:solidFill>
              </a:rPr>
              <a:t>Introduction</a:t>
            </a:r>
          </a:p>
        </p:txBody>
      </p:sp>
      <p:sp>
        <p:nvSpPr>
          <p:cNvPr id="3" name="Picture Placeholder 2">
            <a:extLst>
              <a:ext uri="{FF2B5EF4-FFF2-40B4-BE49-F238E27FC236}">
                <a16:creationId xmlns:a16="http://schemas.microsoft.com/office/drawing/2014/main" id="{B89AF7C6-301D-0007-E113-BD3E875A61C2}"/>
              </a:ext>
            </a:extLst>
          </p:cNvPr>
          <p:cNvSpPr>
            <a:spLocks/>
          </p:cNvSpPr>
          <p:nvPr/>
        </p:nvSpPr>
        <p:spPr>
          <a:xfrm>
            <a:off x="5619750" y="1625451"/>
            <a:ext cx="2798698" cy="1071501"/>
          </a:xfrm>
          <a:prstGeom prst="rect">
            <a:avLst/>
          </a:prstGeom>
        </p:spPr>
        <p:txBody>
          <a:bodyPr/>
          <a:lstStyle/>
          <a:p>
            <a:endParaRPr lang="en-GB" dirty="0"/>
          </a:p>
        </p:txBody>
      </p:sp>
      <p:sp>
        <p:nvSpPr>
          <p:cNvPr id="4" name="Text Placeholder 3">
            <a:extLst>
              <a:ext uri="{FF2B5EF4-FFF2-40B4-BE49-F238E27FC236}">
                <a16:creationId xmlns:a16="http://schemas.microsoft.com/office/drawing/2014/main" id="{68D14FEC-8FCD-8070-7745-1D04C082B2CA}"/>
              </a:ext>
            </a:extLst>
          </p:cNvPr>
          <p:cNvSpPr>
            <a:spLocks/>
          </p:cNvSpPr>
          <p:nvPr/>
        </p:nvSpPr>
        <p:spPr>
          <a:xfrm>
            <a:off x="8428102" y="1625451"/>
            <a:ext cx="2798698" cy="1071501"/>
          </a:xfrm>
          <a:prstGeom prst="rect">
            <a:avLst/>
          </a:prstGeom>
        </p:spPr>
        <p:txBody>
          <a:bodyPr/>
          <a:lstStyle/>
          <a:p>
            <a:endParaRPr lang="en-GB" dirty="0"/>
          </a:p>
        </p:txBody>
      </p:sp>
      <p:sp>
        <p:nvSpPr>
          <p:cNvPr id="5" name="Picture Placeholder 4">
            <a:extLst>
              <a:ext uri="{FF2B5EF4-FFF2-40B4-BE49-F238E27FC236}">
                <a16:creationId xmlns:a16="http://schemas.microsoft.com/office/drawing/2014/main" id="{03497CBF-746B-1450-C023-B0CABCBA91DE}"/>
              </a:ext>
            </a:extLst>
          </p:cNvPr>
          <p:cNvSpPr>
            <a:spLocks/>
          </p:cNvSpPr>
          <p:nvPr/>
        </p:nvSpPr>
        <p:spPr>
          <a:xfrm>
            <a:off x="5619750" y="2891406"/>
            <a:ext cx="2798698" cy="1071501"/>
          </a:xfrm>
          <a:prstGeom prst="rect">
            <a:avLst/>
          </a:prstGeom>
        </p:spPr>
        <p:txBody>
          <a:bodyPr/>
          <a:lstStyle/>
          <a:p>
            <a:endParaRPr lang="en-GB"/>
          </a:p>
        </p:txBody>
      </p:sp>
      <p:sp>
        <p:nvSpPr>
          <p:cNvPr id="6" name="Text Placeholder 5">
            <a:extLst>
              <a:ext uri="{FF2B5EF4-FFF2-40B4-BE49-F238E27FC236}">
                <a16:creationId xmlns:a16="http://schemas.microsoft.com/office/drawing/2014/main" id="{1EC3EC45-83BD-BA3C-0211-4E3EACC0BAF0}"/>
              </a:ext>
            </a:extLst>
          </p:cNvPr>
          <p:cNvSpPr>
            <a:spLocks/>
          </p:cNvSpPr>
          <p:nvPr/>
        </p:nvSpPr>
        <p:spPr>
          <a:xfrm>
            <a:off x="8418448" y="2891406"/>
            <a:ext cx="2798698" cy="1071501"/>
          </a:xfrm>
          <a:prstGeom prst="rect">
            <a:avLst/>
          </a:prstGeom>
        </p:spPr>
        <p:txBody>
          <a:bodyPr/>
          <a:lstStyle/>
          <a:p>
            <a:endParaRPr lang="en-GB"/>
          </a:p>
        </p:txBody>
      </p:sp>
      <p:sp>
        <p:nvSpPr>
          <p:cNvPr id="7" name="Picture Placeholder 6">
            <a:extLst>
              <a:ext uri="{FF2B5EF4-FFF2-40B4-BE49-F238E27FC236}">
                <a16:creationId xmlns:a16="http://schemas.microsoft.com/office/drawing/2014/main" id="{2082D307-5027-ACEF-681A-D670E5FD5306}"/>
              </a:ext>
            </a:extLst>
          </p:cNvPr>
          <p:cNvSpPr>
            <a:spLocks/>
          </p:cNvSpPr>
          <p:nvPr/>
        </p:nvSpPr>
        <p:spPr>
          <a:xfrm>
            <a:off x="5619750" y="4161047"/>
            <a:ext cx="2798698" cy="1071501"/>
          </a:xfrm>
          <a:prstGeom prst="rect">
            <a:avLst/>
          </a:prstGeom>
        </p:spPr>
        <p:txBody>
          <a:bodyPr/>
          <a:lstStyle/>
          <a:p>
            <a:endParaRPr lang="en-GB"/>
          </a:p>
        </p:txBody>
      </p:sp>
      <p:sp>
        <p:nvSpPr>
          <p:cNvPr id="8" name="Text Placeholder 7">
            <a:extLst>
              <a:ext uri="{FF2B5EF4-FFF2-40B4-BE49-F238E27FC236}">
                <a16:creationId xmlns:a16="http://schemas.microsoft.com/office/drawing/2014/main" id="{4C893E48-DC5E-E3C0-1C8E-DF67CE98F117}"/>
              </a:ext>
            </a:extLst>
          </p:cNvPr>
          <p:cNvSpPr>
            <a:spLocks/>
          </p:cNvSpPr>
          <p:nvPr/>
        </p:nvSpPr>
        <p:spPr>
          <a:xfrm>
            <a:off x="8418448" y="4161047"/>
            <a:ext cx="2798698" cy="1071501"/>
          </a:xfrm>
          <a:prstGeom prst="rect">
            <a:avLst/>
          </a:prstGeom>
        </p:spPr>
        <p:txBody>
          <a:bodyPr/>
          <a:lstStyle/>
          <a:p>
            <a:endParaRPr lang="en-GB"/>
          </a:p>
        </p:txBody>
      </p:sp>
      <p:pic>
        <p:nvPicPr>
          <p:cNvPr id="2050" name="Picture 2" descr="Battle of Agincourt | Facts, Summary, &amp; Significance | Britannica">
            <a:extLst>
              <a:ext uri="{FF2B5EF4-FFF2-40B4-BE49-F238E27FC236}">
                <a16:creationId xmlns:a16="http://schemas.microsoft.com/office/drawing/2014/main" id="{5AE851EF-5805-1BAB-EC9C-05D4A5CDFC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5479" y="0"/>
            <a:ext cx="8158163"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4D0CE46B-9B18-1847-4C24-5ACBA6402A50}"/>
              </a:ext>
            </a:extLst>
          </p:cNvPr>
          <p:cNvSpPr txBox="1"/>
          <p:nvPr/>
        </p:nvSpPr>
        <p:spPr>
          <a:xfrm>
            <a:off x="331673" y="2161201"/>
            <a:ext cx="3198108" cy="4247317"/>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chemeClr val="bg1"/>
                </a:solidFill>
              </a:rPr>
              <a:t>The battle of Agincourt was part of the 100 years' war between the Kingdoms of France and England.</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The battle took place on 25</a:t>
            </a:r>
            <a:r>
              <a:rPr lang="en-GB" baseline="30000" dirty="0">
                <a:solidFill>
                  <a:schemeClr val="bg1"/>
                </a:solidFill>
              </a:rPr>
              <a:t>th</a:t>
            </a:r>
            <a:r>
              <a:rPr lang="en-GB" dirty="0">
                <a:solidFill>
                  <a:schemeClr val="bg1"/>
                </a:solidFill>
              </a:rPr>
              <a:t> of October 1415.</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The battle was fought over the line of succession over the crown of France.</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Despite being outnumbered the English won the battle achieving a major victory. </a:t>
            </a:r>
          </a:p>
        </p:txBody>
      </p:sp>
    </p:spTree>
    <p:extLst>
      <p:ext uri="{BB962C8B-B14F-4D97-AF65-F5344CB8AC3E}">
        <p14:creationId xmlns:p14="http://schemas.microsoft.com/office/powerpoint/2010/main" val="8302140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3F0ADB5-A0B4-4B01-A8C4-FDC34CE22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A6D0FDE-0241-4C21-A720-A69475358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3D3BC4-5D6A-9F68-5468-6199FCB2B888}"/>
              </a:ext>
            </a:extLst>
          </p:cNvPr>
          <p:cNvSpPr>
            <a:spLocks noGrp="1"/>
          </p:cNvSpPr>
          <p:nvPr>
            <p:ph type="title"/>
          </p:nvPr>
        </p:nvSpPr>
        <p:spPr>
          <a:xfrm>
            <a:off x="341327" y="213206"/>
            <a:ext cx="3363974" cy="1495794"/>
          </a:xfrm>
          <a:noFill/>
          <a:ln>
            <a:solidFill>
              <a:schemeClr val="bg1"/>
            </a:solidFill>
          </a:ln>
        </p:spPr>
        <p:txBody>
          <a:bodyPr vert="horz" wrap="square" lIns="182880" tIns="182880" rIns="182880" bIns="182880" rtlCol="0" anchor="ctr">
            <a:normAutofit/>
          </a:bodyPr>
          <a:lstStyle/>
          <a:p>
            <a:r>
              <a:rPr lang="en-US" sz="2400" dirty="0">
                <a:solidFill>
                  <a:schemeClr val="bg1"/>
                </a:solidFill>
              </a:rPr>
              <a:t>Introduction</a:t>
            </a:r>
          </a:p>
        </p:txBody>
      </p:sp>
      <p:sp>
        <p:nvSpPr>
          <p:cNvPr id="4" name="Text Placeholder 3">
            <a:extLst>
              <a:ext uri="{FF2B5EF4-FFF2-40B4-BE49-F238E27FC236}">
                <a16:creationId xmlns:a16="http://schemas.microsoft.com/office/drawing/2014/main" id="{68D14FEC-8FCD-8070-7745-1D04C082B2CA}"/>
              </a:ext>
            </a:extLst>
          </p:cNvPr>
          <p:cNvSpPr>
            <a:spLocks/>
          </p:cNvSpPr>
          <p:nvPr/>
        </p:nvSpPr>
        <p:spPr>
          <a:xfrm>
            <a:off x="8428102" y="1625451"/>
            <a:ext cx="2798698" cy="1071501"/>
          </a:xfrm>
          <a:prstGeom prst="rect">
            <a:avLst/>
          </a:prstGeom>
        </p:spPr>
        <p:txBody>
          <a:bodyPr/>
          <a:lstStyle/>
          <a:p>
            <a:endParaRPr lang="en-GB" dirty="0"/>
          </a:p>
        </p:txBody>
      </p:sp>
      <p:sp>
        <p:nvSpPr>
          <p:cNvPr id="5" name="Picture Placeholder 4">
            <a:extLst>
              <a:ext uri="{FF2B5EF4-FFF2-40B4-BE49-F238E27FC236}">
                <a16:creationId xmlns:a16="http://schemas.microsoft.com/office/drawing/2014/main" id="{03497CBF-746B-1450-C023-B0CABCBA91DE}"/>
              </a:ext>
            </a:extLst>
          </p:cNvPr>
          <p:cNvSpPr>
            <a:spLocks/>
          </p:cNvSpPr>
          <p:nvPr/>
        </p:nvSpPr>
        <p:spPr>
          <a:xfrm>
            <a:off x="5619750" y="2891406"/>
            <a:ext cx="2798698" cy="1071501"/>
          </a:xfrm>
          <a:prstGeom prst="rect">
            <a:avLst/>
          </a:prstGeom>
        </p:spPr>
        <p:txBody>
          <a:bodyPr/>
          <a:lstStyle/>
          <a:p>
            <a:endParaRPr lang="en-GB"/>
          </a:p>
        </p:txBody>
      </p:sp>
      <p:sp>
        <p:nvSpPr>
          <p:cNvPr id="7" name="Picture Placeholder 6">
            <a:extLst>
              <a:ext uri="{FF2B5EF4-FFF2-40B4-BE49-F238E27FC236}">
                <a16:creationId xmlns:a16="http://schemas.microsoft.com/office/drawing/2014/main" id="{2082D307-5027-ACEF-681A-D670E5FD5306}"/>
              </a:ext>
            </a:extLst>
          </p:cNvPr>
          <p:cNvSpPr>
            <a:spLocks/>
          </p:cNvSpPr>
          <p:nvPr/>
        </p:nvSpPr>
        <p:spPr>
          <a:xfrm>
            <a:off x="5619750" y="4161047"/>
            <a:ext cx="2798698" cy="1071501"/>
          </a:xfrm>
          <a:prstGeom prst="rect">
            <a:avLst/>
          </a:prstGeom>
        </p:spPr>
        <p:txBody>
          <a:bodyPr/>
          <a:lstStyle/>
          <a:p>
            <a:endParaRPr lang="en-GB"/>
          </a:p>
        </p:txBody>
      </p:sp>
      <p:sp>
        <p:nvSpPr>
          <p:cNvPr id="8" name="Text Placeholder 7">
            <a:extLst>
              <a:ext uri="{FF2B5EF4-FFF2-40B4-BE49-F238E27FC236}">
                <a16:creationId xmlns:a16="http://schemas.microsoft.com/office/drawing/2014/main" id="{4C893E48-DC5E-E3C0-1C8E-DF67CE98F117}"/>
              </a:ext>
            </a:extLst>
          </p:cNvPr>
          <p:cNvSpPr>
            <a:spLocks/>
          </p:cNvSpPr>
          <p:nvPr/>
        </p:nvSpPr>
        <p:spPr>
          <a:xfrm>
            <a:off x="8418448" y="4161047"/>
            <a:ext cx="2798698" cy="1071501"/>
          </a:xfrm>
          <a:prstGeom prst="rect">
            <a:avLst/>
          </a:prstGeom>
        </p:spPr>
        <p:txBody>
          <a:bodyPr/>
          <a:lstStyle/>
          <a:p>
            <a:endParaRPr lang="en-GB"/>
          </a:p>
        </p:txBody>
      </p:sp>
      <p:pic>
        <p:nvPicPr>
          <p:cNvPr id="10" name="Content Placeholder 7" descr="A yellow and blue flag&#10;&#10;Description automatically generated">
            <a:extLst>
              <a:ext uri="{FF2B5EF4-FFF2-40B4-BE49-F238E27FC236}">
                <a16:creationId xmlns:a16="http://schemas.microsoft.com/office/drawing/2014/main" id="{67EA0FC9-F6B2-2C42-9CB5-7C680E51A3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9692" y="538989"/>
            <a:ext cx="3061138" cy="3061138"/>
          </a:xfrm>
          <a:prstGeom prst="rect">
            <a:avLst/>
          </a:prstGeom>
          <a:effectLst>
            <a:softEdge rad="38100"/>
          </a:effectLst>
        </p:spPr>
      </p:pic>
      <p:sp>
        <p:nvSpPr>
          <p:cNvPr id="12" name="TextBox 11">
            <a:extLst>
              <a:ext uri="{FF2B5EF4-FFF2-40B4-BE49-F238E27FC236}">
                <a16:creationId xmlns:a16="http://schemas.microsoft.com/office/drawing/2014/main" id="{28DD2EFA-F997-C728-32D2-CFEDC45E0EC7}"/>
              </a:ext>
            </a:extLst>
          </p:cNvPr>
          <p:cNvSpPr txBox="1"/>
          <p:nvPr/>
        </p:nvSpPr>
        <p:spPr>
          <a:xfrm>
            <a:off x="9633089" y="5189137"/>
            <a:ext cx="1584057" cy="479490"/>
          </a:xfrm>
          <a:prstGeom prst="rect">
            <a:avLst/>
          </a:prstGeom>
          <a:noFill/>
        </p:spPr>
        <p:txBody>
          <a:bodyPr wrap="square" rtlCol="0">
            <a:spAutoFit/>
          </a:bodyPr>
          <a:lstStyle/>
          <a:p>
            <a:pPr defTabSz="256032">
              <a:spcAft>
                <a:spcPts val="600"/>
              </a:spcAft>
            </a:pPr>
            <a:r>
              <a:rPr lang="en-GB" sz="1008" kern="1200" dirty="0">
                <a:solidFill>
                  <a:schemeClr val="tx1"/>
                </a:solidFill>
                <a:latin typeface="+mn-lt"/>
                <a:ea typeface="+mn-ea"/>
                <a:cs typeface="+mn-cs"/>
              </a:rPr>
              <a:t>Kingdom of France </a:t>
            </a:r>
          </a:p>
          <a:p>
            <a:pPr defTabSz="256032">
              <a:spcAft>
                <a:spcPts val="600"/>
              </a:spcAft>
            </a:pPr>
            <a:r>
              <a:rPr lang="en-GB" sz="1008" kern="1200" dirty="0">
                <a:solidFill>
                  <a:schemeClr val="tx1"/>
                </a:solidFill>
                <a:latin typeface="+mn-lt"/>
                <a:ea typeface="+mn-ea"/>
                <a:cs typeface="+mn-cs"/>
              </a:rPr>
              <a:t>Charles D</a:t>
            </a:r>
            <a:r>
              <a:rPr lang="en-GB" sz="1008" kern="1200" dirty="0">
                <a:solidFill>
                  <a:srgbClr val="202124"/>
                </a:solidFill>
                <a:latin typeface="+mn-lt"/>
                <a:ea typeface="+mn-ea"/>
                <a:cs typeface="+mn-cs"/>
              </a:rPr>
              <a:t>'</a:t>
            </a:r>
            <a:r>
              <a:rPr lang="en-GB" sz="1008" kern="1200" dirty="0">
                <a:solidFill>
                  <a:schemeClr val="tx1"/>
                </a:solidFill>
                <a:latin typeface="+mn-lt"/>
                <a:ea typeface="+mn-ea"/>
                <a:cs typeface="+mn-cs"/>
              </a:rPr>
              <a:t>Albret</a:t>
            </a:r>
            <a:endParaRPr lang="en-GB" dirty="0"/>
          </a:p>
        </p:txBody>
      </p:sp>
      <p:pic>
        <p:nvPicPr>
          <p:cNvPr id="13" name="Picture 2" descr="Charles Ier d'Albret (1368 - 1415)">
            <a:extLst>
              <a:ext uri="{FF2B5EF4-FFF2-40B4-BE49-F238E27FC236}">
                <a16:creationId xmlns:a16="http://schemas.microsoft.com/office/drawing/2014/main" id="{7B5A5E32-4EA7-0DBE-5B36-BD901961AE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68438" y="549650"/>
            <a:ext cx="2004551" cy="2632644"/>
          </a:xfrm>
          <a:prstGeom prst="rect">
            <a:avLst/>
          </a:prstGeom>
          <a:noFill/>
          <a:effectLst>
            <a:softEdge rad="38100"/>
          </a:effectLst>
          <a:extLst>
            <a:ext uri="{909E8E84-426E-40DD-AFC4-6F175D3DCCD1}">
              <a14:hiddenFill xmlns:a14="http://schemas.microsoft.com/office/drawing/2010/main">
                <a:solidFill>
                  <a:srgbClr val="FFFFFF"/>
                </a:solidFill>
              </a14:hiddenFill>
            </a:ext>
          </a:extLst>
        </p:spPr>
      </p:pic>
      <p:pic>
        <p:nvPicPr>
          <p:cNvPr id="15" name="Graphic 14">
            <a:extLst>
              <a:ext uri="{FF2B5EF4-FFF2-40B4-BE49-F238E27FC236}">
                <a16:creationId xmlns:a16="http://schemas.microsoft.com/office/drawing/2014/main" id="{5C817DFB-4425-1AFA-EFE6-744AB291A24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648866" y="4378053"/>
            <a:ext cx="3216612" cy="2090798"/>
          </a:xfrm>
          <a:prstGeom prst="rect">
            <a:avLst/>
          </a:prstGeom>
          <a:effectLst>
            <a:softEdge rad="38100"/>
          </a:effectLst>
        </p:spPr>
      </p:pic>
      <p:pic>
        <p:nvPicPr>
          <p:cNvPr id="17" name="Picture 4" descr="NPG 545; King Henry V - Portrait - National Portrait Gallery">
            <a:extLst>
              <a:ext uri="{FF2B5EF4-FFF2-40B4-BE49-F238E27FC236}">
                <a16:creationId xmlns:a16="http://schemas.microsoft.com/office/drawing/2014/main" id="{B098CBE3-DB51-5200-2BF1-B94CE1D761D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46296" y="3772803"/>
            <a:ext cx="2028768" cy="2832668"/>
          </a:xfrm>
          <a:prstGeom prst="rect">
            <a:avLst/>
          </a:prstGeom>
          <a:noFill/>
          <a:effectLst>
            <a:softEdge rad="38100"/>
          </a:effectLst>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EF43F91F-13D2-8FD9-C543-55BBA01E2DCC}"/>
              </a:ext>
            </a:extLst>
          </p:cNvPr>
          <p:cNvSpPr txBox="1"/>
          <p:nvPr/>
        </p:nvSpPr>
        <p:spPr>
          <a:xfrm>
            <a:off x="309923" y="2069558"/>
            <a:ext cx="3896894" cy="3693319"/>
          </a:xfrm>
          <a:prstGeom prst="rect">
            <a:avLst/>
          </a:prstGeom>
          <a:noFill/>
        </p:spPr>
        <p:txBody>
          <a:bodyPr wrap="square">
            <a:spAutoFit/>
          </a:bodyPr>
          <a:lstStyle/>
          <a:p>
            <a:pPr marL="285750" indent="-285750">
              <a:buFont typeface="Arial" panose="020B0604020202020204" pitchFamily="34" charset="0"/>
              <a:buChar char="•"/>
            </a:pPr>
            <a:r>
              <a:rPr lang="en-GB" dirty="0">
                <a:solidFill>
                  <a:schemeClr val="bg1"/>
                </a:solidFill>
              </a:rPr>
              <a:t>Leading the armies during the battle was the King of England and the Constable of France.</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Charles d</a:t>
            </a:r>
            <a:r>
              <a:rPr lang="en-GB" b="0" i="0" dirty="0">
                <a:solidFill>
                  <a:schemeClr val="bg1"/>
                </a:solidFill>
                <a:effectLst/>
              </a:rPr>
              <a:t>’Albret commanded the French army in the stead of King Charles VI of France due to a psychotic illness. </a:t>
            </a:r>
          </a:p>
          <a:p>
            <a:endParaRPr lang="en-GB" dirty="0">
              <a:solidFill>
                <a:schemeClr val="bg1"/>
              </a:solidFill>
            </a:endParaRPr>
          </a:p>
          <a:p>
            <a:pPr marL="285750" indent="-285750">
              <a:buFont typeface="Arial" panose="020B0604020202020204" pitchFamily="34" charset="0"/>
              <a:buChar char="•"/>
            </a:pPr>
            <a:r>
              <a:rPr lang="en-GB" dirty="0">
                <a:solidFill>
                  <a:schemeClr val="bg1"/>
                </a:solidFill>
              </a:rPr>
              <a:t>Henry claimed the French crown through his great grandfather Edward III who's claim to the crown of France started the 100 years' war.</a:t>
            </a:r>
          </a:p>
        </p:txBody>
      </p:sp>
      <p:sp>
        <p:nvSpPr>
          <p:cNvPr id="20" name="TextBox 19">
            <a:extLst>
              <a:ext uri="{FF2B5EF4-FFF2-40B4-BE49-F238E27FC236}">
                <a16:creationId xmlns:a16="http://schemas.microsoft.com/office/drawing/2014/main" id="{0DE7449B-2543-D952-A586-CE088CBC85F1}"/>
              </a:ext>
            </a:extLst>
          </p:cNvPr>
          <p:cNvSpPr txBox="1"/>
          <p:nvPr/>
        </p:nvSpPr>
        <p:spPr>
          <a:xfrm>
            <a:off x="8914543" y="3952834"/>
            <a:ext cx="2918437" cy="615553"/>
          </a:xfrm>
          <a:prstGeom prst="rect">
            <a:avLst/>
          </a:prstGeom>
          <a:noFill/>
        </p:spPr>
        <p:txBody>
          <a:bodyPr wrap="square" rtlCol="0">
            <a:spAutoFit/>
          </a:bodyPr>
          <a:lstStyle/>
          <a:p>
            <a:pPr defTabSz="256032">
              <a:spcAft>
                <a:spcPts val="600"/>
              </a:spcAft>
            </a:pPr>
            <a:r>
              <a:rPr lang="en-GB" kern="1200" dirty="0">
                <a:solidFill>
                  <a:schemeClr val="tx1"/>
                </a:solidFill>
                <a:latin typeface="+mn-lt"/>
                <a:ea typeface="+mn-ea"/>
                <a:cs typeface="+mn-cs"/>
              </a:rPr>
              <a:t>Royal Standard of England</a:t>
            </a:r>
            <a:br>
              <a:rPr lang="en-GB" sz="1600" kern="1200" dirty="0">
                <a:solidFill>
                  <a:schemeClr val="tx1"/>
                </a:solidFill>
                <a:latin typeface="+mn-lt"/>
                <a:ea typeface="+mn-ea"/>
                <a:cs typeface="+mn-cs"/>
              </a:rPr>
            </a:br>
            <a:endParaRPr lang="en-GB" sz="1600" dirty="0"/>
          </a:p>
        </p:txBody>
      </p:sp>
      <p:sp>
        <p:nvSpPr>
          <p:cNvPr id="22" name="TextBox 21">
            <a:extLst>
              <a:ext uri="{FF2B5EF4-FFF2-40B4-BE49-F238E27FC236}">
                <a16:creationId xmlns:a16="http://schemas.microsoft.com/office/drawing/2014/main" id="{4A39801E-7142-236F-1122-D60FE482E2C1}"/>
              </a:ext>
            </a:extLst>
          </p:cNvPr>
          <p:cNvSpPr txBox="1"/>
          <p:nvPr/>
        </p:nvSpPr>
        <p:spPr>
          <a:xfrm>
            <a:off x="5332717" y="3368073"/>
            <a:ext cx="2613879" cy="369332"/>
          </a:xfrm>
          <a:prstGeom prst="rect">
            <a:avLst/>
          </a:prstGeom>
          <a:noFill/>
        </p:spPr>
        <p:txBody>
          <a:bodyPr wrap="square">
            <a:spAutoFit/>
          </a:bodyPr>
          <a:lstStyle/>
          <a:p>
            <a:r>
              <a:rPr lang="en-GB" sz="1800" kern="1200" dirty="0">
                <a:solidFill>
                  <a:schemeClr val="tx1"/>
                </a:solidFill>
                <a:latin typeface="+mn-lt"/>
                <a:ea typeface="+mn-ea"/>
                <a:cs typeface="+mn-cs"/>
              </a:rPr>
              <a:t>Henry V King of England </a:t>
            </a:r>
            <a:endParaRPr lang="en-GB" dirty="0"/>
          </a:p>
        </p:txBody>
      </p:sp>
      <p:sp>
        <p:nvSpPr>
          <p:cNvPr id="24" name="TextBox 23">
            <a:extLst>
              <a:ext uri="{FF2B5EF4-FFF2-40B4-BE49-F238E27FC236}">
                <a16:creationId xmlns:a16="http://schemas.microsoft.com/office/drawing/2014/main" id="{89FD6D12-95F6-FD0A-1494-38854A1C173E}"/>
              </a:ext>
            </a:extLst>
          </p:cNvPr>
          <p:cNvSpPr txBox="1"/>
          <p:nvPr/>
        </p:nvSpPr>
        <p:spPr>
          <a:xfrm>
            <a:off x="4789059" y="169657"/>
            <a:ext cx="3790635" cy="369332"/>
          </a:xfrm>
          <a:prstGeom prst="rect">
            <a:avLst/>
          </a:prstGeom>
          <a:noFill/>
        </p:spPr>
        <p:txBody>
          <a:bodyPr wrap="square">
            <a:spAutoFit/>
          </a:bodyPr>
          <a:lstStyle/>
          <a:p>
            <a:r>
              <a:rPr lang="en-GB" b="0" i="0" dirty="0">
                <a:solidFill>
                  <a:srgbClr val="000000"/>
                </a:solidFill>
                <a:effectLst/>
              </a:rPr>
              <a:t>Charles I d'Albret Constable of France</a:t>
            </a:r>
            <a:endParaRPr lang="en-GB" dirty="0"/>
          </a:p>
        </p:txBody>
      </p:sp>
      <p:sp>
        <p:nvSpPr>
          <p:cNvPr id="26" name="TextBox 25">
            <a:extLst>
              <a:ext uri="{FF2B5EF4-FFF2-40B4-BE49-F238E27FC236}">
                <a16:creationId xmlns:a16="http://schemas.microsoft.com/office/drawing/2014/main" id="{19A72F2D-E2F5-EF4A-BF10-861C91E6ADE6}"/>
              </a:ext>
            </a:extLst>
          </p:cNvPr>
          <p:cNvSpPr txBox="1"/>
          <p:nvPr/>
        </p:nvSpPr>
        <p:spPr>
          <a:xfrm>
            <a:off x="8714457" y="169657"/>
            <a:ext cx="3330091" cy="369332"/>
          </a:xfrm>
          <a:prstGeom prst="rect">
            <a:avLst/>
          </a:prstGeom>
          <a:noFill/>
        </p:spPr>
        <p:txBody>
          <a:bodyPr wrap="square">
            <a:spAutoFit/>
          </a:bodyPr>
          <a:lstStyle/>
          <a:p>
            <a:r>
              <a:rPr lang="en-GB" dirty="0">
                <a:solidFill>
                  <a:srgbClr val="000000"/>
                </a:solidFill>
              </a:rPr>
              <a:t>Banner of the Kingdom of France</a:t>
            </a:r>
            <a:endParaRPr lang="en-GB" dirty="0"/>
          </a:p>
        </p:txBody>
      </p:sp>
    </p:spTree>
    <p:extLst>
      <p:ext uri="{BB962C8B-B14F-4D97-AF65-F5344CB8AC3E}">
        <p14:creationId xmlns:p14="http://schemas.microsoft.com/office/powerpoint/2010/main" val="548278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29">
            <a:extLst>
              <a:ext uri="{FF2B5EF4-FFF2-40B4-BE49-F238E27FC236}">
                <a16:creationId xmlns:a16="http://schemas.microsoft.com/office/drawing/2014/main" id="{71E8E33F-4D0D-8270-82AB-D0E4B89CE9A6}"/>
              </a:ext>
            </a:extLst>
          </p:cNvPr>
          <p:cNvPicPr>
            <a:picLocks noChangeAspect="1"/>
          </p:cNvPicPr>
          <p:nvPr/>
        </p:nvPicPr>
        <p:blipFill rotWithShape="1">
          <a:blip r:embed="rId3"/>
          <a:srcRect l="31903" t="34775" r="22313" b="5221"/>
          <a:stretch/>
        </p:blipFill>
        <p:spPr>
          <a:xfrm>
            <a:off x="842686" y="1336281"/>
            <a:ext cx="6755641" cy="4703617"/>
          </a:xfrm>
          <a:prstGeom prst="rect">
            <a:avLst/>
          </a:prstGeom>
        </p:spPr>
      </p:pic>
      <p:sp>
        <p:nvSpPr>
          <p:cNvPr id="2" name="Title 1">
            <a:extLst>
              <a:ext uri="{FF2B5EF4-FFF2-40B4-BE49-F238E27FC236}">
                <a16:creationId xmlns:a16="http://schemas.microsoft.com/office/drawing/2014/main" id="{9578D7D3-041D-0E4D-E0A7-43EFAEF604B2}"/>
              </a:ext>
            </a:extLst>
          </p:cNvPr>
          <p:cNvSpPr>
            <a:spLocks noGrp="1"/>
          </p:cNvSpPr>
          <p:nvPr>
            <p:ph type="title"/>
          </p:nvPr>
        </p:nvSpPr>
        <p:spPr/>
        <p:txBody>
          <a:bodyPr/>
          <a:lstStyle/>
          <a:p>
            <a:r>
              <a:rPr lang="en-GB" dirty="0">
                <a:solidFill>
                  <a:schemeClr val="tx1"/>
                </a:solidFill>
              </a:rPr>
              <a:t>Location of the Battle</a:t>
            </a:r>
          </a:p>
        </p:txBody>
      </p:sp>
      <p:sp>
        <p:nvSpPr>
          <p:cNvPr id="6" name="Text Placeholder 5">
            <a:extLst>
              <a:ext uri="{FF2B5EF4-FFF2-40B4-BE49-F238E27FC236}">
                <a16:creationId xmlns:a16="http://schemas.microsoft.com/office/drawing/2014/main" id="{A8C807F0-07B9-B9A0-5285-FA8A4B639200}"/>
              </a:ext>
            </a:extLst>
          </p:cNvPr>
          <p:cNvSpPr>
            <a:spLocks noGrp="1"/>
          </p:cNvSpPr>
          <p:nvPr>
            <p:ph type="body" sz="quarter" idx="14"/>
          </p:nvPr>
        </p:nvSpPr>
        <p:spPr>
          <a:xfrm>
            <a:off x="7970453" y="1518765"/>
            <a:ext cx="3717347" cy="4333018"/>
          </a:xfrm>
        </p:spPr>
        <p:txBody>
          <a:bodyPr/>
          <a:lstStyle/>
          <a:p>
            <a:pPr marL="285750" indent="-285750">
              <a:buFont typeface="Arial" panose="020B0604020202020204" pitchFamily="34" charset="0"/>
              <a:buChar char="•"/>
            </a:pPr>
            <a:r>
              <a:rPr lang="en-GB" sz="1800" b="0" dirty="0">
                <a:solidFill>
                  <a:schemeClr val="tx1"/>
                </a:solidFill>
              </a:rPr>
              <a:t>Sailing with around 12,000-16,000 men the English sailed from Southampton landing approximately 120 miles at Harfleur </a:t>
            </a:r>
          </a:p>
          <a:p>
            <a:pPr marL="285750" indent="-285750">
              <a:buFont typeface="Arial" panose="020B0604020202020204" pitchFamily="34" charset="0"/>
              <a:buChar char="•"/>
            </a:pPr>
            <a:endParaRPr lang="en-GB" sz="1800" b="0" dirty="0">
              <a:solidFill>
                <a:schemeClr val="tx1"/>
              </a:solidFill>
            </a:endParaRPr>
          </a:p>
          <a:p>
            <a:pPr marL="285750" indent="-285750">
              <a:buFont typeface="Arial" panose="020B0604020202020204" pitchFamily="34" charset="0"/>
              <a:buChar char="•"/>
            </a:pPr>
            <a:r>
              <a:rPr lang="en-GB" sz="1800" b="0" dirty="0">
                <a:solidFill>
                  <a:schemeClr val="tx1"/>
                </a:solidFill>
              </a:rPr>
              <a:t>The English laid Sige to the port being successful at great cost with approximately 1000 men dying in the attack and 2000 dying of dysentery.</a:t>
            </a:r>
          </a:p>
          <a:p>
            <a:pPr marL="285750" indent="-285750">
              <a:buFont typeface="Arial" panose="020B0604020202020204" pitchFamily="34" charset="0"/>
              <a:buChar char="•"/>
            </a:pPr>
            <a:endParaRPr lang="en-GB" sz="1800" b="0" dirty="0">
              <a:solidFill>
                <a:schemeClr val="tx1"/>
              </a:solidFill>
            </a:endParaRPr>
          </a:p>
          <a:p>
            <a:pPr marL="285750" indent="-285750">
              <a:buFont typeface="Arial" panose="020B0604020202020204" pitchFamily="34" charset="0"/>
              <a:buChar char="•"/>
            </a:pPr>
            <a:r>
              <a:rPr lang="en-GB" sz="1800" b="0" dirty="0">
                <a:solidFill>
                  <a:schemeClr val="tx1"/>
                </a:solidFill>
              </a:rPr>
              <a:t>As autumn began Henry then began to march to the English held port of Calais. Leaving a garrison to hold the port further reducing his numbers. </a:t>
            </a:r>
          </a:p>
        </p:txBody>
      </p:sp>
      <p:sp>
        <p:nvSpPr>
          <p:cNvPr id="18" name="Oval 17">
            <a:extLst>
              <a:ext uri="{FF2B5EF4-FFF2-40B4-BE49-F238E27FC236}">
                <a16:creationId xmlns:a16="http://schemas.microsoft.com/office/drawing/2014/main" id="{A877C2A5-6941-B1A2-48B8-734C082329E8}"/>
              </a:ext>
            </a:extLst>
          </p:cNvPr>
          <p:cNvSpPr/>
          <p:nvPr/>
        </p:nvSpPr>
        <p:spPr>
          <a:xfrm>
            <a:off x="3136727" y="4728949"/>
            <a:ext cx="286179" cy="286604"/>
          </a:xfrm>
          <a:prstGeom prst="ellipse">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4" name="Straight Arrow Connector 23">
            <a:extLst>
              <a:ext uri="{FF2B5EF4-FFF2-40B4-BE49-F238E27FC236}">
                <a16:creationId xmlns:a16="http://schemas.microsoft.com/office/drawing/2014/main" id="{6A72232F-3934-889B-E4A5-58AE72F9B85D}"/>
              </a:ext>
            </a:extLst>
          </p:cNvPr>
          <p:cNvCxnSpPr>
            <a:cxnSpLocks/>
          </p:cNvCxnSpPr>
          <p:nvPr/>
        </p:nvCxnSpPr>
        <p:spPr>
          <a:xfrm>
            <a:off x="1737360" y="2641600"/>
            <a:ext cx="1399367" cy="2087349"/>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54549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F6EDB22-9A73-DB17-6724-C403FBC8B201}"/>
              </a:ext>
            </a:extLst>
          </p:cNvPr>
          <p:cNvPicPr>
            <a:picLocks noChangeAspect="1"/>
          </p:cNvPicPr>
          <p:nvPr/>
        </p:nvPicPr>
        <p:blipFill rotWithShape="1">
          <a:blip r:embed="rId3"/>
          <a:srcRect l="31903" t="34775" r="22313" b="5221"/>
          <a:stretch/>
        </p:blipFill>
        <p:spPr>
          <a:xfrm>
            <a:off x="842686" y="1336281"/>
            <a:ext cx="6755641" cy="4703617"/>
          </a:xfrm>
          <a:prstGeom prst="rect">
            <a:avLst/>
          </a:prstGeom>
        </p:spPr>
      </p:pic>
      <p:sp>
        <p:nvSpPr>
          <p:cNvPr id="2" name="Title 1">
            <a:extLst>
              <a:ext uri="{FF2B5EF4-FFF2-40B4-BE49-F238E27FC236}">
                <a16:creationId xmlns:a16="http://schemas.microsoft.com/office/drawing/2014/main" id="{9578D7D3-041D-0E4D-E0A7-43EFAEF604B2}"/>
              </a:ext>
            </a:extLst>
          </p:cNvPr>
          <p:cNvSpPr>
            <a:spLocks noGrp="1"/>
          </p:cNvSpPr>
          <p:nvPr>
            <p:ph type="title"/>
          </p:nvPr>
        </p:nvSpPr>
        <p:spPr/>
        <p:txBody>
          <a:bodyPr/>
          <a:lstStyle/>
          <a:p>
            <a:r>
              <a:rPr lang="en-GB" dirty="0">
                <a:solidFill>
                  <a:schemeClr val="tx1"/>
                </a:solidFill>
              </a:rPr>
              <a:t>Background Information </a:t>
            </a:r>
          </a:p>
        </p:txBody>
      </p:sp>
      <p:sp>
        <p:nvSpPr>
          <p:cNvPr id="6" name="Text Placeholder 5">
            <a:extLst>
              <a:ext uri="{FF2B5EF4-FFF2-40B4-BE49-F238E27FC236}">
                <a16:creationId xmlns:a16="http://schemas.microsoft.com/office/drawing/2014/main" id="{A8C807F0-07B9-B9A0-5285-FA8A4B639200}"/>
              </a:ext>
            </a:extLst>
          </p:cNvPr>
          <p:cNvSpPr>
            <a:spLocks noGrp="1"/>
          </p:cNvSpPr>
          <p:nvPr>
            <p:ph type="body" sz="quarter" idx="14"/>
          </p:nvPr>
        </p:nvSpPr>
        <p:spPr>
          <a:xfrm>
            <a:off x="7819901" y="1521580"/>
            <a:ext cx="4144934" cy="4333018"/>
          </a:xfrm>
        </p:spPr>
        <p:txBody>
          <a:bodyPr/>
          <a:lstStyle/>
          <a:p>
            <a:pPr marL="285750" indent="-285750">
              <a:buFont typeface="Arial" panose="020B0604020202020204" pitchFamily="34" charset="0"/>
              <a:buChar char="•"/>
            </a:pPr>
            <a:r>
              <a:rPr lang="en-GB" sz="1800" b="0" dirty="0">
                <a:solidFill>
                  <a:schemeClr val="tx1"/>
                </a:solidFill>
              </a:rPr>
              <a:t>After moving from Harfleur Henrys army was blocked from crossing the river Somme and had to move around the French force. </a:t>
            </a:r>
          </a:p>
          <a:p>
            <a:endParaRPr lang="en-GB" sz="1800" b="0" dirty="0">
              <a:solidFill>
                <a:schemeClr val="tx1"/>
              </a:solidFill>
            </a:endParaRPr>
          </a:p>
          <a:p>
            <a:pPr marL="285750" indent="-285750">
              <a:buFont typeface="Arial" panose="020B0604020202020204" pitchFamily="34" charset="0"/>
              <a:buChar char="•"/>
            </a:pPr>
            <a:r>
              <a:rPr lang="en-GB" sz="1800" b="0" dirty="0">
                <a:solidFill>
                  <a:schemeClr val="tx1"/>
                </a:solidFill>
              </a:rPr>
              <a:t>Approximately 30 miles south of Calais English scouts informed Henry that the French army had blocked the road to Calais.</a:t>
            </a:r>
          </a:p>
          <a:p>
            <a:pPr marL="285750" indent="-285750">
              <a:buFont typeface="Arial" panose="020B0604020202020204" pitchFamily="34" charset="0"/>
              <a:buChar char="•"/>
            </a:pPr>
            <a:endParaRPr lang="en-GB" sz="1800" b="0" dirty="0">
              <a:solidFill>
                <a:schemeClr val="tx1"/>
              </a:solidFill>
            </a:endParaRPr>
          </a:p>
          <a:p>
            <a:pPr marL="285750" indent="-285750">
              <a:buFont typeface="Arial" panose="020B0604020202020204" pitchFamily="34" charset="0"/>
              <a:buChar char="•"/>
            </a:pPr>
            <a:r>
              <a:rPr lang="en-GB" sz="1800" b="0" dirty="0">
                <a:solidFill>
                  <a:schemeClr val="tx1"/>
                </a:solidFill>
              </a:rPr>
              <a:t>The French had taken up position near the village Agincourt where the battle would take place</a:t>
            </a:r>
          </a:p>
          <a:p>
            <a:pPr marL="285750" indent="-285750">
              <a:buFont typeface="Arial" panose="020B0604020202020204" pitchFamily="34" charset="0"/>
              <a:buChar char="•"/>
            </a:pPr>
            <a:endParaRPr lang="en-GB" sz="1800" b="0" dirty="0">
              <a:solidFill>
                <a:schemeClr val="tx1"/>
              </a:solidFill>
            </a:endParaRPr>
          </a:p>
          <a:p>
            <a:pPr marL="285750" indent="-285750">
              <a:buFont typeface="Arial" panose="020B0604020202020204" pitchFamily="34" charset="0"/>
              <a:buChar char="•"/>
            </a:pPr>
            <a:endParaRPr lang="en-GB" sz="1800" b="0" dirty="0">
              <a:solidFill>
                <a:schemeClr val="tx1"/>
              </a:solidFill>
            </a:endParaRPr>
          </a:p>
        </p:txBody>
      </p:sp>
      <p:sp>
        <p:nvSpPr>
          <p:cNvPr id="3" name="Text Placeholder 2">
            <a:extLst>
              <a:ext uri="{FF2B5EF4-FFF2-40B4-BE49-F238E27FC236}">
                <a16:creationId xmlns:a16="http://schemas.microsoft.com/office/drawing/2014/main" id="{1BB90429-BA23-4C4B-218F-F104D9EE47F3}"/>
              </a:ext>
            </a:extLst>
          </p:cNvPr>
          <p:cNvSpPr>
            <a:spLocks noGrp="1"/>
          </p:cNvSpPr>
          <p:nvPr>
            <p:ph type="body" sz="quarter" idx="18"/>
          </p:nvPr>
        </p:nvSpPr>
        <p:spPr>
          <a:xfrm>
            <a:off x="1432958" y="1088511"/>
            <a:ext cx="3805344" cy="479900"/>
          </a:xfrm>
        </p:spPr>
        <p:txBody>
          <a:bodyPr/>
          <a:lstStyle/>
          <a:p>
            <a:r>
              <a:rPr lang="en-GB" dirty="0">
                <a:solidFill>
                  <a:schemeClr val="tx1"/>
                </a:solidFill>
              </a:rPr>
              <a:t>Location of battle </a:t>
            </a:r>
          </a:p>
        </p:txBody>
      </p:sp>
      <p:cxnSp>
        <p:nvCxnSpPr>
          <p:cNvPr id="22" name="Straight Arrow Connector 21">
            <a:extLst>
              <a:ext uri="{FF2B5EF4-FFF2-40B4-BE49-F238E27FC236}">
                <a16:creationId xmlns:a16="http://schemas.microsoft.com/office/drawing/2014/main" id="{68F02BE1-F3FA-E703-BC48-11F76E2F07BF}"/>
              </a:ext>
            </a:extLst>
          </p:cNvPr>
          <p:cNvCxnSpPr>
            <a:cxnSpLocks/>
          </p:cNvCxnSpPr>
          <p:nvPr/>
        </p:nvCxnSpPr>
        <p:spPr>
          <a:xfrm flipV="1">
            <a:off x="3479608" y="3873389"/>
            <a:ext cx="1437832" cy="943513"/>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 name="Oval 3">
            <a:extLst>
              <a:ext uri="{FF2B5EF4-FFF2-40B4-BE49-F238E27FC236}">
                <a16:creationId xmlns:a16="http://schemas.microsoft.com/office/drawing/2014/main" id="{900469FC-0E48-9EAF-A744-59AAE02E06DF}"/>
              </a:ext>
            </a:extLst>
          </p:cNvPr>
          <p:cNvSpPr/>
          <p:nvPr/>
        </p:nvSpPr>
        <p:spPr>
          <a:xfrm>
            <a:off x="3136727" y="4728949"/>
            <a:ext cx="286179" cy="286604"/>
          </a:xfrm>
          <a:prstGeom prst="ellipse">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 name="Straight Arrow Connector 11">
            <a:extLst>
              <a:ext uri="{FF2B5EF4-FFF2-40B4-BE49-F238E27FC236}">
                <a16:creationId xmlns:a16="http://schemas.microsoft.com/office/drawing/2014/main" id="{35B2E91B-8423-EC77-E96D-0818A7891C20}"/>
              </a:ext>
            </a:extLst>
          </p:cNvPr>
          <p:cNvCxnSpPr>
            <a:cxnSpLocks/>
          </p:cNvCxnSpPr>
          <p:nvPr/>
        </p:nvCxnSpPr>
        <p:spPr>
          <a:xfrm>
            <a:off x="4974142" y="3873389"/>
            <a:ext cx="1304738" cy="343011"/>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D88F71C3-B5D6-6D9D-3DA9-9269D08BBF71}"/>
              </a:ext>
            </a:extLst>
          </p:cNvPr>
          <p:cNvCxnSpPr>
            <a:cxnSpLocks/>
          </p:cNvCxnSpPr>
          <p:nvPr/>
        </p:nvCxnSpPr>
        <p:spPr>
          <a:xfrm flipH="1" flipV="1">
            <a:off x="5435600" y="3291840"/>
            <a:ext cx="843280" cy="86360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5" name="Oval 24">
            <a:extLst>
              <a:ext uri="{FF2B5EF4-FFF2-40B4-BE49-F238E27FC236}">
                <a16:creationId xmlns:a16="http://schemas.microsoft.com/office/drawing/2014/main" id="{3151B185-84BC-B41C-2C88-0D8195F69BB1}"/>
              </a:ext>
            </a:extLst>
          </p:cNvPr>
          <p:cNvSpPr/>
          <p:nvPr/>
        </p:nvSpPr>
        <p:spPr>
          <a:xfrm>
            <a:off x="5149421" y="3100970"/>
            <a:ext cx="286179" cy="286604"/>
          </a:xfrm>
          <a:prstGeom prst="ellipse">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819931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3F0ADB5-A0B4-4B01-A8C4-FDC34CE22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A6D0FDE-0241-4C21-A720-A69475358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3D3BC4-5D6A-9F68-5468-6199FCB2B888}"/>
              </a:ext>
            </a:extLst>
          </p:cNvPr>
          <p:cNvSpPr>
            <a:spLocks noGrp="1"/>
          </p:cNvSpPr>
          <p:nvPr>
            <p:ph type="title"/>
          </p:nvPr>
        </p:nvSpPr>
        <p:spPr>
          <a:xfrm>
            <a:off x="341327" y="213206"/>
            <a:ext cx="3363974" cy="1495794"/>
          </a:xfrm>
          <a:noFill/>
          <a:ln>
            <a:solidFill>
              <a:schemeClr val="bg1"/>
            </a:solidFill>
          </a:ln>
        </p:spPr>
        <p:txBody>
          <a:bodyPr vert="horz" wrap="square" lIns="182880" tIns="182880" rIns="182880" bIns="182880" rtlCol="0" anchor="ctr">
            <a:normAutofit/>
          </a:bodyPr>
          <a:lstStyle/>
          <a:p>
            <a:r>
              <a:rPr lang="en-US" sz="2400" dirty="0">
                <a:solidFill>
                  <a:schemeClr val="bg1"/>
                </a:solidFill>
              </a:rPr>
              <a:t>Composition of the armies</a:t>
            </a:r>
          </a:p>
        </p:txBody>
      </p:sp>
      <p:sp>
        <p:nvSpPr>
          <p:cNvPr id="19" name="TextBox 18">
            <a:extLst>
              <a:ext uri="{FF2B5EF4-FFF2-40B4-BE49-F238E27FC236}">
                <a16:creationId xmlns:a16="http://schemas.microsoft.com/office/drawing/2014/main" id="{EF43F91F-13D2-8FD9-C543-55BBA01E2DCC}"/>
              </a:ext>
            </a:extLst>
          </p:cNvPr>
          <p:cNvSpPr txBox="1"/>
          <p:nvPr/>
        </p:nvSpPr>
        <p:spPr>
          <a:xfrm>
            <a:off x="69791" y="1816320"/>
            <a:ext cx="4502210" cy="5909310"/>
          </a:xfrm>
          <a:prstGeom prst="rect">
            <a:avLst/>
          </a:prstGeom>
          <a:noFill/>
        </p:spPr>
        <p:txBody>
          <a:bodyPr wrap="square">
            <a:spAutoFit/>
          </a:bodyPr>
          <a:lstStyle/>
          <a:p>
            <a:r>
              <a:rPr lang="en-GB" dirty="0">
                <a:solidFill>
                  <a:schemeClr val="bg1"/>
                </a:solidFill>
              </a:rPr>
              <a:t>The exact size of both armies is still debated however most sources agree roughly on the following.</a:t>
            </a:r>
          </a:p>
          <a:p>
            <a:endParaRPr lang="en-GB" dirty="0">
              <a:solidFill>
                <a:schemeClr val="bg1"/>
              </a:solidFill>
            </a:endParaRPr>
          </a:p>
          <a:p>
            <a:r>
              <a:rPr lang="en-GB" dirty="0">
                <a:solidFill>
                  <a:schemeClr val="bg1"/>
                </a:solidFill>
              </a:rPr>
              <a:t>English Army</a:t>
            </a:r>
          </a:p>
          <a:p>
            <a:pPr marL="285750" indent="-285750">
              <a:buFont typeface="Arial" panose="020B0604020202020204" pitchFamily="34" charset="0"/>
              <a:buChar char="•"/>
            </a:pPr>
            <a:r>
              <a:rPr lang="en-GB" dirty="0">
                <a:solidFill>
                  <a:schemeClr val="bg1"/>
                </a:solidFill>
              </a:rPr>
              <a:t>6,000 - 9,000 Men total.</a:t>
            </a:r>
          </a:p>
          <a:p>
            <a:pPr marL="285750" indent="-285750">
              <a:buFont typeface="Arial" panose="020B0604020202020204" pitchFamily="34" charset="0"/>
              <a:buChar char="•"/>
            </a:pPr>
            <a:r>
              <a:rPr lang="en-GB" dirty="0">
                <a:solidFill>
                  <a:schemeClr val="bg1"/>
                </a:solidFill>
              </a:rPr>
              <a:t>900 - 1,500  Men-at-Arms.</a:t>
            </a:r>
          </a:p>
          <a:p>
            <a:pPr marL="285750" indent="-285750">
              <a:buFont typeface="Arial" panose="020B0604020202020204" pitchFamily="34" charset="0"/>
              <a:buChar char="•"/>
            </a:pPr>
            <a:r>
              <a:rPr lang="en-GB" dirty="0">
                <a:solidFill>
                  <a:schemeClr val="bg1"/>
                </a:solidFill>
              </a:rPr>
              <a:t>5,000 - 7,000 Longbowmen.</a:t>
            </a:r>
          </a:p>
          <a:p>
            <a:pPr marL="285750" indent="-285750">
              <a:buFont typeface="Arial" panose="020B0604020202020204" pitchFamily="34" charset="0"/>
              <a:buChar char="•"/>
            </a:pPr>
            <a:r>
              <a:rPr lang="en-GB" dirty="0">
                <a:solidFill>
                  <a:schemeClr val="bg1"/>
                </a:solidFill>
              </a:rPr>
              <a:t>Additional unarmed servants</a:t>
            </a:r>
          </a:p>
          <a:p>
            <a:pPr marL="285750" indent="-285750">
              <a:buFont typeface="Arial" panose="020B0604020202020204" pitchFamily="34" charset="0"/>
              <a:buChar char="•"/>
            </a:pPr>
            <a:endParaRPr lang="en-GB" dirty="0">
              <a:solidFill>
                <a:schemeClr val="bg1"/>
              </a:solidFill>
            </a:endParaRPr>
          </a:p>
          <a:p>
            <a:r>
              <a:rPr lang="en-GB" dirty="0">
                <a:solidFill>
                  <a:schemeClr val="bg1"/>
                </a:solidFill>
              </a:rPr>
              <a:t>French Army</a:t>
            </a:r>
          </a:p>
          <a:p>
            <a:pPr marL="285750" indent="-285750">
              <a:buFont typeface="Arial" panose="020B0604020202020204" pitchFamily="34" charset="0"/>
              <a:buChar char="•"/>
            </a:pPr>
            <a:r>
              <a:rPr lang="en-GB" dirty="0">
                <a:solidFill>
                  <a:schemeClr val="bg1"/>
                </a:solidFill>
              </a:rPr>
              <a:t>15,000 – 25,000 Men total.</a:t>
            </a:r>
          </a:p>
          <a:p>
            <a:pPr marL="285750" indent="-285750">
              <a:buFont typeface="Arial" panose="020B0604020202020204" pitchFamily="34" charset="0"/>
              <a:buChar char="•"/>
            </a:pPr>
            <a:r>
              <a:rPr lang="en-GB" dirty="0">
                <a:solidFill>
                  <a:schemeClr val="bg1"/>
                </a:solidFill>
              </a:rPr>
              <a:t>10,000 Men-at-Arms.</a:t>
            </a:r>
          </a:p>
          <a:p>
            <a:pPr marL="285750" indent="-285750">
              <a:buFont typeface="Arial" panose="020B0604020202020204" pitchFamily="34" charset="0"/>
              <a:buChar char="•"/>
            </a:pPr>
            <a:r>
              <a:rPr lang="en-GB" dirty="0">
                <a:solidFill>
                  <a:schemeClr val="bg1"/>
                </a:solidFill>
              </a:rPr>
              <a:t>4,000 – 5,000 Crossbow and Archers.</a:t>
            </a:r>
          </a:p>
          <a:p>
            <a:pPr marL="285750" indent="-285750">
              <a:buFont typeface="Arial" panose="020B0604020202020204" pitchFamily="34" charset="0"/>
              <a:buChar char="•"/>
            </a:pPr>
            <a:r>
              <a:rPr lang="en-GB" dirty="0">
                <a:solidFill>
                  <a:schemeClr val="bg1"/>
                </a:solidFill>
              </a:rPr>
              <a:t>Up to 10,000 Armed servants.</a:t>
            </a:r>
            <a:br>
              <a:rPr lang="en-GB" dirty="0">
                <a:solidFill>
                  <a:schemeClr val="bg1"/>
                </a:solidFill>
              </a:rPr>
            </a:br>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p:txBody>
      </p:sp>
      <p:pic>
        <p:nvPicPr>
          <p:cNvPr id="1028" name="Picture 4" descr="During the 'Hundred Years War', at Crecy, Poitiers and Agincourt why did  the French always give battle when the English were established in  unassailable defensive positions? Why did they not fight when">
            <a:extLst>
              <a:ext uri="{FF2B5EF4-FFF2-40B4-BE49-F238E27FC236}">
                <a16:creationId xmlns:a16="http://schemas.microsoft.com/office/drawing/2014/main" id="{029DEAEA-ABA2-7CBC-80C6-4846C73D955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8" t="3764" r="29859"/>
          <a:stretch/>
        </p:blipFill>
        <p:spPr bwMode="auto">
          <a:xfrm>
            <a:off x="4426714" y="-5438"/>
            <a:ext cx="8517729" cy="6863438"/>
          </a:xfrm>
          <a:prstGeom prst="rect">
            <a:avLst/>
          </a:pr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7417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F7A0E-6AE8-315F-C43F-9A18010C0866}"/>
              </a:ext>
            </a:extLst>
          </p:cNvPr>
          <p:cNvSpPr>
            <a:spLocks noGrp="1"/>
          </p:cNvSpPr>
          <p:nvPr>
            <p:ph type="title"/>
          </p:nvPr>
        </p:nvSpPr>
        <p:spPr/>
        <p:txBody>
          <a:bodyPr/>
          <a:lstStyle/>
          <a:p>
            <a:r>
              <a:rPr lang="en-GB" dirty="0">
                <a:solidFill>
                  <a:schemeClr val="tx1"/>
                </a:solidFill>
              </a:rPr>
              <a:t>Weapons used </a:t>
            </a:r>
          </a:p>
        </p:txBody>
      </p:sp>
      <p:sp>
        <p:nvSpPr>
          <p:cNvPr id="4" name="Text Placeholder 3">
            <a:extLst>
              <a:ext uri="{FF2B5EF4-FFF2-40B4-BE49-F238E27FC236}">
                <a16:creationId xmlns:a16="http://schemas.microsoft.com/office/drawing/2014/main" id="{02958B4E-C643-590D-A249-DC9511A4B52F}"/>
              </a:ext>
            </a:extLst>
          </p:cNvPr>
          <p:cNvSpPr>
            <a:spLocks noGrp="1"/>
          </p:cNvSpPr>
          <p:nvPr>
            <p:ph type="body" sz="quarter" idx="30"/>
          </p:nvPr>
        </p:nvSpPr>
        <p:spPr>
          <a:xfrm>
            <a:off x="578804" y="1699284"/>
            <a:ext cx="3042684" cy="617685"/>
          </a:xfrm>
        </p:spPr>
        <p:txBody>
          <a:bodyPr/>
          <a:lstStyle/>
          <a:p>
            <a:r>
              <a:rPr lang="en-GB" dirty="0"/>
              <a:t>Longbowman</a:t>
            </a:r>
          </a:p>
        </p:txBody>
      </p:sp>
      <p:sp>
        <p:nvSpPr>
          <p:cNvPr id="6" name="Text Placeholder 5">
            <a:extLst>
              <a:ext uri="{FF2B5EF4-FFF2-40B4-BE49-F238E27FC236}">
                <a16:creationId xmlns:a16="http://schemas.microsoft.com/office/drawing/2014/main" id="{2E674E2D-12E0-5C31-96C1-BE4B69DC0228}"/>
              </a:ext>
            </a:extLst>
          </p:cNvPr>
          <p:cNvSpPr>
            <a:spLocks noGrp="1"/>
          </p:cNvSpPr>
          <p:nvPr>
            <p:ph type="body" sz="quarter" idx="29"/>
          </p:nvPr>
        </p:nvSpPr>
        <p:spPr>
          <a:xfrm>
            <a:off x="4478215" y="1699284"/>
            <a:ext cx="3150167" cy="617685"/>
          </a:xfrm>
        </p:spPr>
        <p:txBody>
          <a:bodyPr/>
          <a:lstStyle/>
          <a:p>
            <a:r>
              <a:rPr lang="en-GB" dirty="0"/>
              <a:t>English Longbow and Arrow Quiver</a:t>
            </a:r>
          </a:p>
        </p:txBody>
      </p:sp>
      <p:sp>
        <p:nvSpPr>
          <p:cNvPr id="8" name="Text Placeholder 7">
            <a:extLst>
              <a:ext uri="{FF2B5EF4-FFF2-40B4-BE49-F238E27FC236}">
                <a16:creationId xmlns:a16="http://schemas.microsoft.com/office/drawing/2014/main" id="{76130AA3-00A2-E12F-74B8-840CF6AD8C11}"/>
              </a:ext>
            </a:extLst>
          </p:cNvPr>
          <p:cNvSpPr>
            <a:spLocks noGrp="1"/>
          </p:cNvSpPr>
          <p:nvPr>
            <p:ph type="body" sz="quarter" idx="10"/>
          </p:nvPr>
        </p:nvSpPr>
        <p:spPr>
          <a:xfrm>
            <a:off x="8333197" y="1699285"/>
            <a:ext cx="3458307" cy="617685"/>
          </a:xfrm>
        </p:spPr>
        <p:txBody>
          <a:bodyPr/>
          <a:lstStyle/>
          <a:p>
            <a:r>
              <a:rPr lang="en-GB" dirty="0"/>
              <a:t>Sword and Dagger </a:t>
            </a:r>
          </a:p>
        </p:txBody>
      </p:sp>
      <p:pic>
        <p:nvPicPr>
          <p:cNvPr id="2050" name="Picture 2" descr="Medieval Archery">
            <a:extLst>
              <a:ext uri="{FF2B5EF4-FFF2-40B4-BE49-F238E27FC236}">
                <a16:creationId xmlns:a16="http://schemas.microsoft.com/office/drawing/2014/main" id="{0163B004-9885-3F9E-2FFD-075FCE6D2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297" y="2495599"/>
            <a:ext cx="3042684" cy="416885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2052" name="Picture 4" descr="English Longbow: 70-72&quot; Medieval Traditional Wooden Longbow 30-40 lbs –  Medieval Godsends: Viking Axes, Archery, Norse Statues and Accessories">
            <a:extLst>
              <a:ext uri="{FF2B5EF4-FFF2-40B4-BE49-F238E27FC236}">
                <a16:creationId xmlns:a16="http://schemas.microsoft.com/office/drawing/2014/main" id="{6017AC03-6BD3-9D31-99DF-89433E5D57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1658" y="2495599"/>
            <a:ext cx="2778272" cy="416885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2060" name="Picture 12" descr="Archers Sword - S5735M">
            <a:extLst>
              <a:ext uri="{FF2B5EF4-FFF2-40B4-BE49-F238E27FC236}">
                <a16:creationId xmlns:a16="http://schemas.microsoft.com/office/drawing/2014/main" id="{24F75EE0-8CC4-F81B-236B-A3612A0EDE6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69947" y="2521286"/>
            <a:ext cx="2278632" cy="263742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2062" name="Picture 14" descr="Henry V Dagger (#1810) - Darksword Armory">
            <a:extLst>
              <a:ext uri="{FF2B5EF4-FFF2-40B4-BE49-F238E27FC236}">
                <a16:creationId xmlns:a16="http://schemas.microsoft.com/office/drawing/2014/main" id="{951DE37C-4E62-EDC0-23BF-14754923678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5241" t="-1" r="547" b="1754"/>
          <a:stretch/>
        </p:blipFill>
        <p:spPr bwMode="auto">
          <a:xfrm flipH="1">
            <a:off x="9176079" y="5088759"/>
            <a:ext cx="2272500" cy="158010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2064" name="Picture 16" descr="Medieval arrow quiver bag | The Longbow Shop">
            <a:extLst>
              <a:ext uri="{FF2B5EF4-FFF2-40B4-BE49-F238E27FC236}">
                <a16:creationId xmlns:a16="http://schemas.microsoft.com/office/drawing/2014/main" id="{B1F1081C-C37D-A13F-E06B-4AB2E8A36EE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16200000">
            <a:off x="5250061" y="3157864"/>
            <a:ext cx="4143166" cy="2870012"/>
          </a:xfrm>
          <a:prstGeom prst="rect">
            <a:avLst/>
          </a:prstGeom>
          <a:noFill/>
          <a:effectLst>
            <a:softEdge rad="762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91549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6A104A2-6A2C-9BCA-D7CA-022205860440}"/>
              </a:ext>
            </a:extLst>
          </p:cNvPr>
          <p:cNvSpPr/>
          <p:nvPr/>
        </p:nvSpPr>
        <p:spPr>
          <a:xfrm>
            <a:off x="7685166" y="2930968"/>
            <a:ext cx="2019372" cy="3360103"/>
          </a:xfrm>
          <a:prstGeom prst="rect">
            <a:avLst/>
          </a:prstGeom>
          <a:solidFill>
            <a:schemeClr val="bg1"/>
          </a:solidFill>
          <a:ln>
            <a:noFill/>
          </a:ln>
          <a:effectLst>
            <a:softEdge rad="63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1D6F7A0E-6AE8-315F-C43F-9A18010C0866}"/>
              </a:ext>
            </a:extLst>
          </p:cNvPr>
          <p:cNvSpPr>
            <a:spLocks noGrp="1"/>
          </p:cNvSpPr>
          <p:nvPr>
            <p:ph type="title"/>
          </p:nvPr>
        </p:nvSpPr>
        <p:spPr/>
        <p:txBody>
          <a:bodyPr/>
          <a:lstStyle/>
          <a:p>
            <a:r>
              <a:rPr lang="en-GB" dirty="0">
                <a:solidFill>
                  <a:schemeClr val="tx1"/>
                </a:solidFill>
              </a:rPr>
              <a:t>Weapons used </a:t>
            </a:r>
          </a:p>
        </p:txBody>
      </p:sp>
      <p:sp>
        <p:nvSpPr>
          <p:cNvPr id="4" name="Text Placeholder 3">
            <a:extLst>
              <a:ext uri="{FF2B5EF4-FFF2-40B4-BE49-F238E27FC236}">
                <a16:creationId xmlns:a16="http://schemas.microsoft.com/office/drawing/2014/main" id="{02958B4E-C643-590D-A249-DC9511A4B52F}"/>
              </a:ext>
            </a:extLst>
          </p:cNvPr>
          <p:cNvSpPr>
            <a:spLocks noGrp="1"/>
          </p:cNvSpPr>
          <p:nvPr>
            <p:ph type="body" sz="quarter" idx="30"/>
          </p:nvPr>
        </p:nvSpPr>
        <p:spPr>
          <a:xfrm>
            <a:off x="100777" y="1782939"/>
            <a:ext cx="3042684" cy="617685"/>
          </a:xfrm>
        </p:spPr>
        <p:txBody>
          <a:bodyPr/>
          <a:lstStyle/>
          <a:p>
            <a:r>
              <a:rPr lang="en-GB" dirty="0"/>
              <a:t>Men-at-Arms and Armed Servants</a:t>
            </a:r>
          </a:p>
        </p:txBody>
      </p:sp>
      <p:sp>
        <p:nvSpPr>
          <p:cNvPr id="3" name="Rectangle 2">
            <a:extLst>
              <a:ext uri="{FF2B5EF4-FFF2-40B4-BE49-F238E27FC236}">
                <a16:creationId xmlns:a16="http://schemas.microsoft.com/office/drawing/2014/main" id="{5F0A337C-43DB-0B13-420E-6811423D8B3C}"/>
              </a:ext>
            </a:extLst>
          </p:cNvPr>
          <p:cNvSpPr/>
          <p:nvPr/>
        </p:nvSpPr>
        <p:spPr>
          <a:xfrm>
            <a:off x="2882096" y="2917234"/>
            <a:ext cx="4537276" cy="3373838"/>
          </a:xfrm>
          <a:prstGeom prst="rect">
            <a:avLst/>
          </a:prstGeom>
          <a:solidFill>
            <a:schemeClr val="bg1"/>
          </a:solidFill>
          <a:ln>
            <a:noFill/>
          </a:ln>
          <a:effectLst>
            <a:softEdge rad="63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 Placeholder 5">
            <a:extLst>
              <a:ext uri="{FF2B5EF4-FFF2-40B4-BE49-F238E27FC236}">
                <a16:creationId xmlns:a16="http://schemas.microsoft.com/office/drawing/2014/main" id="{2E674E2D-12E0-5C31-96C1-BE4B69DC0228}"/>
              </a:ext>
            </a:extLst>
          </p:cNvPr>
          <p:cNvSpPr>
            <a:spLocks noGrp="1"/>
          </p:cNvSpPr>
          <p:nvPr>
            <p:ph type="body" sz="quarter" idx="29"/>
          </p:nvPr>
        </p:nvSpPr>
        <p:spPr>
          <a:xfrm>
            <a:off x="3722776" y="1764592"/>
            <a:ext cx="3150167" cy="617685"/>
          </a:xfrm>
        </p:spPr>
        <p:txBody>
          <a:bodyPr/>
          <a:lstStyle/>
          <a:p>
            <a:r>
              <a:rPr lang="en-GB" dirty="0"/>
              <a:t>Poleaxe and Spear</a:t>
            </a:r>
          </a:p>
        </p:txBody>
      </p:sp>
      <p:sp>
        <p:nvSpPr>
          <p:cNvPr id="8" name="Text Placeholder 7">
            <a:extLst>
              <a:ext uri="{FF2B5EF4-FFF2-40B4-BE49-F238E27FC236}">
                <a16:creationId xmlns:a16="http://schemas.microsoft.com/office/drawing/2014/main" id="{76130AA3-00A2-E12F-74B8-840CF6AD8C11}"/>
              </a:ext>
            </a:extLst>
          </p:cNvPr>
          <p:cNvSpPr>
            <a:spLocks noGrp="1"/>
          </p:cNvSpPr>
          <p:nvPr>
            <p:ph type="body" sz="quarter" idx="10"/>
          </p:nvPr>
        </p:nvSpPr>
        <p:spPr>
          <a:xfrm>
            <a:off x="7975384" y="1764591"/>
            <a:ext cx="3458307" cy="617685"/>
          </a:xfrm>
        </p:spPr>
        <p:txBody>
          <a:bodyPr/>
          <a:lstStyle/>
          <a:p>
            <a:r>
              <a:rPr lang="en-GB" dirty="0"/>
              <a:t>Sword and Shield</a:t>
            </a:r>
          </a:p>
        </p:txBody>
      </p:sp>
      <p:pic>
        <p:nvPicPr>
          <p:cNvPr id="4098" name="Picture 2" descr="Man-at-Arms, Wars of the Roses (credit: Graham Turner) | Century armor,  Soldier drawing, Medieval armor">
            <a:extLst>
              <a:ext uri="{FF2B5EF4-FFF2-40B4-BE49-F238E27FC236}">
                <a16:creationId xmlns:a16="http://schemas.microsoft.com/office/drawing/2014/main" id="{EF5C8B49-16E5-3580-FD06-51AE574997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777" y="2767012"/>
            <a:ext cx="2103875" cy="359465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4100" name="Picture 4" descr="Classic Medieval Sword with scabbard | Marto 740">
            <a:extLst>
              <a:ext uri="{FF2B5EF4-FFF2-40B4-BE49-F238E27FC236}">
                <a16:creationId xmlns:a16="http://schemas.microsoft.com/office/drawing/2014/main" id="{80DBFF81-5860-C366-804A-72F5128CF37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533" r="3995"/>
          <a:stretch/>
        </p:blipFill>
        <p:spPr bwMode="auto">
          <a:xfrm>
            <a:off x="8977675" y="2930968"/>
            <a:ext cx="3107123" cy="336010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4104" name="Picture 8" descr="Spears, Spear Heads, and Forks - Dark Knight Armoury">
            <a:extLst>
              <a:ext uri="{FF2B5EF4-FFF2-40B4-BE49-F238E27FC236}">
                <a16:creationId xmlns:a16="http://schemas.microsoft.com/office/drawing/2014/main" id="{575AC9DD-6F48-73F1-3935-6D14580ACF3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06391" y="2917234"/>
            <a:ext cx="3359518" cy="335951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4102" name="Picture 6" descr="Medieval Pole Axe">
            <a:extLst>
              <a:ext uri="{FF2B5EF4-FFF2-40B4-BE49-F238E27FC236}">
                <a16:creationId xmlns:a16="http://schemas.microsoft.com/office/drawing/2014/main" id="{EF8BC325-B3E8-6D46-23C8-EA57F67C8A15}"/>
              </a:ext>
            </a:extLst>
          </p:cNvPr>
          <p:cNvPicPr>
            <a:picLocks noChangeAspect="1" noChangeArrowheads="1"/>
          </p:cNvPicPr>
          <p:nvPr/>
        </p:nvPicPr>
        <p:blipFill rotWithShape="1">
          <a:blip r:embed="rId6">
            <a:extLst>
              <a:ext uri="{BEBA8EAE-BF5A-486C-A8C5-ECC9F3942E4B}">
                <a14:imgProps xmlns:a14="http://schemas.microsoft.com/office/drawing/2010/main">
                  <a14:imgLayer r:embed="rId7">
                    <a14:imgEffect>
                      <a14:backgroundRemoval t="6118" b="96824" l="4706" r="93059">
                        <a14:foregroundMark x1="89882" y1="9294" x2="89882" y2="9294"/>
                        <a14:foregroundMark x1="81765" y1="17765" x2="81765" y2="17765"/>
                        <a14:foregroundMark x1="79529" y1="20471" x2="79529" y2="20471"/>
                        <a14:foregroundMark x1="93176" y1="6118" x2="93176" y2="6118"/>
                        <a14:foregroundMark x1="8000" y1="94235" x2="8000" y2="94235"/>
                        <a14:foregroundMark x1="4706" y1="96824" x2="4706" y2="96824"/>
                      </a14:backgroundRemoval>
                    </a14:imgEffect>
                  </a14:imgLayer>
                </a14:imgProps>
              </a:ext>
              <a:ext uri="{28A0092B-C50C-407E-A947-70E740481C1C}">
                <a14:useLocalDpi xmlns:a14="http://schemas.microsoft.com/office/drawing/2010/main" val="0"/>
              </a:ext>
            </a:extLst>
          </a:blip>
          <a:srcRect/>
          <a:stretch/>
        </p:blipFill>
        <p:spPr bwMode="auto">
          <a:xfrm>
            <a:off x="3889573" y="3058404"/>
            <a:ext cx="3241324" cy="3241324"/>
          </a:xfrm>
          <a:prstGeom prst="rect">
            <a:avLst/>
          </a:prstGeom>
          <a:noFill/>
          <a:effectLst>
            <a:softEdge rad="0"/>
          </a:effectLst>
          <a:extLst>
            <a:ext uri="{909E8E84-426E-40DD-AFC4-6F175D3DCCD1}">
              <a14:hiddenFill xmlns:a14="http://schemas.microsoft.com/office/drawing/2010/main">
                <a:solidFill>
                  <a:srgbClr val="FFFFFF"/>
                </a:solidFill>
              </a14:hiddenFill>
            </a:ext>
          </a:extLst>
        </p:spPr>
      </p:pic>
      <p:pic>
        <p:nvPicPr>
          <p:cNvPr id="4106" name="Picture 10" descr="Royal England Shield | Buy Medieval Shields for Sale in our UK Shop">
            <a:extLst>
              <a:ext uri="{FF2B5EF4-FFF2-40B4-BE49-F238E27FC236}">
                <a16:creationId xmlns:a16="http://schemas.microsoft.com/office/drawing/2014/main" id="{88AA4DF3-21D6-21EE-9637-F07EB5349E4D}"/>
              </a:ext>
            </a:extLst>
          </p:cNvPr>
          <p:cNvPicPr>
            <a:picLocks noChangeAspect="1" noChangeArrowheads="1"/>
          </p:cNvPicPr>
          <p:nvPr/>
        </p:nvPicPr>
        <p:blipFill rotWithShape="1">
          <a:blip r:embed="rId8">
            <a:extLst>
              <a:ext uri="{BEBA8EAE-BF5A-486C-A8C5-ECC9F3942E4B}">
                <a14:imgProps xmlns:a14="http://schemas.microsoft.com/office/drawing/2010/main">
                  <a14:imgLayer r:embed="rId9">
                    <a14:imgEffect>
                      <a14:backgroundRemoval t="2308" b="97385" l="24000" r="76769">
                        <a14:foregroundMark x1="53077" y1="11077" x2="53077" y2="11077"/>
                        <a14:foregroundMark x1="51538" y1="6615" x2="51538" y2="6615"/>
                        <a14:foregroundMark x1="46462" y1="6615" x2="43846" y2="8462"/>
                        <a14:foregroundMark x1="48000" y1="2308" x2="48000" y2="2308"/>
                        <a14:foregroundMark x1="48000" y1="91692" x2="48000" y2="91692"/>
                        <a14:foregroundMark x1="51538" y1="93692" x2="51538" y2="93692"/>
                        <a14:foregroundMark x1="51077" y1="97538" x2="51077" y2="97538"/>
                        <a14:foregroundMark x1="24000" y1="16462" x2="24000" y2="16462"/>
                        <a14:foregroundMark x1="76769" y1="23385" x2="76769" y2="23385"/>
                      </a14:backgroundRemoval>
                    </a14:imgEffect>
                  </a14:imgLayer>
                </a14:imgProps>
              </a:ext>
              <a:ext uri="{28A0092B-C50C-407E-A947-70E740481C1C}">
                <a14:useLocalDpi xmlns:a14="http://schemas.microsoft.com/office/drawing/2010/main" val="0"/>
              </a:ext>
            </a:extLst>
          </a:blip>
          <a:srcRect l="18092" r="17221"/>
          <a:stretch/>
        </p:blipFill>
        <p:spPr bwMode="auto">
          <a:xfrm>
            <a:off x="7599653" y="3005674"/>
            <a:ext cx="2016501" cy="3117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77570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6A104A2-6A2C-9BCA-D7CA-022205860440}"/>
              </a:ext>
            </a:extLst>
          </p:cNvPr>
          <p:cNvSpPr/>
          <p:nvPr/>
        </p:nvSpPr>
        <p:spPr>
          <a:xfrm>
            <a:off x="7368544" y="2930969"/>
            <a:ext cx="2104885" cy="3360103"/>
          </a:xfrm>
          <a:prstGeom prst="rect">
            <a:avLst/>
          </a:prstGeom>
          <a:solidFill>
            <a:schemeClr val="bg1"/>
          </a:solidFill>
          <a:ln>
            <a:noFill/>
          </a:ln>
          <a:effectLst>
            <a:softEdge rad="63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1D6F7A0E-6AE8-315F-C43F-9A18010C0866}"/>
              </a:ext>
            </a:extLst>
          </p:cNvPr>
          <p:cNvSpPr>
            <a:spLocks noGrp="1"/>
          </p:cNvSpPr>
          <p:nvPr>
            <p:ph type="title"/>
          </p:nvPr>
        </p:nvSpPr>
        <p:spPr/>
        <p:txBody>
          <a:bodyPr/>
          <a:lstStyle/>
          <a:p>
            <a:r>
              <a:rPr lang="en-GB" dirty="0">
                <a:solidFill>
                  <a:schemeClr val="tx1"/>
                </a:solidFill>
              </a:rPr>
              <a:t>Weapons used </a:t>
            </a:r>
          </a:p>
        </p:txBody>
      </p:sp>
      <p:sp>
        <p:nvSpPr>
          <p:cNvPr id="4" name="Text Placeholder 3">
            <a:extLst>
              <a:ext uri="{FF2B5EF4-FFF2-40B4-BE49-F238E27FC236}">
                <a16:creationId xmlns:a16="http://schemas.microsoft.com/office/drawing/2014/main" id="{02958B4E-C643-590D-A249-DC9511A4B52F}"/>
              </a:ext>
            </a:extLst>
          </p:cNvPr>
          <p:cNvSpPr>
            <a:spLocks noGrp="1"/>
          </p:cNvSpPr>
          <p:nvPr>
            <p:ph type="body" sz="quarter" idx="30"/>
          </p:nvPr>
        </p:nvSpPr>
        <p:spPr>
          <a:xfrm>
            <a:off x="553457" y="1821193"/>
            <a:ext cx="3042684" cy="617685"/>
          </a:xfrm>
        </p:spPr>
        <p:txBody>
          <a:bodyPr/>
          <a:lstStyle/>
          <a:p>
            <a:r>
              <a:rPr lang="en-GB" dirty="0"/>
              <a:t>Cavalry</a:t>
            </a:r>
          </a:p>
        </p:txBody>
      </p:sp>
      <p:sp>
        <p:nvSpPr>
          <p:cNvPr id="6" name="Text Placeholder 5">
            <a:extLst>
              <a:ext uri="{FF2B5EF4-FFF2-40B4-BE49-F238E27FC236}">
                <a16:creationId xmlns:a16="http://schemas.microsoft.com/office/drawing/2014/main" id="{2E674E2D-12E0-5C31-96C1-BE4B69DC0228}"/>
              </a:ext>
            </a:extLst>
          </p:cNvPr>
          <p:cNvSpPr>
            <a:spLocks noGrp="1"/>
          </p:cNvSpPr>
          <p:nvPr>
            <p:ph type="body" sz="quarter" idx="29"/>
          </p:nvPr>
        </p:nvSpPr>
        <p:spPr>
          <a:xfrm>
            <a:off x="4210679" y="1821194"/>
            <a:ext cx="3150167" cy="617685"/>
          </a:xfrm>
        </p:spPr>
        <p:txBody>
          <a:bodyPr/>
          <a:lstStyle/>
          <a:p>
            <a:r>
              <a:rPr lang="en-GB" dirty="0"/>
              <a:t>Lance and Spear</a:t>
            </a:r>
          </a:p>
        </p:txBody>
      </p:sp>
      <p:sp>
        <p:nvSpPr>
          <p:cNvPr id="8" name="Text Placeholder 7">
            <a:extLst>
              <a:ext uri="{FF2B5EF4-FFF2-40B4-BE49-F238E27FC236}">
                <a16:creationId xmlns:a16="http://schemas.microsoft.com/office/drawing/2014/main" id="{76130AA3-00A2-E12F-74B8-840CF6AD8C11}"/>
              </a:ext>
            </a:extLst>
          </p:cNvPr>
          <p:cNvSpPr>
            <a:spLocks noGrp="1"/>
          </p:cNvSpPr>
          <p:nvPr>
            <p:ph type="body" sz="quarter" idx="10"/>
          </p:nvPr>
        </p:nvSpPr>
        <p:spPr>
          <a:xfrm>
            <a:off x="7975384" y="1821193"/>
            <a:ext cx="3458307" cy="617685"/>
          </a:xfrm>
        </p:spPr>
        <p:txBody>
          <a:bodyPr/>
          <a:lstStyle/>
          <a:p>
            <a:r>
              <a:rPr lang="en-GB" dirty="0"/>
              <a:t>Sword and Shield</a:t>
            </a:r>
          </a:p>
        </p:txBody>
      </p:sp>
      <p:pic>
        <p:nvPicPr>
          <p:cNvPr id="4100" name="Picture 4" descr="Classic Medieval Sword with scabbard | Marto 740">
            <a:extLst>
              <a:ext uri="{FF2B5EF4-FFF2-40B4-BE49-F238E27FC236}">
                <a16:creationId xmlns:a16="http://schemas.microsoft.com/office/drawing/2014/main" id="{80DBFF81-5860-C366-804A-72F5128CF37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33" r="3995"/>
          <a:stretch/>
        </p:blipFill>
        <p:spPr bwMode="auto">
          <a:xfrm>
            <a:off x="8746566" y="2930969"/>
            <a:ext cx="3107123" cy="336010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4106" name="Picture 10" descr="Royal England Shield | Buy Medieval Shields for Sale in our UK Shop">
            <a:extLst>
              <a:ext uri="{FF2B5EF4-FFF2-40B4-BE49-F238E27FC236}">
                <a16:creationId xmlns:a16="http://schemas.microsoft.com/office/drawing/2014/main" id="{88AA4DF3-21D6-21EE-9637-F07EB5349E4D}"/>
              </a:ext>
            </a:extLst>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2308" b="97385" l="24000" r="76769">
                        <a14:foregroundMark x1="53077" y1="11077" x2="53077" y2="11077"/>
                        <a14:foregroundMark x1="51538" y1="6615" x2="51538" y2="6615"/>
                        <a14:foregroundMark x1="46462" y1="6615" x2="43846" y2="8462"/>
                        <a14:foregroundMark x1="48000" y1="2308" x2="48000" y2="2308"/>
                        <a14:foregroundMark x1="48000" y1="91692" x2="48000" y2="91692"/>
                        <a14:foregroundMark x1="51538" y1="93692" x2="51538" y2="93692"/>
                        <a14:foregroundMark x1="51077" y1="97538" x2="51077" y2="97538"/>
                        <a14:foregroundMark x1="24000" y1="16462" x2="24000" y2="16462"/>
                        <a14:foregroundMark x1="76769" y1="23385" x2="76769" y2="23385"/>
                      </a14:backgroundRemoval>
                    </a14:imgEffect>
                  </a14:imgLayer>
                </a14:imgProps>
              </a:ext>
              <a:ext uri="{28A0092B-C50C-407E-A947-70E740481C1C}">
                <a14:useLocalDpi xmlns:a14="http://schemas.microsoft.com/office/drawing/2010/main" val="0"/>
              </a:ext>
            </a:extLst>
          </a:blip>
          <a:srcRect l="18092" r="17221"/>
          <a:stretch/>
        </p:blipFill>
        <p:spPr bwMode="auto">
          <a:xfrm>
            <a:off x="7368544" y="3005675"/>
            <a:ext cx="2016501" cy="3117333"/>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Agincourt Battle figurines et collections">
            <a:extLst>
              <a:ext uri="{FF2B5EF4-FFF2-40B4-BE49-F238E27FC236}">
                <a16:creationId xmlns:a16="http://schemas.microsoft.com/office/drawing/2014/main" id="{39AE9078-56D4-162A-1882-3FC64275F32F}"/>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4019" r="11382" b="14633"/>
          <a:stretch/>
        </p:blipFill>
        <p:spPr bwMode="auto">
          <a:xfrm>
            <a:off x="273263" y="2552625"/>
            <a:ext cx="3460701" cy="396019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Medieval Weapons: Lance. Types of Lances, Facts and History">
            <a:extLst>
              <a:ext uri="{FF2B5EF4-FFF2-40B4-BE49-F238E27FC236}">
                <a16:creationId xmlns:a16="http://schemas.microsoft.com/office/drawing/2014/main" id="{1A892A3A-C521-F51F-0E22-5459660639AB}"/>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440" b="2815"/>
          <a:stretch/>
        </p:blipFill>
        <p:spPr bwMode="auto">
          <a:xfrm>
            <a:off x="4527097" y="2552625"/>
            <a:ext cx="2106109" cy="403300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8DD83E7B-41C2-9DD1-32FB-F338A2E29E9F}"/>
              </a:ext>
            </a:extLst>
          </p:cNvPr>
          <p:cNvSpPr/>
          <p:nvPr/>
        </p:nvSpPr>
        <p:spPr>
          <a:xfrm>
            <a:off x="6126894" y="2536964"/>
            <a:ext cx="665963" cy="404866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104" name="Picture 8" descr="Spears, Spear Heads, and Forks - Dark Knight Armoury">
            <a:extLst>
              <a:ext uri="{FF2B5EF4-FFF2-40B4-BE49-F238E27FC236}">
                <a16:creationId xmlns:a16="http://schemas.microsoft.com/office/drawing/2014/main" id="{575AC9DD-6F48-73F1-3935-6D14580ACF3B}"/>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2824" b="96471" l="3059" r="96588">
                        <a14:foregroundMark x1="8000" y1="91647" x2="8000" y2="91647"/>
                        <a14:foregroundMark x1="7059" y1="93059" x2="7059" y2="93059"/>
                        <a14:foregroundMark x1="4235" y1="94471" x2="4235" y2="94471"/>
                        <a14:foregroundMark x1="3529" y1="95176" x2="3529" y2="95176"/>
                        <a14:foregroundMark x1="3176" y1="96471" x2="3176" y2="96471"/>
                        <a14:foregroundMark x1="85176" y1="15176" x2="85176" y2="15176"/>
                        <a14:foregroundMark x1="89412" y1="10706" x2="89412" y2="10706"/>
                        <a14:foregroundMark x1="92118" y1="9294" x2="92118" y2="9294"/>
                        <a14:foregroundMark x1="93529" y1="6588" x2="93529" y2="6588"/>
                        <a14:foregroundMark x1="96588" y1="2824" x2="96588" y2="2824"/>
                      </a14:backgroundRemoval>
                    </a14:imgEffect>
                  </a14:imgLayer>
                </a14:imgProps>
              </a:ext>
              <a:ext uri="{28A0092B-C50C-407E-A947-70E740481C1C}">
                <a14:useLocalDpi xmlns:a14="http://schemas.microsoft.com/office/drawing/2010/main" val="0"/>
              </a:ext>
            </a:extLst>
          </a:blip>
          <a:srcRect/>
          <a:stretch>
            <a:fillRect/>
          </a:stretch>
        </p:blipFill>
        <p:spPr bwMode="auto">
          <a:xfrm rot="18868653">
            <a:off x="4790579" y="3147861"/>
            <a:ext cx="2800400" cy="2800400"/>
          </a:xfrm>
          <a:prstGeom prst="rect">
            <a:avLst/>
          </a:pr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9062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7B0F460-4291-22EA-5E35-B79E15FA8865}"/>
              </a:ext>
            </a:extLst>
          </p:cNvPr>
          <p:cNvSpPr/>
          <p:nvPr/>
        </p:nvSpPr>
        <p:spPr>
          <a:xfrm>
            <a:off x="7775419" y="2946401"/>
            <a:ext cx="1929118" cy="3500842"/>
          </a:xfrm>
          <a:prstGeom prst="rect">
            <a:avLst/>
          </a:prstGeom>
          <a:solidFill>
            <a:schemeClr val="bg1"/>
          </a:solidFill>
          <a:ln>
            <a:noFill/>
          </a:ln>
          <a:effectLst>
            <a:softEdge rad="635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1D6F7A0E-6AE8-315F-C43F-9A18010C0866}"/>
              </a:ext>
            </a:extLst>
          </p:cNvPr>
          <p:cNvSpPr>
            <a:spLocks noGrp="1"/>
          </p:cNvSpPr>
          <p:nvPr>
            <p:ph type="title"/>
          </p:nvPr>
        </p:nvSpPr>
        <p:spPr/>
        <p:txBody>
          <a:bodyPr/>
          <a:lstStyle/>
          <a:p>
            <a:r>
              <a:rPr lang="en-GB" dirty="0">
                <a:solidFill>
                  <a:schemeClr val="tx1"/>
                </a:solidFill>
              </a:rPr>
              <a:t>Weapons used </a:t>
            </a:r>
          </a:p>
        </p:txBody>
      </p:sp>
      <p:sp>
        <p:nvSpPr>
          <p:cNvPr id="4" name="Text Placeholder 3">
            <a:extLst>
              <a:ext uri="{FF2B5EF4-FFF2-40B4-BE49-F238E27FC236}">
                <a16:creationId xmlns:a16="http://schemas.microsoft.com/office/drawing/2014/main" id="{02958B4E-C643-590D-A249-DC9511A4B52F}"/>
              </a:ext>
            </a:extLst>
          </p:cNvPr>
          <p:cNvSpPr>
            <a:spLocks noGrp="1"/>
          </p:cNvSpPr>
          <p:nvPr>
            <p:ph type="body" sz="quarter" idx="30"/>
          </p:nvPr>
        </p:nvSpPr>
        <p:spPr>
          <a:xfrm>
            <a:off x="553457" y="1821193"/>
            <a:ext cx="3042684" cy="617685"/>
          </a:xfrm>
        </p:spPr>
        <p:txBody>
          <a:bodyPr/>
          <a:lstStyle/>
          <a:p>
            <a:r>
              <a:rPr lang="en-GB" dirty="0"/>
              <a:t>Crossbowmen</a:t>
            </a:r>
          </a:p>
        </p:txBody>
      </p:sp>
      <p:sp>
        <p:nvSpPr>
          <p:cNvPr id="6" name="Text Placeholder 5">
            <a:extLst>
              <a:ext uri="{FF2B5EF4-FFF2-40B4-BE49-F238E27FC236}">
                <a16:creationId xmlns:a16="http://schemas.microsoft.com/office/drawing/2014/main" id="{2E674E2D-12E0-5C31-96C1-BE4B69DC0228}"/>
              </a:ext>
            </a:extLst>
          </p:cNvPr>
          <p:cNvSpPr>
            <a:spLocks noGrp="1"/>
          </p:cNvSpPr>
          <p:nvPr>
            <p:ph type="body" sz="quarter" idx="29"/>
          </p:nvPr>
        </p:nvSpPr>
        <p:spPr>
          <a:xfrm>
            <a:off x="4210679" y="1821194"/>
            <a:ext cx="3150167" cy="617685"/>
          </a:xfrm>
        </p:spPr>
        <p:txBody>
          <a:bodyPr/>
          <a:lstStyle/>
          <a:p>
            <a:r>
              <a:rPr lang="en-GB" dirty="0"/>
              <a:t>Crossbow and Bolts</a:t>
            </a:r>
          </a:p>
        </p:txBody>
      </p:sp>
      <p:sp>
        <p:nvSpPr>
          <p:cNvPr id="8" name="Text Placeholder 7">
            <a:extLst>
              <a:ext uri="{FF2B5EF4-FFF2-40B4-BE49-F238E27FC236}">
                <a16:creationId xmlns:a16="http://schemas.microsoft.com/office/drawing/2014/main" id="{76130AA3-00A2-E12F-74B8-840CF6AD8C11}"/>
              </a:ext>
            </a:extLst>
          </p:cNvPr>
          <p:cNvSpPr>
            <a:spLocks noGrp="1"/>
          </p:cNvSpPr>
          <p:nvPr>
            <p:ph type="body" sz="quarter" idx="10"/>
          </p:nvPr>
        </p:nvSpPr>
        <p:spPr>
          <a:xfrm>
            <a:off x="7975384" y="1821193"/>
            <a:ext cx="3458307" cy="617685"/>
          </a:xfrm>
        </p:spPr>
        <p:txBody>
          <a:bodyPr/>
          <a:lstStyle/>
          <a:p>
            <a:r>
              <a:rPr lang="en-GB" dirty="0"/>
              <a:t>Sword and Pavise Shield</a:t>
            </a:r>
          </a:p>
        </p:txBody>
      </p:sp>
      <p:pic>
        <p:nvPicPr>
          <p:cNvPr id="4100" name="Picture 4" descr="Classic Medieval Sword with scabbard | Marto 740">
            <a:extLst>
              <a:ext uri="{FF2B5EF4-FFF2-40B4-BE49-F238E27FC236}">
                <a16:creationId xmlns:a16="http://schemas.microsoft.com/office/drawing/2014/main" id="{80DBFF81-5860-C366-804A-72F5128CF37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33" r="3995"/>
          <a:stretch/>
        </p:blipFill>
        <p:spPr bwMode="auto">
          <a:xfrm>
            <a:off x="8849144" y="2946402"/>
            <a:ext cx="3237268" cy="350084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7174" name="Picture 6" descr="Genoese Mercenary Crossbowman Standing Loading">
            <a:extLst>
              <a:ext uri="{FF2B5EF4-FFF2-40B4-BE49-F238E27FC236}">
                <a16:creationId xmlns:a16="http://schemas.microsoft.com/office/drawing/2014/main" id="{2D0D091B-09F4-4D4E-480C-EE8F8E9FE70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0613" r="15572"/>
          <a:stretch/>
        </p:blipFill>
        <p:spPr bwMode="auto">
          <a:xfrm>
            <a:off x="661215" y="2675345"/>
            <a:ext cx="2784218" cy="377190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7176" name="Picture 8" descr="By The Sword, Inc. - 15th Century Rampart Crossbow">
            <a:extLst>
              <a:ext uri="{FF2B5EF4-FFF2-40B4-BE49-F238E27FC236}">
                <a16:creationId xmlns:a16="http://schemas.microsoft.com/office/drawing/2014/main" id="{FF87140B-8799-679B-D9A6-35CA5BDC56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60005" y="2946401"/>
            <a:ext cx="3500842" cy="3500842"/>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7178" name="Picture 10" descr="Punch-shield “Pavise” | BuhurtTech">
            <a:extLst>
              <a:ext uri="{FF2B5EF4-FFF2-40B4-BE49-F238E27FC236}">
                <a16:creationId xmlns:a16="http://schemas.microsoft.com/office/drawing/2014/main" id="{CF9B7789-3010-3BB4-0283-D94A61DE3D32}"/>
              </a:ext>
            </a:extLst>
          </p:cNvPr>
          <p:cNvPicPr>
            <a:picLocks noChangeAspect="1" noChangeArrowheads="1"/>
          </p:cNvPicPr>
          <p:nvPr/>
        </p:nvPicPr>
        <p:blipFill>
          <a:blip r:embed="rId6">
            <a:extLst>
              <a:ext uri="{BEBA8EAE-BF5A-486C-A8C5-ECC9F3942E4B}">
                <a14:imgProps xmlns:a14="http://schemas.microsoft.com/office/drawing/2010/main">
                  <a14:imgLayer r:embed="rId7">
                    <a14:imgEffect>
                      <a14:backgroundRemoval t="3393" b="94286" l="10000" r="90000">
                        <a14:foregroundMark x1="50357" y1="10000" x2="50357" y2="10000"/>
                        <a14:foregroundMark x1="49821" y1="7143" x2="49821" y2="7143"/>
                        <a14:foregroundMark x1="49643" y1="6607" x2="49643" y2="6607"/>
                        <a14:foregroundMark x1="40714" y1="7679" x2="40714" y2="7679"/>
                        <a14:foregroundMark x1="34244" y1="10905" x2="29821" y2="13393"/>
                        <a14:foregroundMark x1="29821" y1="13393" x2="25357" y2="19286"/>
                        <a14:foregroundMark x1="25357" y1="19821" x2="26250" y2="29464"/>
                        <a14:foregroundMark x1="26607" y1="23929" x2="24821" y2="15179"/>
                        <a14:foregroundMark x1="23750" y1="18036" x2="23750" y2="15179"/>
                        <a14:foregroundMark x1="23036" y1="16250" x2="43836" y2="6967"/>
                        <a14:foregroundMark x1="70179" y1="44107" x2="68929" y2="49643"/>
                        <a14:foregroundMark x1="69464" y1="50714" x2="69286" y2="54286"/>
                        <a14:foregroundMark x1="68929" y1="54107" x2="68750" y2="54643"/>
                        <a14:foregroundMark x1="67857" y1="57679" x2="67857" y2="57679"/>
                        <a14:foregroundMark x1="67679" y1="58571" x2="67500" y2="59286"/>
                        <a14:foregroundMark x1="67321" y1="60000" x2="67143" y2="60714"/>
                        <a14:foregroundMark x1="66964" y1="61786" x2="66786" y2="62679"/>
                        <a14:foregroundMark x1="66786" y1="63036" x2="66607" y2="63571"/>
                        <a14:foregroundMark x1="65714" y1="65714" x2="65714" y2="66071"/>
                        <a14:foregroundMark x1="65536" y1="67500" x2="65179" y2="68393"/>
                        <a14:foregroundMark x1="64464" y1="70000" x2="64464" y2="70000"/>
                        <a14:foregroundMark x1="64286" y1="70893" x2="63929" y2="71607"/>
                        <a14:foregroundMark x1="63571" y1="72857" x2="63571" y2="73393"/>
                        <a14:foregroundMark x1="63571" y1="73929" x2="63571" y2="74464"/>
                        <a14:foregroundMark x1="63571" y1="74821" x2="63571" y2="74821"/>
                        <a14:foregroundMark x1="63571" y1="75714" x2="63214" y2="76429"/>
                        <a14:foregroundMark x1="62500" y1="78571" x2="62500" y2="78929"/>
                        <a14:foregroundMark x1="62143" y1="80000" x2="61964" y2="81250"/>
                        <a14:foregroundMark x1="61964" y1="82500" x2="61964" y2="83393"/>
                        <a14:foregroundMark x1="61786" y1="84107" x2="61607" y2="84643"/>
                        <a14:foregroundMark x1="61250" y1="85536" x2="60714" y2="87143"/>
                        <a14:foregroundMark x1="60357" y1="88393" x2="60000" y2="89107"/>
                        <a14:foregroundMark x1="59821" y1="89286" x2="59821" y2="89286"/>
                        <a14:foregroundMark x1="58393" y1="89643" x2="57857" y2="90179"/>
                        <a14:foregroundMark x1="54286" y1="92143" x2="54286" y2="92143"/>
                        <a14:foregroundMark x1="54643" y1="92143" x2="54643" y2="92143"/>
                        <a14:foregroundMark x1="55893" y1="91964" x2="55893" y2="91964"/>
                        <a14:foregroundMark x1="56786" y1="91607" x2="56786" y2="91607"/>
                        <a14:foregroundMark x1="53036" y1="92321" x2="53036" y2="92321"/>
                        <a14:foregroundMark x1="53750" y1="92857" x2="53750" y2="92857"/>
                        <a14:foregroundMark x1="53750" y1="92857" x2="53750" y2="92857"/>
                        <a14:foregroundMark x1="52321" y1="92857" x2="52321" y2="92857"/>
                        <a14:foregroundMark x1="51964" y1="93214" x2="51607" y2="93214"/>
                        <a14:foregroundMark x1="51071" y1="93214" x2="51071" y2="93214"/>
                        <a14:foregroundMark x1="49643" y1="93214" x2="49643" y2="93214"/>
                        <a14:foregroundMark x1="49286" y1="92857" x2="49286" y2="92857"/>
                        <a14:foregroundMark x1="47857" y1="92857" x2="47857" y2="92857"/>
                        <a14:foregroundMark x1="47500" y1="92857" x2="47500" y2="92857"/>
                        <a14:foregroundMark x1="46607" y1="92857" x2="46607" y2="92857"/>
                        <a14:foregroundMark x1="45536" y1="92143" x2="45536" y2="92143"/>
                        <a14:foregroundMark x1="44107" y1="91786" x2="44107" y2="91786"/>
                        <a14:foregroundMark x1="43214" y1="91607" x2="43214" y2="91607"/>
                        <a14:foregroundMark x1="42143" y1="90893" x2="42143" y2="90893"/>
                        <a14:foregroundMark x1="41964" y1="90893" x2="41964" y2="90893"/>
                        <a14:foregroundMark x1="41786" y1="90536" x2="41786" y2="90536"/>
                        <a14:foregroundMark x1="41071" y1="89821" x2="41071" y2="89821"/>
                        <a14:foregroundMark x1="40000" y1="89286" x2="40000" y2="89286"/>
                        <a14:foregroundMark x1="39464" y1="88393" x2="39464" y2="88393"/>
                        <a14:foregroundMark x1="38571" y1="86964" x2="38929" y2="88214"/>
                        <a14:foregroundMark x1="41964" y1="91071" x2="41964" y2="91071"/>
                        <a14:foregroundMark x1="41964" y1="91429" x2="42321" y2="91964"/>
                        <a14:foregroundMark x1="42500" y1="91964" x2="42500" y2="91964"/>
                        <a14:foregroundMark x1="43214" y1="92321" x2="43571" y2="92500"/>
                        <a14:foregroundMark x1="44107" y1="92500" x2="44107" y2="92500"/>
                        <a14:foregroundMark x1="45357" y1="92679" x2="45714" y2="92857"/>
                        <a14:foregroundMark x1="46964" y1="92857" x2="46964" y2="92857"/>
                        <a14:foregroundMark x1="47679" y1="93214" x2="47679" y2="93214"/>
                        <a14:foregroundMark x1="46429" y1="93393" x2="46429" y2="93393"/>
                        <a14:foregroundMark x1="45179" y1="93214" x2="45179" y2="93214"/>
                        <a14:foregroundMark x1="44286" y1="93214" x2="44286" y2="93214"/>
                        <a14:foregroundMark x1="43571" y1="92857" x2="43571" y2="92857"/>
                        <a14:foregroundMark x1="38929" y1="85714" x2="38929" y2="85714"/>
                        <a14:foregroundMark x1="38571" y1="85179" x2="38571" y2="85179"/>
                        <a14:foregroundMark x1="38571" y1="83929" x2="38571" y2="83929"/>
                        <a14:foregroundMark x1="38571" y1="84464" x2="38393" y2="82679"/>
                        <a14:foregroundMark x1="38393" y1="84286" x2="27500" y2="29464"/>
                        <a14:foregroundMark x1="27500" y1="29464" x2="27321" y2="29464"/>
                        <a14:foregroundMark x1="24643" y1="24286" x2="25714" y2="32679"/>
                        <a14:foregroundMark x1="26964" y1="34643" x2="26964" y2="34643"/>
                        <a14:foregroundMark x1="26964" y1="34643" x2="26964" y2="34643"/>
                        <a14:foregroundMark x1="26786" y1="34107" x2="27500" y2="36429"/>
                        <a14:foregroundMark x1="27500" y1="36964" x2="32143" y2="56071"/>
                        <a14:foregroundMark x1="31429" y1="55357" x2="27321" y2="35357"/>
                        <a14:foregroundMark x1="27321" y1="35357" x2="26071" y2="33750"/>
                        <a14:foregroundMark x1="58571" y1="91250" x2="49286" y2="93214"/>
                        <a14:foregroundMark x1="49286" y1="93214" x2="44286" y2="92500"/>
                        <a14:foregroundMark x1="46429" y1="93393" x2="55714" y2="92857"/>
                        <a14:foregroundMark x1="55714" y1="92857" x2="58571" y2="91429"/>
                        <a14:foregroundMark x1="78750" y1="16607" x2="70714" y2="49107"/>
                        <a14:foregroundMark x1="22857" y1="18571" x2="34782" y2="10621"/>
                        <a14:foregroundMark x1="58570" y1="7420" x2="76429" y2="16429"/>
                        <a14:foregroundMark x1="78214" y1="16429" x2="59050" y2="6770"/>
                        <a14:foregroundMark x1="31372" y1="11606" x2="22321" y2="16429"/>
                        <a14:foregroundMark x1="23214" y1="15714" x2="31472" y2="11400"/>
                        <a14:foregroundMark x1="31870" y1="10581" x2="22143" y2="14821"/>
                        <a14:foregroundMark x1="22143" y1="16607" x2="31306" y2="11742"/>
                        <a14:foregroundMark x1="32125" y1="10057" x2="29464" y2="11250"/>
                        <a14:foregroundMark x1="78036" y1="16071" x2="59285" y2="6452"/>
                        <a14:foregroundMark x1="59483" y1="6183" x2="59821" y2="6250"/>
                        <a14:foregroundMark x1="60357" y1="6964" x2="59172" y2="6605"/>
                        <a14:foregroundMark x1="32143" y1="10714" x2="55714" y2="6250"/>
                        <a14:foregroundMark x1="55714" y1="6250" x2="56964" y2="6786"/>
                        <a14:foregroundMark x1="59107" y1="6786" x2="45357" y2="4643"/>
                        <a14:foregroundMark x1="45357" y1="4643" x2="31964" y2="10536"/>
                        <a14:foregroundMark x1="59286" y1="6429" x2="48036" y2="4107"/>
                        <a14:foregroundMark x1="48036" y1="4107" x2="41250" y2="5179"/>
                        <a14:foregroundMark x1="59643" y1="7143" x2="49286" y2="4286"/>
                        <a14:foregroundMark x1="49286" y1="4286" x2="49286" y2="4286"/>
                        <a14:foregroundMark x1="50714" y1="4643" x2="50714" y2="4643"/>
                        <a14:foregroundMark x1="50714" y1="4643" x2="50714" y2="4643"/>
                        <a14:foregroundMark x1="51429" y1="4643" x2="51429" y2="4643"/>
                        <a14:foregroundMark x1="51786" y1="4643" x2="51786" y2="4643"/>
                        <a14:foregroundMark x1="51964" y1="4643" x2="51964" y2="4643"/>
                        <a14:foregroundMark x1="52321" y1="4643" x2="52321" y2="4643"/>
                        <a14:foregroundMark x1="52679" y1="4643" x2="52679" y2="4643"/>
                        <a14:foregroundMark x1="53036" y1="4643" x2="53036" y2="4643"/>
                        <a14:foregroundMark x1="53393" y1="4821" x2="53393" y2="4821"/>
                        <a14:foregroundMark x1="53571" y1="5000" x2="53929" y2="5357"/>
                        <a14:foregroundMark x1="54286" y1="5357" x2="54286" y2="5357"/>
                        <a14:foregroundMark x1="54643" y1="5000" x2="54643" y2="5000"/>
                        <a14:foregroundMark x1="55714" y1="4821" x2="55714" y2="4821"/>
                        <a14:foregroundMark x1="56071" y1="4821" x2="56071" y2="4821"/>
                        <a14:foregroundMark x1="57143" y1="5357" x2="57143" y2="5357"/>
                        <a14:foregroundMark x1="57143" y1="5714" x2="57143" y2="5714"/>
                        <a14:foregroundMark x1="57857" y1="5714" x2="57857" y2="5714"/>
                        <a14:foregroundMark x1="58393" y1="5714" x2="58750" y2="5893"/>
                        <a14:foregroundMark x1="57500" y1="5536" x2="57500" y2="5536"/>
                        <a14:foregroundMark x1="55536" y1="5179" x2="55179" y2="5179"/>
                        <a14:foregroundMark x1="53571" y1="4643" x2="53571" y2="4643"/>
                        <a14:foregroundMark x1="52500" y1="4643" x2="52500" y2="4643"/>
                        <a14:foregroundMark x1="52143" y1="4643" x2="52143" y2="4643"/>
                        <a14:foregroundMark x1="51250" y1="4107" x2="51250" y2="4107"/>
                        <a14:foregroundMark x1="50893" y1="4107" x2="50893" y2="4107"/>
                        <a14:foregroundMark x1="52321" y1="4464" x2="52321" y2="4464"/>
                        <a14:foregroundMark x1="52679" y1="4464" x2="52679" y2="4464"/>
                        <a14:foregroundMark x1="52857" y1="4464" x2="52857" y2="4464"/>
                        <a14:foregroundMark x1="53214" y1="4464" x2="53214" y2="4464"/>
                        <a14:foregroundMark x1="77857" y1="15357" x2="66429" y2="9643"/>
                        <a14:foregroundMark x1="69286" y1="11429" x2="60893" y2="7143"/>
                        <a14:foregroundMark x1="67321" y1="10357" x2="60536" y2="6429"/>
                        <a14:foregroundMark x1="64464" y1="9107" x2="54464" y2="4464"/>
                        <a14:foregroundMark x1="54464" y1="4464" x2="53750" y2="4464"/>
                        <a14:foregroundMark x1="60357" y1="6607" x2="50893" y2="3929"/>
                        <a14:foregroundMark x1="50893" y1="3929" x2="50179" y2="3929"/>
                        <a14:foregroundMark x1="44107" y1="93214" x2="48214" y2="93929"/>
                        <a14:foregroundMark x1="49286" y1="94107" x2="43750" y2="91607"/>
                        <a14:foregroundMark x1="43929" y1="92857" x2="47679" y2="94107"/>
                        <a14:foregroundMark x1="46250" y1="93929" x2="46071" y2="94286"/>
                        <a14:foregroundMark x1="45893" y1="94286" x2="45893" y2="94286"/>
                        <a14:foregroundMark x1="45179" y1="93750" x2="45179" y2="93750"/>
                        <a14:foregroundMark x1="44286" y1="93571" x2="44286" y2="93571"/>
                        <a14:foregroundMark x1="44286" y1="93393" x2="44286" y2="93393"/>
                        <a14:foregroundMark x1="43750" y1="93214" x2="43750" y2="93214"/>
                        <a14:foregroundMark x1="43571" y1="93036" x2="43571" y2="93036"/>
                        <a14:foregroundMark x1="43036" y1="92857" x2="43036" y2="92857"/>
                        <a14:foregroundMark x1="42857" y1="92143" x2="42857" y2="92143"/>
                        <a14:foregroundMark x1="42143" y1="91786" x2="42143" y2="91786"/>
                        <a14:foregroundMark x1="41964" y1="91786" x2="41964" y2="91786"/>
                        <a14:foregroundMark x1="41429" y1="91964" x2="41429" y2="91964"/>
                        <a14:foregroundMark x1="41429" y1="91607" x2="41429" y2="91607"/>
                        <a14:foregroundMark x1="41786" y1="91607" x2="41786" y2="91607"/>
                        <a14:foregroundMark x1="41071" y1="91964" x2="41071" y2="91964"/>
                        <a14:foregroundMark x1="40893" y1="91250" x2="40893" y2="91250"/>
                        <a14:foregroundMark x1="41250" y1="92143" x2="41250" y2="92143"/>
                        <a14:foregroundMark x1="41786" y1="92321" x2="42143" y2="92500"/>
                        <a14:foregroundMark x1="42679" y1="92857" x2="42679" y2="92857"/>
                        <a14:foregroundMark x1="43214" y1="92857" x2="43214" y2="92857"/>
                      </a14:backgroundRemoval>
                    </a14:imgEffect>
                  </a14:imgLayer>
                </a14:imgProps>
              </a:ext>
              <a:ext uri="{28A0092B-C50C-407E-A947-70E740481C1C}">
                <a14:useLocalDpi xmlns:a14="http://schemas.microsoft.com/office/drawing/2010/main" val="0"/>
              </a:ext>
            </a:extLst>
          </a:blip>
          <a:srcRect/>
          <a:stretch>
            <a:fillRect/>
          </a:stretch>
        </p:blipFill>
        <p:spPr bwMode="auto">
          <a:xfrm>
            <a:off x="7221083" y="3046501"/>
            <a:ext cx="3107123" cy="3107123"/>
          </a:xfrm>
          <a:prstGeom prst="rect">
            <a:avLst/>
          </a:prstGeom>
          <a:noFill/>
          <a:effectLst>
            <a:softEdge rad="38100"/>
          </a:effectLst>
          <a:extLst>
            <a:ext uri="{909E8E84-426E-40DD-AFC4-6F175D3DCCD1}">
              <a14:hiddenFill xmlns:a14="http://schemas.microsoft.com/office/drawing/2010/main">
                <a:solidFill>
                  <a:srgbClr val="FFFFFF"/>
                </a:solidFill>
              </a14:hiddenFill>
            </a:ext>
          </a:extLst>
        </p:spPr>
      </p:pic>
      <p:pic>
        <p:nvPicPr>
          <p:cNvPr id="7180" name="Picture 12" descr="What were medieval crossbow bolts made of? - Quora">
            <a:extLst>
              <a:ext uri="{FF2B5EF4-FFF2-40B4-BE49-F238E27FC236}">
                <a16:creationId xmlns:a16="http://schemas.microsoft.com/office/drawing/2014/main" id="{A37BE4D7-FB44-FDAC-73B2-A228F9F7CB98}"/>
              </a:ext>
            </a:extLst>
          </p:cNvPr>
          <p:cNvPicPr>
            <a:picLocks noChangeAspect="1" noChangeArrowheads="1"/>
          </p:cNvPicPr>
          <p:nvPr/>
        </p:nvPicPr>
        <p:blipFill>
          <a:blip r:embed="rId8">
            <a:extLst>
              <a:ext uri="{BEBA8EAE-BF5A-486C-A8C5-ECC9F3942E4B}">
                <a14:imgProps xmlns:a14="http://schemas.microsoft.com/office/drawing/2010/main">
                  <a14:imgLayer r:embed="rId9">
                    <a14:imgEffect>
                      <a14:backgroundRemoval t="4745" b="95967" l="9967" r="89701">
                        <a14:foregroundMark x1="17608" y1="90154" x2="17608" y2="90154"/>
                        <a14:foregroundMark x1="16445" y1="92408" x2="16445" y2="92408"/>
                        <a14:foregroundMark x1="15449" y1="93238" x2="15449" y2="93238"/>
                        <a14:foregroundMark x1="13787" y1="96085" x2="13787" y2="96085"/>
                        <a14:foregroundMark x1="80565" y1="8778" x2="80565" y2="8778"/>
                        <a14:foregroundMark x1="82890" y1="6643" x2="82890" y2="6643"/>
                        <a14:foregroundMark x1="83721" y1="4745" x2="83721" y2="4745"/>
                      </a14:backgroundRemoval>
                    </a14:imgEffect>
                  </a14:imgLayer>
                </a14:imgProps>
              </a:ext>
              <a:ext uri="{28A0092B-C50C-407E-A947-70E740481C1C}">
                <a14:useLocalDpi xmlns:a14="http://schemas.microsoft.com/office/drawing/2010/main" val="0"/>
              </a:ext>
            </a:extLst>
          </a:blip>
          <a:srcRect/>
          <a:stretch>
            <a:fillRect/>
          </a:stretch>
        </p:blipFill>
        <p:spPr bwMode="auto">
          <a:xfrm rot="14469538">
            <a:off x="4575446" y="4542865"/>
            <a:ext cx="1921892" cy="2691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4096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F7A0E-6AE8-315F-C43F-9A18010C0866}"/>
              </a:ext>
            </a:extLst>
          </p:cNvPr>
          <p:cNvSpPr>
            <a:spLocks noGrp="1"/>
          </p:cNvSpPr>
          <p:nvPr>
            <p:ph type="title"/>
          </p:nvPr>
        </p:nvSpPr>
        <p:spPr/>
        <p:txBody>
          <a:bodyPr/>
          <a:lstStyle/>
          <a:p>
            <a:r>
              <a:rPr lang="en-GB" dirty="0">
                <a:solidFill>
                  <a:schemeClr val="tx1"/>
                </a:solidFill>
              </a:rPr>
              <a:t>Armour used</a:t>
            </a:r>
            <a:br>
              <a:rPr lang="en-GB" dirty="0">
                <a:solidFill>
                  <a:schemeClr val="tx1"/>
                </a:solidFill>
              </a:rPr>
            </a:br>
            <a:r>
              <a:rPr lang="en-GB" dirty="0">
                <a:solidFill>
                  <a:schemeClr val="tx1"/>
                </a:solidFill>
              </a:rPr>
              <a:t>Men-at-arms </a:t>
            </a:r>
          </a:p>
        </p:txBody>
      </p:sp>
      <p:sp>
        <p:nvSpPr>
          <p:cNvPr id="4" name="Text Placeholder 3">
            <a:extLst>
              <a:ext uri="{FF2B5EF4-FFF2-40B4-BE49-F238E27FC236}">
                <a16:creationId xmlns:a16="http://schemas.microsoft.com/office/drawing/2014/main" id="{02958B4E-C643-590D-A249-DC9511A4B52F}"/>
              </a:ext>
            </a:extLst>
          </p:cNvPr>
          <p:cNvSpPr>
            <a:spLocks noGrp="1"/>
          </p:cNvSpPr>
          <p:nvPr>
            <p:ph type="body" sz="quarter" idx="30"/>
          </p:nvPr>
        </p:nvSpPr>
        <p:spPr>
          <a:xfrm>
            <a:off x="422690" y="1924441"/>
            <a:ext cx="2404491" cy="617685"/>
          </a:xfrm>
        </p:spPr>
        <p:txBody>
          <a:bodyPr/>
          <a:lstStyle/>
          <a:p>
            <a:r>
              <a:rPr lang="en-GB" dirty="0"/>
              <a:t>Under Armour padding</a:t>
            </a:r>
          </a:p>
        </p:txBody>
      </p:sp>
      <p:sp>
        <p:nvSpPr>
          <p:cNvPr id="6" name="Text Placeholder 5">
            <a:extLst>
              <a:ext uri="{FF2B5EF4-FFF2-40B4-BE49-F238E27FC236}">
                <a16:creationId xmlns:a16="http://schemas.microsoft.com/office/drawing/2014/main" id="{2E674E2D-12E0-5C31-96C1-BE4B69DC0228}"/>
              </a:ext>
            </a:extLst>
          </p:cNvPr>
          <p:cNvSpPr>
            <a:spLocks noGrp="1"/>
          </p:cNvSpPr>
          <p:nvPr>
            <p:ph type="body" sz="quarter" idx="29"/>
          </p:nvPr>
        </p:nvSpPr>
        <p:spPr>
          <a:xfrm>
            <a:off x="6107040" y="1924440"/>
            <a:ext cx="2404491" cy="617685"/>
          </a:xfrm>
        </p:spPr>
        <p:txBody>
          <a:bodyPr/>
          <a:lstStyle/>
          <a:p>
            <a:r>
              <a:rPr lang="en-GB" dirty="0"/>
              <a:t>Armet or bascinet Helmet</a:t>
            </a:r>
          </a:p>
        </p:txBody>
      </p:sp>
      <p:sp>
        <p:nvSpPr>
          <p:cNvPr id="8" name="Text Placeholder 7">
            <a:extLst>
              <a:ext uri="{FF2B5EF4-FFF2-40B4-BE49-F238E27FC236}">
                <a16:creationId xmlns:a16="http://schemas.microsoft.com/office/drawing/2014/main" id="{76130AA3-00A2-E12F-74B8-840CF6AD8C11}"/>
              </a:ext>
            </a:extLst>
          </p:cNvPr>
          <p:cNvSpPr>
            <a:spLocks noGrp="1"/>
          </p:cNvSpPr>
          <p:nvPr>
            <p:ph type="body" sz="quarter" idx="10"/>
          </p:nvPr>
        </p:nvSpPr>
        <p:spPr>
          <a:xfrm>
            <a:off x="8971391" y="1924439"/>
            <a:ext cx="2404491" cy="617685"/>
          </a:xfrm>
        </p:spPr>
        <p:txBody>
          <a:bodyPr/>
          <a:lstStyle/>
          <a:p>
            <a:r>
              <a:rPr lang="en-GB" dirty="0"/>
              <a:t>Full Plate armour</a:t>
            </a:r>
          </a:p>
        </p:txBody>
      </p:sp>
      <p:pic>
        <p:nvPicPr>
          <p:cNvPr id="8194" name="Picture 2" descr="Amazon.co.uk: Chainmail Armour">
            <a:extLst>
              <a:ext uri="{FF2B5EF4-FFF2-40B4-BE49-F238E27FC236}">
                <a16:creationId xmlns:a16="http://schemas.microsoft.com/office/drawing/2014/main" id="{BF1D5CAB-38C8-56B9-22F0-D6330C9382A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983" r="13390"/>
          <a:stretch/>
        </p:blipFill>
        <p:spPr bwMode="auto">
          <a:xfrm>
            <a:off x="3417406" y="3261036"/>
            <a:ext cx="2143760" cy="2992972"/>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Arms and Armor—Common Misconceptions and Frequently Asked Questions | Essay  | The Metropolitan Museum of Art | Heilbrunn Timeline of Art History">
            <a:extLst>
              <a:ext uri="{FF2B5EF4-FFF2-40B4-BE49-F238E27FC236}">
                <a16:creationId xmlns:a16="http://schemas.microsoft.com/office/drawing/2014/main" id="{906E13FC-3466-B15A-D028-8064032156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76314" y="3288438"/>
            <a:ext cx="1808245" cy="3043092"/>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descr="Medieval Weapons and Armour: Helmet. Types of Helmets, Facts, History">
            <a:extLst>
              <a:ext uri="{FF2B5EF4-FFF2-40B4-BE49-F238E27FC236}">
                <a16:creationId xmlns:a16="http://schemas.microsoft.com/office/drawing/2014/main" id="{3E24AA8E-E262-D873-47B2-411A5D342E1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3763" r="6579"/>
          <a:stretch/>
        </p:blipFill>
        <p:spPr bwMode="auto">
          <a:xfrm>
            <a:off x="6205556" y="3261036"/>
            <a:ext cx="2305975" cy="3120788"/>
          </a:xfrm>
          <a:prstGeom prst="rect">
            <a:avLst/>
          </a:prstGeom>
          <a:noFill/>
          <a:extLst>
            <a:ext uri="{909E8E84-426E-40DD-AFC4-6F175D3DCCD1}">
              <a14:hiddenFill xmlns:a14="http://schemas.microsoft.com/office/drawing/2010/main">
                <a:solidFill>
                  <a:srgbClr val="FFFFFF"/>
                </a:solidFill>
              </a14:hiddenFill>
            </a:ext>
          </a:extLst>
        </p:spPr>
      </p:pic>
      <p:pic>
        <p:nvPicPr>
          <p:cNvPr id="8206" name="Picture 14" descr="Gambeson Arming Shirt Natural | Buy HEMA Padded Armour from our UK Shop">
            <a:extLst>
              <a:ext uri="{FF2B5EF4-FFF2-40B4-BE49-F238E27FC236}">
                <a16:creationId xmlns:a16="http://schemas.microsoft.com/office/drawing/2014/main" id="{3D6B1548-1603-39EF-7358-CCF8D5C450D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7598" r="12439"/>
          <a:stretch/>
        </p:blipFill>
        <p:spPr bwMode="auto">
          <a:xfrm>
            <a:off x="422690" y="3261036"/>
            <a:ext cx="2430773" cy="3039872"/>
          </a:xfrm>
          <a:prstGeom prst="rect">
            <a:avLst/>
          </a:prstGeom>
          <a:noFill/>
          <a:extLst>
            <a:ext uri="{909E8E84-426E-40DD-AFC4-6F175D3DCCD1}">
              <a14:hiddenFill xmlns:a14="http://schemas.microsoft.com/office/drawing/2010/main">
                <a:solidFill>
                  <a:srgbClr val="FFFFFF"/>
                </a:solidFill>
              </a14:hiddenFill>
            </a:ext>
          </a:extLst>
        </p:spPr>
      </p:pic>
      <p:sp>
        <p:nvSpPr>
          <p:cNvPr id="5" name="Text Placeholder 3">
            <a:extLst>
              <a:ext uri="{FF2B5EF4-FFF2-40B4-BE49-F238E27FC236}">
                <a16:creationId xmlns:a16="http://schemas.microsoft.com/office/drawing/2014/main" id="{D11B03E1-4FF4-4D48-8729-EC70B5E60E20}"/>
              </a:ext>
            </a:extLst>
          </p:cNvPr>
          <p:cNvSpPr txBox="1">
            <a:spLocks/>
          </p:cNvSpPr>
          <p:nvPr/>
        </p:nvSpPr>
        <p:spPr>
          <a:xfrm>
            <a:off x="3287041" y="1924439"/>
            <a:ext cx="2404491" cy="617685"/>
          </a:xfrm>
          <a:prstGeom prst="rect">
            <a:avLst/>
          </a:prstGeom>
          <a:solidFill>
            <a:schemeClr val="tx2">
              <a:alpha val="90000"/>
            </a:schemeClr>
          </a:solidFill>
        </p:spPr>
        <p:txBody>
          <a:bodyPr vert="horz" lIns="91440" tIns="91440" rIns="91440" bIns="45720" rtlCol="0" anchor="ctr" anchorCtr="0">
            <a:normAutofit/>
          </a:bodyPr>
          <a:lstStyle>
            <a:lvl1pPr marL="0" indent="0" algn="ctr" defTabSz="914400" rtl="0" eaLnBrk="1" latinLnBrk="0" hangingPunct="1">
              <a:lnSpc>
                <a:spcPct val="60000"/>
              </a:lnSpc>
              <a:spcBef>
                <a:spcPts val="1000"/>
              </a:spcBef>
              <a:buClr>
                <a:schemeClr val="accent2"/>
              </a:buClr>
              <a:buFont typeface="Arial" panose="020B0604020202020204" pitchFamily="34" charset="0"/>
              <a:buNone/>
              <a:defRPr sz="1600" b="0" i="0" kern="1200">
                <a:solidFill>
                  <a:schemeClr val="bg1"/>
                </a:solidFill>
                <a:latin typeface="+mn-lt"/>
                <a:ea typeface="+mn-ea"/>
                <a:cs typeface="Arial" panose="020B0604020202020204" pitchFamily="34" charset="0"/>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r>
              <a:rPr lang="en-GB"/>
              <a:t>Chainmail </a:t>
            </a:r>
            <a:endParaRPr lang="en-GB" dirty="0"/>
          </a:p>
        </p:txBody>
      </p:sp>
    </p:spTree>
    <p:extLst>
      <p:ext uri="{BB962C8B-B14F-4D97-AF65-F5344CB8AC3E}">
        <p14:creationId xmlns:p14="http://schemas.microsoft.com/office/powerpoint/2010/main" val="3890266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F7A0E-6AE8-315F-C43F-9A18010C0866}"/>
              </a:ext>
            </a:extLst>
          </p:cNvPr>
          <p:cNvSpPr>
            <a:spLocks noGrp="1"/>
          </p:cNvSpPr>
          <p:nvPr>
            <p:ph type="title"/>
          </p:nvPr>
        </p:nvSpPr>
        <p:spPr/>
        <p:txBody>
          <a:bodyPr/>
          <a:lstStyle/>
          <a:p>
            <a:r>
              <a:rPr lang="en-GB" dirty="0">
                <a:solidFill>
                  <a:schemeClr val="tx1"/>
                </a:solidFill>
              </a:rPr>
              <a:t>Armour used </a:t>
            </a:r>
            <a:br>
              <a:rPr lang="en-GB" dirty="0">
                <a:solidFill>
                  <a:schemeClr val="tx1"/>
                </a:solidFill>
              </a:rPr>
            </a:br>
            <a:r>
              <a:rPr lang="en-GB" dirty="0">
                <a:solidFill>
                  <a:schemeClr val="tx1"/>
                </a:solidFill>
              </a:rPr>
              <a:t>Longbowmen and Crossbowmen</a:t>
            </a:r>
          </a:p>
        </p:txBody>
      </p:sp>
      <p:sp>
        <p:nvSpPr>
          <p:cNvPr id="4" name="Text Placeholder 3">
            <a:extLst>
              <a:ext uri="{FF2B5EF4-FFF2-40B4-BE49-F238E27FC236}">
                <a16:creationId xmlns:a16="http://schemas.microsoft.com/office/drawing/2014/main" id="{02958B4E-C643-590D-A249-DC9511A4B52F}"/>
              </a:ext>
            </a:extLst>
          </p:cNvPr>
          <p:cNvSpPr>
            <a:spLocks noGrp="1"/>
          </p:cNvSpPr>
          <p:nvPr>
            <p:ph type="body" sz="quarter" idx="30"/>
          </p:nvPr>
        </p:nvSpPr>
        <p:spPr>
          <a:xfrm>
            <a:off x="553457" y="1821193"/>
            <a:ext cx="3042684" cy="617685"/>
          </a:xfrm>
        </p:spPr>
        <p:txBody>
          <a:bodyPr/>
          <a:lstStyle/>
          <a:p>
            <a:r>
              <a:rPr lang="en-GB" dirty="0"/>
              <a:t>Chainmail</a:t>
            </a:r>
          </a:p>
        </p:txBody>
      </p:sp>
      <p:sp>
        <p:nvSpPr>
          <p:cNvPr id="6" name="Text Placeholder 5">
            <a:extLst>
              <a:ext uri="{FF2B5EF4-FFF2-40B4-BE49-F238E27FC236}">
                <a16:creationId xmlns:a16="http://schemas.microsoft.com/office/drawing/2014/main" id="{2E674E2D-12E0-5C31-96C1-BE4B69DC0228}"/>
              </a:ext>
            </a:extLst>
          </p:cNvPr>
          <p:cNvSpPr>
            <a:spLocks noGrp="1"/>
          </p:cNvSpPr>
          <p:nvPr>
            <p:ph type="body" sz="quarter" idx="29"/>
          </p:nvPr>
        </p:nvSpPr>
        <p:spPr>
          <a:xfrm>
            <a:off x="4210679" y="1821194"/>
            <a:ext cx="3150167" cy="617685"/>
          </a:xfrm>
        </p:spPr>
        <p:txBody>
          <a:bodyPr/>
          <a:lstStyle/>
          <a:p>
            <a:r>
              <a:rPr lang="en-GB" dirty="0"/>
              <a:t>Over chain mail padding</a:t>
            </a:r>
          </a:p>
        </p:txBody>
      </p:sp>
      <p:sp>
        <p:nvSpPr>
          <p:cNvPr id="8" name="Text Placeholder 7">
            <a:extLst>
              <a:ext uri="{FF2B5EF4-FFF2-40B4-BE49-F238E27FC236}">
                <a16:creationId xmlns:a16="http://schemas.microsoft.com/office/drawing/2014/main" id="{76130AA3-00A2-E12F-74B8-840CF6AD8C11}"/>
              </a:ext>
            </a:extLst>
          </p:cNvPr>
          <p:cNvSpPr>
            <a:spLocks noGrp="1"/>
          </p:cNvSpPr>
          <p:nvPr>
            <p:ph type="body" sz="quarter" idx="10"/>
          </p:nvPr>
        </p:nvSpPr>
        <p:spPr>
          <a:xfrm>
            <a:off x="7975384" y="1821193"/>
            <a:ext cx="3458307" cy="617685"/>
          </a:xfrm>
        </p:spPr>
        <p:txBody>
          <a:bodyPr/>
          <a:lstStyle/>
          <a:p>
            <a:r>
              <a:rPr lang="en-GB" dirty="0"/>
              <a:t>Domed or Kettle Helmet</a:t>
            </a:r>
          </a:p>
        </p:txBody>
      </p:sp>
      <p:pic>
        <p:nvPicPr>
          <p:cNvPr id="9218" name="Picture 2" descr="Eisenhut Kettle Helmet - Etsy UK">
            <a:extLst>
              <a:ext uri="{FF2B5EF4-FFF2-40B4-BE49-F238E27FC236}">
                <a16:creationId xmlns:a16="http://schemas.microsoft.com/office/drawing/2014/main" id="{2D10EFF1-F341-1EF8-380D-6025E17D8B6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350" b="5957"/>
          <a:stretch/>
        </p:blipFill>
        <p:spPr bwMode="auto">
          <a:xfrm>
            <a:off x="9600858" y="2728266"/>
            <a:ext cx="2589110" cy="2270453"/>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Medieval Domed Helm - 18 Gauge">
            <a:extLst>
              <a:ext uri="{FF2B5EF4-FFF2-40B4-BE49-F238E27FC236}">
                <a16:creationId xmlns:a16="http://schemas.microsoft.com/office/drawing/2014/main" id="{A4FF724A-F569-D706-DB74-A81C51C0F71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696" t="6154" r="-902" b="2474"/>
          <a:stretch/>
        </p:blipFill>
        <p:spPr bwMode="auto">
          <a:xfrm>
            <a:off x="7360846" y="2728268"/>
            <a:ext cx="2266321" cy="2270453"/>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8" descr="What type of quilted armor was the most effective as a stand alone  protection against medieval melee weapons (i.e. swords, axes, etc.)? - Quora">
            <a:extLst>
              <a:ext uri="{FF2B5EF4-FFF2-40B4-BE49-F238E27FC236}">
                <a16:creationId xmlns:a16="http://schemas.microsoft.com/office/drawing/2014/main" id="{A811D0E9-CECC-2068-AA77-9BD306F00E3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12" descr="What type of quilted armor was the most effective as a stand alone  protection against medieval melee weapons (i.e. swords, axes, etc.)? - Quora">
            <a:extLst>
              <a:ext uri="{FF2B5EF4-FFF2-40B4-BE49-F238E27FC236}">
                <a16:creationId xmlns:a16="http://schemas.microsoft.com/office/drawing/2014/main" id="{38E03953-91E3-E56C-57F5-0D6C3000DACB}"/>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2" name="Picture 11" descr="A person wearing a helmet and armor&#10;&#10;Description automatically generated">
            <a:extLst>
              <a:ext uri="{FF2B5EF4-FFF2-40B4-BE49-F238E27FC236}">
                <a16:creationId xmlns:a16="http://schemas.microsoft.com/office/drawing/2014/main" id="{93FD26C6-0DE8-1F1B-9D62-D8277842B62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39337" y="2601269"/>
            <a:ext cx="3028950" cy="4038600"/>
          </a:xfrm>
          <a:prstGeom prst="rect">
            <a:avLst/>
          </a:prstGeom>
        </p:spPr>
      </p:pic>
      <p:pic>
        <p:nvPicPr>
          <p:cNvPr id="13" name="Picture 2" descr="Amazon.co.uk: Chainmail Armour">
            <a:extLst>
              <a:ext uri="{FF2B5EF4-FFF2-40B4-BE49-F238E27FC236}">
                <a16:creationId xmlns:a16="http://schemas.microsoft.com/office/drawing/2014/main" id="{47F3C00A-F23C-4FCD-C402-6E97EE751BC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1338" y="2819709"/>
            <a:ext cx="3601720" cy="3601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19522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3F0ADB5-A0B4-4B01-A8C4-FDC34CE22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A6D0FDE-0241-4C21-A720-A69475358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3D3BC4-5D6A-9F68-5468-6199FCB2B888}"/>
              </a:ext>
            </a:extLst>
          </p:cNvPr>
          <p:cNvSpPr>
            <a:spLocks noGrp="1"/>
          </p:cNvSpPr>
          <p:nvPr>
            <p:ph type="title"/>
          </p:nvPr>
        </p:nvSpPr>
        <p:spPr>
          <a:xfrm>
            <a:off x="341327" y="213206"/>
            <a:ext cx="3363974" cy="1495794"/>
          </a:xfrm>
          <a:noFill/>
          <a:ln>
            <a:solidFill>
              <a:schemeClr val="bg1"/>
            </a:solidFill>
          </a:ln>
        </p:spPr>
        <p:txBody>
          <a:bodyPr vert="horz" wrap="square" lIns="182880" tIns="182880" rIns="182880" bIns="182880" rtlCol="0" anchor="ctr">
            <a:normAutofit/>
          </a:bodyPr>
          <a:lstStyle/>
          <a:p>
            <a:r>
              <a:rPr lang="en-US" sz="2400" dirty="0">
                <a:solidFill>
                  <a:schemeClr val="bg1"/>
                </a:solidFill>
              </a:rPr>
              <a:t>Influence of the longbow</a:t>
            </a:r>
          </a:p>
        </p:txBody>
      </p:sp>
      <p:sp>
        <p:nvSpPr>
          <p:cNvPr id="19" name="TextBox 18">
            <a:extLst>
              <a:ext uri="{FF2B5EF4-FFF2-40B4-BE49-F238E27FC236}">
                <a16:creationId xmlns:a16="http://schemas.microsoft.com/office/drawing/2014/main" id="{EF43F91F-13D2-8FD9-C543-55BBA01E2DCC}"/>
              </a:ext>
            </a:extLst>
          </p:cNvPr>
          <p:cNvSpPr txBox="1"/>
          <p:nvPr/>
        </p:nvSpPr>
        <p:spPr>
          <a:xfrm>
            <a:off x="69791" y="1816320"/>
            <a:ext cx="4502210" cy="5078313"/>
          </a:xfrm>
          <a:prstGeom prst="rect">
            <a:avLst/>
          </a:prstGeom>
          <a:noFill/>
        </p:spPr>
        <p:txBody>
          <a:bodyPr wrap="square">
            <a:spAutoFit/>
          </a:bodyPr>
          <a:lstStyle/>
          <a:p>
            <a:pPr marL="285750" indent="-285750">
              <a:buFont typeface="Arial" panose="020B0604020202020204" pitchFamily="34" charset="0"/>
              <a:buChar char="•"/>
            </a:pPr>
            <a:r>
              <a:rPr lang="en-GB" dirty="0">
                <a:solidFill>
                  <a:schemeClr val="bg1"/>
                </a:solidFill>
              </a:rPr>
              <a:t>The English longbow was just over 6ft in length Had a draw weight of over 140lbs.</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The English trained from the age of 7 to fire the longbow and Carried around 24-72 arrows to the battle.</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They could Fire an arrow every 5 seconds compared to a crossbow 1 bolt every 2 minutes. </a:t>
            </a:r>
            <a:br>
              <a:rPr lang="en-GB" dirty="0">
                <a:solidFill>
                  <a:schemeClr val="bg1"/>
                </a:solidFill>
              </a:rPr>
            </a:br>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p:txBody>
      </p:sp>
      <p:pic>
        <p:nvPicPr>
          <p:cNvPr id="15362" name="Picture 2" descr="The English Longbowman: 10 Things You Should Know">
            <a:extLst>
              <a:ext uri="{FF2B5EF4-FFF2-40B4-BE49-F238E27FC236}">
                <a16:creationId xmlns:a16="http://schemas.microsoft.com/office/drawing/2014/main" id="{6336958C-60A4-58FF-03EB-44BB68C7812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327" r="14087"/>
          <a:stretch/>
        </p:blipFill>
        <p:spPr bwMode="auto">
          <a:xfrm>
            <a:off x="4572000" y="0"/>
            <a:ext cx="812065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220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3F0ADB5-A0B4-4B01-A8C4-FDC34CE22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A6D0FDE-0241-4C21-A720-A69475358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3D3BC4-5D6A-9F68-5468-6199FCB2B888}"/>
              </a:ext>
            </a:extLst>
          </p:cNvPr>
          <p:cNvSpPr>
            <a:spLocks noGrp="1"/>
          </p:cNvSpPr>
          <p:nvPr>
            <p:ph type="title"/>
          </p:nvPr>
        </p:nvSpPr>
        <p:spPr>
          <a:xfrm>
            <a:off x="341327" y="213206"/>
            <a:ext cx="3363974" cy="1495794"/>
          </a:xfrm>
          <a:noFill/>
          <a:ln>
            <a:solidFill>
              <a:schemeClr val="bg1"/>
            </a:solidFill>
          </a:ln>
        </p:spPr>
        <p:txBody>
          <a:bodyPr vert="horz" wrap="square" lIns="182880" tIns="182880" rIns="182880" bIns="182880" rtlCol="0" anchor="ctr">
            <a:normAutofit/>
          </a:bodyPr>
          <a:lstStyle/>
          <a:p>
            <a:r>
              <a:rPr lang="en-US" sz="2400" dirty="0">
                <a:solidFill>
                  <a:schemeClr val="bg1"/>
                </a:solidFill>
              </a:rPr>
              <a:t>Layout of the battle</a:t>
            </a:r>
          </a:p>
        </p:txBody>
      </p:sp>
      <p:sp>
        <p:nvSpPr>
          <p:cNvPr id="19" name="TextBox 18">
            <a:extLst>
              <a:ext uri="{FF2B5EF4-FFF2-40B4-BE49-F238E27FC236}">
                <a16:creationId xmlns:a16="http://schemas.microsoft.com/office/drawing/2014/main" id="{EF43F91F-13D2-8FD9-C543-55BBA01E2DCC}"/>
              </a:ext>
            </a:extLst>
          </p:cNvPr>
          <p:cNvSpPr txBox="1"/>
          <p:nvPr/>
        </p:nvSpPr>
        <p:spPr>
          <a:xfrm>
            <a:off x="69790" y="1816320"/>
            <a:ext cx="4428445" cy="5355312"/>
          </a:xfrm>
          <a:prstGeom prst="rect">
            <a:avLst/>
          </a:prstGeom>
          <a:noFill/>
        </p:spPr>
        <p:txBody>
          <a:bodyPr wrap="square">
            <a:spAutoFit/>
          </a:bodyPr>
          <a:lstStyle/>
          <a:p>
            <a:r>
              <a:rPr lang="en-GB" u="sng" dirty="0">
                <a:solidFill>
                  <a:schemeClr val="bg1"/>
                </a:solidFill>
              </a:rPr>
              <a:t>English formations</a:t>
            </a:r>
          </a:p>
          <a:p>
            <a:pPr marL="285750" indent="-285750">
              <a:buFont typeface="Arial" panose="020B0604020202020204" pitchFamily="34" charset="0"/>
              <a:buChar char="•"/>
            </a:pPr>
            <a:r>
              <a:rPr lang="en-GB" dirty="0">
                <a:solidFill>
                  <a:schemeClr val="bg1"/>
                </a:solidFill>
              </a:rPr>
              <a:t>Finding themselves at the bottom of a hill the English places their Men-at-Arms in the centre shoulder to shoulder rows deep. </a:t>
            </a:r>
          </a:p>
          <a:p>
            <a:endParaRPr lang="en-GB" dirty="0">
              <a:solidFill>
                <a:schemeClr val="bg1"/>
              </a:solidFill>
            </a:endParaRPr>
          </a:p>
          <a:p>
            <a:pPr marL="285750" indent="-285750">
              <a:buFont typeface="Arial" panose="020B0604020202020204" pitchFamily="34" charset="0"/>
              <a:buChar char="•"/>
            </a:pPr>
            <a:r>
              <a:rPr lang="en-GB" dirty="0">
                <a:solidFill>
                  <a:schemeClr val="bg1"/>
                </a:solidFill>
              </a:rPr>
              <a:t>The English archers took position on the flanks of the centre and hammered wooden stakes Infront of them.</a:t>
            </a:r>
          </a:p>
          <a:p>
            <a:endParaRPr lang="en-GB" dirty="0">
              <a:solidFill>
                <a:schemeClr val="bg1"/>
              </a:solidFill>
            </a:endParaRPr>
          </a:p>
          <a:p>
            <a:pPr marL="285750" indent="-285750">
              <a:buFont typeface="Arial" panose="020B0604020202020204" pitchFamily="34" charset="0"/>
              <a:buChar char="•"/>
            </a:pPr>
            <a:r>
              <a:rPr lang="en-GB" dirty="0">
                <a:solidFill>
                  <a:schemeClr val="bg1"/>
                </a:solidFill>
              </a:rPr>
              <a:t>The baggage train containing supplies stayed behind the army.  </a:t>
            </a:r>
            <a:br>
              <a:rPr lang="en-GB" dirty="0">
                <a:solidFill>
                  <a:schemeClr val="bg1"/>
                </a:solidFill>
              </a:rPr>
            </a:b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p:txBody>
      </p:sp>
      <p:pic>
        <p:nvPicPr>
          <p:cNvPr id="10242" name="Picture 2" descr="Animated Maps: The Battle of Agincourt – The History of England">
            <a:extLst>
              <a:ext uri="{FF2B5EF4-FFF2-40B4-BE49-F238E27FC236}">
                <a16:creationId xmlns:a16="http://schemas.microsoft.com/office/drawing/2014/main" id="{C5C77526-035C-AD1E-7D37-DCA81622F98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445" r="19941" b="13099"/>
          <a:stretch/>
        </p:blipFill>
        <p:spPr bwMode="auto">
          <a:xfrm>
            <a:off x="4498236" y="0"/>
            <a:ext cx="797692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08702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3F0ADB5-A0B4-4B01-A8C4-FDC34CE22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A6D0FDE-0241-4C21-A720-A69475358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3D3BC4-5D6A-9F68-5468-6199FCB2B888}"/>
              </a:ext>
            </a:extLst>
          </p:cNvPr>
          <p:cNvSpPr>
            <a:spLocks noGrp="1"/>
          </p:cNvSpPr>
          <p:nvPr>
            <p:ph type="title"/>
          </p:nvPr>
        </p:nvSpPr>
        <p:spPr>
          <a:xfrm>
            <a:off x="341327" y="213206"/>
            <a:ext cx="3363974" cy="1495794"/>
          </a:xfrm>
          <a:noFill/>
          <a:ln>
            <a:solidFill>
              <a:schemeClr val="bg1"/>
            </a:solidFill>
          </a:ln>
        </p:spPr>
        <p:txBody>
          <a:bodyPr vert="horz" wrap="square" lIns="182880" tIns="182880" rIns="182880" bIns="182880" rtlCol="0" anchor="ctr">
            <a:normAutofit/>
          </a:bodyPr>
          <a:lstStyle/>
          <a:p>
            <a:r>
              <a:rPr lang="en-US" sz="2400" dirty="0">
                <a:solidFill>
                  <a:schemeClr val="bg1"/>
                </a:solidFill>
              </a:rPr>
              <a:t>Layout of the battle</a:t>
            </a:r>
          </a:p>
        </p:txBody>
      </p:sp>
      <p:sp>
        <p:nvSpPr>
          <p:cNvPr id="19" name="TextBox 18">
            <a:extLst>
              <a:ext uri="{FF2B5EF4-FFF2-40B4-BE49-F238E27FC236}">
                <a16:creationId xmlns:a16="http://schemas.microsoft.com/office/drawing/2014/main" id="{EF43F91F-13D2-8FD9-C543-55BBA01E2DCC}"/>
              </a:ext>
            </a:extLst>
          </p:cNvPr>
          <p:cNvSpPr txBox="1"/>
          <p:nvPr/>
        </p:nvSpPr>
        <p:spPr>
          <a:xfrm>
            <a:off x="69790" y="1816320"/>
            <a:ext cx="4428445" cy="7017306"/>
          </a:xfrm>
          <a:prstGeom prst="rect">
            <a:avLst/>
          </a:prstGeom>
          <a:noFill/>
        </p:spPr>
        <p:txBody>
          <a:bodyPr wrap="square">
            <a:spAutoFit/>
          </a:bodyPr>
          <a:lstStyle/>
          <a:p>
            <a:r>
              <a:rPr lang="en-GB" u="sng" dirty="0">
                <a:solidFill>
                  <a:schemeClr val="bg1"/>
                </a:solidFill>
              </a:rPr>
              <a:t>French formations</a:t>
            </a:r>
          </a:p>
          <a:p>
            <a:pPr marL="285750" indent="-285750">
              <a:buFont typeface="Arial" panose="020B0604020202020204" pitchFamily="34" charset="0"/>
              <a:buChar char="•"/>
            </a:pPr>
            <a:r>
              <a:rPr lang="en-GB" dirty="0">
                <a:solidFill>
                  <a:schemeClr val="bg1"/>
                </a:solidFill>
              </a:rPr>
              <a:t>The French had taken position on top of a hill waiting for the English to arrive.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Because of the narrow field surrounded by woods the French could not use their full number instead breaking into 3 battle groups.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The French vanguard at the front had about 4,800 men, the main battle group 3,000, and a cavalry force of around 1,000 men.</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Because of the limited space the French moved remaining troops to the rearguard including the crossbowmen as they were seen as unnecessary.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p:txBody>
      </p:sp>
      <p:pic>
        <p:nvPicPr>
          <p:cNvPr id="10242" name="Picture 2" descr="Animated Maps: The Battle of Agincourt – The History of England">
            <a:extLst>
              <a:ext uri="{FF2B5EF4-FFF2-40B4-BE49-F238E27FC236}">
                <a16:creationId xmlns:a16="http://schemas.microsoft.com/office/drawing/2014/main" id="{C5C77526-035C-AD1E-7D37-DCA81622F98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445" r="19941" b="13099"/>
          <a:stretch/>
        </p:blipFill>
        <p:spPr bwMode="auto">
          <a:xfrm>
            <a:off x="4498236" y="0"/>
            <a:ext cx="797692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63717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3F0ADB5-A0B4-4B01-A8C4-FDC34CE22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A6D0FDE-0241-4C21-A720-A69475358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3D3BC4-5D6A-9F68-5468-6199FCB2B888}"/>
              </a:ext>
            </a:extLst>
          </p:cNvPr>
          <p:cNvSpPr>
            <a:spLocks noGrp="1"/>
          </p:cNvSpPr>
          <p:nvPr>
            <p:ph type="title"/>
          </p:nvPr>
        </p:nvSpPr>
        <p:spPr>
          <a:xfrm>
            <a:off x="341327" y="213206"/>
            <a:ext cx="3363974" cy="1495794"/>
          </a:xfrm>
          <a:noFill/>
          <a:ln>
            <a:solidFill>
              <a:schemeClr val="bg1"/>
            </a:solidFill>
          </a:ln>
        </p:spPr>
        <p:txBody>
          <a:bodyPr vert="horz" wrap="square" lIns="182880" tIns="182880" rIns="182880" bIns="182880" rtlCol="0" anchor="ctr">
            <a:normAutofit/>
          </a:bodyPr>
          <a:lstStyle/>
          <a:p>
            <a:r>
              <a:rPr lang="en-US" sz="2400" dirty="0">
                <a:solidFill>
                  <a:schemeClr val="bg1"/>
                </a:solidFill>
              </a:rPr>
              <a:t>Battle Overview</a:t>
            </a:r>
          </a:p>
        </p:txBody>
      </p:sp>
      <p:sp>
        <p:nvSpPr>
          <p:cNvPr id="19" name="TextBox 18">
            <a:extLst>
              <a:ext uri="{FF2B5EF4-FFF2-40B4-BE49-F238E27FC236}">
                <a16:creationId xmlns:a16="http://schemas.microsoft.com/office/drawing/2014/main" id="{EF43F91F-13D2-8FD9-C543-55BBA01E2DCC}"/>
              </a:ext>
            </a:extLst>
          </p:cNvPr>
          <p:cNvSpPr txBox="1"/>
          <p:nvPr/>
        </p:nvSpPr>
        <p:spPr>
          <a:xfrm>
            <a:off x="69791" y="1816320"/>
            <a:ext cx="4502210" cy="5078313"/>
          </a:xfrm>
          <a:prstGeom prst="rect">
            <a:avLst/>
          </a:prstGeom>
          <a:noFill/>
        </p:spPr>
        <p:txBody>
          <a:bodyPr wrap="square">
            <a:spAutoFit/>
          </a:bodyPr>
          <a:lstStyle/>
          <a:p>
            <a:pPr marL="285750" indent="-285750">
              <a:buFont typeface="Arial" panose="020B0604020202020204" pitchFamily="34" charset="0"/>
              <a:buChar char="•"/>
            </a:pPr>
            <a:r>
              <a:rPr lang="en-GB" dirty="0">
                <a:solidFill>
                  <a:schemeClr val="bg1"/>
                </a:solidFill>
              </a:rPr>
              <a:t>At the start of the battle Henry leading the English from the centre ordered his army forward and stopped when the longbowmen were in range.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The French then attempted to defeat the English longbowmen with cavalry however they were blocked by the wooden stakes.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The English longbows were not effective against plate armour of the cavalry however the horses were easily killed.</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This resulted in a failure of the charge with many riders being crushed or thrown from their horses.  With many horses running back to the French lines causing chaos. </a:t>
            </a:r>
          </a:p>
          <a:p>
            <a:endParaRPr lang="en-GB" dirty="0">
              <a:solidFill>
                <a:schemeClr val="bg1"/>
              </a:solidFill>
            </a:endParaRPr>
          </a:p>
        </p:txBody>
      </p:sp>
      <p:pic>
        <p:nvPicPr>
          <p:cNvPr id="1028" name="Picture 4" descr="During the 'Hundred Years War', at Crecy, Poitiers and Agincourt why did  the French always give battle when the English were established in  unassailable defensive positions? Why did they not fight when">
            <a:extLst>
              <a:ext uri="{FF2B5EF4-FFF2-40B4-BE49-F238E27FC236}">
                <a16:creationId xmlns:a16="http://schemas.microsoft.com/office/drawing/2014/main" id="{029DEAEA-ABA2-7CBC-80C6-4846C73D955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8" t="3764" r="29859"/>
          <a:stretch/>
        </p:blipFill>
        <p:spPr bwMode="auto">
          <a:xfrm>
            <a:off x="4426714" y="-5438"/>
            <a:ext cx="8517729" cy="6863438"/>
          </a:xfrm>
          <a:prstGeom prst="rect">
            <a:avLst/>
          </a:pr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77172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3F0ADB5-A0B4-4B01-A8C4-FDC34CE22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A6D0FDE-0241-4C21-A720-A69475358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3D3BC4-5D6A-9F68-5468-6199FCB2B888}"/>
              </a:ext>
            </a:extLst>
          </p:cNvPr>
          <p:cNvSpPr>
            <a:spLocks noGrp="1"/>
          </p:cNvSpPr>
          <p:nvPr>
            <p:ph type="title"/>
          </p:nvPr>
        </p:nvSpPr>
        <p:spPr>
          <a:xfrm>
            <a:off x="341327" y="213206"/>
            <a:ext cx="3363974" cy="1495794"/>
          </a:xfrm>
          <a:noFill/>
          <a:ln>
            <a:solidFill>
              <a:schemeClr val="bg1"/>
            </a:solidFill>
          </a:ln>
        </p:spPr>
        <p:txBody>
          <a:bodyPr vert="horz" wrap="square" lIns="182880" tIns="182880" rIns="182880" bIns="182880" rtlCol="0" anchor="ctr">
            <a:normAutofit/>
          </a:bodyPr>
          <a:lstStyle/>
          <a:p>
            <a:r>
              <a:rPr lang="en-US" sz="2400" dirty="0">
                <a:solidFill>
                  <a:schemeClr val="bg1"/>
                </a:solidFill>
              </a:rPr>
              <a:t>Battle Overview</a:t>
            </a:r>
          </a:p>
        </p:txBody>
      </p:sp>
      <p:sp>
        <p:nvSpPr>
          <p:cNvPr id="19" name="TextBox 18">
            <a:extLst>
              <a:ext uri="{FF2B5EF4-FFF2-40B4-BE49-F238E27FC236}">
                <a16:creationId xmlns:a16="http://schemas.microsoft.com/office/drawing/2014/main" id="{EF43F91F-13D2-8FD9-C543-55BBA01E2DCC}"/>
              </a:ext>
            </a:extLst>
          </p:cNvPr>
          <p:cNvSpPr txBox="1"/>
          <p:nvPr/>
        </p:nvSpPr>
        <p:spPr>
          <a:xfrm>
            <a:off x="69791" y="1816320"/>
            <a:ext cx="4502210" cy="4801314"/>
          </a:xfrm>
          <a:prstGeom prst="rect">
            <a:avLst/>
          </a:prstGeom>
          <a:noFill/>
        </p:spPr>
        <p:txBody>
          <a:bodyPr wrap="square">
            <a:spAutoFit/>
          </a:bodyPr>
          <a:lstStyle/>
          <a:p>
            <a:pPr marL="285750" indent="-285750">
              <a:buFont typeface="Arial" panose="020B0604020202020204" pitchFamily="34" charset="0"/>
              <a:buChar char="•"/>
            </a:pPr>
            <a:r>
              <a:rPr lang="en-GB" dirty="0">
                <a:solidFill>
                  <a:schemeClr val="bg1"/>
                </a:solidFill>
              </a:rPr>
              <a:t>The French vanguard force then began advancing however the freshly ploughed clay field quickly turned into deep mud due to heavy rain from the previous 2 weeks.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As the French forced advanced they quickly became tired all the time being pelted by thousands of English arrows.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The French vanguard wearing heavy armour was exhausted by the time they reached the English lines and were then engaged by the English Men-at-arms.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In the opening minute of the battle, it was estimated the English fired 60,000 arrows. </a:t>
            </a:r>
            <a:br>
              <a:rPr lang="en-GB" dirty="0">
                <a:solidFill>
                  <a:schemeClr val="bg1"/>
                </a:solidFill>
              </a:rPr>
            </a:br>
            <a:endParaRPr lang="en-GB" dirty="0">
              <a:solidFill>
                <a:schemeClr val="bg1"/>
              </a:solidFill>
            </a:endParaRPr>
          </a:p>
        </p:txBody>
      </p:sp>
      <p:pic>
        <p:nvPicPr>
          <p:cNvPr id="11266" name="Picture 2" descr="Band of Brothers: Henry V and the Battle of Agincourt – bridgeman blog">
            <a:extLst>
              <a:ext uri="{FF2B5EF4-FFF2-40B4-BE49-F238E27FC236}">
                <a16:creationId xmlns:a16="http://schemas.microsoft.com/office/drawing/2014/main" id="{FC91BF2F-0364-BD93-2870-A38524B4D1F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305" r="19818"/>
          <a:stretch/>
        </p:blipFill>
        <p:spPr bwMode="auto">
          <a:xfrm>
            <a:off x="4654296" y="0"/>
            <a:ext cx="753770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89096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3F0ADB5-A0B4-4B01-A8C4-FDC34CE22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A6D0FDE-0241-4C21-A720-A69475358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3D3BC4-5D6A-9F68-5468-6199FCB2B888}"/>
              </a:ext>
            </a:extLst>
          </p:cNvPr>
          <p:cNvSpPr>
            <a:spLocks noGrp="1"/>
          </p:cNvSpPr>
          <p:nvPr>
            <p:ph type="title"/>
          </p:nvPr>
        </p:nvSpPr>
        <p:spPr>
          <a:xfrm>
            <a:off x="341327" y="213206"/>
            <a:ext cx="3363974" cy="1495794"/>
          </a:xfrm>
          <a:noFill/>
          <a:ln>
            <a:solidFill>
              <a:schemeClr val="bg1"/>
            </a:solidFill>
          </a:ln>
        </p:spPr>
        <p:txBody>
          <a:bodyPr vert="horz" wrap="square" lIns="182880" tIns="182880" rIns="182880" bIns="182880" rtlCol="0" anchor="ctr">
            <a:normAutofit/>
          </a:bodyPr>
          <a:lstStyle/>
          <a:p>
            <a:r>
              <a:rPr lang="en-US" sz="2400" dirty="0">
                <a:solidFill>
                  <a:schemeClr val="bg1"/>
                </a:solidFill>
              </a:rPr>
              <a:t>Battle Overview</a:t>
            </a:r>
          </a:p>
        </p:txBody>
      </p:sp>
      <p:sp>
        <p:nvSpPr>
          <p:cNvPr id="19" name="TextBox 18">
            <a:extLst>
              <a:ext uri="{FF2B5EF4-FFF2-40B4-BE49-F238E27FC236}">
                <a16:creationId xmlns:a16="http://schemas.microsoft.com/office/drawing/2014/main" id="{EF43F91F-13D2-8FD9-C543-55BBA01E2DCC}"/>
              </a:ext>
            </a:extLst>
          </p:cNvPr>
          <p:cNvSpPr txBox="1"/>
          <p:nvPr/>
        </p:nvSpPr>
        <p:spPr>
          <a:xfrm>
            <a:off x="69791" y="1816320"/>
            <a:ext cx="4502210" cy="4801314"/>
          </a:xfrm>
          <a:prstGeom prst="rect">
            <a:avLst/>
          </a:prstGeom>
          <a:noFill/>
        </p:spPr>
        <p:txBody>
          <a:bodyPr wrap="square">
            <a:spAutoFit/>
          </a:bodyPr>
          <a:lstStyle/>
          <a:p>
            <a:pPr marL="285750" indent="-285750">
              <a:buFont typeface="Arial" panose="020B0604020202020204" pitchFamily="34" charset="0"/>
              <a:buChar char="•"/>
            </a:pPr>
            <a:r>
              <a:rPr lang="en-GB" dirty="0">
                <a:solidFill>
                  <a:schemeClr val="bg1"/>
                </a:solidFill>
              </a:rPr>
              <a:t>While the French plate armour offered great protection against arrows there were weak points around the shoulders and groin.</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The French Men-at-Arms were forced to pull the visors of their helmets down to protect their face making visibility poor.</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Because of these there is reports that many French drowned in the mud after failing and being unable to get up.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After the English longbowmen had exhausted their supply of arrows they then join in the fight with melee weapons. </a:t>
            </a:r>
            <a:br>
              <a:rPr lang="en-GB" dirty="0">
                <a:solidFill>
                  <a:schemeClr val="bg1"/>
                </a:solidFill>
              </a:rPr>
            </a:br>
            <a:endParaRPr lang="en-GB" dirty="0">
              <a:solidFill>
                <a:schemeClr val="bg1"/>
              </a:solidFill>
            </a:endParaRPr>
          </a:p>
        </p:txBody>
      </p:sp>
      <p:pic>
        <p:nvPicPr>
          <p:cNvPr id="12292" name="Picture 4" descr="The Battle of Agincourt - A New Painting by Graham Turner">
            <a:extLst>
              <a:ext uri="{FF2B5EF4-FFF2-40B4-BE49-F238E27FC236}">
                <a16:creationId xmlns:a16="http://schemas.microsoft.com/office/drawing/2014/main" id="{6B72517A-77D9-E035-FB4C-D630EE695F2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3158" r="15644"/>
          <a:stretch/>
        </p:blipFill>
        <p:spPr bwMode="auto">
          <a:xfrm>
            <a:off x="4654296" y="0"/>
            <a:ext cx="760749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79181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3F0ADB5-A0B4-4B01-A8C4-FDC34CE22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A6D0FDE-0241-4C21-A720-A69475358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3D3BC4-5D6A-9F68-5468-6199FCB2B888}"/>
              </a:ext>
            </a:extLst>
          </p:cNvPr>
          <p:cNvSpPr>
            <a:spLocks noGrp="1"/>
          </p:cNvSpPr>
          <p:nvPr>
            <p:ph type="title"/>
          </p:nvPr>
        </p:nvSpPr>
        <p:spPr>
          <a:xfrm>
            <a:off x="341327" y="213206"/>
            <a:ext cx="3363974" cy="1495794"/>
          </a:xfrm>
          <a:noFill/>
          <a:ln>
            <a:solidFill>
              <a:schemeClr val="bg1"/>
            </a:solidFill>
          </a:ln>
        </p:spPr>
        <p:txBody>
          <a:bodyPr vert="horz" wrap="square" lIns="182880" tIns="182880" rIns="182880" bIns="182880" rtlCol="0" anchor="ctr">
            <a:normAutofit/>
          </a:bodyPr>
          <a:lstStyle/>
          <a:p>
            <a:r>
              <a:rPr lang="en-US" sz="2400" dirty="0">
                <a:solidFill>
                  <a:schemeClr val="bg1"/>
                </a:solidFill>
              </a:rPr>
              <a:t>Battle Overview</a:t>
            </a:r>
          </a:p>
        </p:txBody>
      </p:sp>
      <p:sp>
        <p:nvSpPr>
          <p:cNvPr id="19" name="TextBox 18">
            <a:extLst>
              <a:ext uri="{FF2B5EF4-FFF2-40B4-BE49-F238E27FC236}">
                <a16:creationId xmlns:a16="http://schemas.microsoft.com/office/drawing/2014/main" id="{EF43F91F-13D2-8FD9-C543-55BBA01E2DCC}"/>
              </a:ext>
            </a:extLst>
          </p:cNvPr>
          <p:cNvSpPr txBox="1"/>
          <p:nvPr/>
        </p:nvSpPr>
        <p:spPr>
          <a:xfrm>
            <a:off x="69791" y="1816320"/>
            <a:ext cx="4502210" cy="5355312"/>
          </a:xfrm>
          <a:prstGeom prst="rect">
            <a:avLst/>
          </a:prstGeom>
          <a:noFill/>
        </p:spPr>
        <p:txBody>
          <a:bodyPr wrap="square">
            <a:spAutoFit/>
          </a:bodyPr>
          <a:lstStyle/>
          <a:p>
            <a:pPr marL="285750" indent="-285750">
              <a:buFont typeface="Arial" panose="020B0604020202020204" pitchFamily="34" charset="0"/>
              <a:buChar char="•"/>
            </a:pPr>
            <a:r>
              <a:rPr lang="en-GB" dirty="0">
                <a:solidFill>
                  <a:schemeClr val="bg1"/>
                </a:solidFill>
              </a:rPr>
              <a:t>The English archers had much less armour on and could therefore move much quicker than the French Men-at-Arms</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The main battle group tried to join in the battle however because of the limited space they were unable to reach the English and added to the crush of the other French troops.</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At this point, the battle had turned in the favour of the English and many surrendered.</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At this point a small force then attacked the English baggage train which lead henry to order the execution of many French prisoners. This led to a French retreat. </a:t>
            </a:r>
            <a:br>
              <a:rPr lang="en-GB" dirty="0">
                <a:solidFill>
                  <a:schemeClr val="bg1"/>
                </a:solidFill>
              </a:rPr>
            </a:br>
            <a:endParaRPr lang="en-GB" dirty="0">
              <a:solidFill>
                <a:schemeClr val="bg1"/>
              </a:solidFill>
            </a:endParaRPr>
          </a:p>
        </p:txBody>
      </p:sp>
      <p:pic>
        <p:nvPicPr>
          <p:cNvPr id="13314" name="Picture 2" descr="Battle Of Agincourt Painting by Mike White - Fine Art America">
            <a:extLst>
              <a:ext uri="{FF2B5EF4-FFF2-40B4-BE49-F238E27FC236}">
                <a16:creationId xmlns:a16="http://schemas.microsoft.com/office/drawing/2014/main" id="{D61B1488-26B6-87A3-0DDF-7A69AEBB683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17" t="9500" r="917" b="11975"/>
          <a:stretch/>
        </p:blipFill>
        <p:spPr bwMode="auto">
          <a:xfrm>
            <a:off x="4584505" y="0"/>
            <a:ext cx="760749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8625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3F0ADB5-A0B4-4B01-A8C4-FDC34CE22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A6D0FDE-0241-4C21-A720-A69475358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3D3BC4-5D6A-9F68-5468-6199FCB2B888}"/>
              </a:ext>
            </a:extLst>
          </p:cNvPr>
          <p:cNvSpPr>
            <a:spLocks noGrp="1"/>
          </p:cNvSpPr>
          <p:nvPr>
            <p:ph type="title"/>
          </p:nvPr>
        </p:nvSpPr>
        <p:spPr>
          <a:xfrm>
            <a:off x="341327" y="213206"/>
            <a:ext cx="3363974" cy="1495794"/>
          </a:xfrm>
          <a:noFill/>
          <a:ln>
            <a:solidFill>
              <a:schemeClr val="bg1"/>
            </a:solidFill>
          </a:ln>
        </p:spPr>
        <p:txBody>
          <a:bodyPr vert="horz" wrap="square" lIns="182880" tIns="182880" rIns="182880" bIns="182880" rtlCol="0" anchor="ctr">
            <a:normAutofit/>
          </a:bodyPr>
          <a:lstStyle/>
          <a:p>
            <a:r>
              <a:rPr lang="en-US" sz="2400" dirty="0">
                <a:solidFill>
                  <a:schemeClr val="bg1"/>
                </a:solidFill>
              </a:rPr>
              <a:t>Battle outcome </a:t>
            </a:r>
          </a:p>
        </p:txBody>
      </p:sp>
      <p:sp>
        <p:nvSpPr>
          <p:cNvPr id="19" name="TextBox 18">
            <a:extLst>
              <a:ext uri="{FF2B5EF4-FFF2-40B4-BE49-F238E27FC236}">
                <a16:creationId xmlns:a16="http://schemas.microsoft.com/office/drawing/2014/main" id="{EF43F91F-13D2-8FD9-C543-55BBA01E2DCC}"/>
              </a:ext>
            </a:extLst>
          </p:cNvPr>
          <p:cNvSpPr txBox="1"/>
          <p:nvPr/>
        </p:nvSpPr>
        <p:spPr>
          <a:xfrm>
            <a:off x="69791" y="1816320"/>
            <a:ext cx="4356923" cy="4801314"/>
          </a:xfrm>
          <a:prstGeom prst="rect">
            <a:avLst/>
          </a:prstGeom>
          <a:noFill/>
        </p:spPr>
        <p:txBody>
          <a:bodyPr wrap="square">
            <a:spAutoFit/>
          </a:bodyPr>
          <a:lstStyle/>
          <a:p>
            <a:pPr marL="285750" indent="-285750">
              <a:buFont typeface="Arial" panose="020B0604020202020204" pitchFamily="34" charset="0"/>
              <a:buChar char="•"/>
            </a:pPr>
            <a:r>
              <a:rPr lang="en-GB" dirty="0">
                <a:solidFill>
                  <a:schemeClr val="bg1"/>
                </a:solidFill>
              </a:rPr>
              <a:t>After the French retreat Henry ordered the executions of prisoner stop with most estimates being around 200 prisoners executed.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The French had suffered a major defeat with around 6,000 men lying dead on the field.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To add to this major loss the commander of the French army and around 100 great lords had been killed. </a:t>
            </a:r>
            <a:br>
              <a:rPr lang="en-GB" dirty="0">
                <a:solidFill>
                  <a:schemeClr val="bg1"/>
                </a:solidFill>
              </a:rPr>
            </a:br>
            <a:endParaRPr lang="en-GB" dirty="0">
              <a:solidFill>
                <a:schemeClr val="bg1"/>
              </a:solidFill>
            </a:endParaRPr>
          </a:p>
          <a:p>
            <a:pPr marL="285750" indent="-285750">
              <a:buFont typeface="Arial" panose="020B0604020202020204" pitchFamily="34" charset="0"/>
              <a:buChar char="•"/>
            </a:pPr>
            <a:r>
              <a:rPr lang="en-GB" dirty="0">
                <a:solidFill>
                  <a:schemeClr val="bg1"/>
                </a:solidFill>
              </a:rPr>
              <a:t>Because of the nobles fighting many of the future leaders of France had been killed.</a:t>
            </a:r>
          </a:p>
          <a:p>
            <a:endParaRPr lang="en-GB" dirty="0">
              <a:solidFill>
                <a:schemeClr val="bg1"/>
              </a:solidFill>
            </a:endParaRPr>
          </a:p>
        </p:txBody>
      </p:sp>
      <p:pic>
        <p:nvPicPr>
          <p:cNvPr id="1028" name="Picture 4" descr="During the 'Hundred Years War', at Crecy, Poitiers and Agincourt why did  the French always give battle when the English were established in  unassailable defensive positions? Why did they not fight when">
            <a:extLst>
              <a:ext uri="{FF2B5EF4-FFF2-40B4-BE49-F238E27FC236}">
                <a16:creationId xmlns:a16="http://schemas.microsoft.com/office/drawing/2014/main" id="{029DEAEA-ABA2-7CBC-80C6-4846C73D955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8" t="3764" r="29859"/>
          <a:stretch/>
        </p:blipFill>
        <p:spPr bwMode="auto">
          <a:xfrm>
            <a:off x="4426714" y="-5438"/>
            <a:ext cx="8517729" cy="6863438"/>
          </a:xfrm>
          <a:prstGeom prst="rect">
            <a:avLst/>
          </a:pr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7935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3F0ADB5-A0B4-4B01-A8C4-FDC34CE22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A6D0FDE-0241-4C21-A720-A69475358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3D3BC4-5D6A-9F68-5468-6199FCB2B888}"/>
              </a:ext>
            </a:extLst>
          </p:cNvPr>
          <p:cNvSpPr>
            <a:spLocks noGrp="1"/>
          </p:cNvSpPr>
          <p:nvPr>
            <p:ph type="title"/>
          </p:nvPr>
        </p:nvSpPr>
        <p:spPr>
          <a:xfrm>
            <a:off x="341327" y="213206"/>
            <a:ext cx="3363974" cy="1495794"/>
          </a:xfrm>
          <a:noFill/>
          <a:ln>
            <a:solidFill>
              <a:schemeClr val="bg1"/>
            </a:solidFill>
          </a:ln>
        </p:spPr>
        <p:txBody>
          <a:bodyPr vert="horz" wrap="square" lIns="182880" tIns="182880" rIns="182880" bIns="182880" rtlCol="0" anchor="ctr">
            <a:normAutofit/>
          </a:bodyPr>
          <a:lstStyle/>
          <a:p>
            <a:r>
              <a:rPr lang="en-US" sz="2400" dirty="0">
                <a:solidFill>
                  <a:schemeClr val="bg1"/>
                </a:solidFill>
              </a:rPr>
              <a:t>Battle outcome </a:t>
            </a:r>
          </a:p>
        </p:txBody>
      </p:sp>
      <p:sp>
        <p:nvSpPr>
          <p:cNvPr id="19" name="TextBox 18">
            <a:extLst>
              <a:ext uri="{FF2B5EF4-FFF2-40B4-BE49-F238E27FC236}">
                <a16:creationId xmlns:a16="http://schemas.microsoft.com/office/drawing/2014/main" id="{EF43F91F-13D2-8FD9-C543-55BBA01E2DCC}"/>
              </a:ext>
            </a:extLst>
          </p:cNvPr>
          <p:cNvSpPr txBox="1"/>
          <p:nvPr/>
        </p:nvSpPr>
        <p:spPr>
          <a:xfrm>
            <a:off x="69791" y="1816320"/>
            <a:ext cx="4356923" cy="4524315"/>
          </a:xfrm>
          <a:prstGeom prst="rect">
            <a:avLst/>
          </a:prstGeom>
          <a:noFill/>
        </p:spPr>
        <p:txBody>
          <a:bodyPr wrap="square">
            <a:spAutoFit/>
          </a:bodyPr>
          <a:lstStyle/>
          <a:p>
            <a:pPr marL="285750" indent="-285750">
              <a:buFont typeface="Arial" panose="020B0604020202020204" pitchFamily="34" charset="0"/>
              <a:buChar char="•"/>
            </a:pPr>
            <a:r>
              <a:rPr lang="en-GB" dirty="0">
                <a:solidFill>
                  <a:schemeClr val="bg1"/>
                </a:solidFill>
              </a:rPr>
              <a:t>In comparison it is estimated that the English army had only suffered 400 deaths.</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This allowed Henry to continue his march to Calais returning to London.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In the following years henry returned to France and signed a treaty with the king making him hair to the French throne and marrying the Kings daughter.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However, Henry would never claim the throne as soon after he died soon after and his son was then crowed King of France and England. </a:t>
            </a:r>
          </a:p>
        </p:txBody>
      </p:sp>
      <p:sp>
        <p:nvSpPr>
          <p:cNvPr id="3" name="AutoShape 2" descr="MASSOLIT - Shakespeare: Henry V: The Battle of Agincourt | Video lecture by  Prof. John Roe, York University">
            <a:extLst>
              <a:ext uri="{FF2B5EF4-FFF2-40B4-BE49-F238E27FC236}">
                <a16:creationId xmlns:a16="http://schemas.microsoft.com/office/drawing/2014/main" id="{63966872-3806-C163-59ED-EC6A2A146E0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descr="A painting of a knight on a horse&#10;&#10;Description automatically generated">
            <a:extLst>
              <a:ext uri="{FF2B5EF4-FFF2-40B4-BE49-F238E27FC236}">
                <a16:creationId xmlns:a16="http://schemas.microsoft.com/office/drawing/2014/main" id="{1882FD36-4EBB-487E-C26D-03379E064F8F}"/>
              </a:ext>
            </a:extLst>
          </p:cNvPr>
          <p:cNvPicPr>
            <a:picLocks noChangeAspect="1"/>
          </p:cNvPicPr>
          <p:nvPr/>
        </p:nvPicPr>
        <p:blipFill rotWithShape="1">
          <a:blip r:embed="rId3">
            <a:extLst>
              <a:ext uri="{28A0092B-C50C-407E-A947-70E740481C1C}">
                <a14:useLocalDpi xmlns:a14="http://schemas.microsoft.com/office/drawing/2010/main" val="0"/>
              </a:ext>
            </a:extLst>
          </a:blip>
          <a:srcRect l="20557" r="16981"/>
          <a:stretch/>
        </p:blipFill>
        <p:spPr>
          <a:xfrm>
            <a:off x="4654297" y="0"/>
            <a:ext cx="7607494" cy="6858000"/>
          </a:xfrm>
          <a:prstGeom prst="rect">
            <a:avLst/>
          </a:prstGeom>
        </p:spPr>
      </p:pic>
    </p:spTree>
    <p:extLst>
      <p:ext uri="{BB962C8B-B14F-4D97-AF65-F5344CB8AC3E}">
        <p14:creationId xmlns:p14="http://schemas.microsoft.com/office/powerpoint/2010/main" val="22760442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F7A0E-6AE8-315F-C43F-9A18010C0866}"/>
              </a:ext>
            </a:extLst>
          </p:cNvPr>
          <p:cNvSpPr>
            <a:spLocks noGrp="1"/>
          </p:cNvSpPr>
          <p:nvPr>
            <p:ph type="title"/>
          </p:nvPr>
        </p:nvSpPr>
        <p:spPr/>
        <p:txBody>
          <a:bodyPr/>
          <a:lstStyle/>
          <a:p>
            <a:r>
              <a:rPr lang="en-GB" dirty="0">
                <a:solidFill>
                  <a:schemeClr val="tx1"/>
                </a:solidFill>
              </a:rPr>
              <a:t>Factors for victory</a:t>
            </a:r>
          </a:p>
        </p:txBody>
      </p:sp>
      <p:sp>
        <p:nvSpPr>
          <p:cNvPr id="4" name="Text Placeholder 3">
            <a:extLst>
              <a:ext uri="{FF2B5EF4-FFF2-40B4-BE49-F238E27FC236}">
                <a16:creationId xmlns:a16="http://schemas.microsoft.com/office/drawing/2014/main" id="{02958B4E-C643-590D-A249-DC9511A4B52F}"/>
              </a:ext>
            </a:extLst>
          </p:cNvPr>
          <p:cNvSpPr>
            <a:spLocks noGrp="1"/>
          </p:cNvSpPr>
          <p:nvPr>
            <p:ph type="body" sz="quarter" idx="30"/>
          </p:nvPr>
        </p:nvSpPr>
        <p:spPr>
          <a:xfrm>
            <a:off x="553457" y="1821193"/>
            <a:ext cx="3042684" cy="617685"/>
          </a:xfrm>
        </p:spPr>
        <p:txBody>
          <a:bodyPr/>
          <a:lstStyle/>
          <a:p>
            <a:r>
              <a:rPr lang="en-GB" dirty="0"/>
              <a:t>Terrain </a:t>
            </a:r>
          </a:p>
        </p:txBody>
      </p:sp>
      <p:sp>
        <p:nvSpPr>
          <p:cNvPr id="6" name="Text Placeholder 5">
            <a:extLst>
              <a:ext uri="{FF2B5EF4-FFF2-40B4-BE49-F238E27FC236}">
                <a16:creationId xmlns:a16="http://schemas.microsoft.com/office/drawing/2014/main" id="{2E674E2D-12E0-5C31-96C1-BE4B69DC0228}"/>
              </a:ext>
            </a:extLst>
          </p:cNvPr>
          <p:cNvSpPr>
            <a:spLocks noGrp="1"/>
          </p:cNvSpPr>
          <p:nvPr>
            <p:ph type="body" sz="quarter" idx="29"/>
          </p:nvPr>
        </p:nvSpPr>
        <p:spPr>
          <a:xfrm>
            <a:off x="4210679" y="1821194"/>
            <a:ext cx="3150167" cy="617685"/>
          </a:xfrm>
        </p:spPr>
        <p:txBody>
          <a:bodyPr/>
          <a:lstStyle/>
          <a:p>
            <a:r>
              <a:rPr lang="en-GB" dirty="0"/>
              <a:t>English Longbows</a:t>
            </a:r>
          </a:p>
        </p:txBody>
      </p:sp>
      <p:sp>
        <p:nvSpPr>
          <p:cNvPr id="8" name="Text Placeholder 7">
            <a:extLst>
              <a:ext uri="{FF2B5EF4-FFF2-40B4-BE49-F238E27FC236}">
                <a16:creationId xmlns:a16="http://schemas.microsoft.com/office/drawing/2014/main" id="{76130AA3-00A2-E12F-74B8-840CF6AD8C11}"/>
              </a:ext>
            </a:extLst>
          </p:cNvPr>
          <p:cNvSpPr>
            <a:spLocks noGrp="1"/>
          </p:cNvSpPr>
          <p:nvPr>
            <p:ph type="body" sz="quarter" idx="10"/>
          </p:nvPr>
        </p:nvSpPr>
        <p:spPr>
          <a:xfrm>
            <a:off x="7975384" y="1821193"/>
            <a:ext cx="3458307" cy="617685"/>
          </a:xfrm>
        </p:spPr>
        <p:txBody>
          <a:bodyPr/>
          <a:lstStyle/>
          <a:p>
            <a:r>
              <a:rPr lang="en-GB" dirty="0"/>
              <a:t>Longbowmen</a:t>
            </a:r>
          </a:p>
        </p:txBody>
      </p:sp>
      <p:sp>
        <p:nvSpPr>
          <p:cNvPr id="5" name="TextBox 4">
            <a:extLst>
              <a:ext uri="{FF2B5EF4-FFF2-40B4-BE49-F238E27FC236}">
                <a16:creationId xmlns:a16="http://schemas.microsoft.com/office/drawing/2014/main" id="{15493245-0068-8BA6-D44F-A73024B971F7}"/>
              </a:ext>
            </a:extLst>
          </p:cNvPr>
          <p:cNvSpPr txBox="1"/>
          <p:nvPr/>
        </p:nvSpPr>
        <p:spPr>
          <a:xfrm>
            <a:off x="553457" y="2789534"/>
            <a:ext cx="3042684" cy="3693319"/>
          </a:xfrm>
          <a:prstGeom prst="rect">
            <a:avLst/>
          </a:prstGeom>
          <a:noFill/>
        </p:spPr>
        <p:txBody>
          <a:bodyPr wrap="square">
            <a:spAutoFit/>
          </a:bodyPr>
          <a:lstStyle/>
          <a:p>
            <a:pPr marL="285750" indent="-285750">
              <a:buFont typeface="Arial" panose="020B0604020202020204" pitchFamily="34" charset="0"/>
              <a:buChar char="•"/>
            </a:pPr>
            <a:r>
              <a:rPr lang="en-GB" dirty="0"/>
              <a:t>The terrain of the battle prevented the French from using their greater numbers.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The woods surrounding the battlefield allowed the English conceal some of their archers.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The muddy field gave weakened the heavy armoured French. </a:t>
            </a:r>
          </a:p>
        </p:txBody>
      </p:sp>
      <p:sp>
        <p:nvSpPr>
          <p:cNvPr id="10" name="TextBox 9">
            <a:extLst>
              <a:ext uri="{FF2B5EF4-FFF2-40B4-BE49-F238E27FC236}">
                <a16:creationId xmlns:a16="http://schemas.microsoft.com/office/drawing/2014/main" id="{A608A11D-A3D7-DFBC-25AD-04047913EEA2}"/>
              </a:ext>
            </a:extLst>
          </p:cNvPr>
          <p:cNvSpPr txBox="1"/>
          <p:nvPr/>
        </p:nvSpPr>
        <p:spPr>
          <a:xfrm>
            <a:off x="3870960" y="2782669"/>
            <a:ext cx="3489886" cy="3693319"/>
          </a:xfrm>
          <a:prstGeom prst="rect">
            <a:avLst/>
          </a:prstGeom>
          <a:noFill/>
        </p:spPr>
        <p:txBody>
          <a:bodyPr wrap="square">
            <a:spAutoFit/>
          </a:bodyPr>
          <a:lstStyle/>
          <a:p>
            <a:pPr marL="285750" indent="-285750">
              <a:buFont typeface="Arial" panose="020B0604020202020204" pitchFamily="34" charset="0"/>
              <a:buChar char="•"/>
            </a:pPr>
            <a:r>
              <a:rPr lang="en-GB" dirty="0"/>
              <a:t>The English Longbows superior range allowed them to force the French to attack.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The faster firing time allowed for the French to be overwhelmed.</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The Longbow with the bodkin arrows allowed for poorer quality plate armour to be defeated and any light armoured soldiers. </a:t>
            </a:r>
          </a:p>
        </p:txBody>
      </p:sp>
      <p:sp>
        <p:nvSpPr>
          <p:cNvPr id="12" name="TextBox 11">
            <a:extLst>
              <a:ext uri="{FF2B5EF4-FFF2-40B4-BE49-F238E27FC236}">
                <a16:creationId xmlns:a16="http://schemas.microsoft.com/office/drawing/2014/main" id="{7C32018D-685A-A826-721C-F7DCBB6C2B4E}"/>
              </a:ext>
            </a:extLst>
          </p:cNvPr>
          <p:cNvSpPr txBox="1"/>
          <p:nvPr/>
        </p:nvSpPr>
        <p:spPr>
          <a:xfrm>
            <a:off x="7975384" y="2782669"/>
            <a:ext cx="3740217" cy="2585323"/>
          </a:xfrm>
          <a:prstGeom prst="rect">
            <a:avLst/>
          </a:prstGeom>
          <a:noFill/>
        </p:spPr>
        <p:txBody>
          <a:bodyPr wrap="square">
            <a:spAutoFit/>
          </a:bodyPr>
          <a:lstStyle/>
          <a:p>
            <a:pPr marL="285750" indent="-285750">
              <a:buFont typeface="Arial" panose="020B0604020202020204" pitchFamily="34" charset="0"/>
              <a:buChar char="•"/>
            </a:pPr>
            <a:r>
              <a:rPr lang="en-GB" dirty="0"/>
              <a:t>The longbowmen themselves were used to great effect with lighter armour being able to attack the exhausted French men at arms.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The cavalry attacks could have changed the entire battle but were stopped by the longbowmen using wooden defensive steaks. </a:t>
            </a:r>
          </a:p>
        </p:txBody>
      </p:sp>
    </p:spTree>
    <p:extLst>
      <p:ext uri="{BB962C8B-B14F-4D97-AF65-F5344CB8AC3E}">
        <p14:creationId xmlns:p14="http://schemas.microsoft.com/office/powerpoint/2010/main" val="6742226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F7A0E-6AE8-315F-C43F-9A18010C0866}"/>
              </a:ext>
            </a:extLst>
          </p:cNvPr>
          <p:cNvSpPr>
            <a:spLocks noGrp="1"/>
          </p:cNvSpPr>
          <p:nvPr>
            <p:ph type="title"/>
          </p:nvPr>
        </p:nvSpPr>
        <p:spPr/>
        <p:txBody>
          <a:bodyPr/>
          <a:lstStyle/>
          <a:p>
            <a:r>
              <a:rPr lang="en-GB" dirty="0">
                <a:solidFill>
                  <a:schemeClr val="tx1"/>
                </a:solidFill>
              </a:rPr>
              <a:t>French Errors</a:t>
            </a:r>
          </a:p>
        </p:txBody>
      </p:sp>
      <p:sp>
        <p:nvSpPr>
          <p:cNvPr id="4" name="Text Placeholder 3">
            <a:extLst>
              <a:ext uri="{FF2B5EF4-FFF2-40B4-BE49-F238E27FC236}">
                <a16:creationId xmlns:a16="http://schemas.microsoft.com/office/drawing/2014/main" id="{02958B4E-C643-590D-A249-DC9511A4B52F}"/>
              </a:ext>
            </a:extLst>
          </p:cNvPr>
          <p:cNvSpPr>
            <a:spLocks noGrp="1"/>
          </p:cNvSpPr>
          <p:nvPr>
            <p:ph type="body" sz="quarter" idx="30"/>
          </p:nvPr>
        </p:nvSpPr>
        <p:spPr>
          <a:xfrm>
            <a:off x="553457" y="1821193"/>
            <a:ext cx="3042684" cy="617685"/>
          </a:xfrm>
        </p:spPr>
        <p:txBody>
          <a:bodyPr/>
          <a:lstStyle/>
          <a:p>
            <a:r>
              <a:rPr lang="en-GB" dirty="0"/>
              <a:t>Overconfidence </a:t>
            </a:r>
          </a:p>
        </p:txBody>
      </p:sp>
      <p:sp>
        <p:nvSpPr>
          <p:cNvPr id="6" name="Text Placeholder 5">
            <a:extLst>
              <a:ext uri="{FF2B5EF4-FFF2-40B4-BE49-F238E27FC236}">
                <a16:creationId xmlns:a16="http://schemas.microsoft.com/office/drawing/2014/main" id="{2E674E2D-12E0-5C31-96C1-BE4B69DC0228}"/>
              </a:ext>
            </a:extLst>
          </p:cNvPr>
          <p:cNvSpPr>
            <a:spLocks noGrp="1"/>
          </p:cNvSpPr>
          <p:nvPr>
            <p:ph type="body" sz="quarter" idx="29"/>
          </p:nvPr>
        </p:nvSpPr>
        <p:spPr>
          <a:xfrm>
            <a:off x="4210679" y="1821194"/>
            <a:ext cx="3150167" cy="617685"/>
          </a:xfrm>
        </p:spPr>
        <p:txBody>
          <a:bodyPr/>
          <a:lstStyle/>
          <a:p>
            <a:r>
              <a:rPr lang="en-GB" dirty="0"/>
              <a:t>Lack of leadership</a:t>
            </a:r>
          </a:p>
        </p:txBody>
      </p:sp>
      <p:sp>
        <p:nvSpPr>
          <p:cNvPr id="8" name="Text Placeholder 7">
            <a:extLst>
              <a:ext uri="{FF2B5EF4-FFF2-40B4-BE49-F238E27FC236}">
                <a16:creationId xmlns:a16="http://schemas.microsoft.com/office/drawing/2014/main" id="{76130AA3-00A2-E12F-74B8-840CF6AD8C11}"/>
              </a:ext>
            </a:extLst>
          </p:cNvPr>
          <p:cNvSpPr>
            <a:spLocks noGrp="1"/>
          </p:cNvSpPr>
          <p:nvPr>
            <p:ph type="body" sz="quarter" idx="10"/>
          </p:nvPr>
        </p:nvSpPr>
        <p:spPr>
          <a:xfrm>
            <a:off x="7975384" y="1821193"/>
            <a:ext cx="3458307" cy="617685"/>
          </a:xfrm>
        </p:spPr>
        <p:txBody>
          <a:bodyPr/>
          <a:lstStyle/>
          <a:p>
            <a:r>
              <a:rPr lang="en-GB" dirty="0"/>
              <a:t>Poor battlefield </a:t>
            </a:r>
          </a:p>
        </p:txBody>
      </p:sp>
      <p:sp>
        <p:nvSpPr>
          <p:cNvPr id="5" name="TextBox 4">
            <a:extLst>
              <a:ext uri="{FF2B5EF4-FFF2-40B4-BE49-F238E27FC236}">
                <a16:creationId xmlns:a16="http://schemas.microsoft.com/office/drawing/2014/main" id="{B4630252-AB60-B72C-0444-7B55D396B02B}"/>
              </a:ext>
            </a:extLst>
          </p:cNvPr>
          <p:cNvSpPr txBox="1"/>
          <p:nvPr/>
        </p:nvSpPr>
        <p:spPr>
          <a:xfrm>
            <a:off x="548141" y="2819707"/>
            <a:ext cx="3042684" cy="3416320"/>
          </a:xfrm>
          <a:prstGeom prst="rect">
            <a:avLst/>
          </a:prstGeom>
          <a:noFill/>
        </p:spPr>
        <p:txBody>
          <a:bodyPr wrap="square">
            <a:spAutoFit/>
          </a:bodyPr>
          <a:lstStyle/>
          <a:p>
            <a:pPr marL="285750" indent="-285750">
              <a:buFont typeface="Arial" panose="020B0604020202020204" pitchFamily="34" charset="0"/>
              <a:buChar char="•"/>
            </a:pPr>
            <a:r>
              <a:rPr lang="en-GB" dirty="0"/>
              <a:t>The French by some sources were already celebrating victory before the battle as they assumed it would be easy.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Many French troops including all archers and crossbowmen were left at the back lines unable to fight as they were deemed unnecessary. </a:t>
            </a:r>
          </a:p>
        </p:txBody>
      </p:sp>
      <p:sp>
        <p:nvSpPr>
          <p:cNvPr id="9" name="TextBox 8">
            <a:extLst>
              <a:ext uri="{FF2B5EF4-FFF2-40B4-BE49-F238E27FC236}">
                <a16:creationId xmlns:a16="http://schemas.microsoft.com/office/drawing/2014/main" id="{93FE3842-7AEC-184F-2244-CE906299AEC5}"/>
              </a:ext>
            </a:extLst>
          </p:cNvPr>
          <p:cNvSpPr txBox="1"/>
          <p:nvPr/>
        </p:nvSpPr>
        <p:spPr>
          <a:xfrm>
            <a:off x="4063679" y="2819707"/>
            <a:ext cx="3444166" cy="3416320"/>
          </a:xfrm>
          <a:prstGeom prst="rect">
            <a:avLst/>
          </a:prstGeom>
          <a:noFill/>
        </p:spPr>
        <p:txBody>
          <a:bodyPr wrap="square">
            <a:spAutoFit/>
          </a:bodyPr>
          <a:lstStyle/>
          <a:p>
            <a:pPr marL="285750" indent="-285750">
              <a:buFont typeface="Arial" panose="020B0604020202020204" pitchFamily="34" charset="0"/>
              <a:buChar char="•"/>
            </a:pPr>
            <a:r>
              <a:rPr lang="en-GB" dirty="0"/>
              <a:t>The French nobles all sought glory and pushed to the front of the vanguard disrupting formations.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Organising the army took too long resulting in not all the cavalry charging.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The rearguard troops had no leadership structure and could not effectively join the battle. </a:t>
            </a:r>
          </a:p>
        </p:txBody>
      </p:sp>
      <p:sp>
        <p:nvSpPr>
          <p:cNvPr id="11" name="TextBox 10">
            <a:extLst>
              <a:ext uri="{FF2B5EF4-FFF2-40B4-BE49-F238E27FC236}">
                <a16:creationId xmlns:a16="http://schemas.microsoft.com/office/drawing/2014/main" id="{A61D5937-ACD0-2C5B-BC3D-624B67D28325}"/>
              </a:ext>
            </a:extLst>
          </p:cNvPr>
          <p:cNvSpPr txBox="1"/>
          <p:nvPr/>
        </p:nvSpPr>
        <p:spPr>
          <a:xfrm>
            <a:off x="7975383" y="2819706"/>
            <a:ext cx="3668475" cy="2585323"/>
          </a:xfrm>
          <a:prstGeom prst="rect">
            <a:avLst/>
          </a:prstGeom>
          <a:noFill/>
        </p:spPr>
        <p:txBody>
          <a:bodyPr wrap="square">
            <a:spAutoFit/>
          </a:bodyPr>
          <a:lstStyle/>
          <a:p>
            <a:pPr marL="285750" indent="-285750">
              <a:buFont typeface="Arial" panose="020B0604020202020204" pitchFamily="34" charset="0"/>
              <a:buChar char="•"/>
            </a:pPr>
            <a:r>
              <a:rPr lang="en-GB" dirty="0"/>
              <a:t>The French chose a poor battlefield waiting for the English on a field too small to use their full numbers.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The freshly ploughed field after 2 weeks of rain should have been avoided due to the risk of deep mud. </a:t>
            </a:r>
          </a:p>
        </p:txBody>
      </p:sp>
    </p:spTree>
    <p:extLst>
      <p:ext uri="{BB962C8B-B14F-4D97-AF65-F5344CB8AC3E}">
        <p14:creationId xmlns:p14="http://schemas.microsoft.com/office/powerpoint/2010/main" val="35560967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F7A0E-6AE8-315F-C43F-9A18010C0866}"/>
              </a:ext>
            </a:extLst>
          </p:cNvPr>
          <p:cNvSpPr>
            <a:spLocks noGrp="1"/>
          </p:cNvSpPr>
          <p:nvPr>
            <p:ph type="title"/>
          </p:nvPr>
        </p:nvSpPr>
        <p:spPr/>
        <p:txBody>
          <a:bodyPr/>
          <a:lstStyle/>
          <a:p>
            <a:r>
              <a:rPr lang="en-GB" dirty="0">
                <a:solidFill>
                  <a:schemeClr val="tx1"/>
                </a:solidFill>
              </a:rPr>
              <a:t>Calculations</a:t>
            </a:r>
          </a:p>
        </p:txBody>
      </p:sp>
      <p:sp>
        <p:nvSpPr>
          <p:cNvPr id="4" name="Text Placeholder 3">
            <a:extLst>
              <a:ext uri="{FF2B5EF4-FFF2-40B4-BE49-F238E27FC236}">
                <a16:creationId xmlns:a16="http://schemas.microsoft.com/office/drawing/2014/main" id="{02958B4E-C643-590D-A249-DC9511A4B52F}"/>
              </a:ext>
            </a:extLst>
          </p:cNvPr>
          <p:cNvSpPr>
            <a:spLocks noGrp="1"/>
          </p:cNvSpPr>
          <p:nvPr>
            <p:ph type="body" sz="quarter" idx="30"/>
          </p:nvPr>
        </p:nvSpPr>
        <p:spPr>
          <a:xfrm>
            <a:off x="4585698" y="1793575"/>
            <a:ext cx="3042684" cy="617685"/>
          </a:xfrm>
        </p:spPr>
        <p:txBody>
          <a:bodyPr/>
          <a:lstStyle/>
          <a:p>
            <a:r>
              <a:rPr lang="en-GB" dirty="0"/>
              <a:t>Rate of fire </a:t>
            </a:r>
          </a:p>
        </p:txBody>
      </p:sp>
      <p:pic>
        <p:nvPicPr>
          <p:cNvPr id="16386" name="Picture 2" descr="Medieval Needle Point Bodkin Arrowheads">
            <a:extLst>
              <a:ext uri="{FF2B5EF4-FFF2-40B4-BE49-F238E27FC236}">
                <a16:creationId xmlns:a16="http://schemas.microsoft.com/office/drawing/2014/main" id="{72EC6032-983E-F6EC-4113-8A17DF8CDF93}"/>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1797" b="94609" l="4766" r="95938">
                        <a14:foregroundMark x1="84844" y1="8906" x2="86016" y2="9453"/>
                        <a14:foregroundMark x1="88516" y1="9453" x2="90000" y2="8047"/>
                        <a14:foregroundMark x1="91406" y1="6641" x2="91406" y2="6641"/>
                        <a14:foregroundMark x1="92266" y1="5156" x2="92266" y2="5156"/>
                        <a14:foregroundMark x1="95391" y1="3203" x2="95391" y2="3203"/>
                        <a14:foregroundMark x1="95938" y1="1797" x2="95938" y2="1797"/>
                        <a14:foregroundMark x1="36875" y1="61406" x2="34922" y2="63359"/>
                        <a14:foregroundMark x1="21250" y1="77031" x2="20938" y2="77891"/>
                        <a14:foregroundMark x1="14453" y1="84688" x2="4766" y2="94609"/>
                      </a14:backgroundRemoval>
                    </a14:imgEffect>
                  </a14:imgLayer>
                </a14:imgProps>
              </a:ext>
              <a:ext uri="{28A0092B-C50C-407E-A947-70E740481C1C}">
                <a14:useLocalDpi xmlns:a14="http://schemas.microsoft.com/office/drawing/2010/main" val="0"/>
              </a:ext>
            </a:extLst>
          </a:blip>
          <a:srcRect/>
          <a:stretch>
            <a:fillRect/>
          </a:stretch>
        </p:blipFill>
        <p:spPr bwMode="auto">
          <a:xfrm rot="2788724">
            <a:off x="5531014" y="2946510"/>
            <a:ext cx="5781623" cy="578162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B34282D-EFC7-79B1-4235-712088A58DE2}"/>
              </a:ext>
            </a:extLst>
          </p:cNvPr>
          <p:cNvSpPr txBox="1"/>
          <p:nvPr/>
        </p:nvSpPr>
        <p:spPr>
          <a:xfrm>
            <a:off x="350130" y="3239258"/>
            <a:ext cx="3798408" cy="2031325"/>
          </a:xfrm>
          <a:prstGeom prst="rect">
            <a:avLst/>
          </a:prstGeom>
          <a:noFill/>
        </p:spPr>
        <p:txBody>
          <a:bodyPr wrap="square">
            <a:spAutoFit/>
          </a:bodyPr>
          <a:lstStyle/>
          <a:p>
            <a:r>
              <a:rPr lang="en-GB" dirty="0"/>
              <a:t>Because English longbowmen carried around 24-72 arrows into battle and could fire them at a rate of 1 every five seconds, we can calculate the following. </a:t>
            </a:r>
          </a:p>
          <a:p>
            <a:endParaRPr lang="en-GB" dirty="0"/>
          </a:p>
          <a:p>
            <a:endParaRPr lang="en-GB" dirty="0"/>
          </a:p>
        </p:txBody>
      </p:sp>
      <p:sp>
        <p:nvSpPr>
          <p:cNvPr id="9" name="TextBox 8">
            <a:extLst>
              <a:ext uri="{FF2B5EF4-FFF2-40B4-BE49-F238E27FC236}">
                <a16:creationId xmlns:a16="http://schemas.microsoft.com/office/drawing/2014/main" id="{851A392E-27AC-C8A9-E1DE-CEE7A5C56ACB}"/>
              </a:ext>
            </a:extLst>
          </p:cNvPr>
          <p:cNvSpPr txBox="1"/>
          <p:nvPr/>
        </p:nvSpPr>
        <p:spPr>
          <a:xfrm>
            <a:off x="8156986" y="3239258"/>
            <a:ext cx="6096000" cy="923330"/>
          </a:xfrm>
          <a:prstGeom prst="rect">
            <a:avLst/>
          </a:prstGeom>
          <a:noFill/>
        </p:spPr>
        <p:txBody>
          <a:bodyPr wrap="square">
            <a:spAutoFit/>
          </a:bodyPr>
          <a:lstStyle/>
          <a:p>
            <a:r>
              <a:rPr lang="en-GB" dirty="0"/>
              <a:t>Lower estimate of Longbowmen 5,000</a:t>
            </a:r>
          </a:p>
          <a:p>
            <a:r>
              <a:rPr lang="en-GB" dirty="0"/>
              <a:t>120,000 arrows fired</a:t>
            </a:r>
          </a:p>
          <a:p>
            <a:r>
              <a:rPr lang="en-GB" dirty="0"/>
              <a:t>2 minutes of firing</a:t>
            </a:r>
          </a:p>
        </p:txBody>
      </p:sp>
      <p:sp>
        <p:nvSpPr>
          <p:cNvPr id="11" name="TextBox 10">
            <a:extLst>
              <a:ext uri="{FF2B5EF4-FFF2-40B4-BE49-F238E27FC236}">
                <a16:creationId xmlns:a16="http://schemas.microsoft.com/office/drawing/2014/main" id="{949A5E55-B8C1-024D-57CD-DCBC48C4D36E}"/>
              </a:ext>
            </a:extLst>
          </p:cNvPr>
          <p:cNvSpPr txBox="1"/>
          <p:nvPr/>
        </p:nvSpPr>
        <p:spPr>
          <a:xfrm>
            <a:off x="4210679" y="3239258"/>
            <a:ext cx="6096000" cy="923330"/>
          </a:xfrm>
          <a:prstGeom prst="rect">
            <a:avLst/>
          </a:prstGeom>
          <a:noFill/>
        </p:spPr>
        <p:txBody>
          <a:bodyPr wrap="square">
            <a:spAutoFit/>
          </a:bodyPr>
          <a:lstStyle/>
          <a:p>
            <a:r>
              <a:rPr lang="en-GB" dirty="0"/>
              <a:t>Higher Estimate of Longbowmen 7,000</a:t>
            </a:r>
          </a:p>
          <a:p>
            <a:r>
              <a:rPr lang="en-GB" dirty="0"/>
              <a:t>504,000 arrows</a:t>
            </a:r>
          </a:p>
          <a:p>
            <a:r>
              <a:rPr lang="en-GB" dirty="0"/>
              <a:t>6 Minutes firing time</a:t>
            </a:r>
          </a:p>
        </p:txBody>
      </p:sp>
    </p:spTree>
    <p:extLst>
      <p:ext uri="{BB962C8B-B14F-4D97-AF65-F5344CB8AC3E}">
        <p14:creationId xmlns:p14="http://schemas.microsoft.com/office/powerpoint/2010/main" val="9849728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F7A0E-6AE8-315F-C43F-9A18010C0866}"/>
              </a:ext>
            </a:extLst>
          </p:cNvPr>
          <p:cNvSpPr>
            <a:spLocks noGrp="1"/>
          </p:cNvSpPr>
          <p:nvPr>
            <p:ph type="title"/>
          </p:nvPr>
        </p:nvSpPr>
        <p:spPr/>
        <p:txBody>
          <a:bodyPr/>
          <a:lstStyle/>
          <a:p>
            <a:r>
              <a:rPr lang="en-GB" dirty="0">
                <a:solidFill>
                  <a:schemeClr val="tx1"/>
                </a:solidFill>
              </a:rPr>
              <a:t>My opinion</a:t>
            </a:r>
          </a:p>
        </p:txBody>
      </p:sp>
      <p:sp>
        <p:nvSpPr>
          <p:cNvPr id="4" name="Text Placeholder 3">
            <a:extLst>
              <a:ext uri="{FF2B5EF4-FFF2-40B4-BE49-F238E27FC236}">
                <a16:creationId xmlns:a16="http://schemas.microsoft.com/office/drawing/2014/main" id="{02958B4E-C643-590D-A249-DC9511A4B52F}"/>
              </a:ext>
            </a:extLst>
          </p:cNvPr>
          <p:cNvSpPr>
            <a:spLocks noGrp="1"/>
          </p:cNvSpPr>
          <p:nvPr>
            <p:ph type="body" sz="quarter" idx="30"/>
          </p:nvPr>
        </p:nvSpPr>
        <p:spPr>
          <a:xfrm>
            <a:off x="553457" y="1821193"/>
            <a:ext cx="3042684" cy="617685"/>
          </a:xfrm>
        </p:spPr>
        <p:txBody>
          <a:bodyPr/>
          <a:lstStyle/>
          <a:p>
            <a:r>
              <a:rPr lang="en-GB" dirty="0"/>
              <a:t>Use of Longbowmen</a:t>
            </a:r>
          </a:p>
        </p:txBody>
      </p:sp>
      <p:sp>
        <p:nvSpPr>
          <p:cNvPr id="6" name="Text Placeholder 5">
            <a:extLst>
              <a:ext uri="{FF2B5EF4-FFF2-40B4-BE49-F238E27FC236}">
                <a16:creationId xmlns:a16="http://schemas.microsoft.com/office/drawing/2014/main" id="{2E674E2D-12E0-5C31-96C1-BE4B69DC0228}"/>
              </a:ext>
            </a:extLst>
          </p:cNvPr>
          <p:cNvSpPr>
            <a:spLocks noGrp="1"/>
          </p:cNvSpPr>
          <p:nvPr>
            <p:ph type="body" sz="quarter" idx="29"/>
          </p:nvPr>
        </p:nvSpPr>
        <p:spPr>
          <a:xfrm>
            <a:off x="4210679" y="1821194"/>
            <a:ext cx="3150167" cy="617685"/>
          </a:xfrm>
        </p:spPr>
        <p:txBody>
          <a:bodyPr/>
          <a:lstStyle/>
          <a:p>
            <a:r>
              <a:rPr lang="en-GB" dirty="0"/>
              <a:t>Narrow Terrain </a:t>
            </a:r>
          </a:p>
        </p:txBody>
      </p:sp>
      <p:sp>
        <p:nvSpPr>
          <p:cNvPr id="8" name="Text Placeholder 7">
            <a:extLst>
              <a:ext uri="{FF2B5EF4-FFF2-40B4-BE49-F238E27FC236}">
                <a16:creationId xmlns:a16="http://schemas.microsoft.com/office/drawing/2014/main" id="{76130AA3-00A2-E12F-74B8-840CF6AD8C11}"/>
              </a:ext>
            </a:extLst>
          </p:cNvPr>
          <p:cNvSpPr>
            <a:spLocks noGrp="1"/>
          </p:cNvSpPr>
          <p:nvPr>
            <p:ph type="body" sz="quarter" idx="10"/>
          </p:nvPr>
        </p:nvSpPr>
        <p:spPr>
          <a:xfrm>
            <a:off x="7975384" y="1821193"/>
            <a:ext cx="3458307" cy="617685"/>
          </a:xfrm>
        </p:spPr>
        <p:txBody>
          <a:bodyPr/>
          <a:lstStyle/>
          <a:p>
            <a:r>
              <a:rPr lang="en-GB" dirty="0"/>
              <a:t>Overconfidence</a:t>
            </a:r>
          </a:p>
        </p:txBody>
      </p:sp>
      <p:sp>
        <p:nvSpPr>
          <p:cNvPr id="5" name="TextBox 4">
            <a:extLst>
              <a:ext uri="{FF2B5EF4-FFF2-40B4-BE49-F238E27FC236}">
                <a16:creationId xmlns:a16="http://schemas.microsoft.com/office/drawing/2014/main" id="{055765E9-2B76-6E4B-71C5-7161560719CD}"/>
              </a:ext>
            </a:extLst>
          </p:cNvPr>
          <p:cNvSpPr txBox="1"/>
          <p:nvPr/>
        </p:nvSpPr>
        <p:spPr>
          <a:xfrm>
            <a:off x="553457" y="2819707"/>
            <a:ext cx="3042684" cy="3693319"/>
          </a:xfrm>
          <a:prstGeom prst="rect">
            <a:avLst/>
          </a:prstGeom>
          <a:noFill/>
        </p:spPr>
        <p:txBody>
          <a:bodyPr wrap="square">
            <a:spAutoFit/>
          </a:bodyPr>
          <a:lstStyle/>
          <a:p>
            <a:pPr marL="285750" indent="-285750">
              <a:buFont typeface="Arial" panose="020B0604020202020204" pitchFamily="34" charset="0"/>
              <a:buChar char="•"/>
            </a:pPr>
            <a:r>
              <a:rPr lang="en-GB" dirty="0"/>
              <a:t>The longbowmen forced the French to advance and stopped the cavalry charge.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Could not easily kill a well armoured Man-at-Arms but from shear number some weak spots would be found.</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Lightly armoured attack after the initial charge was crucial to victory.</a:t>
            </a:r>
          </a:p>
        </p:txBody>
      </p:sp>
      <p:sp>
        <p:nvSpPr>
          <p:cNvPr id="9" name="TextBox 8">
            <a:extLst>
              <a:ext uri="{FF2B5EF4-FFF2-40B4-BE49-F238E27FC236}">
                <a16:creationId xmlns:a16="http://schemas.microsoft.com/office/drawing/2014/main" id="{3A83C1ED-0262-F01E-FB6B-EAA3ECDDA30A}"/>
              </a:ext>
            </a:extLst>
          </p:cNvPr>
          <p:cNvSpPr txBox="1"/>
          <p:nvPr/>
        </p:nvSpPr>
        <p:spPr>
          <a:xfrm>
            <a:off x="4123482" y="2819707"/>
            <a:ext cx="3237364" cy="2308324"/>
          </a:xfrm>
          <a:prstGeom prst="rect">
            <a:avLst/>
          </a:prstGeom>
          <a:noFill/>
        </p:spPr>
        <p:txBody>
          <a:bodyPr wrap="square">
            <a:spAutoFit/>
          </a:bodyPr>
          <a:lstStyle/>
          <a:p>
            <a:pPr marL="285750" indent="-285750">
              <a:buFont typeface="Arial" panose="020B0604020202020204" pitchFamily="34" charset="0"/>
              <a:buChar char="•"/>
            </a:pPr>
            <a:r>
              <a:rPr lang="en-GB" dirty="0"/>
              <a:t>Allowed the English longbows to be used to full effect.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Prevented the English from being flanked.</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Prevented the greater French numbers from being used.</a:t>
            </a:r>
          </a:p>
        </p:txBody>
      </p:sp>
      <p:sp>
        <p:nvSpPr>
          <p:cNvPr id="11" name="TextBox 10">
            <a:extLst>
              <a:ext uri="{FF2B5EF4-FFF2-40B4-BE49-F238E27FC236}">
                <a16:creationId xmlns:a16="http://schemas.microsoft.com/office/drawing/2014/main" id="{D97C5CD5-E8D2-CD49-D054-D0E6F3F4562A}"/>
              </a:ext>
            </a:extLst>
          </p:cNvPr>
          <p:cNvSpPr txBox="1"/>
          <p:nvPr/>
        </p:nvSpPr>
        <p:spPr>
          <a:xfrm>
            <a:off x="7975384" y="2826766"/>
            <a:ext cx="3629524" cy="3416320"/>
          </a:xfrm>
          <a:prstGeom prst="rect">
            <a:avLst/>
          </a:prstGeom>
          <a:noFill/>
        </p:spPr>
        <p:txBody>
          <a:bodyPr wrap="square">
            <a:spAutoFit/>
          </a:bodyPr>
          <a:lstStyle/>
          <a:p>
            <a:pPr marL="285750" indent="-285750">
              <a:buFont typeface="Arial" panose="020B0604020202020204" pitchFamily="34" charset="0"/>
              <a:buChar char="•"/>
            </a:pPr>
            <a:r>
              <a:rPr lang="en-GB" dirty="0"/>
              <a:t>The fight was assumed to be easy, and a poor plan was made.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All of the nobles pushing to be at the front disrupted French lines.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Not using French archers and crossbows was a major mistake.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With most of the nobles at the front there was nobody to lead the army when they were killed. </a:t>
            </a:r>
          </a:p>
        </p:txBody>
      </p:sp>
    </p:spTree>
    <p:extLst>
      <p:ext uri="{BB962C8B-B14F-4D97-AF65-F5344CB8AC3E}">
        <p14:creationId xmlns:p14="http://schemas.microsoft.com/office/powerpoint/2010/main" val="18386614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3F0ADB5-A0B4-4B01-A8C4-FDC34CE22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A6D0FDE-0241-4C21-A720-A69475358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3D3BC4-5D6A-9F68-5468-6199FCB2B888}"/>
              </a:ext>
            </a:extLst>
          </p:cNvPr>
          <p:cNvSpPr>
            <a:spLocks noGrp="1"/>
          </p:cNvSpPr>
          <p:nvPr>
            <p:ph type="title"/>
          </p:nvPr>
        </p:nvSpPr>
        <p:spPr>
          <a:xfrm>
            <a:off x="341327" y="213206"/>
            <a:ext cx="3363974" cy="1495794"/>
          </a:xfrm>
          <a:noFill/>
          <a:ln>
            <a:solidFill>
              <a:schemeClr val="bg1"/>
            </a:solidFill>
          </a:ln>
        </p:spPr>
        <p:txBody>
          <a:bodyPr vert="horz" wrap="square" lIns="182880" tIns="182880" rIns="182880" bIns="182880" rtlCol="0" anchor="ctr">
            <a:normAutofit/>
          </a:bodyPr>
          <a:lstStyle/>
          <a:p>
            <a:r>
              <a:rPr lang="en-US" sz="2400" dirty="0">
                <a:solidFill>
                  <a:schemeClr val="bg1"/>
                </a:solidFill>
              </a:rPr>
              <a:t>Summary</a:t>
            </a:r>
          </a:p>
        </p:txBody>
      </p:sp>
      <p:sp>
        <p:nvSpPr>
          <p:cNvPr id="19" name="TextBox 18">
            <a:extLst>
              <a:ext uri="{FF2B5EF4-FFF2-40B4-BE49-F238E27FC236}">
                <a16:creationId xmlns:a16="http://schemas.microsoft.com/office/drawing/2014/main" id="{EF43F91F-13D2-8FD9-C543-55BBA01E2DCC}"/>
              </a:ext>
            </a:extLst>
          </p:cNvPr>
          <p:cNvSpPr txBox="1"/>
          <p:nvPr/>
        </p:nvSpPr>
        <p:spPr>
          <a:xfrm>
            <a:off x="0" y="2021342"/>
            <a:ext cx="4502210" cy="4524315"/>
          </a:xfrm>
          <a:prstGeom prst="rect">
            <a:avLst/>
          </a:prstGeom>
          <a:noFill/>
        </p:spPr>
        <p:txBody>
          <a:bodyPr wrap="square">
            <a:spAutoFit/>
          </a:bodyPr>
          <a:lstStyle/>
          <a:p>
            <a:pPr marL="285750" indent="-285750">
              <a:buFont typeface="Arial" panose="020B0604020202020204" pitchFamily="34" charset="0"/>
              <a:buChar char="•"/>
            </a:pPr>
            <a:r>
              <a:rPr lang="en-GB" dirty="0">
                <a:solidFill>
                  <a:schemeClr val="bg1"/>
                </a:solidFill>
              </a:rPr>
              <a:t>The battle of Agincourt was a complete disaster for the Kingdom of France.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English longbowmen played the most important part of the French defeat.</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While the Bodkin arrow could not penetrate Most plate armour poorer quality armour and weak spots could be exploited.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The overconfidence of the French and the poor planning was also a key part to their defeat.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pic>
        <p:nvPicPr>
          <p:cNvPr id="1028" name="Picture 4" descr="During the 'Hundred Years War', at Crecy, Poitiers and Agincourt why did  the French always give battle when the English were established in  unassailable defensive positions? Why did they not fight when">
            <a:extLst>
              <a:ext uri="{FF2B5EF4-FFF2-40B4-BE49-F238E27FC236}">
                <a16:creationId xmlns:a16="http://schemas.microsoft.com/office/drawing/2014/main" id="{029DEAEA-ABA2-7CBC-80C6-4846C73D955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8" t="3764" r="29859"/>
          <a:stretch/>
        </p:blipFill>
        <p:spPr bwMode="auto">
          <a:xfrm>
            <a:off x="4426714" y="-5438"/>
            <a:ext cx="8517729" cy="6863438"/>
          </a:xfrm>
          <a:prstGeom prst="rect">
            <a:avLst/>
          </a:pr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6826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F7A0E-6AE8-315F-C43F-9A18010C0866}"/>
              </a:ext>
            </a:extLst>
          </p:cNvPr>
          <p:cNvSpPr>
            <a:spLocks noGrp="1"/>
          </p:cNvSpPr>
          <p:nvPr>
            <p:ph type="title"/>
          </p:nvPr>
        </p:nvSpPr>
        <p:spPr/>
        <p:txBody>
          <a:bodyPr/>
          <a:lstStyle/>
          <a:p>
            <a:r>
              <a:rPr lang="en-GB" dirty="0">
                <a:solidFill>
                  <a:schemeClr val="tx1"/>
                </a:solidFill>
              </a:rPr>
              <a:t>References </a:t>
            </a:r>
          </a:p>
        </p:txBody>
      </p:sp>
      <p:sp>
        <p:nvSpPr>
          <p:cNvPr id="16" name="Rectangle 1">
            <a:extLst>
              <a:ext uri="{FF2B5EF4-FFF2-40B4-BE49-F238E27FC236}">
                <a16:creationId xmlns:a16="http://schemas.microsoft.com/office/drawing/2014/main" id="{E6C2E74F-72B4-FE1C-E3B7-8F5735482B6F}"/>
              </a:ext>
            </a:extLst>
          </p:cNvPr>
          <p:cNvSpPr>
            <a:spLocks noChangeArrowheads="1"/>
          </p:cNvSpPr>
          <p:nvPr/>
        </p:nvSpPr>
        <p:spPr bwMode="auto">
          <a:xfrm>
            <a:off x="-8721797" y="2652045"/>
            <a:ext cx="25833460" cy="4435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18" name="TextBox 17">
            <a:extLst>
              <a:ext uri="{FF2B5EF4-FFF2-40B4-BE49-F238E27FC236}">
                <a16:creationId xmlns:a16="http://schemas.microsoft.com/office/drawing/2014/main" id="{9DB2663C-B2B4-02BF-0887-E2EE9E34B377}"/>
              </a:ext>
            </a:extLst>
          </p:cNvPr>
          <p:cNvSpPr txBox="1"/>
          <p:nvPr/>
        </p:nvSpPr>
        <p:spPr>
          <a:xfrm>
            <a:off x="233912" y="1723039"/>
            <a:ext cx="11365906" cy="5632311"/>
          </a:xfrm>
          <a:prstGeom prst="rect">
            <a:avLst/>
          </a:prstGeom>
          <a:noFill/>
        </p:spPr>
        <p:txBody>
          <a:bodyPr wrap="square">
            <a:spAutoFit/>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Medieval Lance,” medievalbritain.com, [Online]. Available: </a:t>
            </a:r>
            <a:r>
              <a:rPr lang="en-GB" sz="1800" dirty="0">
                <a:effectLst/>
                <a:latin typeface="Calibri" panose="020F0502020204030204" pitchFamily="34" charset="0"/>
                <a:ea typeface="Calibri" panose="020F0502020204030204" pitchFamily="34" charset="0"/>
                <a:cs typeface="Times New Roman" panose="02020603050405020304" pitchFamily="18" charset="0"/>
                <a:hlinkClick r:id="rId3"/>
              </a:rPr>
              <a:t>https://medievalbritain.com/type/medieval-life/weapons/medieval-lance/</a:t>
            </a:r>
            <a:r>
              <a:rPr lang="en-GB" sz="1800" dirty="0">
                <a:effectLst/>
                <a:latin typeface="Calibri" panose="020F0502020204030204" pitchFamily="34" charset="0"/>
                <a:ea typeface="Calibri" panose="020F0502020204030204" pitchFamily="34" charset="0"/>
                <a:cs typeface="Times New Roman" panose="02020603050405020304" pitchFamily="18" charset="0"/>
              </a:rPr>
              <a:t>.</a:t>
            </a: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dirty="0">
                <a:latin typeface="Calibri" panose="020F0502020204030204" pitchFamily="34" charset="0"/>
                <a:ea typeface="Calibri" panose="020F0502020204030204" pitchFamily="34" charset="0"/>
                <a:cs typeface="Times New Roman" panose="02020603050405020304" pitchFamily="18" charset="0"/>
              </a:rPr>
              <a:t>J. Barker, Agincourt the King the Campaign the Battle, ABACUS, 2006. </a:t>
            </a:r>
          </a:p>
          <a:p>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dirty="0">
                <a:latin typeface="Calibri" panose="020F0502020204030204" pitchFamily="34" charset="0"/>
                <a:ea typeface="Calibri" panose="020F0502020204030204" pitchFamily="34" charset="0"/>
                <a:cs typeface="Times New Roman" panose="02020603050405020304" pitchFamily="18" charset="0"/>
              </a:rPr>
              <a:t>B</a:t>
            </a:r>
            <a:r>
              <a:rPr lang="en-GB" sz="1800" dirty="0">
                <a:effectLst/>
                <a:latin typeface="Calibri" panose="020F0502020204030204" pitchFamily="34" charset="0"/>
                <a:ea typeface="Calibri" panose="020F0502020204030204" pitchFamily="34" charset="0"/>
                <a:cs typeface="Times New Roman" panose="02020603050405020304" pitchFamily="18" charset="0"/>
              </a:rPr>
              <a:t>ritannica, “English longbow,” [Online]. Available: https://www.britannica.com/technology/English-longbow.</a:t>
            </a: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Dispelling Some Myths: Would Mediaeval archers really shoot 12 arrows a minute?,” Tastes Of History, [Online]. Available: </a:t>
            </a:r>
            <a:r>
              <a:rPr lang="en-GB" sz="1800" dirty="0">
                <a:effectLst/>
                <a:latin typeface="Calibri" panose="020F0502020204030204" pitchFamily="34" charset="0"/>
                <a:ea typeface="Calibri" panose="020F0502020204030204" pitchFamily="34" charset="0"/>
                <a:cs typeface="Times New Roman" panose="02020603050405020304" pitchFamily="18" charset="0"/>
                <a:hlinkClick r:id="rId4"/>
              </a:rPr>
              <a:t>https://www.tastesofhistory.co.uk/post/dispelling-some-myths-archers-shooting-twelve-arrows-a-minute</a:t>
            </a:r>
            <a:r>
              <a:rPr lang="en-GB" sz="1800" dirty="0">
                <a:effectLst/>
                <a:latin typeface="Calibri" panose="020F0502020204030204" pitchFamily="34" charset="0"/>
                <a:ea typeface="Calibri" panose="020F0502020204030204" pitchFamily="34" charset="0"/>
                <a:cs typeface="Times New Roman" panose="02020603050405020304" pitchFamily="18" charset="0"/>
              </a:rPr>
              <a:t>.</a:t>
            </a:r>
          </a:p>
          <a:p>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The Longbow and its Impact on the Battle of Agincourt,”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kingjohn</a:t>
            </a:r>
            <a:r>
              <a:rPr lang="en-GB" sz="1800" dirty="0">
                <a:effectLst/>
                <a:latin typeface="Calibri" panose="020F0502020204030204" pitchFamily="34" charset="0"/>
                <a:ea typeface="Calibri" panose="020F0502020204030204" pitchFamily="34" charset="0"/>
                <a:cs typeface="Times New Roman" panose="02020603050405020304" pitchFamily="18" charset="0"/>
              </a:rPr>
              <a:t>, [Online]. Available: </a:t>
            </a:r>
            <a:r>
              <a:rPr lang="en-GB" sz="1800" dirty="0">
                <a:effectLst/>
                <a:latin typeface="Calibri" panose="020F0502020204030204" pitchFamily="34" charset="0"/>
                <a:ea typeface="Calibri" panose="020F0502020204030204" pitchFamily="34" charset="0"/>
                <a:cs typeface="Times New Roman" panose="02020603050405020304" pitchFamily="18" charset="0"/>
                <a:hlinkClick r:id="rId5"/>
              </a:rPr>
              <a:t>https://kingjohnshouse.org.uk/the-longbow-and-its-impact-on-the-battle-of-agincourt/</a:t>
            </a:r>
            <a:r>
              <a:rPr lang="en-GB" sz="1800" dirty="0">
                <a:effectLst/>
                <a:latin typeface="Calibri" panose="020F0502020204030204" pitchFamily="34" charset="0"/>
                <a:ea typeface="Calibri" panose="020F0502020204030204" pitchFamily="34" charset="0"/>
                <a:cs typeface="Times New Roman" panose="02020603050405020304" pitchFamily="18" charset="0"/>
              </a:rPr>
              <a:t>.</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British Battles, “Battle of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agincourt</a:t>
            </a:r>
            <a:r>
              <a:rPr lang="en-GB" sz="1800" dirty="0">
                <a:effectLst/>
                <a:latin typeface="Calibri" panose="020F0502020204030204" pitchFamily="34" charset="0"/>
                <a:ea typeface="Calibri" panose="020F0502020204030204" pitchFamily="34" charset="0"/>
                <a:cs typeface="Times New Roman" panose="02020603050405020304" pitchFamily="18" charset="0"/>
              </a:rPr>
              <a:t>,” [Online]. Available: </a:t>
            </a:r>
            <a:r>
              <a:rPr lang="en-GB" sz="1800" dirty="0">
                <a:effectLst/>
                <a:latin typeface="Calibri" panose="020F0502020204030204" pitchFamily="34" charset="0"/>
                <a:ea typeface="Calibri" panose="020F0502020204030204" pitchFamily="34" charset="0"/>
                <a:cs typeface="Times New Roman" panose="02020603050405020304" pitchFamily="18" charset="0"/>
                <a:hlinkClick r:id="rId6"/>
              </a:rPr>
              <a:t>https://www.britishbattles.com/one-hundred-years-war/battle-of-agincourt/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C. Johnston, “Anniversary of the Battle of the Agincourt,” 18 10 2021. [Online]. Available: </a:t>
            </a:r>
            <a:r>
              <a:rPr lang="en-GB" sz="1800" dirty="0">
                <a:effectLst/>
                <a:latin typeface="Calibri" panose="020F0502020204030204" pitchFamily="34" charset="0"/>
                <a:ea typeface="Calibri" panose="020F0502020204030204" pitchFamily="34" charset="0"/>
                <a:cs typeface="Times New Roman" panose="02020603050405020304" pitchFamily="18" charset="0"/>
                <a:hlinkClick r:id="rId7"/>
              </a:rPr>
              <a:t>https://www.veteranshearing.org.uk/news/anniversary-of-the-battle-of-the-agincourt/</a:t>
            </a:r>
            <a:r>
              <a:rPr lang="en-GB" sz="1800" dirty="0">
                <a:effectLst/>
                <a:latin typeface="Calibri" panose="020F0502020204030204" pitchFamily="34" charset="0"/>
                <a:ea typeface="Calibri" panose="020F0502020204030204" pitchFamily="34" charset="0"/>
                <a:cs typeface="Times New Roman" panose="02020603050405020304" pitchFamily="18" charset="0"/>
              </a:rPr>
              <a:t>.</a:t>
            </a:r>
          </a:p>
          <a:p>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9379590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3F0ADB5-A0B4-4B01-A8C4-FDC34CE22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A6D0FDE-0241-4C21-A720-A694753582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3D3BC4-5D6A-9F68-5468-6199FCB2B888}"/>
              </a:ext>
            </a:extLst>
          </p:cNvPr>
          <p:cNvSpPr>
            <a:spLocks noGrp="1"/>
          </p:cNvSpPr>
          <p:nvPr>
            <p:ph type="title"/>
          </p:nvPr>
        </p:nvSpPr>
        <p:spPr>
          <a:xfrm>
            <a:off x="341327" y="213206"/>
            <a:ext cx="3363974" cy="1495794"/>
          </a:xfrm>
          <a:noFill/>
          <a:ln>
            <a:solidFill>
              <a:schemeClr val="bg1"/>
            </a:solidFill>
          </a:ln>
        </p:spPr>
        <p:txBody>
          <a:bodyPr vert="horz" wrap="square" lIns="182880" tIns="182880" rIns="182880" bIns="182880" rtlCol="0" anchor="ctr">
            <a:normAutofit/>
          </a:bodyPr>
          <a:lstStyle/>
          <a:p>
            <a:r>
              <a:rPr lang="en-US" sz="2400" dirty="0">
                <a:solidFill>
                  <a:schemeClr val="bg1"/>
                </a:solidFill>
              </a:rPr>
              <a:t>Any Questions</a:t>
            </a:r>
          </a:p>
        </p:txBody>
      </p:sp>
      <p:sp>
        <p:nvSpPr>
          <p:cNvPr id="19" name="TextBox 18">
            <a:extLst>
              <a:ext uri="{FF2B5EF4-FFF2-40B4-BE49-F238E27FC236}">
                <a16:creationId xmlns:a16="http://schemas.microsoft.com/office/drawing/2014/main" id="{EF43F91F-13D2-8FD9-C543-55BBA01E2DCC}"/>
              </a:ext>
            </a:extLst>
          </p:cNvPr>
          <p:cNvSpPr txBox="1"/>
          <p:nvPr/>
        </p:nvSpPr>
        <p:spPr>
          <a:xfrm>
            <a:off x="69791" y="1816320"/>
            <a:ext cx="4502210" cy="2031325"/>
          </a:xfrm>
          <a:prstGeom prst="rect">
            <a:avLst/>
          </a:prstGeom>
          <a:noFill/>
        </p:spPr>
        <p:txBody>
          <a:bodyPr wrap="square">
            <a:spAutoFit/>
          </a:bodyPr>
          <a:lstStyle/>
          <a:p>
            <a:br>
              <a:rPr lang="en-GB" dirty="0">
                <a:solidFill>
                  <a:schemeClr val="bg1"/>
                </a:solidFill>
              </a:rPr>
            </a:br>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a:p>
            <a:endParaRPr lang="en-GB" dirty="0">
              <a:solidFill>
                <a:schemeClr val="bg1"/>
              </a:solidFill>
            </a:endParaRPr>
          </a:p>
        </p:txBody>
      </p:sp>
      <p:pic>
        <p:nvPicPr>
          <p:cNvPr id="1028" name="Picture 4" descr="During the 'Hundred Years War', at Crecy, Poitiers and Agincourt why did  the French always give battle when the English were established in  unassailable defensive positions? Why did they not fight when">
            <a:extLst>
              <a:ext uri="{FF2B5EF4-FFF2-40B4-BE49-F238E27FC236}">
                <a16:creationId xmlns:a16="http://schemas.microsoft.com/office/drawing/2014/main" id="{029DEAEA-ABA2-7CBC-80C6-4846C73D955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8" t="3764" r="29859"/>
          <a:stretch/>
        </p:blipFill>
        <p:spPr bwMode="auto">
          <a:xfrm>
            <a:off x="4426714" y="-5438"/>
            <a:ext cx="8517729" cy="6863438"/>
          </a:xfrm>
          <a:prstGeom prst="rect">
            <a:avLst/>
          </a:prstGeom>
          <a:noFill/>
          <a:effectLst>
            <a:softEdge rad="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1375725"/>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TM10001115[[fn=Parcel]]</Template>
  <TotalTime>1498</TotalTime>
  <Words>2420</Words>
  <Application>Microsoft Office PowerPoint</Application>
  <PresentationFormat>Widescreen</PresentationFormat>
  <Paragraphs>287</Paragraphs>
  <Slides>28</Slides>
  <Notes>27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Calibri</vt:lpstr>
      <vt:lpstr>Gill Sans MT</vt:lpstr>
      <vt:lpstr>Parcel</vt:lpstr>
      <vt:lpstr>The performance of the longbow against plate armour at the Battle of Agincourt.</vt:lpstr>
      <vt:lpstr>Introduction</vt:lpstr>
      <vt:lpstr>Introduction</vt:lpstr>
      <vt:lpstr>Location of the Battle</vt:lpstr>
      <vt:lpstr>Background Information </vt:lpstr>
      <vt:lpstr>Composition of the armies</vt:lpstr>
      <vt:lpstr>Weapons used </vt:lpstr>
      <vt:lpstr>Weapons used </vt:lpstr>
      <vt:lpstr>Weapons used </vt:lpstr>
      <vt:lpstr>Weapons used </vt:lpstr>
      <vt:lpstr>Armour used Men-at-arms </vt:lpstr>
      <vt:lpstr>Armour used  Longbowmen and Crossbowmen</vt:lpstr>
      <vt:lpstr>Influence of the longbow</vt:lpstr>
      <vt:lpstr>Layout of the battle</vt:lpstr>
      <vt:lpstr>Layout of the battle</vt:lpstr>
      <vt:lpstr>Battle Overview</vt:lpstr>
      <vt:lpstr>Battle Overview</vt:lpstr>
      <vt:lpstr>Battle Overview</vt:lpstr>
      <vt:lpstr>Battle Overview</vt:lpstr>
      <vt:lpstr>Battle outcome </vt:lpstr>
      <vt:lpstr>Battle outcome </vt:lpstr>
      <vt:lpstr>Factors for victory</vt:lpstr>
      <vt:lpstr>French Errors</vt:lpstr>
      <vt:lpstr>Calculations</vt:lpstr>
      <vt:lpstr>My opinion</vt:lpstr>
      <vt:lpstr>Summary</vt:lpstr>
      <vt:lpstr>References </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performance of the longbow against plate armour at the Battle of Agincourt.</dc:title>
  <dc:creator>Alexander Nichols (2114693)</dc:creator>
  <cp:lastModifiedBy>Alexander Nichols (2114693)</cp:lastModifiedBy>
  <cp:revision>6</cp:revision>
  <dcterms:created xsi:type="dcterms:W3CDTF">2023-11-13T23:21:14Z</dcterms:created>
  <dcterms:modified xsi:type="dcterms:W3CDTF">2023-12-15T14:08:31Z</dcterms:modified>
</cp:coreProperties>
</file>