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1" r:id="rId4"/>
    <p:sldId id="260" r:id="rId5"/>
    <p:sldId id="265" r:id="rId6"/>
    <p:sldId id="266" r:id="rId7"/>
    <p:sldId id="268" r:id="rId8"/>
    <p:sldId id="269" r:id="rId9"/>
    <p:sldId id="270" r:id="rId10"/>
    <p:sldId id="271" r:id="rId11"/>
    <p:sldId id="274" r:id="rId12"/>
    <p:sldId id="290" r:id="rId13"/>
    <p:sldId id="275" r:id="rId14"/>
    <p:sldId id="278" r:id="rId15"/>
    <p:sldId id="279" r:id="rId16"/>
    <p:sldId id="280" r:id="rId17"/>
    <p:sldId id="282" r:id="rId18"/>
    <p:sldId id="284" r:id="rId19"/>
    <p:sldId id="286" r:id="rId20"/>
    <p:sldId id="291" r:id="rId21"/>
    <p:sldId id="289" r:id="rId22"/>
    <p:sldId id="27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4150097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47448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6351375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529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72832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8006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57238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96685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35579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27945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93658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4/21/2017</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4116195201"/>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4/21/2017</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1699669891"/>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21/04/2017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9118005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251520" y="3212976"/>
            <a:ext cx="8784976" cy="2088232"/>
          </a:xfrm>
          <a:prstGeom prst="rect">
            <a:avLst/>
          </a:prstGeom>
        </p:spPr>
        <p:txBody>
          <a:bodyPr vert="horz">
            <a:normAutofit fontScale="850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dirty="0">
                <a:solidFill>
                  <a:prstClr val="black"/>
                </a:solidFill>
              </a:rPr>
              <a:t>Lecture </a:t>
            </a:r>
            <a:r>
              <a:rPr lang="en-GB" sz="3100" dirty="0" smtClean="0">
                <a:solidFill>
                  <a:prstClr val="black"/>
                </a:solidFill>
              </a:rPr>
              <a:t>27  </a:t>
            </a:r>
            <a:r>
              <a:rPr lang="en-GB" sz="3100" dirty="0">
                <a:solidFill>
                  <a:prstClr val="black"/>
                </a:solidFill>
              </a:rPr>
              <a:t>– </a:t>
            </a:r>
            <a:r>
              <a:rPr lang="en-GB" sz="3100" dirty="0" smtClean="0">
                <a:solidFill>
                  <a:prstClr val="black"/>
                </a:solidFill>
              </a:rPr>
              <a:t>Disorder in the Roman World – </a:t>
            </a:r>
          </a:p>
          <a:p>
            <a:pPr algn="ctr">
              <a:spcBef>
                <a:spcPct val="20000"/>
              </a:spcBef>
              <a:buClr>
                <a:prstClr val="white">
                  <a:shade val="95000"/>
                </a:prstClr>
              </a:buClr>
              <a:buSzPct val="65000"/>
              <a:defRPr/>
            </a:pPr>
            <a:r>
              <a:rPr lang="en-GB" sz="3100" dirty="0" smtClean="0">
                <a:solidFill>
                  <a:prstClr val="black"/>
                </a:solidFill>
              </a:rPr>
              <a:t>Civil Strife, Riots and Banditry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2435766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2656"/>
            <a:ext cx="8856984" cy="6525344"/>
          </a:xfrm>
        </p:spPr>
        <p:txBody>
          <a:bodyPr>
            <a:normAutofit lnSpcReduction="10000"/>
          </a:bodyPr>
          <a:lstStyle/>
          <a:p>
            <a:r>
              <a:rPr lang="en-GB" sz="3000" dirty="0" smtClean="0">
                <a:solidFill>
                  <a:schemeClr val="bg1"/>
                </a:solidFill>
              </a:rPr>
              <a:t>Gaius </a:t>
            </a:r>
            <a:r>
              <a:rPr lang="en-GB" sz="3000" dirty="0" err="1" smtClean="0">
                <a:solidFill>
                  <a:schemeClr val="bg1"/>
                </a:solidFill>
              </a:rPr>
              <a:t>Marcius</a:t>
            </a:r>
            <a:r>
              <a:rPr lang="en-GB" sz="3000" dirty="0" smtClean="0">
                <a:solidFill>
                  <a:schemeClr val="bg1"/>
                </a:solidFill>
              </a:rPr>
              <a:t> Coriolanus – attempts to repeal popular reforms, restore patrician dominance.</a:t>
            </a:r>
          </a:p>
          <a:p>
            <a:endParaRPr lang="en-GB" sz="1100" dirty="0" smtClean="0">
              <a:solidFill>
                <a:schemeClr val="bg1"/>
              </a:solidFill>
            </a:endParaRPr>
          </a:p>
          <a:p>
            <a:pPr marL="0">
              <a:buNone/>
            </a:pPr>
            <a:r>
              <a:rPr lang="en-GB" sz="3000" dirty="0" smtClean="0">
                <a:solidFill>
                  <a:schemeClr val="bg1"/>
                </a:solidFill>
              </a:rPr>
              <a:t>“Then the plebeians fell upon the patricians, and there followed many disorderly deeds and many insulting words on both sides, as they pushed and laid hold on one another. However, the moving spirits in the tumult were restrained and compelled to come to their senses by the consuls, who forced their way into the midst of the contending parties and ordered their </a:t>
            </a:r>
            <a:r>
              <a:rPr lang="en-GB" sz="3000" dirty="0" err="1" smtClean="0">
                <a:solidFill>
                  <a:schemeClr val="bg1"/>
                </a:solidFill>
              </a:rPr>
              <a:t>lictors</a:t>
            </a:r>
            <a:r>
              <a:rPr lang="en-GB" sz="3000" dirty="0" smtClean="0">
                <a:solidFill>
                  <a:schemeClr val="bg1"/>
                </a:solidFill>
              </a:rPr>
              <a:t> to keep back the crowds; so great respect did the men of those times feel for this magistracy and so much did they honour the semblance of the royal power.” – </a:t>
            </a:r>
            <a:r>
              <a:rPr lang="en-GB" sz="3000" b="1" dirty="0" smtClean="0">
                <a:solidFill>
                  <a:schemeClr val="bg1"/>
                </a:solidFill>
              </a:rPr>
              <a:t>Dionysius of Halicarnassus 7.35.4-5</a:t>
            </a:r>
            <a:r>
              <a:rPr lang="en-GB" sz="3000" dirty="0" smtClean="0">
                <a:solidFill>
                  <a:schemeClr val="bg1"/>
                </a:solidFill>
              </a:rPr>
              <a:t>. </a:t>
            </a:r>
            <a:endParaRPr lang="en-GB" sz="3000" dirty="0">
              <a:solidFill>
                <a:schemeClr val="bg1"/>
              </a:solidFill>
            </a:endParaRPr>
          </a:p>
        </p:txBody>
      </p:sp>
    </p:spTree>
    <p:extLst>
      <p:ext uri="{BB962C8B-B14F-4D97-AF65-F5344CB8AC3E}">
        <p14:creationId xmlns:p14="http://schemas.microsoft.com/office/powerpoint/2010/main" val="2337393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76672"/>
            <a:ext cx="8964488" cy="5832688"/>
          </a:xfrm>
        </p:spPr>
        <p:txBody>
          <a:bodyPr>
            <a:normAutofit/>
          </a:bodyPr>
          <a:lstStyle/>
          <a:p>
            <a:pPr marL="137160" indent="0" algn="ctr">
              <a:buNone/>
            </a:pPr>
            <a:endParaRPr lang="en-GB" sz="6000" dirty="0" smtClean="0"/>
          </a:p>
          <a:p>
            <a:pPr marL="137160" indent="0" algn="ctr">
              <a:buNone/>
            </a:pPr>
            <a:endParaRPr lang="en-GB" sz="6000" dirty="0"/>
          </a:p>
          <a:p>
            <a:pPr marL="137160" indent="0" algn="ctr">
              <a:buNone/>
            </a:pPr>
            <a:r>
              <a:rPr lang="en-GB" sz="6000" b="1" dirty="0" smtClean="0">
                <a:solidFill>
                  <a:schemeClr val="bg1"/>
                </a:solidFill>
              </a:rPr>
              <a:t>Rise of the </a:t>
            </a:r>
            <a:r>
              <a:rPr lang="en-GB" sz="6000" b="1" i="1" dirty="0" err="1" smtClean="0">
                <a:solidFill>
                  <a:schemeClr val="bg1"/>
                </a:solidFill>
              </a:rPr>
              <a:t>Populares</a:t>
            </a:r>
            <a:r>
              <a:rPr lang="en-GB" sz="6000" b="1" dirty="0" smtClean="0">
                <a:solidFill>
                  <a:schemeClr val="bg1"/>
                </a:solidFill>
              </a:rPr>
              <a:t> </a:t>
            </a:r>
          </a:p>
        </p:txBody>
      </p:sp>
    </p:spTree>
    <p:extLst>
      <p:ext uri="{BB962C8B-B14F-4D97-AF65-F5344CB8AC3E}">
        <p14:creationId xmlns:p14="http://schemas.microsoft.com/office/powerpoint/2010/main" val="4213241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Breakdown of the System</a:t>
            </a:r>
            <a:endParaRPr lang="en-GB" dirty="0">
              <a:solidFill>
                <a:schemeClr val="bg1"/>
              </a:solidFill>
            </a:endParaRPr>
          </a:p>
        </p:txBody>
      </p:sp>
      <p:sp>
        <p:nvSpPr>
          <p:cNvPr id="3" name="Content Placeholder 2"/>
          <p:cNvSpPr>
            <a:spLocks noGrp="1"/>
          </p:cNvSpPr>
          <p:nvPr>
            <p:ph idx="1"/>
          </p:nvPr>
        </p:nvSpPr>
        <p:spPr>
          <a:xfrm>
            <a:off x="179512" y="1412776"/>
            <a:ext cx="8712968" cy="5328592"/>
          </a:xfrm>
        </p:spPr>
        <p:txBody>
          <a:bodyPr>
            <a:normAutofit fontScale="92500" lnSpcReduction="10000"/>
          </a:bodyPr>
          <a:lstStyle/>
          <a:p>
            <a:r>
              <a:rPr lang="en-GB" i="1" dirty="0" err="1" smtClean="0">
                <a:solidFill>
                  <a:schemeClr val="bg1"/>
                </a:solidFill>
              </a:rPr>
              <a:t>Populares</a:t>
            </a:r>
            <a:r>
              <a:rPr lang="en-GB" i="1" dirty="0" smtClean="0">
                <a:solidFill>
                  <a:schemeClr val="bg1"/>
                </a:solidFill>
              </a:rPr>
              <a:t> </a:t>
            </a:r>
            <a:r>
              <a:rPr lang="en-GB" dirty="0" smtClean="0">
                <a:solidFill>
                  <a:schemeClr val="bg1"/>
                </a:solidFill>
              </a:rPr>
              <a:t>gaining the support and loyalty of </a:t>
            </a:r>
            <a:r>
              <a:rPr lang="en-GB" i="1" dirty="0" err="1" smtClean="0">
                <a:solidFill>
                  <a:schemeClr val="bg1"/>
                </a:solidFill>
              </a:rPr>
              <a:t>collegia</a:t>
            </a:r>
            <a:r>
              <a:rPr lang="en-GB" dirty="0" smtClean="0">
                <a:solidFill>
                  <a:schemeClr val="bg1"/>
                </a:solidFill>
              </a:rPr>
              <a:t> (joined by law) – notably </a:t>
            </a:r>
            <a:r>
              <a:rPr lang="en-GB" dirty="0" err="1" smtClean="0">
                <a:solidFill>
                  <a:schemeClr val="bg1"/>
                </a:solidFill>
              </a:rPr>
              <a:t>Clodius</a:t>
            </a:r>
            <a:r>
              <a:rPr lang="en-GB" dirty="0" smtClean="0">
                <a:solidFill>
                  <a:schemeClr val="bg1"/>
                </a:solidFill>
              </a:rPr>
              <a:t>.</a:t>
            </a:r>
          </a:p>
          <a:p>
            <a:endParaRPr lang="en-GB" sz="600" dirty="0">
              <a:solidFill>
                <a:schemeClr val="bg1"/>
              </a:solidFill>
            </a:endParaRPr>
          </a:p>
          <a:p>
            <a:r>
              <a:rPr lang="en-GB" dirty="0" smtClean="0">
                <a:solidFill>
                  <a:schemeClr val="bg1"/>
                </a:solidFill>
              </a:rPr>
              <a:t>Use of these (sometimes violent) “mobs” to obstruct opponents, or prevent opponents obstruction. </a:t>
            </a:r>
          </a:p>
          <a:p>
            <a:endParaRPr lang="en-GB" sz="600" dirty="0">
              <a:solidFill>
                <a:schemeClr val="bg1"/>
              </a:solidFill>
            </a:endParaRPr>
          </a:p>
          <a:p>
            <a:r>
              <a:rPr lang="en-GB" dirty="0" smtClean="0">
                <a:solidFill>
                  <a:schemeClr val="bg1"/>
                </a:solidFill>
              </a:rPr>
              <a:t>Increasingly difficult for Aristocracy to cope with genuine mass protests without resorting to military force.</a:t>
            </a:r>
          </a:p>
          <a:p>
            <a:endParaRPr lang="en-GB" sz="600" dirty="0">
              <a:solidFill>
                <a:schemeClr val="bg1"/>
              </a:solidFill>
            </a:endParaRPr>
          </a:p>
          <a:p>
            <a:r>
              <a:rPr lang="en-GB" dirty="0" smtClean="0">
                <a:solidFill>
                  <a:schemeClr val="bg1"/>
                </a:solidFill>
              </a:rPr>
              <a:t>Street gangs:</a:t>
            </a:r>
          </a:p>
          <a:p>
            <a:pPr lvl="1"/>
            <a:r>
              <a:rPr lang="en-GB" dirty="0" smtClean="0">
                <a:solidFill>
                  <a:schemeClr val="bg1"/>
                </a:solidFill>
              </a:rPr>
              <a:t>Julius Caesar, violence against </a:t>
            </a:r>
            <a:r>
              <a:rPr lang="en-GB" dirty="0" err="1" smtClean="0">
                <a:solidFill>
                  <a:schemeClr val="bg1"/>
                </a:solidFill>
              </a:rPr>
              <a:t>Bibulus</a:t>
            </a:r>
            <a:r>
              <a:rPr lang="en-GB" dirty="0" smtClean="0">
                <a:solidFill>
                  <a:schemeClr val="bg1"/>
                </a:solidFill>
              </a:rPr>
              <a:t> – Suet. </a:t>
            </a:r>
            <a:r>
              <a:rPr lang="en-GB" i="1" dirty="0" smtClean="0">
                <a:solidFill>
                  <a:schemeClr val="bg1"/>
                </a:solidFill>
              </a:rPr>
              <a:t>Div. Jul. </a:t>
            </a:r>
            <a:r>
              <a:rPr lang="en-GB" dirty="0" smtClean="0">
                <a:solidFill>
                  <a:schemeClr val="bg1"/>
                </a:solidFill>
              </a:rPr>
              <a:t>20.1.</a:t>
            </a:r>
          </a:p>
          <a:p>
            <a:pPr lvl="1"/>
            <a:r>
              <a:rPr lang="en-GB" dirty="0" err="1" smtClean="0">
                <a:solidFill>
                  <a:schemeClr val="bg1"/>
                </a:solidFill>
              </a:rPr>
              <a:t>Clodius</a:t>
            </a:r>
            <a:r>
              <a:rPr lang="en-GB" dirty="0" smtClean="0">
                <a:solidFill>
                  <a:schemeClr val="bg1"/>
                </a:solidFill>
              </a:rPr>
              <a:t>, crowds </a:t>
            </a:r>
            <a:r>
              <a:rPr lang="en-GB" dirty="0">
                <a:solidFill>
                  <a:schemeClr val="bg1"/>
                </a:solidFill>
              </a:rPr>
              <a:t>heckling Pompey (</a:t>
            </a:r>
            <a:r>
              <a:rPr lang="en-GB" dirty="0" err="1" smtClean="0">
                <a:solidFill>
                  <a:schemeClr val="bg1"/>
                </a:solidFill>
              </a:rPr>
              <a:t>Plut</a:t>
            </a:r>
            <a:r>
              <a:rPr lang="en-GB" dirty="0" smtClean="0">
                <a:solidFill>
                  <a:schemeClr val="bg1"/>
                </a:solidFill>
              </a:rPr>
              <a:t>. </a:t>
            </a:r>
            <a:r>
              <a:rPr lang="en-GB" i="1" dirty="0" smtClean="0">
                <a:solidFill>
                  <a:schemeClr val="bg1"/>
                </a:solidFill>
              </a:rPr>
              <a:t>Pompey</a:t>
            </a:r>
            <a:r>
              <a:rPr lang="en-GB" dirty="0" smtClean="0">
                <a:solidFill>
                  <a:schemeClr val="bg1"/>
                </a:solidFill>
              </a:rPr>
              <a:t> 48.6).</a:t>
            </a:r>
          </a:p>
          <a:p>
            <a:pPr lvl="1"/>
            <a:r>
              <a:rPr lang="en-GB" dirty="0" err="1" smtClean="0">
                <a:solidFill>
                  <a:schemeClr val="bg1"/>
                </a:solidFill>
              </a:rPr>
              <a:t>Clodius</a:t>
            </a:r>
            <a:r>
              <a:rPr lang="en-GB" dirty="0" smtClean="0">
                <a:solidFill>
                  <a:schemeClr val="bg1"/>
                </a:solidFill>
              </a:rPr>
              <a:t> and Milo, rivals gangs make it difficulty to hold elections for 52 BC, murder of </a:t>
            </a:r>
            <a:r>
              <a:rPr lang="en-GB" dirty="0" err="1" smtClean="0">
                <a:solidFill>
                  <a:schemeClr val="bg1"/>
                </a:solidFill>
              </a:rPr>
              <a:t>Clodius</a:t>
            </a:r>
            <a:r>
              <a:rPr lang="en-GB" dirty="0" smtClean="0">
                <a:solidFill>
                  <a:schemeClr val="bg1"/>
                </a:solidFill>
              </a:rPr>
              <a:t> by Milo’s </a:t>
            </a:r>
            <a:r>
              <a:rPr lang="en-GB" dirty="0">
                <a:solidFill>
                  <a:schemeClr val="bg1"/>
                </a:solidFill>
              </a:rPr>
              <a:t>supporters </a:t>
            </a:r>
            <a:r>
              <a:rPr lang="en-GB" dirty="0" smtClean="0">
                <a:solidFill>
                  <a:schemeClr val="bg1"/>
                </a:solidFill>
              </a:rPr>
              <a:t>(Cassius </a:t>
            </a:r>
            <a:r>
              <a:rPr lang="en-GB" dirty="0" err="1" smtClean="0">
                <a:solidFill>
                  <a:schemeClr val="bg1"/>
                </a:solidFill>
              </a:rPr>
              <a:t>Dio</a:t>
            </a:r>
            <a:r>
              <a:rPr lang="en-GB" dirty="0" smtClean="0">
                <a:solidFill>
                  <a:schemeClr val="bg1"/>
                </a:solidFill>
              </a:rPr>
              <a:t> 40.48). </a:t>
            </a:r>
          </a:p>
          <a:p>
            <a:endParaRPr lang="en-GB" dirty="0" smtClean="0">
              <a:solidFill>
                <a:schemeClr val="bg1"/>
              </a:solidFill>
            </a:endParaRPr>
          </a:p>
          <a:p>
            <a:pPr marL="137160" indent="0">
              <a:buNone/>
            </a:pPr>
            <a:endParaRPr lang="en-GB" sz="1200" dirty="0" smtClean="0">
              <a:solidFill>
                <a:schemeClr val="bg1"/>
              </a:solidFill>
            </a:endParaRPr>
          </a:p>
        </p:txBody>
      </p:sp>
    </p:spTree>
    <p:extLst>
      <p:ext uri="{BB962C8B-B14F-4D97-AF65-F5344CB8AC3E}">
        <p14:creationId xmlns:p14="http://schemas.microsoft.com/office/powerpoint/2010/main" val="2371217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Debts and Rents</a:t>
            </a:r>
            <a:endParaRPr lang="en-GB" dirty="0">
              <a:solidFill>
                <a:schemeClr val="bg1"/>
              </a:solidFill>
            </a:endParaRPr>
          </a:p>
        </p:txBody>
      </p:sp>
      <p:sp>
        <p:nvSpPr>
          <p:cNvPr id="3" name="Content Placeholder 2"/>
          <p:cNvSpPr>
            <a:spLocks noGrp="1"/>
          </p:cNvSpPr>
          <p:nvPr>
            <p:ph idx="1"/>
          </p:nvPr>
        </p:nvSpPr>
        <p:spPr>
          <a:xfrm>
            <a:off x="0" y="1196752"/>
            <a:ext cx="9144000" cy="5661248"/>
          </a:xfrm>
        </p:spPr>
        <p:txBody>
          <a:bodyPr>
            <a:normAutofit fontScale="85000" lnSpcReduction="10000"/>
          </a:bodyPr>
          <a:lstStyle/>
          <a:p>
            <a:r>
              <a:rPr lang="en-GB" dirty="0" smtClean="0">
                <a:solidFill>
                  <a:schemeClr val="bg1"/>
                </a:solidFill>
              </a:rPr>
              <a:t>In 47 BC riots broke out due to excessively high rents in Rome and a desire for debt cancelation.</a:t>
            </a:r>
          </a:p>
          <a:p>
            <a:pPr marL="137160" indent="0">
              <a:buNone/>
            </a:pPr>
            <a:endParaRPr lang="en-GB" sz="1500" dirty="0">
              <a:solidFill>
                <a:schemeClr val="bg1"/>
              </a:solidFill>
            </a:endParaRPr>
          </a:p>
          <a:p>
            <a:pPr marL="137160" indent="0">
              <a:buNone/>
            </a:pPr>
            <a:r>
              <a:rPr lang="en-GB" dirty="0" smtClean="0">
                <a:solidFill>
                  <a:schemeClr val="bg1"/>
                </a:solidFill>
              </a:rPr>
              <a:t>“</a:t>
            </a:r>
            <a:r>
              <a:rPr lang="en-GB" dirty="0">
                <a:solidFill>
                  <a:schemeClr val="bg1"/>
                </a:solidFill>
              </a:rPr>
              <a:t>Lucius </a:t>
            </a:r>
            <a:r>
              <a:rPr lang="en-GB" dirty="0" err="1">
                <a:solidFill>
                  <a:schemeClr val="bg1"/>
                </a:solidFill>
              </a:rPr>
              <a:t>Trebellius</a:t>
            </a:r>
            <a:r>
              <a:rPr lang="en-GB" dirty="0">
                <a:solidFill>
                  <a:schemeClr val="bg1"/>
                </a:solidFill>
              </a:rPr>
              <a:t> and </a:t>
            </a:r>
            <a:r>
              <a:rPr lang="en-GB" dirty="0" err="1">
                <a:solidFill>
                  <a:schemeClr val="bg1"/>
                </a:solidFill>
              </a:rPr>
              <a:t>Publius</a:t>
            </a:r>
            <a:r>
              <a:rPr lang="en-GB" dirty="0">
                <a:solidFill>
                  <a:schemeClr val="bg1"/>
                </a:solidFill>
              </a:rPr>
              <a:t> Cornelius </a:t>
            </a:r>
            <a:r>
              <a:rPr lang="en-GB" dirty="0" err="1">
                <a:solidFill>
                  <a:schemeClr val="bg1"/>
                </a:solidFill>
              </a:rPr>
              <a:t>Dolabella</a:t>
            </a:r>
            <a:r>
              <a:rPr lang="en-GB" dirty="0">
                <a:solidFill>
                  <a:schemeClr val="bg1"/>
                </a:solidFill>
              </a:rPr>
              <a:t>, tribunes, fell to quarrelling. The latter championed the cause of the </a:t>
            </a:r>
            <a:r>
              <a:rPr lang="en-GB" dirty="0" smtClean="0">
                <a:solidFill>
                  <a:schemeClr val="bg1"/>
                </a:solidFill>
              </a:rPr>
              <a:t>debtors…</a:t>
            </a:r>
            <a:r>
              <a:rPr lang="en-GB" dirty="0">
                <a:solidFill>
                  <a:schemeClr val="bg1"/>
                </a:solidFill>
              </a:rPr>
              <a:t> The former claimed to represent the nobles, but issued </a:t>
            </a:r>
            <a:r>
              <a:rPr lang="en-GB" dirty="0" smtClean="0">
                <a:solidFill>
                  <a:schemeClr val="bg1"/>
                </a:solidFill>
              </a:rPr>
              <a:t>edicts </a:t>
            </a:r>
            <a:r>
              <a:rPr lang="en-GB" dirty="0">
                <a:solidFill>
                  <a:schemeClr val="bg1"/>
                </a:solidFill>
              </a:rPr>
              <a:t>and had recourse to murders no less than the other. This, too, naturally resulted in great turmoil and many weapons were everywhere to be </a:t>
            </a:r>
            <a:r>
              <a:rPr lang="en-GB" dirty="0" smtClean="0">
                <a:solidFill>
                  <a:schemeClr val="bg1"/>
                </a:solidFill>
              </a:rPr>
              <a:t>seen…</a:t>
            </a:r>
            <a:r>
              <a:rPr lang="en-GB" dirty="0">
                <a:solidFill>
                  <a:schemeClr val="bg1"/>
                </a:solidFill>
              </a:rPr>
              <a:t> </a:t>
            </a:r>
            <a:r>
              <a:rPr lang="en-GB" dirty="0" smtClean="0">
                <a:solidFill>
                  <a:schemeClr val="bg1"/>
                </a:solidFill>
              </a:rPr>
              <a:t>he [</a:t>
            </a:r>
            <a:r>
              <a:rPr lang="en-GB" dirty="0" err="1" smtClean="0">
                <a:solidFill>
                  <a:schemeClr val="bg1"/>
                </a:solidFill>
              </a:rPr>
              <a:t>Dolabella</a:t>
            </a:r>
            <a:r>
              <a:rPr lang="en-GB" dirty="0" smtClean="0">
                <a:solidFill>
                  <a:schemeClr val="bg1"/>
                </a:solidFill>
              </a:rPr>
              <a:t>] </a:t>
            </a:r>
            <a:r>
              <a:rPr lang="en-GB" dirty="0">
                <a:solidFill>
                  <a:schemeClr val="bg1"/>
                </a:solidFill>
              </a:rPr>
              <a:t>would enact his laws in regard to debts and </a:t>
            </a:r>
            <a:r>
              <a:rPr lang="en-GB" dirty="0" smtClean="0">
                <a:solidFill>
                  <a:schemeClr val="bg1"/>
                </a:solidFill>
              </a:rPr>
              <a:t>house-rents…</a:t>
            </a:r>
            <a:r>
              <a:rPr lang="en-GB" dirty="0">
                <a:solidFill>
                  <a:schemeClr val="bg1"/>
                </a:solidFill>
              </a:rPr>
              <a:t> </a:t>
            </a:r>
            <a:r>
              <a:rPr lang="en-GB" b="1" dirty="0">
                <a:solidFill>
                  <a:schemeClr val="bg1"/>
                </a:solidFill>
              </a:rPr>
              <a:t>On receipt of these announcements the crowd erected barricades around the Forum, setting up wooden towers at some points, and put itself in readiness to cope with any force that might oppose it. At that, Antony led down from the Capitol at dawn a large body of soldiers</a:t>
            </a:r>
            <a:r>
              <a:rPr lang="en-GB" dirty="0">
                <a:solidFill>
                  <a:schemeClr val="bg1"/>
                </a:solidFill>
              </a:rPr>
              <a:t>, cut down the tablets containing </a:t>
            </a:r>
            <a:r>
              <a:rPr lang="en-GB" dirty="0" err="1">
                <a:solidFill>
                  <a:schemeClr val="bg1"/>
                </a:solidFill>
              </a:rPr>
              <a:t>Dolabella's</a:t>
            </a:r>
            <a:r>
              <a:rPr lang="en-GB" dirty="0">
                <a:solidFill>
                  <a:schemeClr val="bg1"/>
                </a:solidFill>
              </a:rPr>
              <a:t> laws and afterwards hurled some of the disturbers from the very cliffs of the Capitoline.</a:t>
            </a:r>
            <a:r>
              <a:rPr lang="en-GB" dirty="0" smtClean="0">
                <a:solidFill>
                  <a:schemeClr val="bg1"/>
                </a:solidFill>
              </a:rPr>
              <a:t> - </a:t>
            </a:r>
            <a:r>
              <a:rPr lang="en-GB" b="1" dirty="0" err="1" smtClean="0">
                <a:solidFill>
                  <a:schemeClr val="bg1"/>
                </a:solidFill>
              </a:rPr>
              <a:t>Dio</a:t>
            </a:r>
            <a:r>
              <a:rPr lang="en-GB" b="1" dirty="0" smtClean="0">
                <a:solidFill>
                  <a:schemeClr val="bg1"/>
                </a:solidFill>
              </a:rPr>
              <a:t> Cassius 42.29-32</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302062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8964488" cy="6120720"/>
          </a:xfrm>
        </p:spPr>
        <p:txBody>
          <a:bodyPr>
            <a:normAutofit/>
          </a:bodyPr>
          <a:lstStyle/>
          <a:p>
            <a:pPr marL="137160" indent="0" algn="ctr">
              <a:buNone/>
            </a:pPr>
            <a:endParaRPr lang="en-GB" sz="6000" dirty="0" smtClean="0"/>
          </a:p>
          <a:p>
            <a:pPr marL="137160" indent="0" algn="ctr">
              <a:buNone/>
            </a:pPr>
            <a:endParaRPr lang="en-GB" sz="6000" dirty="0"/>
          </a:p>
          <a:p>
            <a:pPr marL="137160" indent="0" algn="ctr">
              <a:buNone/>
            </a:pPr>
            <a:r>
              <a:rPr lang="en-GB" sz="6000" b="1" dirty="0" smtClean="0">
                <a:solidFill>
                  <a:schemeClr val="bg1"/>
                </a:solidFill>
              </a:rPr>
              <a:t>People Power</a:t>
            </a:r>
          </a:p>
          <a:p>
            <a:pPr marL="137160" indent="0" algn="ctr">
              <a:buNone/>
            </a:pPr>
            <a:r>
              <a:rPr lang="en-GB" sz="6000" b="1" dirty="0" smtClean="0">
                <a:solidFill>
                  <a:schemeClr val="bg1"/>
                </a:solidFill>
              </a:rPr>
              <a:t>in the Imperial Period </a:t>
            </a:r>
          </a:p>
        </p:txBody>
      </p:sp>
    </p:spTree>
    <p:extLst>
      <p:ext uri="{BB962C8B-B14F-4D97-AF65-F5344CB8AC3E}">
        <p14:creationId xmlns:p14="http://schemas.microsoft.com/office/powerpoint/2010/main" val="2462526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301006"/>
          </a:xfrm>
        </p:spPr>
        <p:txBody>
          <a:bodyPr/>
          <a:lstStyle/>
          <a:p>
            <a:r>
              <a:rPr lang="en-GB" dirty="0" smtClean="0">
                <a:solidFill>
                  <a:schemeClr val="bg1"/>
                </a:solidFill>
              </a:rPr>
              <a:t>Causes for Rioting</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fontScale="85000" lnSpcReduction="10000"/>
          </a:bodyPr>
          <a:lstStyle/>
          <a:p>
            <a:r>
              <a:rPr lang="en-GB" b="1" dirty="0" smtClean="0">
                <a:solidFill>
                  <a:schemeClr val="bg1"/>
                </a:solidFill>
              </a:rPr>
              <a:t>Decline of the assemblies:</a:t>
            </a:r>
          </a:p>
          <a:p>
            <a:pPr lvl="1"/>
            <a:r>
              <a:rPr lang="en-GB" dirty="0" smtClean="0">
                <a:solidFill>
                  <a:schemeClr val="bg1"/>
                </a:solidFill>
              </a:rPr>
              <a:t>Selection </a:t>
            </a:r>
            <a:r>
              <a:rPr lang="en-GB" dirty="0" smtClean="0">
                <a:solidFill>
                  <a:schemeClr val="bg1"/>
                </a:solidFill>
              </a:rPr>
              <a:t>done by</a:t>
            </a:r>
            <a:r>
              <a:rPr lang="en-GB" dirty="0" smtClean="0">
                <a:solidFill>
                  <a:schemeClr val="bg1"/>
                </a:solidFill>
              </a:rPr>
              <a:t> </a:t>
            </a:r>
            <a:r>
              <a:rPr lang="en-GB" dirty="0" smtClean="0">
                <a:solidFill>
                  <a:schemeClr val="bg1"/>
                </a:solidFill>
              </a:rPr>
              <a:t>the senate </a:t>
            </a:r>
            <a:r>
              <a:rPr lang="en-GB" dirty="0" smtClean="0">
                <a:solidFill>
                  <a:schemeClr val="bg1"/>
                </a:solidFill>
              </a:rPr>
              <a:t>from </a:t>
            </a:r>
            <a:r>
              <a:rPr lang="en-GB" dirty="0" smtClean="0">
                <a:solidFill>
                  <a:schemeClr val="bg1"/>
                </a:solidFill>
              </a:rPr>
              <a:t>Tiberius’ reign (Tac. </a:t>
            </a:r>
            <a:r>
              <a:rPr lang="en-GB" i="1" dirty="0" smtClean="0">
                <a:solidFill>
                  <a:schemeClr val="bg1"/>
                </a:solidFill>
              </a:rPr>
              <a:t>Ann</a:t>
            </a:r>
            <a:r>
              <a:rPr lang="en-GB" dirty="0" smtClean="0">
                <a:solidFill>
                  <a:schemeClr val="bg1"/>
                </a:solidFill>
              </a:rPr>
              <a:t>. 1.15). </a:t>
            </a:r>
          </a:p>
          <a:p>
            <a:pPr lvl="1"/>
            <a:r>
              <a:rPr lang="en-GB" dirty="0">
                <a:solidFill>
                  <a:schemeClr val="bg1"/>
                </a:solidFill>
              </a:rPr>
              <a:t>“Now that no one buys our votes, the public has long since cast off its cares; the people that once bestowed commands, consulships, legions and all else, now meddles no more and longs eagerly for just two things - Bread and Circuses!” – </a:t>
            </a:r>
            <a:r>
              <a:rPr lang="en-GB" b="1" dirty="0">
                <a:solidFill>
                  <a:schemeClr val="bg1"/>
                </a:solidFill>
              </a:rPr>
              <a:t>Juvenal </a:t>
            </a:r>
            <a:r>
              <a:rPr lang="en-GB" b="1" i="1" dirty="0">
                <a:solidFill>
                  <a:schemeClr val="bg1"/>
                </a:solidFill>
              </a:rPr>
              <a:t>Satires</a:t>
            </a:r>
            <a:r>
              <a:rPr lang="en-GB" b="1" dirty="0">
                <a:solidFill>
                  <a:schemeClr val="bg1"/>
                </a:solidFill>
              </a:rPr>
              <a:t> 10.77-81</a:t>
            </a:r>
            <a:r>
              <a:rPr lang="en-GB" dirty="0">
                <a:solidFill>
                  <a:schemeClr val="bg1"/>
                </a:solidFill>
              </a:rPr>
              <a:t>.</a:t>
            </a:r>
          </a:p>
          <a:p>
            <a:pPr lvl="1"/>
            <a:endParaRPr lang="en-GB" sz="600" dirty="0" smtClean="0">
              <a:solidFill>
                <a:schemeClr val="bg1"/>
              </a:solidFill>
            </a:endParaRPr>
          </a:p>
          <a:p>
            <a:r>
              <a:rPr lang="en-GB" b="1" dirty="0" smtClean="0">
                <a:solidFill>
                  <a:schemeClr val="bg1"/>
                </a:solidFill>
              </a:rPr>
              <a:t>Means of expressing disapproval of policy or action of emperor: </a:t>
            </a:r>
          </a:p>
          <a:p>
            <a:pPr lvl="1"/>
            <a:r>
              <a:rPr lang="en-GB" dirty="0" smtClean="0">
                <a:solidFill>
                  <a:schemeClr val="bg1"/>
                </a:solidFill>
              </a:rPr>
              <a:t>protests by Roman mob over Nero’s divorce of Octavia, and subsequent hurling down of effigies of </a:t>
            </a:r>
            <a:r>
              <a:rPr lang="en-GB" dirty="0" err="1" smtClean="0">
                <a:solidFill>
                  <a:schemeClr val="bg1"/>
                </a:solidFill>
              </a:rPr>
              <a:t>Poppaea</a:t>
            </a:r>
            <a:r>
              <a:rPr lang="en-GB" dirty="0" smtClean="0">
                <a:solidFill>
                  <a:schemeClr val="bg1"/>
                </a:solidFill>
              </a:rPr>
              <a:t> upon hearing a false rumour of Nero’s repentance.</a:t>
            </a:r>
          </a:p>
          <a:p>
            <a:pPr lvl="1"/>
            <a:endParaRPr lang="en-GB" sz="600" b="1" dirty="0">
              <a:solidFill>
                <a:schemeClr val="bg1"/>
              </a:solidFill>
            </a:endParaRPr>
          </a:p>
          <a:p>
            <a:r>
              <a:rPr lang="en-GB" b="1" dirty="0" smtClean="0">
                <a:solidFill>
                  <a:schemeClr val="bg1"/>
                </a:solidFill>
              </a:rPr>
              <a:t>Failure of the authorities: </a:t>
            </a:r>
            <a:endParaRPr lang="en-GB" dirty="0" smtClean="0">
              <a:solidFill>
                <a:schemeClr val="bg1"/>
              </a:solidFill>
            </a:endParaRPr>
          </a:p>
          <a:p>
            <a:pPr lvl="1"/>
            <a:r>
              <a:rPr lang="en-GB" dirty="0" smtClean="0">
                <a:solidFill>
                  <a:schemeClr val="bg1"/>
                </a:solidFill>
              </a:rPr>
              <a:t>Claudius pelted with bread crusts in </a:t>
            </a:r>
            <a:r>
              <a:rPr lang="en-GB" dirty="0">
                <a:solidFill>
                  <a:schemeClr val="bg1"/>
                </a:solidFill>
              </a:rPr>
              <a:t>the Forum </a:t>
            </a:r>
            <a:r>
              <a:rPr lang="en-GB" dirty="0" smtClean="0">
                <a:solidFill>
                  <a:schemeClr val="bg1"/>
                </a:solidFill>
              </a:rPr>
              <a:t>– </a:t>
            </a:r>
            <a:r>
              <a:rPr lang="en-GB" b="1" dirty="0" smtClean="0">
                <a:solidFill>
                  <a:schemeClr val="bg1"/>
                </a:solidFill>
              </a:rPr>
              <a:t>Suet. </a:t>
            </a:r>
            <a:r>
              <a:rPr lang="en-GB" b="1" i="1" dirty="0" smtClean="0">
                <a:solidFill>
                  <a:schemeClr val="bg1"/>
                </a:solidFill>
              </a:rPr>
              <a:t>Div. </a:t>
            </a:r>
            <a:r>
              <a:rPr lang="en-GB" b="1" i="1" dirty="0" err="1" smtClean="0">
                <a:solidFill>
                  <a:schemeClr val="bg1"/>
                </a:solidFill>
              </a:rPr>
              <a:t>Claud</a:t>
            </a:r>
            <a:r>
              <a:rPr lang="en-GB" b="1" dirty="0" smtClean="0">
                <a:solidFill>
                  <a:schemeClr val="bg1"/>
                </a:solidFill>
              </a:rPr>
              <a:t>. 18</a:t>
            </a:r>
            <a:r>
              <a:rPr lang="en-GB" dirty="0" smtClean="0">
                <a:solidFill>
                  <a:schemeClr val="bg1"/>
                </a:solidFill>
              </a:rPr>
              <a:t>.</a:t>
            </a:r>
          </a:p>
          <a:p>
            <a:pPr lvl="1"/>
            <a:r>
              <a:rPr lang="en-GB" dirty="0" err="1">
                <a:solidFill>
                  <a:schemeClr val="bg1"/>
                </a:solidFill>
              </a:rPr>
              <a:t>Gabinius</a:t>
            </a:r>
            <a:r>
              <a:rPr lang="en-GB" dirty="0">
                <a:solidFill>
                  <a:schemeClr val="bg1"/>
                </a:solidFill>
              </a:rPr>
              <a:t> </a:t>
            </a:r>
            <a:r>
              <a:rPr lang="en-GB" dirty="0" err="1">
                <a:solidFill>
                  <a:schemeClr val="bg1"/>
                </a:solidFill>
              </a:rPr>
              <a:t>Pompeianus</a:t>
            </a:r>
            <a:r>
              <a:rPr lang="en-GB" dirty="0">
                <a:solidFill>
                  <a:schemeClr val="bg1"/>
                </a:solidFill>
              </a:rPr>
              <a:t>, was lynched by a mob who blamed him for food shortages caused by the siege of </a:t>
            </a:r>
            <a:r>
              <a:rPr lang="en-GB" dirty="0" smtClean="0">
                <a:solidFill>
                  <a:schemeClr val="bg1"/>
                </a:solidFill>
              </a:rPr>
              <a:t>Alaric [AD 410] </a:t>
            </a:r>
            <a:r>
              <a:rPr lang="en-GB" dirty="0">
                <a:solidFill>
                  <a:schemeClr val="bg1"/>
                </a:solidFill>
              </a:rPr>
              <a:t>– </a:t>
            </a:r>
            <a:r>
              <a:rPr lang="en-GB" b="1" dirty="0" err="1">
                <a:solidFill>
                  <a:schemeClr val="bg1"/>
                </a:solidFill>
              </a:rPr>
              <a:t>Zosimus</a:t>
            </a:r>
            <a:r>
              <a:rPr lang="en-GB" b="1" dirty="0">
                <a:solidFill>
                  <a:schemeClr val="bg1"/>
                </a:solidFill>
              </a:rPr>
              <a:t> </a:t>
            </a:r>
            <a:r>
              <a:rPr lang="en-GB" b="1" i="1" dirty="0">
                <a:solidFill>
                  <a:schemeClr val="bg1"/>
                </a:solidFill>
              </a:rPr>
              <a:t>New History </a:t>
            </a:r>
            <a:r>
              <a:rPr lang="en-GB" b="1" dirty="0">
                <a:solidFill>
                  <a:schemeClr val="bg1"/>
                </a:solidFill>
              </a:rPr>
              <a:t>5.41.1</a:t>
            </a:r>
            <a:r>
              <a:rPr lang="en-GB" dirty="0">
                <a:solidFill>
                  <a:schemeClr val="bg1"/>
                </a:solidFill>
              </a:rPr>
              <a:t>.</a:t>
            </a:r>
          </a:p>
        </p:txBody>
      </p:sp>
    </p:spTree>
    <p:extLst>
      <p:ext uri="{BB962C8B-B14F-4D97-AF65-F5344CB8AC3E}">
        <p14:creationId xmlns:p14="http://schemas.microsoft.com/office/powerpoint/2010/main" val="465972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Pantomime Riots</a:t>
            </a:r>
            <a:endParaRPr lang="en-GB" dirty="0">
              <a:solidFill>
                <a:schemeClr val="bg1"/>
              </a:solidFill>
            </a:endParaRPr>
          </a:p>
        </p:txBody>
      </p:sp>
      <p:sp>
        <p:nvSpPr>
          <p:cNvPr id="3" name="Content Placeholder 2"/>
          <p:cNvSpPr>
            <a:spLocks noGrp="1"/>
          </p:cNvSpPr>
          <p:nvPr>
            <p:ph idx="1"/>
          </p:nvPr>
        </p:nvSpPr>
        <p:spPr>
          <a:xfrm>
            <a:off x="0" y="1052736"/>
            <a:ext cx="9036496" cy="5805264"/>
          </a:xfrm>
        </p:spPr>
        <p:txBody>
          <a:bodyPr>
            <a:normAutofit fontScale="85000" lnSpcReduction="10000"/>
          </a:bodyPr>
          <a:lstStyle/>
          <a:p>
            <a:r>
              <a:rPr lang="en-GB" dirty="0">
                <a:solidFill>
                  <a:schemeClr val="bg1"/>
                </a:solidFill>
              </a:rPr>
              <a:t>A pantomime riot took place at the </a:t>
            </a:r>
            <a:r>
              <a:rPr lang="en-GB" i="1" dirty="0" err="1">
                <a:solidFill>
                  <a:schemeClr val="bg1"/>
                </a:solidFill>
              </a:rPr>
              <a:t>Augustales</a:t>
            </a:r>
            <a:r>
              <a:rPr lang="en-GB" i="1" dirty="0">
                <a:solidFill>
                  <a:schemeClr val="bg1"/>
                </a:solidFill>
              </a:rPr>
              <a:t> </a:t>
            </a:r>
            <a:r>
              <a:rPr lang="en-GB" i="1" dirty="0" err="1">
                <a:solidFill>
                  <a:schemeClr val="bg1"/>
                </a:solidFill>
              </a:rPr>
              <a:t>ludi</a:t>
            </a:r>
            <a:r>
              <a:rPr lang="en-GB" i="1" dirty="0">
                <a:solidFill>
                  <a:schemeClr val="bg1"/>
                </a:solidFill>
              </a:rPr>
              <a:t> </a:t>
            </a:r>
            <a:r>
              <a:rPr lang="en-GB" dirty="0">
                <a:solidFill>
                  <a:schemeClr val="bg1"/>
                </a:solidFill>
              </a:rPr>
              <a:t>in October AD </a:t>
            </a:r>
            <a:r>
              <a:rPr lang="en-GB" dirty="0" smtClean="0">
                <a:solidFill>
                  <a:schemeClr val="bg1"/>
                </a:solidFill>
              </a:rPr>
              <a:t>14:</a:t>
            </a:r>
          </a:p>
          <a:p>
            <a:pPr lvl="1"/>
            <a:r>
              <a:rPr lang="en-GB" dirty="0" smtClean="0">
                <a:solidFill>
                  <a:schemeClr val="bg1"/>
                </a:solidFill>
              </a:rPr>
              <a:t>Causes of disturbances due to rivalry of actors (</a:t>
            </a:r>
            <a:r>
              <a:rPr lang="en-GB" b="1" dirty="0" err="1" smtClean="0">
                <a:solidFill>
                  <a:schemeClr val="bg1"/>
                </a:solidFill>
              </a:rPr>
              <a:t>Tac</a:t>
            </a:r>
            <a:r>
              <a:rPr lang="en-GB" b="1" dirty="0" smtClean="0">
                <a:solidFill>
                  <a:schemeClr val="bg1"/>
                </a:solidFill>
              </a:rPr>
              <a:t>. </a:t>
            </a:r>
            <a:r>
              <a:rPr lang="en-GB" b="1" i="1" dirty="0" smtClean="0">
                <a:solidFill>
                  <a:schemeClr val="bg1"/>
                </a:solidFill>
              </a:rPr>
              <a:t>Ann. </a:t>
            </a:r>
            <a:r>
              <a:rPr lang="en-GB" b="1" dirty="0" smtClean="0">
                <a:solidFill>
                  <a:schemeClr val="bg1"/>
                </a:solidFill>
              </a:rPr>
              <a:t>1.54</a:t>
            </a:r>
            <a:r>
              <a:rPr lang="en-GB" dirty="0" smtClean="0">
                <a:solidFill>
                  <a:schemeClr val="bg1"/>
                </a:solidFill>
              </a:rPr>
              <a:t>) and one </a:t>
            </a:r>
            <a:r>
              <a:rPr lang="en-GB" dirty="0">
                <a:solidFill>
                  <a:schemeClr val="bg1"/>
                </a:solidFill>
              </a:rPr>
              <a:t>of the actors would not enter the theatre for the stipulated </a:t>
            </a:r>
            <a:r>
              <a:rPr lang="en-GB" dirty="0" smtClean="0">
                <a:solidFill>
                  <a:schemeClr val="bg1"/>
                </a:solidFill>
              </a:rPr>
              <a:t>pay – “…tribunes </a:t>
            </a:r>
            <a:r>
              <a:rPr lang="en-GB" dirty="0">
                <a:solidFill>
                  <a:schemeClr val="bg1"/>
                </a:solidFill>
              </a:rPr>
              <a:t>convened the senate that very day and begged it to permit them to spend more than the legal amount</a:t>
            </a:r>
            <a:r>
              <a:rPr lang="en-GB" dirty="0" smtClean="0">
                <a:solidFill>
                  <a:schemeClr val="bg1"/>
                </a:solidFill>
              </a:rPr>
              <a:t>.”- </a:t>
            </a:r>
            <a:r>
              <a:rPr lang="en-GB" b="1" dirty="0" err="1" smtClean="0">
                <a:solidFill>
                  <a:schemeClr val="bg1"/>
                </a:solidFill>
              </a:rPr>
              <a:t>Dio</a:t>
            </a:r>
            <a:r>
              <a:rPr lang="en-GB" b="1" dirty="0" smtClean="0">
                <a:solidFill>
                  <a:schemeClr val="bg1"/>
                </a:solidFill>
              </a:rPr>
              <a:t> </a:t>
            </a:r>
            <a:r>
              <a:rPr lang="en-GB" b="1" dirty="0">
                <a:solidFill>
                  <a:schemeClr val="bg1"/>
                </a:solidFill>
              </a:rPr>
              <a:t>Cassius </a:t>
            </a:r>
            <a:r>
              <a:rPr lang="en-GB" b="1" dirty="0" smtClean="0">
                <a:solidFill>
                  <a:schemeClr val="bg1"/>
                </a:solidFill>
              </a:rPr>
              <a:t>47.2</a:t>
            </a:r>
            <a:r>
              <a:rPr lang="en-GB" dirty="0" smtClean="0">
                <a:solidFill>
                  <a:schemeClr val="bg1"/>
                </a:solidFill>
              </a:rPr>
              <a:t>.</a:t>
            </a:r>
          </a:p>
          <a:p>
            <a:pPr lvl="1"/>
            <a:endParaRPr lang="en-GB" sz="600" b="1" dirty="0">
              <a:solidFill>
                <a:schemeClr val="bg1"/>
              </a:solidFill>
            </a:endParaRPr>
          </a:p>
          <a:p>
            <a:r>
              <a:rPr lang="en-GB" dirty="0">
                <a:solidFill>
                  <a:schemeClr val="bg1"/>
                </a:solidFill>
              </a:rPr>
              <a:t>In AD 15 riots break out again, apparently instigated by pantomimes</a:t>
            </a:r>
            <a:r>
              <a:rPr lang="en-GB" dirty="0" smtClean="0">
                <a:solidFill>
                  <a:schemeClr val="bg1"/>
                </a:solidFill>
              </a:rPr>
              <a:t>:</a:t>
            </a:r>
          </a:p>
          <a:p>
            <a:pPr lvl="1"/>
            <a:r>
              <a:rPr lang="en-GB" dirty="0" smtClean="0">
                <a:solidFill>
                  <a:schemeClr val="bg1"/>
                </a:solidFill>
              </a:rPr>
              <a:t>“</a:t>
            </a:r>
            <a:r>
              <a:rPr lang="en-GB" dirty="0">
                <a:solidFill>
                  <a:schemeClr val="bg1"/>
                </a:solidFill>
              </a:rPr>
              <a:t>Apart from casualties among the populace, several soldiers and a centurion were killed, and an officer of the Praetorian Guards wounded, in the attempt to repress the insults levelled at the magistracy and the dissension of the </a:t>
            </a:r>
            <a:r>
              <a:rPr lang="en-GB" dirty="0" smtClean="0">
                <a:solidFill>
                  <a:schemeClr val="bg1"/>
                </a:solidFill>
              </a:rPr>
              <a:t>crowd… </a:t>
            </a:r>
            <a:r>
              <a:rPr lang="en-GB" dirty="0">
                <a:solidFill>
                  <a:schemeClr val="bg1"/>
                </a:solidFill>
              </a:rPr>
              <a:t>Measures in plenty were framed to limit the expenditure on entertainments and to curb the extravagance of the partisans. The most striking were: that no senator was to enter the houses of the pantomimes; that, if they came out into public, Roman knights were not to gather round, nor were their performances to be followed except in the theatre; while the praetors were to be authorized to punish by exile any disorder among the spectators.” – </a:t>
            </a:r>
            <a:r>
              <a:rPr lang="en-GB" b="1" dirty="0" err="1" smtClean="0">
                <a:solidFill>
                  <a:schemeClr val="bg1"/>
                </a:solidFill>
              </a:rPr>
              <a:t>Tac</a:t>
            </a:r>
            <a:r>
              <a:rPr lang="en-GB" b="1" dirty="0" smtClean="0">
                <a:solidFill>
                  <a:schemeClr val="bg1"/>
                </a:solidFill>
              </a:rPr>
              <a:t>. </a:t>
            </a:r>
            <a:r>
              <a:rPr lang="en-GB" b="1" i="1" dirty="0" smtClean="0">
                <a:solidFill>
                  <a:schemeClr val="bg1"/>
                </a:solidFill>
              </a:rPr>
              <a:t>Ann. </a:t>
            </a:r>
            <a:r>
              <a:rPr lang="en-GB" b="1" dirty="0">
                <a:solidFill>
                  <a:schemeClr val="bg1"/>
                </a:solidFill>
              </a:rPr>
              <a:t>1.77</a:t>
            </a:r>
            <a:r>
              <a:rPr lang="en-GB" dirty="0" smtClean="0">
                <a:solidFill>
                  <a:schemeClr val="bg1"/>
                </a:solidFill>
              </a:rPr>
              <a:t>.</a:t>
            </a:r>
            <a:endParaRPr lang="en-GB" dirty="0">
              <a:solidFill>
                <a:schemeClr val="bg1"/>
              </a:solidFill>
            </a:endParaRPr>
          </a:p>
          <a:p>
            <a:endParaRPr lang="en-GB" b="1" dirty="0">
              <a:solidFill>
                <a:schemeClr val="bg1"/>
              </a:solidFill>
            </a:endParaRPr>
          </a:p>
          <a:p>
            <a:pPr lvl="1"/>
            <a:endParaRPr lang="en-GB" dirty="0">
              <a:solidFill>
                <a:schemeClr val="bg1"/>
              </a:solidFill>
            </a:endParaRPr>
          </a:p>
        </p:txBody>
      </p:sp>
    </p:spTree>
    <p:extLst>
      <p:ext uri="{BB962C8B-B14F-4D97-AF65-F5344CB8AC3E}">
        <p14:creationId xmlns:p14="http://schemas.microsoft.com/office/powerpoint/2010/main" val="3891036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04664"/>
            <a:ext cx="8784976" cy="6336704"/>
          </a:xfrm>
        </p:spPr>
        <p:txBody>
          <a:bodyPr>
            <a:normAutofit lnSpcReduction="10000"/>
          </a:bodyPr>
          <a:lstStyle/>
          <a:p>
            <a:r>
              <a:rPr lang="en-GB" dirty="0" smtClean="0">
                <a:solidFill>
                  <a:schemeClr val="bg1"/>
                </a:solidFill>
              </a:rPr>
              <a:t>Specific catalysts: insufficient money and pay being provided for pantomime performances. </a:t>
            </a:r>
          </a:p>
          <a:p>
            <a:endParaRPr lang="en-GB" sz="1100" dirty="0">
              <a:solidFill>
                <a:schemeClr val="bg1"/>
              </a:solidFill>
            </a:endParaRPr>
          </a:p>
          <a:p>
            <a:r>
              <a:rPr lang="en-GB" dirty="0" smtClean="0">
                <a:solidFill>
                  <a:schemeClr val="bg1"/>
                </a:solidFill>
              </a:rPr>
              <a:t>Underlying causes: a number of pantomimes former knights (desire for pay and fame), connection with many of knights in 14 rows. Social tensions (</a:t>
            </a:r>
            <a:r>
              <a:rPr lang="en-GB" i="1" dirty="0" smtClean="0">
                <a:solidFill>
                  <a:schemeClr val="bg1"/>
                </a:solidFill>
              </a:rPr>
              <a:t>Hor. Epist. </a:t>
            </a:r>
            <a:r>
              <a:rPr lang="en-GB" dirty="0" smtClean="0">
                <a:solidFill>
                  <a:schemeClr val="bg1"/>
                </a:solidFill>
              </a:rPr>
              <a:t>2.1.182).</a:t>
            </a:r>
          </a:p>
          <a:p>
            <a:pPr marL="137160" indent="0">
              <a:buNone/>
            </a:pPr>
            <a:endParaRPr lang="en-GB" sz="1100" dirty="0">
              <a:solidFill>
                <a:schemeClr val="bg1"/>
              </a:solidFill>
            </a:endParaRPr>
          </a:p>
          <a:p>
            <a:pPr marL="137160" indent="0">
              <a:buNone/>
            </a:pPr>
            <a:r>
              <a:rPr lang="en-GB" dirty="0" smtClean="0">
                <a:solidFill>
                  <a:schemeClr val="bg1"/>
                </a:solidFill>
              </a:rPr>
              <a:t>“He [Drusus] </a:t>
            </a:r>
            <a:r>
              <a:rPr lang="en-GB" dirty="0">
                <a:solidFill>
                  <a:schemeClr val="bg1"/>
                </a:solidFill>
              </a:rPr>
              <a:t>was so friendly with the actors, that this class raised a tumult and could not be brought to order even by the laws that Tiberius had introduced for regulating </a:t>
            </a:r>
            <a:r>
              <a:rPr lang="en-GB" dirty="0" smtClean="0">
                <a:solidFill>
                  <a:schemeClr val="bg1"/>
                </a:solidFill>
              </a:rPr>
              <a:t>them.” – </a:t>
            </a:r>
            <a:r>
              <a:rPr lang="en-GB" b="1" dirty="0" err="1" smtClean="0">
                <a:solidFill>
                  <a:schemeClr val="bg1"/>
                </a:solidFill>
              </a:rPr>
              <a:t>Dio</a:t>
            </a:r>
            <a:r>
              <a:rPr lang="en-GB" b="1" dirty="0" smtClean="0">
                <a:solidFill>
                  <a:schemeClr val="bg1"/>
                </a:solidFill>
              </a:rPr>
              <a:t> Cassius 57.14.10</a:t>
            </a:r>
            <a:r>
              <a:rPr lang="en-GB" dirty="0" smtClean="0">
                <a:solidFill>
                  <a:schemeClr val="bg1"/>
                </a:solidFill>
              </a:rPr>
              <a:t>.</a:t>
            </a:r>
          </a:p>
          <a:p>
            <a:pPr marL="137160" indent="0">
              <a:buNone/>
            </a:pPr>
            <a:endParaRPr lang="en-GB" sz="1100" dirty="0">
              <a:solidFill>
                <a:schemeClr val="bg1"/>
              </a:solidFill>
            </a:endParaRPr>
          </a:p>
          <a:p>
            <a:pPr marL="137160" indent="0">
              <a:buNone/>
            </a:pPr>
            <a:r>
              <a:rPr lang="en-GB" dirty="0" smtClean="0">
                <a:solidFill>
                  <a:schemeClr val="bg1"/>
                </a:solidFill>
              </a:rPr>
              <a:t>“</a:t>
            </a:r>
            <a:r>
              <a:rPr lang="en-GB" dirty="0">
                <a:solidFill>
                  <a:schemeClr val="bg1"/>
                </a:solidFill>
              </a:rPr>
              <a:t>He gave no public shows at all, and very seldom attended those given by others, especially after he was forced to buy the freedom of a comic actor named </a:t>
            </a:r>
            <a:r>
              <a:rPr lang="en-GB" dirty="0" err="1">
                <a:solidFill>
                  <a:schemeClr val="bg1"/>
                </a:solidFill>
              </a:rPr>
              <a:t>Actius</a:t>
            </a:r>
            <a:r>
              <a:rPr lang="en-GB" dirty="0">
                <a:solidFill>
                  <a:schemeClr val="bg1"/>
                </a:solidFill>
              </a:rPr>
              <a:t>.” – </a:t>
            </a:r>
            <a:r>
              <a:rPr lang="en-GB" b="1" dirty="0">
                <a:solidFill>
                  <a:schemeClr val="bg1"/>
                </a:solidFill>
              </a:rPr>
              <a:t>Suetonius </a:t>
            </a:r>
            <a:r>
              <a:rPr lang="en-GB" b="1" i="1" dirty="0">
                <a:solidFill>
                  <a:schemeClr val="bg1"/>
                </a:solidFill>
              </a:rPr>
              <a:t>Tiberius </a:t>
            </a:r>
            <a:r>
              <a:rPr lang="en-GB" b="1" dirty="0">
                <a:solidFill>
                  <a:schemeClr val="bg1"/>
                </a:solidFill>
              </a:rPr>
              <a:t>47</a:t>
            </a:r>
            <a:r>
              <a:rPr lang="en-GB" dirty="0">
                <a:solidFill>
                  <a:schemeClr val="bg1"/>
                </a:solidFill>
              </a:rPr>
              <a:t>. </a:t>
            </a:r>
          </a:p>
          <a:p>
            <a:pPr marL="137160" indent="0">
              <a:buNone/>
            </a:pPr>
            <a:endParaRPr lang="en-GB" dirty="0"/>
          </a:p>
        </p:txBody>
      </p:sp>
    </p:spTree>
    <p:extLst>
      <p:ext uri="{BB962C8B-B14F-4D97-AF65-F5344CB8AC3E}">
        <p14:creationId xmlns:p14="http://schemas.microsoft.com/office/powerpoint/2010/main" val="4273742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smtClean="0">
                <a:solidFill>
                  <a:schemeClr val="bg1"/>
                </a:solidFill>
              </a:rPr>
              <a:t>Punishing Rabble-rousers </a:t>
            </a:r>
            <a:endParaRPr lang="en-GB" dirty="0">
              <a:solidFill>
                <a:schemeClr val="bg1"/>
              </a:solidFill>
            </a:endParaRPr>
          </a:p>
        </p:txBody>
      </p:sp>
      <p:sp>
        <p:nvSpPr>
          <p:cNvPr id="3" name="Content Placeholder 2"/>
          <p:cNvSpPr>
            <a:spLocks noGrp="1"/>
          </p:cNvSpPr>
          <p:nvPr>
            <p:ph idx="1"/>
          </p:nvPr>
        </p:nvSpPr>
        <p:spPr>
          <a:xfrm>
            <a:off x="0" y="980728"/>
            <a:ext cx="9144000" cy="5877272"/>
          </a:xfrm>
        </p:spPr>
        <p:txBody>
          <a:bodyPr>
            <a:normAutofit fontScale="92500" lnSpcReduction="10000"/>
          </a:bodyPr>
          <a:lstStyle/>
          <a:p>
            <a:pPr marL="137160" indent="0">
              <a:buNone/>
            </a:pPr>
            <a:r>
              <a:rPr lang="en-GB" sz="2400" dirty="0" smtClean="0">
                <a:solidFill>
                  <a:schemeClr val="bg1"/>
                </a:solidFill>
              </a:rPr>
              <a:t>“</a:t>
            </a:r>
            <a:r>
              <a:rPr lang="en-GB" sz="2400" dirty="0">
                <a:solidFill>
                  <a:schemeClr val="bg1"/>
                </a:solidFill>
              </a:rPr>
              <a:t>Those who are responsible for sedition and disturbance when a mob has been excited are, according to their social standing, either hanged on the gallows or thrown to the beasts or deported to an island</a:t>
            </a:r>
            <a:r>
              <a:rPr lang="en-GB" sz="2400" dirty="0" smtClean="0">
                <a:solidFill>
                  <a:schemeClr val="bg1"/>
                </a:solidFill>
              </a:rPr>
              <a:t>.” - </a:t>
            </a:r>
            <a:r>
              <a:rPr lang="en-GB" sz="2400" b="1" i="1" dirty="0" smtClean="0">
                <a:solidFill>
                  <a:schemeClr val="bg1"/>
                </a:solidFill>
              </a:rPr>
              <a:t>Digest </a:t>
            </a:r>
            <a:r>
              <a:rPr lang="en-GB" sz="2400" b="1" dirty="0" smtClean="0">
                <a:solidFill>
                  <a:schemeClr val="bg1"/>
                </a:solidFill>
              </a:rPr>
              <a:t>48.19.38.2 </a:t>
            </a:r>
            <a:r>
              <a:rPr lang="en-GB" sz="2400" dirty="0" smtClean="0">
                <a:solidFill>
                  <a:schemeClr val="bg1"/>
                </a:solidFill>
              </a:rPr>
              <a:t>(Paulus).</a:t>
            </a:r>
            <a:r>
              <a:rPr lang="en-GB" sz="2400" b="1" dirty="0" smtClean="0">
                <a:solidFill>
                  <a:schemeClr val="bg1"/>
                </a:solidFill>
              </a:rPr>
              <a:t> </a:t>
            </a:r>
          </a:p>
          <a:p>
            <a:pPr marL="137160" indent="0">
              <a:buNone/>
            </a:pPr>
            <a:endParaRPr lang="en-GB" sz="500" b="1" dirty="0" smtClean="0">
              <a:solidFill>
                <a:schemeClr val="bg1"/>
              </a:solidFill>
            </a:endParaRPr>
          </a:p>
          <a:p>
            <a:pPr marL="137160" indent="0">
              <a:buNone/>
            </a:pPr>
            <a:r>
              <a:rPr lang="en-GB" sz="2400" dirty="0">
                <a:solidFill>
                  <a:schemeClr val="bg1"/>
                </a:solidFill>
              </a:rPr>
              <a:t>“Certain persons, who commonly call themselves "the lads</a:t>
            </a:r>
            <a:r>
              <a:rPr lang="en-GB" sz="2400" dirty="0" smtClean="0">
                <a:solidFill>
                  <a:schemeClr val="bg1"/>
                </a:solidFill>
              </a:rPr>
              <a:t>,“… where </a:t>
            </a:r>
            <a:r>
              <a:rPr lang="en-GB" sz="2400" dirty="0">
                <a:solidFill>
                  <a:schemeClr val="bg1"/>
                </a:solidFill>
              </a:rPr>
              <a:t>there is unrest </a:t>
            </a:r>
            <a:r>
              <a:rPr lang="en-GB" sz="2400" dirty="0" smtClean="0">
                <a:solidFill>
                  <a:schemeClr val="bg1"/>
                </a:solidFill>
              </a:rPr>
              <a:t>[they] play </a:t>
            </a:r>
            <a:r>
              <a:rPr lang="en-GB" sz="2400" dirty="0">
                <a:solidFill>
                  <a:schemeClr val="bg1"/>
                </a:solidFill>
              </a:rPr>
              <a:t>to the gallery for the applause of the mob. If they do no more than this and have not previously been admonished by the governor, they are beaten with rods and dismissed and also forbidden to attend public entertainments. But if after such correction they are caught doing the same again, they should be punished with exile; or sometimes capital punishment may be imposed…”- </a:t>
            </a:r>
            <a:r>
              <a:rPr lang="en-GB" sz="2400" b="1" i="1" dirty="0">
                <a:solidFill>
                  <a:schemeClr val="bg1"/>
                </a:solidFill>
              </a:rPr>
              <a:t>Digest </a:t>
            </a:r>
            <a:r>
              <a:rPr lang="en-GB" sz="2400" b="1" dirty="0">
                <a:solidFill>
                  <a:schemeClr val="bg1"/>
                </a:solidFill>
              </a:rPr>
              <a:t>48.19.28.3</a:t>
            </a:r>
            <a:r>
              <a:rPr lang="en-GB" sz="2400" dirty="0">
                <a:solidFill>
                  <a:schemeClr val="bg1"/>
                </a:solidFill>
              </a:rPr>
              <a:t> (</a:t>
            </a:r>
            <a:r>
              <a:rPr lang="en-GB" sz="2400" dirty="0" err="1">
                <a:solidFill>
                  <a:schemeClr val="bg1"/>
                </a:solidFill>
              </a:rPr>
              <a:t>Callistratus</a:t>
            </a:r>
            <a:r>
              <a:rPr lang="en-GB" sz="2400" dirty="0">
                <a:solidFill>
                  <a:schemeClr val="bg1"/>
                </a:solidFill>
              </a:rPr>
              <a:t>).</a:t>
            </a:r>
          </a:p>
          <a:p>
            <a:pPr marL="137160" indent="0">
              <a:buNone/>
            </a:pPr>
            <a:endParaRPr lang="en-GB" sz="500" b="1" dirty="0">
              <a:solidFill>
                <a:schemeClr val="bg1"/>
              </a:solidFill>
            </a:endParaRPr>
          </a:p>
          <a:p>
            <a:r>
              <a:rPr lang="en-GB" dirty="0" err="1">
                <a:solidFill>
                  <a:schemeClr val="bg1"/>
                </a:solidFill>
              </a:rPr>
              <a:t>Leontius</a:t>
            </a:r>
            <a:r>
              <a:rPr lang="en-GB" dirty="0">
                <a:solidFill>
                  <a:schemeClr val="bg1"/>
                </a:solidFill>
              </a:rPr>
              <a:t> prefect of Rome under </a:t>
            </a:r>
            <a:r>
              <a:rPr lang="en-GB" dirty="0" err="1">
                <a:solidFill>
                  <a:schemeClr val="bg1"/>
                </a:solidFill>
              </a:rPr>
              <a:t>Constantius</a:t>
            </a:r>
            <a:r>
              <a:rPr lang="en-GB" dirty="0">
                <a:solidFill>
                  <a:schemeClr val="bg1"/>
                </a:solidFill>
              </a:rPr>
              <a:t> II, diffuses a riot (reportedly as a result of a scarcity of wine) by singling out on of the ringleaders and having him strung up and publicly flogged – </a:t>
            </a:r>
            <a:r>
              <a:rPr lang="en-GB" b="1" dirty="0" err="1">
                <a:solidFill>
                  <a:schemeClr val="bg1"/>
                </a:solidFill>
              </a:rPr>
              <a:t>Ammianus</a:t>
            </a:r>
            <a:r>
              <a:rPr lang="en-GB" b="1" dirty="0">
                <a:solidFill>
                  <a:schemeClr val="bg1"/>
                </a:solidFill>
              </a:rPr>
              <a:t> </a:t>
            </a:r>
            <a:r>
              <a:rPr lang="en-GB" b="1" dirty="0" err="1">
                <a:solidFill>
                  <a:schemeClr val="bg1"/>
                </a:solidFill>
              </a:rPr>
              <a:t>Marcellinus</a:t>
            </a:r>
            <a:r>
              <a:rPr lang="en-GB" b="1" dirty="0">
                <a:solidFill>
                  <a:schemeClr val="bg1"/>
                </a:solidFill>
              </a:rPr>
              <a:t> </a:t>
            </a:r>
            <a:r>
              <a:rPr lang="en-GB" b="1" i="1" dirty="0">
                <a:solidFill>
                  <a:schemeClr val="bg1"/>
                </a:solidFill>
              </a:rPr>
              <a:t>Roman Antiquities </a:t>
            </a:r>
            <a:r>
              <a:rPr lang="en-GB" b="1" dirty="0">
                <a:solidFill>
                  <a:schemeClr val="bg1"/>
                </a:solidFill>
              </a:rPr>
              <a:t>15.7</a:t>
            </a:r>
            <a:r>
              <a:rPr lang="en-GB" dirty="0">
                <a:solidFill>
                  <a:schemeClr val="bg1"/>
                </a:solidFill>
              </a:rPr>
              <a:t>. </a:t>
            </a:r>
          </a:p>
          <a:p>
            <a:pPr marL="137160" indent="0">
              <a:buNone/>
            </a:pPr>
            <a:endParaRPr lang="en-GB"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278854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76672"/>
            <a:ext cx="8964488" cy="5832688"/>
          </a:xfrm>
        </p:spPr>
        <p:txBody>
          <a:bodyPr>
            <a:normAutofit/>
          </a:bodyPr>
          <a:lstStyle/>
          <a:p>
            <a:pPr marL="137160" indent="0" algn="ctr">
              <a:buNone/>
            </a:pPr>
            <a:endParaRPr lang="en-GB" sz="6000" dirty="0" smtClean="0"/>
          </a:p>
          <a:p>
            <a:pPr marL="137160" indent="0" algn="ctr">
              <a:buNone/>
            </a:pPr>
            <a:endParaRPr lang="en-GB" sz="6000" dirty="0"/>
          </a:p>
          <a:p>
            <a:pPr marL="137160" indent="0" algn="ctr">
              <a:buNone/>
            </a:pPr>
            <a:r>
              <a:rPr lang="en-GB" sz="6000" b="1" dirty="0" smtClean="0">
                <a:solidFill>
                  <a:schemeClr val="bg1"/>
                </a:solidFill>
              </a:rPr>
              <a:t>Maintaining Order </a:t>
            </a:r>
          </a:p>
        </p:txBody>
      </p:sp>
    </p:spTree>
    <p:extLst>
      <p:ext uri="{BB962C8B-B14F-4D97-AF65-F5344CB8AC3E}">
        <p14:creationId xmlns:p14="http://schemas.microsoft.com/office/powerpoint/2010/main" val="153854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Order in the Republic</a:t>
            </a:r>
            <a:endParaRPr lang="en-GB" dirty="0">
              <a:solidFill>
                <a:schemeClr val="bg1"/>
              </a:solidFill>
            </a:endParaRPr>
          </a:p>
        </p:txBody>
      </p:sp>
      <p:sp>
        <p:nvSpPr>
          <p:cNvPr id="3" name="Content Placeholder 2"/>
          <p:cNvSpPr>
            <a:spLocks noGrp="1"/>
          </p:cNvSpPr>
          <p:nvPr>
            <p:ph idx="1"/>
          </p:nvPr>
        </p:nvSpPr>
        <p:spPr>
          <a:xfrm>
            <a:off x="107504" y="1484784"/>
            <a:ext cx="8928992" cy="5373216"/>
          </a:xfrm>
        </p:spPr>
        <p:txBody>
          <a:bodyPr>
            <a:normAutofit fontScale="92500"/>
          </a:bodyPr>
          <a:lstStyle/>
          <a:p>
            <a:r>
              <a:rPr lang="en-GB" dirty="0">
                <a:solidFill>
                  <a:schemeClr val="bg1"/>
                </a:solidFill>
              </a:rPr>
              <a:t>Responsibility for maintaining order – </a:t>
            </a:r>
            <a:r>
              <a:rPr lang="en-GB" i="1" dirty="0" err="1">
                <a:solidFill>
                  <a:schemeClr val="bg1"/>
                </a:solidFill>
              </a:rPr>
              <a:t>aediles</a:t>
            </a:r>
            <a:r>
              <a:rPr lang="en-GB" dirty="0">
                <a:solidFill>
                  <a:schemeClr val="bg1"/>
                </a:solidFill>
              </a:rPr>
              <a:t>, </a:t>
            </a:r>
            <a:r>
              <a:rPr lang="en-GB" i="1" dirty="0" err="1">
                <a:solidFill>
                  <a:schemeClr val="bg1"/>
                </a:solidFill>
              </a:rPr>
              <a:t>tresviri</a:t>
            </a:r>
            <a:r>
              <a:rPr lang="en-GB" i="1" dirty="0">
                <a:solidFill>
                  <a:schemeClr val="bg1"/>
                </a:solidFill>
              </a:rPr>
              <a:t> </a:t>
            </a:r>
            <a:r>
              <a:rPr lang="en-GB" i="1" dirty="0" err="1">
                <a:solidFill>
                  <a:schemeClr val="bg1"/>
                </a:solidFill>
              </a:rPr>
              <a:t>capitales</a:t>
            </a:r>
            <a:r>
              <a:rPr lang="en-GB" dirty="0">
                <a:solidFill>
                  <a:schemeClr val="bg1"/>
                </a:solidFill>
              </a:rPr>
              <a:t>? – more serious issues of disorder, magistrates with imperium? </a:t>
            </a:r>
          </a:p>
          <a:p>
            <a:endParaRPr lang="en-GB" sz="900" dirty="0">
              <a:solidFill>
                <a:schemeClr val="bg1"/>
              </a:solidFill>
            </a:endParaRPr>
          </a:p>
          <a:p>
            <a:r>
              <a:rPr lang="en-GB" dirty="0">
                <a:solidFill>
                  <a:schemeClr val="bg1"/>
                </a:solidFill>
              </a:rPr>
              <a:t>Single out ringleaders of disorder. Magistrates usually only had </a:t>
            </a:r>
            <a:r>
              <a:rPr lang="en-GB" dirty="0" err="1">
                <a:solidFill>
                  <a:schemeClr val="bg1"/>
                </a:solidFill>
              </a:rPr>
              <a:t>lictors</a:t>
            </a:r>
            <a:r>
              <a:rPr lang="en-GB" dirty="0">
                <a:solidFill>
                  <a:schemeClr val="bg1"/>
                </a:solidFill>
              </a:rPr>
              <a:t> with him. Quelling disorder relied upon the majority of people accepting their authority. </a:t>
            </a:r>
          </a:p>
          <a:p>
            <a:endParaRPr lang="en-GB" sz="900" dirty="0">
              <a:solidFill>
                <a:schemeClr val="bg1"/>
              </a:solidFill>
            </a:endParaRPr>
          </a:p>
          <a:p>
            <a:r>
              <a:rPr lang="en-GB" dirty="0">
                <a:solidFill>
                  <a:schemeClr val="bg1"/>
                </a:solidFill>
              </a:rPr>
              <a:t>Usual prohibitions about having armed soldiers in the </a:t>
            </a:r>
            <a:r>
              <a:rPr lang="en-GB" i="1" dirty="0" err="1">
                <a:solidFill>
                  <a:schemeClr val="bg1"/>
                </a:solidFill>
              </a:rPr>
              <a:t>pomerium</a:t>
            </a:r>
            <a:r>
              <a:rPr lang="en-GB" dirty="0">
                <a:solidFill>
                  <a:schemeClr val="bg1"/>
                </a:solidFill>
              </a:rPr>
              <a:t>. Normally to carry arms was capitol offence. </a:t>
            </a:r>
          </a:p>
          <a:p>
            <a:endParaRPr lang="en-GB" sz="900" dirty="0">
              <a:solidFill>
                <a:schemeClr val="bg1"/>
              </a:solidFill>
            </a:endParaRPr>
          </a:p>
          <a:p>
            <a:pPr marL="0">
              <a:buNone/>
            </a:pPr>
            <a:r>
              <a:rPr lang="en-GB" dirty="0">
                <a:solidFill>
                  <a:schemeClr val="bg1"/>
                </a:solidFill>
              </a:rPr>
              <a:t>“…and throughout Rome night watches were to be placed by the junior magistrates.” – </a:t>
            </a:r>
            <a:r>
              <a:rPr lang="en-GB" b="1" dirty="0" err="1">
                <a:solidFill>
                  <a:schemeClr val="bg1"/>
                </a:solidFill>
              </a:rPr>
              <a:t>Sullust</a:t>
            </a:r>
            <a:r>
              <a:rPr lang="en-GB" b="1" dirty="0">
                <a:solidFill>
                  <a:schemeClr val="bg1"/>
                </a:solidFill>
              </a:rPr>
              <a:t> </a:t>
            </a:r>
            <a:r>
              <a:rPr lang="en-GB" b="1" i="1" dirty="0" err="1">
                <a:solidFill>
                  <a:schemeClr val="bg1"/>
                </a:solidFill>
              </a:rPr>
              <a:t>Catiline</a:t>
            </a:r>
            <a:r>
              <a:rPr lang="en-GB" b="1" i="1" dirty="0">
                <a:solidFill>
                  <a:schemeClr val="bg1"/>
                </a:solidFill>
              </a:rPr>
              <a:t> Conspiracy </a:t>
            </a:r>
            <a:r>
              <a:rPr lang="en-GB" b="1" dirty="0">
                <a:solidFill>
                  <a:schemeClr val="bg1"/>
                </a:solidFill>
              </a:rPr>
              <a:t>30.7</a:t>
            </a:r>
            <a:r>
              <a:rPr lang="en-GB" dirty="0">
                <a:solidFill>
                  <a:schemeClr val="bg1"/>
                </a:solidFill>
              </a:rPr>
              <a:t>.</a:t>
            </a:r>
          </a:p>
          <a:p>
            <a:endParaRPr lang="en-GB" dirty="0">
              <a:solidFill>
                <a:schemeClr val="bg1"/>
              </a:solidFill>
            </a:endParaRPr>
          </a:p>
        </p:txBody>
      </p:sp>
    </p:spTree>
    <p:extLst>
      <p:ext uri="{BB962C8B-B14F-4D97-AF65-F5344CB8AC3E}">
        <p14:creationId xmlns:p14="http://schemas.microsoft.com/office/powerpoint/2010/main" val="24312300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06" y="-7273"/>
            <a:ext cx="9139494" cy="3148241"/>
          </a:xfrm>
        </p:spPr>
        <p:txBody>
          <a:bodyPr>
            <a:normAutofit lnSpcReduction="10000"/>
          </a:bodyPr>
          <a:lstStyle/>
          <a:p>
            <a:r>
              <a:rPr lang="en-GB" sz="2700" dirty="0" smtClean="0">
                <a:solidFill>
                  <a:schemeClr val="bg1"/>
                </a:solidFill>
              </a:rPr>
              <a:t>Augustus: Praetorian Guard </a:t>
            </a:r>
            <a:r>
              <a:rPr lang="en-GB" sz="2700" dirty="0">
                <a:solidFill>
                  <a:schemeClr val="bg1"/>
                </a:solidFill>
              </a:rPr>
              <a:t>-</a:t>
            </a:r>
            <a:r>
              <a:rPr lang="en-GB" sz="2700" dirty="0" smtClean="0">
                <a:solidFill>
                  <a:schemeClr val="bg1"/>
                </a:solidFill>
              </a:rPr>
              <a:t> 9 units of c.500 men, three of which usually attended the emperor – increased to 12 by AD 47.</a:t>
            </a:r>
            <a:r>
              <a:rPr lang="en-GB" sz="2700" dirty="0">
                <a:solidFill>
                  <a:schemeClr val="bg1"/>
                </a:solidFill>
              </a:rPr>
              <a:t> </a:t>
            </a:r>
            <a:r>
              <a:rPr lang="en-GB" sz="2700" dirty="0" smtClean="0">
                <a:solidFill>
                  <a:schemeClr val="bg1"/>
                </a:solidFill>
              </a:rPr>
              <a:t>These units also had a detachment of cavalry – c.1,200 horsemen.</a:t>
            </a:r>
          </a:p>
          <a:p>
            <a:endParaRPr lang="en-GB" sz="200" dirty="0" smtClean="0">
              <a:solidFill>
                <a:schemeClr val="bg1"/>
              </a:solidFill>
            </a:endParaRPr>
          </a:p>
          <a:p>
            <a:r>
              <a:rPr lang="en-GB" sz="2700" dirty="0" smtClean="0">
                <a:solidFill>
                  <a:schemeClr val="bg1"/>
                </a:solidFill>
              </a:rPr>
              <a:t>Augustus to Galba - German body-guard – restored by Trajan.</a:t>
            </a:r>
          </a:p>
          <a:p>
            <a:endParaRPr lang="en-GB" sz="200" dirty="0">
              <a:solidFill>
                <a:schemeClr val="bg1"/>
              </a:solidFill>
            </a:endParaRPr>
          </a:p>
          <a:p>
            <a:r>
              <a:rPr lang="en-GB" sz="2700" dirty="0">
                <a:solidFill>
                  <a:schemeClr val="bg1"/>
                </a:solidFill>
              </a:rPr>
              <a:t>Three urban </a:t>
            </a:r>
            <a:r>
              <a:rPr lang="en-GB" sz="2700" dirty="0" smtClean="0">
                <a:solidFill>
                  <a:schemeClr val="bg1"/>
                </a:solidFill>
              </a:rPr>
              <a:t>cohorts </a:t>
            </a:r>
            <a:r>
              <a:rPr lang="en-GB" sz="2700" dirty="0">
                <a:solidFill>
                  <a:schemeClr val="bg1"/>
                </a:solidFill>
              </a:rPr>
              <a:t>established by Augustus.</a:t>
            </a:r>
          </a:p>
          <a:p>
            <a:endParaRPr lang="en-GB" sz="600" dirty="0">
              <a:solidFill>
                <a:schemeClr val="bg1"/>
              </a:solidFill>
            </a:endParaRPr>
          </a:p>
          <a:p>
            <a:endParaRPr lang="en-GB" sz="600" dirty="0">
              <a:solidFill>
                <a:schemeClr val="bg1"/>
              </a:solidFill>
            </a:endParaRPr>
          </a:p>
          <a:p>
            <a:endParaRPr lang="en-GB" dirty="0">
              <a:solidFill>
                <a:schemeClr val="bg1"/>
              </a:solidFill>
            </a:endParaRPr>
          </a:p>
        </p:txBody>
      </p:sp>
      <p:pic>
        <p:nvPicPr>
          <p:cNvPr id="4" name="Picture 3"/>
          <p:cNvPicPr>
            <a:picLocks noChangeAspect="1"/>
          </p:cNvPicPr>
          <p:nvPr/>
        </p:nvPicPr>
        <p:blipFill>
          <a:blip r:embed="rId2"/>
          <a:stretch>
            <a:fillRect/>
          </a:stretch>
        </p:blipFill>
        <p:spPr>
          <a:xfrm>
            <a:off x="4212637" y="2887116"/>
            <a:ext cx="4869383" cy="3925301"/>
          </a:xfrm>
          <a:prstGeom prst="rect">
            <a:avLst/>
          </a:prstGeom>
        </p:spPr>
      </p:pic>
      <p:sp>
        <p:nvSpPr>
          <p:cNvPr id="6" name="Rectangle 5"/>
          <p:cNvSpPr/>
          <p:nvPr/>
        </p:nvSpPr>
        <p:spPr>
          <a:xfrm>
            <a:off x="4506" y="2996952"/>
            <a:ext cx="4226511" cy="3705630"/>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500" i="1" dirty="0" err="1">
                <a:solidFill>
                  <a:prstClr val="black"/>
                </a:solidFill>
              </a:rPr>
              <a:t>Vigiles</a:t>
            </a:r>
            <a:r>
              <a:rPr lang="en-GB" sz="2500" dirty="0">
                <a:solidFill>
                  <a:prstClr val="black"/>
                </a:solidFill>
              </a:rPr>
              <a:t> established by Augustus – 7 cohorts of c.500 </a:t>
            </a:r>
            <a:r>
              <a:rPr lang="en-GB" sz="2500" dirty="0" smtClean="0">
                <a:solidFill>
                  <a:prstClr val="black"/>
                </a:solidFill>
              </a:rPr>
              <a:t>men – one unit to </a:t>
            </a:r>
            <a:r>
              <a:rPr lang="en-GB" sz="2500" dirty="0">
                <a:solidFill>
                  <a:prstClr val="black"/>
                </a:solidFill>
              </a:rPr>
              <a:t>two regions </a:t>
            </a:r>
            <a:r>
              <a:rPr lang="en-GB" sz="2500" dirty="0" smtClean="0">
                <a:solidFill>
                  <a:prstClr val="black"/>
                </a:solidFill>
              </a:rPr>
              <a:t>(</a:t>
            </a:r>
            <a:r>
              <a:rPr lang="en-GB" sz="2500" dirty="0">
                <a:solidFill>
                  <a:prstClr val="black"/>
                </a:solidFill>
              </a:rPr>
              <a:t>Augustus division of city of Rome into 14 regions).</a:t>
            </a:r>
          </a:p>
          <a:p>
            <a:pPr marL="548640" lvl="0" indent="-411480">
              <a:spcBef>
                <a:spcPct val="20000"/>
              </a:spcBef>
              <a:buClr>
                <a:prstClr val="white">
                  <a:shade val="95000"/>
                </a:prstClr>
              </a:buClr>
              <a:buSzPct val="65000"/>
            </a:pPr>
            <a:endParaRPr lang="en-GB" sz="200" dirty="0">
              <a:solidFill>
                <a:prstClr val="black"/>
              </a:solidFill>
            </a:endParaRPr>
          </a:p>
          <a:p>
            <a:pPr marL="548640" lvl="0" indent="-411480">
              <a:spcBef>
                <a:spcPct val="20000"/>
              </a:spcBef>
              <a:buClr>
                <a:prstClr val="white">
                  <a:shade val="95000"/>
                </a:prstClr>
              </a:buClr>
              <a:buSzPct val="65000"/>
              <a:buFont typeface="Wingdings 2"/>
              <a:buChar char=""/>
            </a:pPr>
            <a:r>
              <a:rPr lang="en-GB" sz="2500" dirty="0">
                <a:solidFill>
                  <a:prstClr val="black"/>
                </a:solidFill>
              </a:rPr>
              <a:t>Detachment from fleets at </a:t>
            </a:r>
            <a:r>
              <a:rPr lang="en-GB" sz="2500" dirty="0" err="1">
                <a:solidFill>
                  <a:prstClr val="black"/>
                </a:solidFill>
              </a:rPr>
              <a:t>Misenum</a:t>
            </a:r>
            <a:r>
              <a:rPr lang="en-GB" sz="2500" dirty="0">
                <a:solidFill>
                  <a:prstClr val="black"/>
                </a:solidFill>
              </a:rPr>
              <a:t> and Ravenna </a:t>
            </a:r>
            <a:r>
              <a:rPr lang="en-GB" sz="2500" dirty="0" smtClean="0">
                <a:solidFill>
                  <a:prstClr val="black"/>
                </a:solidFill>
              </a:rPr>
              <a:t>based </a:t>
            </a:r>
            <a:r>
              <a:rPr lang="en-GB" sz="2500" dirty="0">
                <a:solidFill>
                  <a:prstClr val="black"/>
                </a:solidFill>
              </a:rPr>
              <a:t>at Rome.</a:t>
            </a:r>
          </a:p>
        </p:txBody>
      </p:sp>
    </p:spTree>
    <p:extLst>
      <p:ext uri="{BB962C8B-B14F-4D97-AF65-F5344CB8AC3E}">
        <p14:creationId xmlns:p14="http://schemas.microsoft.com/office/powerpoint/2010/main" val="3652433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0648"/>
            <a:ext cx="8640960" cy="6336704"/>
          </a:xfrm>
        </p:spPr>
        <p:txBody>
          <a:bodyPr>
            <a:normAutofit/>
          </a:bodyPr>
          <a:lstStyle/>
          <a:p>
            <a:r>
              <a:rPr lang="en-GB" dirty="0" smtClean="0">
                <a:solidFill>
                  <a:schemeClr val="bg1"/>
                </a:solidFill>
              </a:rPr>
              <a:t>In AD 23 the Praetorians are concentrated into one military camp:</a:t>
            </a:r>
            <a:r>
              <a:rPr lang="en-GB" dirty="0">
                <a:solidFill>
                  <a:schemeClr val="bg1"/>
                </a:solidFill>
              </a:rPr>
              <a:t> </a:t>
            </a:r>
            <a:endParaRPr lang="en-GB" dirty="0" smtClean="0">
              <a:solidFill>
                <a:schemeClr val="bg1"/>
              </a:solidFill>
            </a:endParaRPr>
          </a:p>
          <a:p>
            <a:pPr lvl="1"/>
            <a:r>
              <a:rPr lang="en-GB" dirty="0" smtClean="0">
                <a:solidFill>
                  <a:schemeClr val="bg1"/>
                </a:solidFill>
              </a:rPr>
              <a:t>“The power of the </a:t>
            </a:r>
            <a:r>
              <a:rPr lang="en-GB" dirty="0" err="1" smtClean="0">
                <a:solidFill>
                  <a:schemeClr val="bg1"/>
                </a:solidFill>
              </a:rPr>
              <a:t>prefectship</a:t>
            </a:r>
            <a:r>
              <a:rPr lang="en-GB" dirty="0" smtClean="0">
                <a:solidFill>
                  <a:schemeClr val="bg1"/>
                </a:solidFill>
              </a:rPr>
              <a:t>… increased by massing the cohorts… in one camp; in order that commands should reach them simultaneously… [Sejanus’] pretext was that scattered troops became unruly; that, when a sudden emergency called, help was more effective if the helpers were compact...” – </a:t>
            </a:r>
            <a:r>
              <a:rPr lang="en-GB" b="1" dirty="0" smtClean="0">
                <a:solidFill>
                  <a:schemeClr val="bg1"/>
                </a:solidFill>
              </a:rPr>
              <a:t>Tacitus </a:t>
            </a:r>
            <a:r>
              <a:rPr lang="en-GB" b="1" i="1" dirty="0" smtClean="0">
                <a:solidFill>
                  <a:schemeClr val="bg1"/>
                </a:solidFill>
              </a:rPr>
              <a:t>Annals </a:t>
            </a:r>
            <a:r>
              <a:rPr lang="en-GB" b="1" dirty="0" smtClean="0">
                <a:solidFill>
                  <a:schemeClr val="bg1"/>
                </a:solidFill>
              </a:rPr>
              <a:t>4.2</a:t>
            </a:r>
            <a:r>
              <a:rPr lang="en-GB" dirty="0" smtClean="0">
                <a:solidFill>
                  <a:schemeClr val="bg1"/>
                </a:solidFill>
              </a:rPr>
              <a:t>. </a:t>
            </a:r>
            <a:endParaRPr lang="en-GB" dirty="0">
              <a:solidFill>
                <a:schemeClr val="bg1"/>
              </a:solidFill>
            </a:endParaRPr>
          </a:p>
        </p:txBody>
      </p:sp>
      <p:pic>
        <p:nvPicPr>
          <p:cNvPr id="4" name="Content Placeholder 3" descr="Military Camps - Rome.JPG"/>
          <p:cNvPicPr>
            <a:picLocks noChangeAspect="1"/>
          </p:cNvPicPr>
          <p:nvPr/>
        </p:nvPicPr>
        <p:blipFill>
          <a:blip r:embed="rId2" cstate="print"/>
          <a:srcRect l="24043" t="6725" r="4576" b="41279"/>
          <a:stretch>
            <a:fillRect/>
          </a:stretch>
        </p:blipFill>
        <p:spPr>
          <a:xfrm>
            <a:off x="251520" y="3634454"/>
            <a:ext cx="4320480" cy="2746874"/>
          </a:xfrm>
          <a:prstGeom prst="rect">
            <a:avLst/>
          </a:prstGeom>
        </p:spPr>
      </p:pic>
      <p:sp>
        <p:nvSpPr>
          <p:cNvPr id="5" name="Content Placeholder 2"/>
          <p:cNvSpPr txBox="1">
            <a:spLocks/>
          </p:cNvSpPr>
          <p:nvPr/>
        </p:nvSpPr>
        <p:spPr>
          <a:xfrm>
            <a:off x="251520" y="6381328"/>
            <a:ext cx="3888432" cy="360040"/>
          </a:xfrm>
          <a:prstGeom prst="rect">
            <a:avLst/>
          </a:prstGeom>
        </p:spPr>
        <p:txBody>
          <a:bodyPr vert="horz">
            <a:normAutofit/>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tabLst/>
              <a:defRPr/>
            </a:pPr>
            <a:r>
              <a:rPr kumimoji="0" lang="en-GB" sz="1200" b="0" i="0" u="none" strike="noStrike" kern="1200" cap="none" spc="0" normalizeH="0" baseline="0" noProof="0" dirty="0" smtClean="0">
                <a:ln>
                  <a:noFill/>
                </a:ln>
                <a:solidFill>
                  <a:schemeClr val="bg1"/>
                </a:solidFill>
                <a:effectLst/>
                <a:uLnTx/>
                <a:uFillTx/>
                <a:latin typeface="+mn-lt"/>
                <a:ea typeface="+mn-ea"/>
                <a:cs typeface="+mn-cs"/>
              </a:rPr>
              <a:t>Image from </a:t>
            </a:r>
            <a:r>
              <a:rPr kumimoji="0" lang="en-GB" sz="1200" b="0" i="0" u="none" strike="noStrike" kern="1200" cap="none" spc="0" normalizeH="0" baseline="0" noProof="0" dirty="0" err="1" smtClean="0">
                <a:ln>
                  <a:noFill/>
                </a:ln>
                <a:solidFill>
                  <a:schemeClr val="bg1"/>
                </a:solidFill>
                <a:effectLst/>
                <a:uLnTx/>
                <a:uFillTx/>
                <a:latin typeface="+mn-lt"/>
                <a:ea typeface="+mn-ea"/>
                <a:cs typeface="+mn-cs"/>
              </a:rPr>
              <a:t>Coulston</a:t>
            </a:r>
            <a:r>
              <a:rPr kumimoji="0" lang="en-GB" sz="1200" b="0" i="0" u="none" strike="noStrike" kern="1200" cap="none" spc="0" normalizeH="0" baseline="0" noProof="0" dirty="0" smtClean="0">
                <a:ln>
                  <a:noFill/>
                </a:ln>
                <a:solidFill>
                  <a:schemeClr val="bg1"/>
                </a:solidFill>
                <a:effectLst/>
                <a:uLnTx/>
                <a:uFillTx/>
                <a:latin typeface="+mn-lt"/>
                <a:ea typeface="+mn-ea"/>
                <a:cs typeface="+mn-cs"/>
              </a:rPr>
              <a:t> (2000) </a:t>
            </a:r>
            <a:endParaRPr kumimoji="0" lang="en-GB" sz="1200" b="0" i="0" u="none" strike="noStrike" kern="1200" cap="none" spc="0" normalizeH="0" baseline="0" noProof="0" dirty="0">
              <a:ln>
                <a:noFill/>
              </a:ln>
              <a:solidFill>
                <a:schemeClr val="bg1"/>
              </a:solidFill>
              <a:effectLst/>
              <a:uLnTx/>
              <a:uFillTx/>
              <a:latin typeface="+mn-lt"/>
              <a:ea typeface="+mn-ea"/>
              <a:cs typeface="+mn-cs"/>
            </a:endParaRPr>
          </a:p>
        </p:txBody>
      </p:sp>
      <p:pic>
        <p:nvPicPr>
          <p:cNvPr id="6" name="Content Placeholder 3" descr="castra_pretoria_wall.jpg"/>
          <p:cNvPicPr>
            <a:picLocks noChangeAspect="1"/>
          </p:cNvPicPr>
          <p:nvPr/>
        </p:nvPicPr>
        <p:blipFill>
          <a:blip r:embed="rId3" cstate="print"/>
          <a:stretch>
            <a:fillRect/>
          </a:stretch>
        </p:blipFill>
        <p:spPr>
          <a:xfrm>
            <a:off x="4860032" y="3648652"/>
            <a:ext cx="4032448" cy="2912695"/>
          </a:xfrm>
          <a:prstGeom prst="rect">
            <a:avLst/>
          </a:prstGeom>
        </p:spPr>
      </p:pic>
    </p:spTree>
    <p:extLst>
      <p:ext uri="{BB962C8B-B14F-4D97-AF65-F5344CB8AC3E}">
        <p14:creationId xmlns:p14="http://schemas.microsoft.com/office/powerpoint/2010/main" val="3391284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1032055"/>
          </a:xfrm>
        </p:spPr>
        <p:txBody>
          <a:bodyPr>
            <a:normAutofit/>
          </a:bodyPr>
          <a:lstStyle/>
          <a:p>
            <a:r>
              <a:rPr lang="en-GB" dirty="0" smtClean="0">
                <a:solidFill>
                  <a:schemeClr val="bg1"/>
                </a:solidFill>
              </a:rPr>
              <a:t>Activities of the Praetorians</a:t>
            </a:r>
            <a:endParaRPr lang="en-GB" dirty="0">
              <a:solidFill>
                <a:schemeClr val="bg1"/>
              </a:solidFill>
            </a:endParaRPr>
          </a:p>
        </p:txBody>
      </p:sp>
      <p:sp>
        <p:nvSpPr>
          <p:cNvPr id="3" name="Content Placeholder 2"/>
          <p:cNvSpPr>
            <a:spLocks noGrp="1"/>
          </p:cNvSpPr>
          <p:nvPr>
            <p:ph sz="half" idx="1"/>
          </p:nvPr>
        </p:nvSpPr>
        <p:spPr>
          <a:xfrm>
            <a:off x="0" y="1052736"/>
            <a:ext cx="5971665" cy="3600400"/>
          </a:xfrm>
        </p:spPr>
        <p:txBody>
          <a:bodyPr>
            <a:normAutofit fontScale="70000" lnSpcReduction="20000"/>
          </a:bodyPr>
          <a:lstStyle/>
          <a:p>
            <a:r>
              <a:rPr lang="en-GB" b="1" dirty="0" smtClean="0">
                <a:solidFill>
                  <a:schemeClr val="bg1"/>
                </a:solidFill>
              </a:rPr>
              <a:t>Bodyguards</a:t>
            </a:r>
            <a:r>
              <a:rPr lang="en-GB" dirty="0" smtClean="0">
                <a:solidFill>
                  <a:schemeClr val="bg1"/>
                </a:solidFill>
              </a:rPr>
              <a:t>: Praetorian Guards escorted and protected imperial family in Rome and elsewhere.</a:t>
            </a:r>
          </a:p>
          <a:p>
            <a:endParaRPr lang="en-GB" sz="700" dirty="0">
              <a:solidFill>
                <a:schemeClr val="bg1"/>
              </a:solidFill>
            </a:endParaRPr>
          </a:p>
          <a:p>
            <a:r>
              <a:rPr lang="en-GB" dirty="0">
                <a:solidFill>
                  <a:schemeClr val="bg1"/>
                </a:solidFill>
              </a:rPr>
              <a:t>F</a:t>
            </a:r>
            <a:r>
              <a:rPr lang="en-GB" dirty="0" smtClean="0">
                <a:solidFill>
                  <a:schemeClr val="bg1"/>
                </a:solidFill>
              </a:rPr>
              <a:t>ull praetorian cohort stationed on the Palatine. </a:t>
            </a:r>
          </a:p>
          <a:p>
            <a:endParaRPr lang="en-GB" sz="700" dirty="0">
              <a:solidFill>
                <a:schemeClr val="bg1"/>
              </a:solidFill>
            </a:endParaRPr>
          </a:p>
          <a:p>
            <a:pPr marL="137160" indent="0">
              <a:buNone/>
            </a:pPr>
            <a:r>
              <a:rPr lang="en-GB" sz="2900" dirty="0" smtClean="0">
                <a:solidFill>
                  <a:schemeClr val="bg1"/>
                </a:solidFill>
              </a:rPr>
              <a:t>“…next </a:t>
            </a:r>
            <a:r>
              <a:rPr lang="en-GB" sz="2900" dirty="0">
                <a:solidFill>
                  <a:schemeClr val="bg1"/>
                </a:solidFill>
              </a:rPr>
              <a:t>morning, however, two praetorian cohorts in full </a:t>
            </a:r>
            <a:r>
              <a:rPr lang="en-GB" sz="2900" dirty="0" smtClean="0">
                <a:solidFill>
                  <a:schemeClr val="bg1"/>
                </a:solidFill>
              </a:rPr>
              <a:t>equipment</a:t>
            </a:r>
            <a:r>
              <a:rPr lang="en-GB" sz="2900" dirty="0">
                <a:solidFill>
                  <a:schemeClr val="bg1"/>
                </a:solidFill>
              </a:rPr>
              <a:t> occupied the temple of Venus </a:t>
            </a:r>
            <a:r>
              <a:rPr lang="en-GB" sz="2900" dirty="0" err="1" smtClean="0">
                <a:solidFill>
                  <a:schemeClr val="bg1"/>
                </a:solidFill>
              </a:rPr>
              <a:t>Genetrix</a:t>
            </a:r>
            <a:r>
              <a:rPr lang="en-GB" sz="2900" dirty="0" smtClean="0">
                <a:solidFill>
                  <a:schemeClr val="bg1"/>
                </a:solidFill>
              </a:rPr>
              <a:t>;</a:t>
            </a:r>
            <a:r>
              <a:rPr lang="en-GB" sz="2900" dirty="0">
                <a:solidFill>
                  <a:schemeClr val="bg1"/>
                </a:solidFill>
              </a:rPr>
              <a:t> a body of men wearing the toga, but with swords </a:t>
            </a:r>
            <a:r>
              <a:rPr lang="en-GB" sz="2900" dirty="0" smtClean="0">
                <a:solidFill>
                  <a:schemeClr val="bg1"/>
                </a:solidFill>
              </a:rPr>
              <a:t>unconcealed,</a:t>
            </a:r>
            <a:r>
              <a:rPr lang="en-GB" sz="2900" dirty="0">
                <a:solidFill>
                  <a:schemeClr val="bg1"/>
                </a:solidFill>
              </a:rPr>
              <a:t> had beset the </a:t>
            </a:r>
            <a:r>
              <a:rPr lang="en-GB" sz="2900" dirty="0" smtClean="0">
                <a:solidFill>
                  <a:schemeClr val="bg1"/>
                </a:solidFill>
              </a:rPr>
              <a:t>path to </a:t>
            </a:r>
            <a:r>
              <a:rPr lang="en-GB" sz="2900" dirty="0">
                <a:solidFill>
                  <a:schemeClr val="bg1"/>
                </a:solidFill>
              </a:rPr>
              <a:t>the senate; and companies of soldiers were scattered through the fora and </a:t>
            </a:r>
            <a:r>
              <a:rPr lang="en-GB" sz="2900" dirty="0" err="1">
                <a:solidFill>
                  <a:schemeClr val="bg1"/>
                </a:solidFill>
              </a:rPr>
              <a:t>basilicae</a:t>
            </a:r>
            <a:r>
              <a:rPr lang="en-GB" sz="2900" dirty="0">
                <a:solidFill>
                  <a:schemeClr val="bg1"/>
                </a:solidFill>
              </a:rPr>
              <a:t>. Under their eyes and their menaces the senators entered their meeting-place, and listened to the emperor's speech, as read by his quaestor</a:t>
            </a:r>
            <a:r>
              <a:rPr lang="en-GB" sz="2900" dirty="0" smtClean="0">
                <a:solidFill>
                  <a:schemeClr val="bg1"/>
                </a:solidFill>
              </a:rPr>
              <a:t>.” – </a:t>
            </a:r>
            <a:r>
              <a:rPr lang="en-GB" sz="2900" b="1" dirty="0" smtClean="0">
                <a:solidFill>
                  <a:schemeClr val="bg1"/>
                </a:solidFill>
              </a:rPr>
              <a:t>Tac. </a:t>
            </a:r>
            <a:r>
              <a:rPr lang="en-GB" sz="2900" b="1" i="1" dirty="0" smtClean="0">
                <a:solidFill>
                  <a:schemeClr val="bg1"/>
                </a:solidFill>
              </a:rPr>
              <a:t>Ann. </a:t>
            </a:r>
            <a:r>
              <a:rPr lang="en-GB" sz="2900" b="1" dirty="0" smtClean="0">
                <a:solidFill>
                  <a:schemeClr val="bg1"/>
                </a:solidFill>
              </a:rPr>
              <a:t>16.27</a:t>
            </a:r>
            <a:r>
              <a:rPr lang="en-GB" sz="2900" dirty="0" smtClean="0">
                <a:solidFill>
                  <a:schemeClr val="bg1"/>
                </a:solidFill>
              </a:rPr>
              <a:t>.</a:t>
            </a:r>
            <a:r>
              <a:rPr lang="en-GB" sz="2900" dirty="0">
                <a:solidFill>
                  <a:schemeClr val="bg1"/>
                </a:solidFill>
              </a:rPr>
              <a:t> </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990784" y="1044803"/>
            <a:ext cx="2815761" cy="3024336"/>
          </a:xfrm>
        </p:spPr>
      </p:pic>
      <p:sp>
        <p:nvSpPr>
          <p:cNvPr id="6" name="Content Placeholder 2"/>
          <p:cNvSpPr txBox="1">
            <a:spLocks/>
          </p:cNvSpPr>
          <p:nvPr/>
        </p:nvSpPr>
        <p:spPr>
          <a:xfrm>
            <a:off x="5866249" y="4081887"/>
            <a:ext cx="3064832" cy="864096"/>
          </a:xfrm>
          <a:prstGeom prst="rect">
            <a:avLst/>
          </a:prstGeom>
        </p:spPr>
        <p:txBody>
          <a:bodyPr vert="horz">
            <a:normAutofit fontScale="6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dirty="0" smtClean="0">
                <a:solidFill>
                  <a:schemeClr val="bg1"/>
                </a:solidFill>
              </a:rPr>
              <a:t>Trajan accompanied by Praetorian Guards – Dalmatian harbour – scene 86.</a:t>
            </a:r>
            <a:endParaRPr lang="en-GB" dirty="0">
              <a:solidFill>
                <a:schemeClr val="bg1"/>
              </a:solidFill>
            </a:endParaRPr>
          </a:p>
        </p:txBody>
      </p:sp>
      <p:sp>
        <p:nvSpPr>
          <p:cNvPr id="4" name="Rectangle 3"/>
          <p:cNvSpPr/>
          <p:nvPr/>
        </p:nvSpPr>
        <p:spPr>
          <a:xfrm>
            <a:off x="22034" y="4580619"/>
            <a:ext cx="9121966" cy="2246769"/>
          </a:xfrm>
          <a:prstGeom prst="rect">
            <a:avLst/>
          </a:prstGeom>
        </p:spPr>
        <p:txBody>
          <a:bodyPr wrap="square">
            <a:spAutoFit/>
          </a:bodyPr>
          <a:lstStyle/>
          <a:p>
            <a:r>
              <a:rPr lang="en-GB" sz="2000" b="1" dirty="0">
                <a:solidFill>
                  <a:schemeClr val="bg1"/>
                </a:solidFill>
              </a:rPr>
              <a:t>Arresting Conspirators: </a:t>
            </a:r>
            <a:endParaRPr lang="en-GB" sz="2000" b="1" dirty="0" smtClean="0">
              <a:solidFill>
                <a:schemeClr val="bg1"/>
              </a:solidFill>
            </a:endParaRPr>
          </a:p>
          <a:p>
            <a:r>
              <a:rPr lang="en-GB" sz="2000" dirty="0" smtClean="0">
                <a:solidFill>
                  <a:schemeClr val="bg1"/>
                </a:solidFill>
              </a:rPr>
              <a:t>“</a:t>
            </a:r>
            <a:r>
              <a:rPr lang="en-GB" sz="2000" dirty="0" err="1">
                <a:solidFill>
                  <a:schemeClr val="bg1"/>
                </a:solidFill>
              </a:rPr>
              <a:t>Asiaticus</a:t>
            </a:r>
            <a:r>
              <a:rPr lang="en-GB" sz="2000" dirty="0">
                <a:solidFill>
                  <a:schemeClr val="bg1"/>
                </a:solidFill>
              </a:rPr>
              <a:t> had not trembled to avow his complicity in a gathering of the Roman people and even to </a:t>
            </a:r>
            <a:r>
              <a:rPr lang="en-GB" sz="2000" dirty="0" smtClean="0">
                <a:solidFill>
                  <a:schemeClr val="bg1"/>
                </a:solidFill>
              </a:rPr>
              <a:t>claimed </a:t>
            </a:r>
            <a:r>
              <a:rPr lang="en-GB" sz="2000" dirty="0">
                <a:solidFill>
                  <a:schemeClr val="bg1"/>
                </a:solidFill>
              </a:rPr>
              <a:t>the glory of the </a:t>
            </a:r>
            <a:r>
              <a:rPr lang="en-GB" sz="2000" dirty="0" smtClean="0">
                <a:solidFill>
                  <a:schemeClr val="bg1"/>
                </a:solidFill>
              </a:rPr>
              <a:t>assassination and </a:t>
            </a:r>
            <a:r>
              <a:rPr lang="en-GB" sz="2000" dirty="0">
                <a:solidFill>
                  <a:schemeClr val="bg1"/>
                </a:solidFill>
              </a:rPr>
              <a:t>he was preparing an excursion to the armies of </a:t>
            </a:r>
            <a:r>
              <a:rPr lang="en-GB" sz="2000" dirty="0" err="1">
                <a:solidFill>
                  <a:schemeClr val="bg1"/>
                </a:solidFill>
              </a:rPr>
              <a:t>Germanicus</a:t>
            </a:r>
            <a:r>
              <a:rPr lang="en-GB" sz="2000" dirty="0">
                <a:solidFill>
                  <a:schemeClr val="bg1"/>
                </a:solidFill>
              </a:rPr>
              <a:t>… Claudius made no further scrutiny; but, as though to quell an incipient war, despatched at full speed a body of soldiers under the praetorian prefect </a:t>
            </a:r>
            <a:r>
              <a:rPr lang="en-GB" sz="2000" dirty="0" err="1">
                <a:solidFill>
                  <a:schemeClr val="bg1"/>
                </a:solidFill>
              </a:rPr>
              <a:t>Crispinus</a:t>
            </a:r>
            <a:r>
              <a:rPr lang="en-GB" sz="2000" dirty="0">
                <a:solidFill>
                  <a:schemeClr val="bg1"/>
                </a:solidFill>
              </a:rPr>
              <a:t>, who found </a:t>
            </a:r>
            <a:r>
              <a:rPr lang="en-GB" sz="2000" dirty="0" err="1">
                <a:solidFill>
                  <a:schemeClr val="bg1"/>
                </a:solidFill>
              </a:rPr>
              <a:t>Asiaticus</a:t>
            </a:r>
            <a:r>
              <a:rPr lang="en-GB" sz="2000" dirty="0">
                <a:solidFill>
                  <a:schemeClr val="bg1"/>
                </a:solidFill>
              </a:rPr>
              <a:t> at </a:t>
            </a:r>
            <a:r>
              <a:rPr lang="en-GB" sz="2000" dirty="0" err="1">
                <a:solidFill>
                  <a:schemeClr val="bg1"/>
                </a:solidFill>
              </a:rPr>
              <a:t>Baiae</a:t>
            </a:r>
            <a:r>
              <a:rPr lang="en-GB" sz="2000" dirty="0">
                <a:solidFill>
                  <a:schemeClr val="bg1"/>
                </a:solidFill>
              </a:rPr>
              <a:t>, threw him into irons, and </a:t>
            </a:r>
            <a:r>
              <a:rPr lang="en-GB" sz="2000" dirty="0" smtClean="0">
                <a:solidFill>
                  <a:schemeClr val="bg1"/>
                </a:solidFill>
              </a:rPr>
              <a:t>hauled </a:t>
            </a:r>
            <a:r>
              <a:rPr lang="en-GB" sz="2000" dirty="0">
                <a:solidFill>
                  <a:schemeClr val="bg1"/>
                </a:solidFill>
              </a:rPr>
              <a:t>him to the capital.” </a:t>
            </a:r>
            <a:r>
              <a:rPr lang="en-GB" sz="2000" dirty="0" smtClean="0">
                <a:solidFill>
                  <a:schemeClr val="bg1"/>
                </a:solidFill>
              </a:rPr>
              <a:t>(</a:t>
            </a:r>
            <a:r>
              <a:rPr lang="en-GB" sz="2000" b="1" dirty="0" smtClean="0">
                <a:solidFill>
                  <a:schemeClr val="bg1"/>
                </a:solidFill>
              </a:rPr>
              <a:t>11.1</a:t>
            </a:r>
            <a:r>
              <a:rPr lang="en-GB" sz="2000" dirty="0" smtClean="0">
                <a:solidFill>
                  <a:schemeClr val="bg1"/>
                </a:solidFill>
              </a:rPr>
              <a:t>). </a:t>
            </a:r>
            <a:endParaRPr lang="en-GB" sz="2000" dirty="0">
              <a:solidFill>
                <a:schemeClr val="bg1"/>
              </a:solidFill>
            </a:endParaRPr>
          </a:p>
        </p:txBody>
      </p:sp>
    </p:spTree>
    <p:extLst>
      <p:ext uri="{BB962C8B-B14F-4D97-AF65-F5344CB8AC3E}">
        <p14:creationId xmlns:p14="http://schemas.microsoft.com/office/powerpoint/2010/main" val="3075424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3816424"/>
          </a:xfrm>
        </p:spPr>
        <p:txBody>
          <a:bodyPr>
            <a:normAutofit/>
          </a:bodyPr>
          <a:lstStyle/>
          <a:p>
            <a:r>
              <a:rPr lang="en-GB" b="1" dirty="0" smtClean="0">
                <a:solidFill>
                  <a:schemeClr val="bg1"/>
                </a:solidFill>
              </a:rPr>
              <a:t>Preventing Crime:</a:t>
            </a:r>
          </a:p>
          <a:p>
            <a:pPr lvl="1"/>
            <a:r>
              <a:rPr lang="en-GB" dirty="0">
                <a:solidFill>
                  <a:schemeClr val="bg1"/>
                </a:solidFill>
              </a:rPr>
              <a:t>Urban Cohorts - associated with major public spectacles, rather than local policing</a:t>
            </a:r>
            <a:r>
              <a:rPr lang="en-GB" dirty="0" smtClean="0">
                <a:solidFill>
                  <a:schemeClr val="bg1"/>
                </a:solidFill>
              </a:rPr>
              <a:t>.</a:t>
            </a:r>
          </a:p>
          <a:p>
            <a:pPr lvl="1"/>
            <a:r>
              <a:rPr lang="en-GB" i="1" dirty="0" err="1">
                <a:solidFill>
                  <a:schemeClr val="bg1"/>
                </a:solidFill>
              </a:rPr>
              <a:t>Vigiles</a:t>
            </a:r>
            <a:r>
              <a:rPr lang="en-GB" i="1" dirty="0">
                <a:solidFill>
                  <a:schemeClr val="bg1"/>
                </a:solidFill>
              </a:rPr>
              <a:t> </a:t>
            </a:r>
            <a:r>
              <a:rPr lang="en-GB" dirty="0">
                <a:solidFill>
                  <a:schemeClr val="bg1"/>
                </a:solidFill>
              </a:rPr>
              <a:t>- conducted night patrols and had right to entre into private properties – local police force?</a:t>
            </a:r>
          </a:p>
          <a:p>
            <a:pPr lvl="1"/>
            <a:r>
              <a:rPr lang="en-GB" dirty="0">
                <a:solidFill>
                  <a:schemeClr val="bg1"/>
                </a:solidFill>
              </a:rPr>
              <a:t>“On such occasions he stationed guards in various parts of the city, to prevent it from falling a prey to robbers because of the few people who remained at home.” – </a:t>
            </a:r>
            <a:r>
              <a:rPr lang="en-GB" b="1" dirty="0">
                <a:solidFill>
                  <a:schemeClr val="bg1"/>
                </a:solidFill>
              </a:rPr>
              <a:t>Suetonius </a:t>
            </a:r>
            <a:r>
              <a:rPr lang="en-GB" b="1" i="1" dirty="0" err="1">
                <a:solidFill>
                  <a:schemeClr val="bg1"/>
                </a:solidFill>
              </a:rPr>
              <a:t>Divus</a:t>
            </a:r>
            <a:r>
              <a:rPr lang="en-GB" b="1" i="1" dirty="0">
                <a:solidFill>
                  <a:schemeClr val="bg1"/>
                </a:solidFill>
              </a:rPr>
              <a:t> Augustus </a:t>
            </a:r>
            <a:r>
              <a:rPr lang="en-GB" b="1" dirty="0">
                <a:solidFill>
                  <a:schemeClr val="bg1"/>
                </a:solidFill>
              </a:rPr>
              <a:t>43.1</a:t>
            </a:r>
            <a:r>
              <a:rPr lang="en-GB" dirty="0">
                <a:solidFill>
                  <a:schemeClr val="bg1"/>
                </a:solidFill>
              </a:rPr>
              <a:t>.</a:t>
            </a:r>
          </a:p>
          <a:p>
            <a:pPr lvl="1"/>
            <a:endParaRPr lang="en-GB" dirty="0"/>
          </a:p>
          <a:p>
            <a:endParaRPr lang="en-GB" b="1" dirty="0">
              <a:solidFill>
                <a:schemeClr val="bg1"/>
              </a:solidFill>
            </a:endParaRPr>
          </a:p>
        </p:txBody>
      </p:sp>
      <p:sp>
        <p:nvSpPr>
          <p:cNvPr id="2" name="Rectangle 1"/>
          <p:cNvSpPr/>
          <p:nvPr/>
        </p:nvSpPr>
        <p:spPr>
          <a:xfrm>
            <a:off x="0" y="3846196"/>
            <a:ext cx="9144000" cy="3000821"/>
          </a:xfrm>
          <a:prstGeom prst="rect">
            <a:avLst/>
          </a:prstGeom>
        </p:spPr>
        <p:txBody>
          <a:bodyPr wrap="square">
            <a:spAutoFit/>
          </a:bodyPr>
          <a:lstStyle/>
          <a:p>
            <a:pPr marL="137160" indent="0">
              <a:buNone/>
            </a:pPr>
            <a:r>
              <a:rPr lang="en-GB" sz="2100" b="1" dirty="0" smtClean="0">
                <a:solidFill>
                  <a:schemeClr val="bg1"/>
                </a:solidFill>
              </a:rPr>
              <a:t>Surprising public disorder</a:t>
            </a:r>
            <a:r>
              <a:rPr lang="en-GB" sz="2100" dirty="0" smtClean="0">
                <a:solidFill>
                  <a:schemeClr val="bg1"/>
                </a:solidFill>
              </a:rPr>
              <a:t>: “[</a:t>
            </a:r>
            <a:r>
              <a:rPr lang="en-GB" sz="2100" dirty="0">
                <a:solidFill>
                  <a:schemeClr val="bg1"/>
                </a:solidFill>
              </a:rPr>
              <a:t>AD 51] A shortage of corn, again, and the famine which resulted, were construed as a supernatural warning. Nor were the complaints always whispered. Claudius, sitting in judgement, was surrounded by a wildly clamorous mob, and, driven into the farthest corner of the Forum, was there subjected to violent pressure, until, with the help of a body of troops, he forced a way through the hostile throng. It was established that the capital had provisions for fifteen days, no more; and the crisis was relieved only by the especial grace of the gods and the mildness of the winter.” – </a:t>
            </a:r>
            <a:r>
              <a:rPr lang="en-GB" sz="2100" b="1" dirty="0">
                <a:solidFill>
                  <a:schemeClr val="bg1"/>
                </a:solidFill>
              </a:rPr>
              <a:t>Tacitus </a:t>
            </a:r>
            <a:r>
              <a:rPr lang="en-GB" sz="2100" b="1" i="1" dirty="0">
                <a:solidFill>
                  <a:schemeClr val="bg1"/>
                </a:solidFill>
              </a:rPr>
              <a:t>Annals </a:t>
            </a:r>
            <a:r>
              <a:rPr lang="en-GB" sz="2100" b="1" dirty="0">
                <a:solidFill>
                  <a:schemeClr val="bg1"/>
                </a:solidFill>
              </a:rPr>
              <a:t>12.43</a:t>
            </a:r>
            <a:r>
              <a:rPr lang="en-GB" sz="2100" dirty="0">
                <a:solidFill>
                  <a:schemeClr val="bg1"/>
                </a:solidFill>
              </a:rPr>
              <a:t>. </a:t>
            </a:r>
          </a:p>
        </p:txBody>
      </p:sp>
    </p:spTree>
    <p:extLst>
      <p:ext uri="{BB962C8B-B14F-4D97-AF65-F5344CB8AC3E}">
        <p14:creationId xmlns:p14="http://schemas.microsoft.com/office/powerpoint/2010/main" val="3485880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fontScale="92500" lnSpcReduction="10000"/>
          </a:bodyPr>
          <a:lstStyle/>
          <a:p>
            <a:r>
              <a:rPr lang="en-GB" b="1" dirty="0" smtClean="0">
                <a:solidFill>
                  <a:schemeClr val="bg1"/>
                </a:solidFill>
              </a:rPr>
              <a:t>Brutality:</a:t>
            </a:r>
          </a:p>
          <a:p>
            <a:pPr lvl="1"/>
            <a:r>
              <a:rPr lang="en-GB" dirty="0" smtClean="0">
                <a:solidFill>
                  <a:schemeClr val="bg1"/>
                </a:solidFill>
              </a:rPr>
              <a:t>Possible strained relations due to need to enforce order, sometimes brutally.</a:t>
            </a:r>
            <a:endParaRPr lang="en-GB" sz="1200" dirty="0">
              <a:solidFill>
                <a:schemeClr val="bg1"/>
              </a:solidFill>
            </a:endParaRPr>
          </a:p>
          <a:p>
            <a:pPr lvl="1"/>
            <a:r>
              <a:rPr lang="en-GB" dirty="0" smtClean="0">
                <a:solidFill>
                  <a:schemeClr val="bg1"/>
                </a:solidFill>
              </a:rPr>
              <a:t>Heavy sticks (</a:t>
            </a:r>
            <a:r>
              <a:rPr lang="en-GB" i="1" dirty="0" err="1" smtClean="0">
                <a:solidFill>
                  <a:schemeClr val="bg1"/>
                </a:solidFill>
              </a:rPr>
              <a:t>fustes</a:t>
            </a:r>
            <a:r>
              <a:rPr lang="en-GB" dirty="0" smtClean="0">
                <a:solidFill>
                  <a:schemeClr val="bg1"/>
                </a:solidFill>
              </a:rPr>
              <a:t>) used for beating? </a:t>
            </a:r>
          </a:p>
          <a:p>
            <a:pPr lvl="1"/>
            <a:r>
              <a:rPr lang="en-GB" sz="2200" dirty="0" smtClean="0">
                <a:solidFill>
                  <a:schemeClr val="bg1"/>
                </a:solidFill>
              </a:rPr>
              <a:t>Commodus sacrifices </a:t>
            </a:r>
            <a:r>
              <a:rPr lang="en-GB" sz="2200" dirty="0" err="1" smtClean="0">
                <a:solidFill>
                  <a:schemeClr val="bg1"/>
                </a:solidFill>
              </a:rPr>
              <a:t>Cleander</a:t>
            </a:r>
            <a:r>
              <a:rPr lang="en-GB" sz="2200" dirty="0" smtClean="0">
                <a:solidFill>
                  <a:schemeClr val="bg1"/>
                </a:solidFill>
              </a:rPr>
              <a:t> the Praetorian Prefect to the mob </a:t>
            </a:r>
            <a:r>
              <a:rPr lang="en-GB" sz="2200" dirty="0">
                <a:solidFill>
                  <a:schemeClr val="bg1"/>
                </a:solidFill>
              </a:rPr>
              <a:t>– “Suddenly, unlooked for by the assembled mob, the imperial cavalry appeared fully armed and, at the order of the prefect, butchered those in their </a:t>
            </a:r>
            <a:r>
              <a:rPr lang="en-GB" sz="2200" dirty="0" smtClean="0">
                <a:solidFill>
                  <a:schemeClr val="bg1"/>
                </a:solidFill>
              </a:rPr>
              <a:t>path…” – </a:t>
            </a:r>
            <a:r>
              <a:rPr lang="en-GB" sz="2200" b="1" dirty="0">
                <a:solidFill>
                  <a:schemeClr val="bg1"/>
                </a:solidFill>
              </a:rPr>
              <a:t>Herodian </a:t>
            </a:r>
            <a:r>
              <a:rPr lang="en-GB" sz="2200" b="1" dirty="0" smtClean="0">
                <a:solidFill>
                  <a:schemeClr val="bg1"/>
                </a:solidFill>
              </a:rPr>
              <a:t>1.12.5-6</a:t>
            </a:r>
            <a:r>
              <a:rPr lang="en-GB" sz="2200" dirty="0" smtClean="0">
                <a:solidFill>
                  <a:schemeClr val="bg1"/>
                </a:solidFill>
              </a:rPr>
              <a:t>. </a:t>
            </a:r>
            <a:endParaRPr lang="en-GB" dirty="0">
              <a:solidFill>
                <a:schemeClr val="bg1"/>
              </a:solidFill>
            </a:endParaRPr>
          </a:p>
          <a:p>
            <a:pPr marL="722376" lvl="2" indent="0">
              <a:buNone/>
            </a:pPr>
            <a:endParaRPr lang="en-GB" sz="1100" dirty="0" smtClean="0">
              <a:solidFill>
                <a:schemeClr val="bg1"/>
              </a:solidFill>
            </a:endParaRPr>
          </a:p>
          <a:p>
            <a:pPr marL="137160" indent="0">
              <a:buNone/>
            </a:pPr>
            <a:endParaRPr lang="en-GB" sz="500" dirty="0">
              <a:solidFill>
                <a:schemeClr val="bg1"/>
              </a:solidFill>
            </a:endParaRPr>
          </a:p>
          <a:p>
            <a:r>
              <a:rPr lang="en-GB" b="1" dirty="0" smtClean="0">
                <a:solidFill>
                  <a:schemeClr val="bg1"/>
                </a:solidFill>
              </a:rPr>
              <a:t>Abuses:</a:t>
            </a:r>
          </a:p>
          <a:p>
            <a:pPr lvl="1"/>
            <a:r>
              <a:rPr lang="en-GB" dirty="0" smtClean="0">
                <a:solidFill>
                  <a:schemeClr val="bg1"/>
                </a:solidFill>
              </a:rPr>
              <a:t>Abuses by soldiers endemic? – satirical comments about soldiers being untouchable, courts of fellow </a:t>
            </a:r>
            <a:r>
              <a:rPr lang="en-GB" dirty="0">
                <a:solidFill>
                  <a:schemeClr val="bg1"/>
                </a:solidFill>
              </a:rPr>
              <a:t>soldiers – “…no civilian will dare to thrash you; if thrashed himself, he must hold his </a:t>
            </a:r>
            <a:r>
              <a:rPr lang="en-GB" dirty="0" smtClean="0">
                <a:solidFill>
                  <a:schemeClr val="bg1"/>
                </a:solidFill>
              </a:rPr>
              <a:t>tongue…” </a:t>
            </a:r>
            <a:r>
              <a:rPr lang="en-GB" dirty="0">
                <a:solidFill>
                  <a:schemeClr val="bg1"/>
                </a:solidFill>
              </a:rPr>
              <a:t>- </a:t>
            </a:r>
            <a:r>
              <a:rPr lang="en-GB" b="1" dirty="0">
                <a:solidFill>
                  <a:schemeClr val="bg1"/>
                </a:solidFill>
              </a:rPr>
              <a:t>Juvenal </a:t>
            </a:r>
            <a:r>
              <a:rPr lang="en-GB" b="1" i="1" dirty="0">
                <a:solidFill>
                  <a:schemeClr val="bg1"/>
                </a:solidFill>
              </a:rPr>
              <a:t>Satires</a:t>
            </a:r>
            <a:r>
              <a:rPr lang="en-GB" b="1" dirty="0">
                <a:solidFill>
                  <a:schemeClr val="bg1"/>
                </a:solidFill>
              </a:rPr>
              <a:t> </a:t>
            </a:r>
            <a:r>
              <a:rPr lang="en-GB" b="1" dirty="0" smtClean="0">
                <a:solidFill>
                  <a:schemeClr val="bg1"/>
                </a:solidFill>
              </a:rPr>
              <a:t>16</a:t>
            </a:r>
            <a:r>
              <a:rPr lang="en-GB" dirty="0" smtClean="0">
                <a:solidFill>
                  <a:schemeClr val="bg1"/>
                </a:solidFill>
              </a:rPr>
              <a:t>.   </a:t>
            </a:r>
          </a:p>
          <a:p>
            <a:pPr lvl="1"/>
            <a:r>
              <a:rPr lang="en-GB" dirty="0" smtClean="0">
                <a:solidFill>
                  <a:schemeClr val="bg1"/>
                </a:solidFill>
              </a:rPr>
              <a:t>Soldiers </a:t>
            </a:r>
            <a:r>
              <a:rPr lang="en-GB" dirty="0">
                <a:solidFill>
                  <a:schemeClr val="bg1"/>
                </a:solidFill>
              </a:rPr>
              <a:t>now forbidden to loot or act without restrain, and discipline enforced. Resentful solders kill </a:t>
            </a:r>
            <a:r>
              <a:rPr lang="en-GB" dirty="0" err="1" smtClean="0">
                <a:solidFill>
                  <a:schemeClr val="bg1"/>
                </a:solidFill>
              </a:rPr>
              <a:t>Pertinax</a:t>
            </a:r>
            <a:r>
              <a:rPr lang="en-GB" dirty="0" smtClean="0">
                <a:solidFill>
                  <a:schemeClr val="bg1"/>
                </a:solidFill>
              </a:rPr>
              <a:t> </a:t>
            </a:r>
            <a:r>
              <a:rPr lang="en-GB" dirty="0">
                <a:solidFill>
                  <a:schemeClr val="bg1"/>
                </a:solidFill>
              </a:rPr>
              <a:t>- “He [</a:t>
            </a:r>
            <a:r>
              <a:rPr lang="en-GB" dirty="0" err="1">
                <a:solidFill>
                  <a:schemeClr val="bg1"/>
                </a:solidFill>
              </a:rPr>
              <a:t>Pertinax</a:t>
            </a:r>
            <a:r>
              <a:rPr lang="en-GB" dirty="0">
                <a:solidFill>
                  <a:schemeClr val="bg1"/>
                </a:solidFill>
              </a:rPr>
              <a:t>] ordered the praetorians to curb their arrogant treatment of the people; he forbade them to carry axes or strike anyone they chanced to meet… All, both publicly and privately, were pleased by the order and the moderation of his reign…” </a:t>
            </a:r>
            <a:r>
              <a:rPr lang="en-GB" dirty="0" smtClean="0">
                <a:solidFill>
                  <a:schemeClr val="bg1"/>
                </a:solidFill>
              </a:rPr>
              <a:t>– </a:t>
            </a:r>
            <a:r>
              <a:rPr lang="en-GB" b="1" dirty="0" smtClean="0">
                <a:solidFill>
                  <a:schemeClr val="bg1"/>
                </a:solidFill>
              </a:rPr>
              <a:t>Herodian </a:t>
            </a:r>
            <a:r>
              <a:rPr lang="en-GB" b="1" dirty="0">
                <a:solidFill>
                  <a:schemeClr val="bg1"/>
                </a:solidFill>
              </a:rPr>
              <a:t>2.1, 4</a:t>
            </a:r>
            <a:r>
              <a:rPr lang="en-GB" dirty="0" smtClean="0">
                <a:solidFill>
                  <a:schemeClr val="bg1"/>
                </a:solidFill>
              </a:rPr>
              <a:t>.</a:t>
            </a:r>
            <a:endParaRPr lang="en-GB"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2896933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76672"/>
            <a:ext cx="8964488" cy="5832688"/>
          </a:xfrm>
        </p:spPr>
        <p:txBody>
          <a:bodyPr>
            <a:normAutofit/>
          </a:bodyPr>
          <a:lstStyle/>
          <a:p>
            <a:pPr marL="137160" indent="0" algn="ctr">
              <a:buNone/>
            </a:pPr>
            <a:endParaRPr lang="en-GB" sz="6000" dirty="0" smtClean="0"/>
          </a:p>
          <a:p>
            <a:pPr marL="137160" indent="0" algn="ctr">
              <a:buNone/>
            </a:pPr>
            <a:endParaRPr lang="en-GB" sz="6000" dirty="0"/>
          </a:p>
          <a:p>
            <a:pPr marL="137160" indent="0" algn="ctr">
              <a:buNone/>
            </a:pPr>
            <a:r>
              <a:rPr lang="en-GB" sz="6000" b="1" dirty="0" smtClean="0">
                <a:solidFill>
                  <a:schemeClr val="bg1"/>
                </a:solidFill>
              </a:rPr>
              <a:t>Banditry </a:t>
            </a:r>
          </a:p>
        </p:txBody>
      </p:sp>
    </p:spTree>
    <p:extLst>
      <p:ext uri="{BB962C8B-B14F-4D97-AF65-F5344CB8AC3E}">
        <p14:creationId xmlns:p14="http://schemas.microsoft.com/office/powerpoint/2010/main" val="2247273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Bandits</a:t>
            </a:r>
            <a:endParaRPr lang="en-GB" dirty="0">
              <a:solidFill>
                <a:schemeClr val="bg1"/>
              </a:solidFill>
            </a:endParaRPr>
          </a:p>
        </p:txBody>
      </p:sp>
      <p:sp>
        <p:nvSpPr>
          <p:cNvPr id="3" name="Content Placeholder 2"/>
          <p:cNvSpPr>
            <a:spLocks noGrp="1"/>
          </p:cNvSpPr>
          <p:nvPr>
            <p:ph idx="1"/>
          </p:nvPr>
        </p:nvSpPr>
        <p:spPr>
          <a:xfrm>
            <a:off x="179512" y="1600200"/>
            <a:ext cx="8856984" cy="5141168"/>
          </a:xfrm>
        </p:spPr>
        <p:txBody>
          <a:bodyPr>
            <a:normAutofit lnSpcReduction="10000"/>
          </a:bodyPr>
          <a:lstStyle/>
          <a:p>
            <a:r>
              <a:rPr lang="en-GB" dirty="0" smtClean="0">
                <a:solidFill>
                  <a:schemeClr val="bg1"/>
                </a:solidFill>
              </a:rPr>
              <a:t>Banditry a frequent feature of the ancient world.</a:t>
            </a:r>
          </a:p>
          <a:p>
            <a:endParaRPr lang="en-GB" sz="500" dirty="0">
              <a:solidFill>
                <a:schemeClr val="bg1"/>
              </a:solidFill>
            </a:endParaRPr>
          </a:p>
          <a:p>
            <a:r>
              <a:rPr lang="en-GB" dirty="0" smtClean="0">
                <a:solidFill>
                  <a:schemeClr val="bg1"/>
                </a:solidFill>
              </a:rPr>
              <a:t>May be viewed by authorities as the illegitimate exercise of personal power, and hence a threat to the state.</a:t>
            </a:r>
          </a:p>
          <a:p>
            <a:pPr>
              <a:buNone/>
            </a:pPr>
            <a:endParaRPr lang="en-GB" sz="500" dirty="0">
              <a:solidFill>
                <a:schemeClr val="bg1"/>
              </a:solidFill>
            </a:endParaRPr>
          </a:p>
          <a:p>
            <a:pPr marL="0">
              <a:buNone/>
            </a:pPr>
            <a:r>
              <a:rPr lang="en-GB" dirty="0" smtClean="0">
                <a:solidFill>
                  <a:schemeClr val="bg1"/>
                </a:solidFill>
              </a:rPr>
              <a:t>“For what are states but large bandit bands, and what are bandit bands but small states.” – </a:t>
            </a:r>
            <a:r>
              <a:rPr lang="en-GB" b="1" dirty="0" smtClean="0">
                <a:solidFill>
                  <a:schemeClr val="bg1"/>
                </a:solidFill>
              </a:rPr>
              <a:t>St. Augustine </a:t>
            </a:r>
            <a:r>
              <a:rPr lang="en-GB" b="1" i="1" dirty="0" smtClean="0">
                <a:solidFill>
                  <a:schemeClr val="bg1"/>
                </a:solidFill>
              </a:rPr>
              <a:t>The City of God </a:t>
            </a:r>
            <a:r>
              <a:rPr lang="en-GB" b="1" dirty="0" smtClean="0">
                <a:solidFill>
                  <a:schemeClr val="bg1"/>
                </a:solidFill>
              </a:rPr>
              <a:t>4.4</a:t>
            </a:r>
            <a:r>
              <a:rPr lang="en-GB" dirty="0" smtClean="0">
                <a:solidFill>
                  <a:schemeClr val="bg1"/>
                </a:solidFill>
              </a:rPr>
              <a:t>.</a:t>
            </a:r>
          </a:p>
          <a:p>
            <a:pPr marL="0">
              <a:buNone/>
            </a:pPr>
            <a:endParaRPr lang="en-GB" sz="500" dirty="0">
              <a:solidFill>
                <a:schemeClr val="bg1"/>
              </a:solidFill>
            </a:endParaRPr>
          </a:p>
          <a:p>
            <a:pPr marL="0">
              <a:buNone/>
            </a:pPr>
            <a:r>
              <a:rPr lang="en-GB" dirty="0">
                <a:solidFill>
                  <a:schemeClr val="bg1"/>
                </a:solidFill>
              </a:rPr>
              <a:t>“There was, for example, a robber named </a:t>
            </a:r>
            <a:r>
              <a:rPr lang="en-GB" b="1" dirty="0" err="1">
                <a:solidFill>
                  <a:schemeClr val="bg1"/>
                </a:solidFill>
              </a:rPr>
              <a:t>Corocotta</a:t>
            </a:r>
            <a:r>
              <a:rPr lang="en-GB" dirty="0">
                <a:solidFill>
                  <a:schemeClr val="bg1"/>
                </a:solidFill>
              </a:rPr>
              <a:t>, who flourished in Spain, and who made Augustus so angry at first that he had offered a reward of 1,000,000 sesterces for his capture alive.” – </a:t>
            </a:r>
            <a:r>
              <a:rPr lang="en-GB" b="1" dirty="0" smtClean="0">
                <a:solidFill>
                  <a:schemeClr val="bg1"/>
                </a:solidFill>
              </a:rPr>
              <a:t>Cassius </a:t>
            </a:r>
            <a:r>
              <a:rPr lang="en-GB" b="1" dirty="0" err="1" smtClean="0">
                <a:solidFill>
                  <a:schemeClr val="bg1"/>
                </a:solidFill>
              </a:rPr>
              <a:t>Dio</a:t>
            </a:r>
            <a:r>
              <a:rPr lang="en-GB" b="1" dirty="0" smtClean="0">
                <a:solidFill>
                  <a:schemeClr val="bg1"/>
                </a:solidFill>
              </a:rPr>
              <a:t> </a:t>
            </a:r>
            <a:r>
              <a:rPr lang="en-GB" b="1" dirty="0">
                <a:solidFill>
                  <a:schemeClr val="bg1"/>
                </a:solidFill>
              </a:rPr>
              <a:t>56.43.3</a:t>
            </a:r>
            <a:r>
              <a:rPr lang="en-GB" dirty="0">
                <a:solidFill>
                  <a:schemeClr val="bg1"/>
                </a:solidFill>
              </a:rPr>
              <a:t>.</a:t>
            </a:r>
          </a:p>
          <a:p>
            <a:pPr marL="0">
              <a:buNone/>
            </a:pPr>
            <a:endParaRPr lang="en-GB" dirty="0">
              <a:solidFill>
                <a:schemeClr val="bg1"/>
              </a:solidFill>
            </a:endParaRPr>
          </a:p>
        </p:txBody>
      </p:sp>
    </p:spTree>
    <p:extLst>
      <p:ext uri="{BB962C8B-B14F-4D97-AF65-F5344CB8AC3E}">
        <p14:creationId xmlns:p14="http://schemas.microsoft.com/office/powerpoint/2010/main" val="3668962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32656"/>
            <a:ext cx="9144000" cy="6525344"/>
          </a:xfrm>
        </p:spPr>
        <p:txBody>
          <a:bodyPr>
            <a:normAutofit fontScale="92500" lnSpcReduction="10000"/>
          </a:bodyPr>
          <a:lstStyle/>
          <a:p>
            <a:r>
              <a:rPr lang="en-GB" b="1" dirty="0" smtClean="0">
                <a:solidFill>
                  <a:schemeClr val="bg1"/>
                </a:solidFill>
              </a:rPr>
              <a:t>The bandit Bulla</a:t>
            </a:r>
            <a:r>
              <a:rPr lang="en-GB" dirty="0" smtClean="0">
                <a:solidFill>
                  <a:schemeClr val="bg1"/>
                </a:solidFill>
              </a:rPr>
              <a:t>:</a:t>
            </a:r>
          </a:p>
          <a:p>
            <a:pPr lvl="1"/>
            <a:r>
              <a:rPr lang="en-GB" dirty="0" smtClean="0">
                <a:solidFill>
                  <a:schemeClr val="bg1"/>
                </a:solidFill>
              </a:rPr>
              <a:t>Band of 600 men who plunder Italy for two </a:t>
            </a:r>
            <a:r>
              <a:rPr lang="en-GB" dirty="0">
                <a:solidFill>
                  <a:schemeClr val="bg1"/>
                </a:solidFill>
              </a:rPr>
              <a:t>years [AD </a:t>
            </a:r>
            <a:r>
              <a:rPr lang="en-GB" dirty="0" smtClean="0">
                <a:solidFill>
                  <a:schemeClr val="bg1"/>
                </a:solidFill>
              </a:rPr>
              <a:t>205-07], hunted by soldiers, but through cleverness and ruses evades capture.</a:t>
            </a:r>
          </a:p>
          <a:p>
            <a:pPr lvl="1"/>
            <a:r>
              <a:rPr lang="en-GB" dirty="0">
                <a:solidFill>
                  <a:schemeClr val="bg1"/>
                </a:solidFill>
              </a:rPr>
              <a:t>“</a:t>
            </a:r>
            <a:r>
              <a:rPr lang="en-GB" dirty="0" err="1">
                <a:solidFill>
                  <a:schemeClr val="bg1"/>
                </a:solidFill>
              </a:rPr>
              <a:t>Papinian</a:t>
            </a:r>
            <a:r>
              <a:rPr lang="en-GB" dirty="0">
                <a:solidFill>
                  <a:schemeClr val="bg1"/>
                </a:solidFill>
              </a:rPr>
              <a:t>, the prefect, asked him, "Why did you become a robber?" And he replied: "Why are you a prefect</a:t>
            </a:r>
            <a:r>
              <a:rPr lang="en-GB" dirty="0" smtClean="0">
                <a:solidFill>
                  <a:schemeClr val="bg1"/>
                </a:solidFill>
              </a:rPr>
              <a:t>?“” – </a:t>
            </a:r>
            <a:r>
              <a:rPr lang="en-GB" b="1" dirty="0" smtClean="0">
                <a:solidFill>
                  <a:schemeClr val="bg1"/>
                </a:solidFill>
              </a:rPr>
              <a:t>Cassius </a:t>
            </a:r>
            <a:r>
              <a:rPr lang="en-GB" b="1" dirty="0" err="1" smtClean="0">
                <a:solidFill>
                  <a:schemeClr val="bg1"/>
                </a:solidFill>
              </a:rPr>
              <a:t>Dio</a:t>
            </a:r>
            <a:r>
              <a:rPr lang="en-GB" b="1" dirty="0" smtClean="0">
                <a:solidFill>
                  <a:schemeClr val="bg1"/>
                </a:solidFill>
              </a:rPr>
              <a:t> 77.10</a:t>
            </a:r>
            <a:r>
              <a:rPr lang="en-GB" dirty="0" smtClean="0">
                <a:solidFill>
                  <a:schemeClr val="bg1"/>
                </a:solidFill>
              </a:rPr>
              <a:t>. </a:t>
            </a:r>
          </a:p>
          <a:p>
            <a:pPr lvl="1"/>
            <a:endParaRPr lang="en-GB" dirty="0">
              <a:solidFill>
                <a:schemeClr val="bg1"/>
              </a:solidFill>
            </a:endParaRPr>
          </a:p>
          <a:p>
            <a:r>
              <a:rPr lang="en-GB" b="1" dirty="0" smtClean="0">
                <a:solidFill>
                  <a:schemeClr val="bg1"/>
                </a:solidFill>
              </a:rPr>
              <a:t>Bandits to Rebel Army </a:t>
            </a:r>
            <a:r>
              <a:rPr lang="en-GB" b="1" dirty="0">
                <a:solidFill>
                  <a:schemeClr val="bg1"/>
                </a:solidFill>
              </a:rPr>
              <a:t>- </a:t>
            </a:r>
            <a:r>
              <a:rPr lang="en-GB" b="1" dirty="0" err="1">
                <a:solidFill>
                  <a:schemeClr val="bg1"/>
                </a:solidFill>
              </a:rPr>
              <a:t>Maternus</a:t>
            </a:r>
            <a:r>
              <a:rPr lang="en-GB" dirty="0" smtClean="0">
                <a:solidFill>
                  <a:schemeClr val="bg1"/>
                </a:solidFill>
              </a:rPr>
              <a:t>:</a:t>
            </a:r>
          </a:p>
          <a:p>
            <a:pPr lvl="1"/>
            <a:r>
              <a:rPr lang="en-GB" dirty="0" smtClean="0">
                <a:solidFill>
                  <a:schemeClr val="bg1"/>
                </a:solidFill>
              </a:rPr>
              <a:t>Reign of Commodus – </a:t>
            </a:r>
            <a:r>
              <a:rPr lang="en-GB" dirty="0" err="1" smtClean="0">
                <a:solidFill>
                  <a:schemeClr val="bg1"/>
                </a:solidFill>
              </a:rPr>
              <a:t>Maternus</a:t>
            </a:r>
            <a:r>
              <a:rPr lang="en-GB" dirty="0" smtClean="0">
                <a:solidFill>
                  <a:schemeClr val="bg1"/>
                </a:solidFill>
              </a:rPr>
              <a:t> a deserter from the army, attracts many followers through liberal distribution of booty. </a:t>
            </a:r>
          </a:p>
          <a:p>
            <a:pPr lvl="1"/>
            <a:r>
              <a:rPr lang="en-GB" dirty="0">
                <a:solidFill>
                  <a:schemeClr val="bg1"/>
                </a:solidFill>
              </a:rPr>
              <a:t>“As a result, his men no longer appeared to be brigands but rather enemy troops. They now attacked the largest cities and released all the prisoners, no matter what the reasons for their imprisonment. By promising these men their freedom, he persuaded them to join his band in gratitude for favours received. The bandits roamed over all Gaul and Spain, attacking the largest cities; a few of these they burned, but the rest they abandoned after sacking them.” - </a:t>
            </a:r>
            <a:r>
              <a:rPr lang="en-GB" b="1" dirty="0">
                <a:solidFill>
                  <a:schemeClr val="bg1"/>
                </a:solidFill>
              </a:rPr>
              <a:t>Herodian </a:t>
            </a:r>
            <a:r>
              <a:rPr lang="en-GB" b="1" dirty="0" smtClean="0">
                <a:solidFill>
                  <a:schemeClr val="bg1"/>
                </a:solidFill>
              </a:rPr>
              <a:t>1.10.1-2</a:t>
            </a:r>
            <a:r>
              <a:rPr lang="en-GB" dirty="0" smtClean="0">
                <a:solidFill>
                  <a:schemeClr val="bg1"/>
                </a:solidFill>
              </a:rPr>
              <a:t>.</a:t>
            </a:r>
            <a:endParaRPr lang="en-GB" b="1"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1808333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Bandits Popularised in Literature</a:t>
            </a:r>
            <a:endParaRPr lang="en-GB" dirty="0">
              <a:solidFill>
                <a:schemeClr val="bg1"/>
              </a:solidFill>
            </a:endParaRPr>
          </a:p>
        </p:txBody>
      </p:sp>
      <p:sp>
        <p:nvSpPr>
          <p:cNvPr id="3" name="Content Placeholder 2"/>
          <p:cNvSpPr>
            <a:spLocks noGrp="1"/>
          </p:cNvSpPr>
          <p:nvPr>
            <p:ph idx="1"/>
          </p:nvPr>
        </p:nvSpPr>
        <p:spPr>
          <a:xfrm>
            <a:off x="323528" y="1700808"/>
            <a:ext cx="8363272" cy="4752528"/>
          </a:xfrm>
        </p:spPr>
        <p:txBody>
          <a:bodyPr>
            <a:normAutofit/>
          </a:bodyPr>
          <a:lstStyle/>
          <a:p>
            <a:r>
              <a:rPr lang="en-GB" dirty="0" smtClean="0">
                <a:solidFill>
                  <a:schemeClr val="bg1"/>
                </a:solidFill>
              </a:rPr>
              <a:t>Achilles </a:t>
            </a:r>
            <a:r>
              <a:rPr lang="en-GB" dirty="0" err="1" smtClean="0">
                <a:solidFill>
                  <a:schemeClr val="bg1"/>
                </a:solidFill>
              </a:rPr>
              <a:t>Tatius</a:t>
            </a:r>
            <a:r>
              <a:rPr lang="en-GB" dirty="0" smtClean="0">
                <a:solidFill>
                  <a:schemeClr val="bg1"/>
                </a:solidFill>
              </a:rPr>
              <a:t> (third-quarter of second century AD) - </a:t>
            </a:r>
            <a:r>
              <a:rPr lang="en-GB" i="1" dirty="0" smtClean="0">
                <a:solidFill>
                  <a:schemeClr val="bg1"/>
                </a:solidFill>
              </a:rPr>
              <a:t>The Adventures of </a:t>
            </a:r>
            <a:r>
              <a:rPr lang="en-GB" i="1" dirty="0" err="1" smtClean="0">
                <a:solidFill>
                  <a:schemeClr val="bg1"/>
                </a:solidFill>
              </a:rPr>
              <a:t>Leukippe</a:t>
            </a:r>
            <a:r>
              <a:rPr lang="en-GB" i="1" dirty="0" smtClean="0">
                <a:solidFill>
                  <a:schemeClr val="bg1"/>
                </a:solidFill>
              </a:rPr>
              <a:t> and </a:t>
            </a:r>
            <a:r>
              <a:rPr lang="en-GB" i="1" dirty="0" err="1" smtClean="0">
                <a:solidFill>
                  <a:schemeClr val="bg1"/>
                </a:solidFill>
              </a:rPr>
              <a:t>kleitophon</a:t>
            </a:r>
            <a:r>
              <a:rPr lang="en-GB" i="1" dirty="0" smtClean="0">
                <a:solidFill>
                  <a:schemeClr val="bg1"/>
                </a:solidFill>
              </a:rPr>
              <a:t> – </a:t>
            </a:r>
            <a:r>
              <a:rPr lang="en-GB" dirty="0" smtClean="0">
                <a:solidFill>
                  <a:schemeClr val="bg1"/>
                </a:solidFill>
              </a:rPr>
              <a:t>the protagonists captured by bandits in Nile Delta (allusions to </a:t>
            </a:r>
            <a:r>
              <a:rPr lang="en-GB" i="1" dirty="0" err="1" smtClean="0">
                <a:solidFill>
                  <a:schemeClr val="bg1"/>
                </a:solidFill>
              </a:rPr>
              <a:t>Boukoloi</a:t>
            </a:r>
            <a:r>
              <a:rPr lang="en-GB" i="1" dirty="0" smtClean="0">
                <a:solidFill>
                  <a:schemeClr val="bg1"/>
                </a:solidFill>
              </a:rPr>
              <a:t> </a:t>
            </a:r>
            <a:r>
              <a:rPr lang="en-GB" dirty="0" smtClean="0">
                <a:solidFill>
                  <a:schemeClr val="bg1"/>
                </a:solidFill>
              </a:rPr>
              <a:t>“herdsmen” of the marshy regions in the Delta).</a:t>
            </a:r>
          </a:p>
          <a:p>
            <a:endParaRPr lang="en-GB" sz="1200" dirty="0" smtClean="0">
              <a:solidFill>
                <a:schemeClr val="bg1"/>
              </a:solidFill>
            </a:endParaRPr>
          </a:p>
          <a:p>
            <a:r>
              <a:rPr lang="en-GB" dirty="0" smtClean="0">
                <a:solidFill>
                  <a:schemeClr val="bg1"/>
                </a:solidFill>
              </a:rPr>
              <a:t>Xenophon of Ephesus (mid-second century AD) – </a:t>
            </a:r>
            <a:r>
              <a:rPr lang="en-GB" i="1" dirty="0" smtClean="0">
                <a:solidFill>
                  <a:schemeClr val="bg1"/>
                </a:solidFill>
              </a:rPr>
              <a:t>The </a:t>
            </a:r>
            <a:r>
              <a:rPr lang="en-GB" i="1" dirty="0" err="1" smtClean="0">
                <a:solidFill>
                  <a:schemeClr val="bg1"/>
                </a:solidFill>
              </a:rPr>
              <a:t>Ephesian</a:t>
            </a:r>
            <a:r>
              <a:rPr lang="en-GB" i="1" dirty="0" smtClean="0">
                <a:solidFill>
                  <a:schemeClr val="bg1"/>
                </a:solidFill>
              </a:rPr>
              <a:t> Tale of </a:t>
            </a:r>
            <a:r>
              <a:rPr lang="en-GB" i="1" dirty="0" err="1" smtClean="0">
                <a:solidFill>
                  <a:schemeClr val="bg1"/>
                </a:solidFill>
              </a:rPr>
              <a:t>Anthia</a:t>
            </a:r>
            <a:r>
              <a:rPr lang="en-GB" i="1" dirty="0" smtClean="0">
                <a:solidFill>
                  <a:schemeClr val="bg1"/>
                </a:solidFill>
              </a:rPr>
              <a:t> and </a:t>
            </a:r>
            <a:r>
              <a:rPr lang="en-GB" i="1" dirty="0" err="1" smtClean="0">
                <a:solidFill>
                  <a:schemeClr val="bg1"/>
                </a:solidFill>
              </a:rPr>
              <a:t>Habrocomes</a:t>
            </a:r>
            <a:r>
              <a:rPr lang="en-GB" i="1" dirty="0" smtClean="0">
                <a:solidFill>
                  <a:schemeClr val="bg1"/>
                </a:solidFill>
              </a:rPr>
              <a:t> </a:t>
            </a:r>
            <a:r>
              <a:rPr lang="en-GB" dirty="0" smtClean="0">
                <a:solidFill>
                  <a:schemeClr val="bg1"/>
                </a:solidFill>
              </a:rPr>
              <a:t>– plot involving pirates, and robber bands.</a:t>
            </a:r>
          </a:p>
          <a:p>
            <a:endParaRPr lang="en-GB" sz="1200" dirty="0" smtClean="0">
              <a:solidFill>
                <a:schemeClr val="bg1"/>
              </a:solidFill>
            </a:endParaRPr>
          </a:p>
          <a:p>
            <a:r>
              <a:rPr lang="en-GB" dirty="0" err="1" smtClean="0">
                <a:solidFill>
                  <a:schemeClr val="bg1"/>
                </a:solidFill>
              </a:rPr>
              <a:t>Heliodorus</a:t>
            </a:r>
            <a:r>
              <a:rPr lang="en-GB" dirty="0" smtClean="0">
                <a:solidFill>
                  <a:schemeClr val="bg1"/>
                </a:solidFill>
              </a:rPr>
              <a:t> </a:t>
            </a:r>
            <a:r>
              <a:rPr lang="en-GB" i="1" dirty="0" err="1" smtClean="0">
                <a:solidFill>
                  <a:schemeClr val="bg1"/>
                </a:solidFill>
              </a:rPr>
              <a:t>Aethiopica</a:t>
            </a:r>
            <a:r>
              <a:rPr lang="en-GB" i="1" dirty="0" smtClean="0">
                <a:solidFill>
                  <a:schemeClr val="bg1"/>
                </a:solidFill>
              </a:rPr>
              <a:t> </a:t>
            </a:r>
            <a:r>
              <a:rPr lang="en-GB" dirty="0" smtClean="0">
                <a:solidFill>
                  <a:schemeClr val="bg1"/>
                </a:solidFill>
              </a:rPr>
              <a:t>(3</a:t>
            </a:r>
            <a:r>
              <a:rPr lang="en-GB" baseline="30000" dirty="0" smtClean="0">
                <a:solidFill>
                  <a:schemeClr val="bg1"/>
                </a:solidFill>
              </a:rPr>
              <a:t>rd</a:t>
            </a:r>
            <a:r>
              <a:rPr lang="en-GB" dirty="0" smtClean="0">
                <a:solidFill>
                  <a:schemeClr val="bg1"/>
                </a:solidFill>
              </a:rPr>
              <a:t> or 4</a:t>
            </a:r>
            <a:r>
              <a:rPr lang="en-GB" baseline="30000" dirty="0" smtClean="0">
                <a:solidFill>
                  <a:schemeClr val="bg1"/>
                </a:solidFill>
              </a:rPr>
              <a:t>th</a:t>
            </a:r>
            <a:r>
              <a:rPr lang="en-GB" dirty="0" smtClean="0">
                <a:solidFill>
                  <a:schemeClr val="bg1"/>
                </a:solidFill>
              </a:rPr>
              <a:t> century AD?)</a:t>
            </a:r>
          </a:p>
          <a:p>
            <a:endParaRPr lang="en-GB" dirty="0">
              <a:solidFill>
                <a:schemeClr val="bg1"/>
              </a:solidFill>
            </a:endParaRPr>
          </a:p>
        </p:txBody>
      </p:sp>
    </p:spTree>
    <p:extLst>
      <p:ext uri="{BB962C8B-B14F-4D97-AF65-F5344CB8AC3E}">
        <p14:creationId xmlns:p14="http://schemas.microsoft.com/office/powerpoint/2010/main" val="41369844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268760"/>
            <a:ext cx="9144000" cy="5589240"/>
          </a:xfrm>
        </p:spPr>
        <p:txBody>
          <a:bodyPr>
            <a:normAutofit lnSpcReduction="10000"/>
          </a:bodyPr>
          <a:lstStyle/>
          <a:p>
            <a:r>
              <a:rPr lang="en-GB" dirty="0" err="1" smtClean="0">
                <a:solidFill>
                  <a:schemeClr val="bg1"/>
                </a:solidFill>
              </a:rPr>
              <a:t>Nippel</a:t>
            </a:r>
            <a:r>
              <a:rPr lang="en-GB" dirty="0" smtClean="0">
                <a:solidFill>
                  <a:schemeClr val="bg1"/>
                </a:solidFill>
              </a:rPr>
              <a:t>, W. (1984) ‘Policing Rome’, </a:t>
            </a:r>
            <a:r>
              <a:rPr lang="en-GB" i="1" dirty="0" smtClean="0">
                <a:solidFill>
                  <a:schemeClr val="bg1"/>
                </a:solidFill>
              </a:rPr>
              <a:t>JRS </a:t>
            </a:r>
            <a:r>
              <a:rPr lang="en-GB" dirty="0" smtClean="0">
                <a:solidFill>
                  <a:schemeClr val="bg1"/>
                </a:solidFill>
              </a:rPr>
              <a:t>74: 20-29.</a:t>
            </a:r>
          </a:p>
          <a:p>
            <a:endParaRPr lang="en-GB" sz="500" dirty="0" smtClean="0">
              <a:solidFill>
                <a:schemeClr val="bg1"/>
              </a:solidFill>
            </a:endParaRPr>
          </a:p>
          <a:p>
            <a:r>
              <a:rPr lang="en-GB" dirty="0" err="1" smtClean="0">
                <a:solidFill>
                  <a:schemeClr val="bg1"/>
                </a:solidFill>
              </a:rPr>
              <a:t>Nippel</a:t>
            </a:r>
            <a:r>
              <a:rPr lang="en-GB" dirty="0" smtClean="0">
                <a:solidFill>
                  <a:schemeClr val="bg1"/>
                </a:solidFill>
              </a:rPr>
              <a:t>, W. (1995) </a:t>
            </a:r>
            <a:r>
              <a:rPr lang="en-GB" i="1" dirty="0" smtClean="0">
                <a:solidFill>
                  <a:schemeClr val="bg1"/>
                </a:solidFill>
              </a:rPr>
              <a:t>Public Order in Ancient Rome</a:t>
            </a:r>
            <a:r>
              <a:rPr lang="en-GB" dirty="0" smtClean="0">
                <a:solidFill>
                  <a:schemeClr val="bg1"/>
                </a:solidFill>
              </a:rPr>
              <a:t> (Cambridge: Cambridge University Press).</a:t>
            </a:r>
          </a:p>
          <a:p>
            <a:endParaRPr lang="en-GB" sz="500" dirty="0">
              <a:solidFill>
                <a:schemeClr val="bg1"/>
              </a:solidFill>
            </a:endParaRPr>
          </a:p>
          <a:p>
            <a:r>
              <a:rPr lang="en-GB" dirty="0" smtClean="0">
                <a:solidFill>
                  <a:schemeClr val="bg1"/>
                </a:solidFill>
              </a:rPr>
              <a:t>Slater, W. J. (1994) ‘Pantomime Riots’. </a:t>
            </a:r>
            <a:r>
              <a:rPr lang="en-GB" i="1" dirty="0" smtClean="0">
                <a:solidFill>
                  <a:schemeClr val="bg1"/>
                </a:solidFill>
              </a:rPr>
              <a:t>Classical Antiquity </a:t>
            </a:r>
            <a:r>
              <a:rPr lang="en-GB" dirty="0" smtClean="0">
                <a:solidFill>
                  <a:schemeClr val="bg1"/>
                </a:solidFill>
              </a:rPr>
              <a:t>13 (1): 120-44.</a:t>
            </a:r>
          </a:p>
          <a:p>
            <a:endParaRPr lang="en-GB" sz="500" dirty="0">
              <a:solidFill>
                <a:schemeClr val="bg1"/>
              </a:solidFill>
            </a:endParaRPr>
          </a:p>
          <a:p>
            <a:r>
              <a:rPr lang="en-GB" dirty="0" smtClean="0">
                <a:solidFill>
                  <a:schemeClr val="bg1"/>
                </a:solidFill>
              </a:rPr>
              <a:t>Brunt, P. A. (1966) ‘The Roman Mob’. </a:t>
            </a:r>
            <a:r>
              <a:rPr lang="en-GB" i="1" dirty="0" smtClean="0">
                <a:solidFill>
                  <a:schemeClr val="bg1"/>
                </a:solidFill>
              </a:rPr>
              <a:t>Past &amp; Present </a:t>
            </a:r>
            <a:r>
              <a:rPr lang="en-GB" dirty="0" smtClean="0">
                <a:solidFill>
                  <a:schemeClr val="bg1"/>
                </a:solidFill>
              </a:rPr>
              <a:t>35: 3-27.</a:t>
            </a:r>
          </a:p>
          <a:p>
            <a:endParaRPr lang="en-GB" sz="500" dirty="0">
              <a:solidFill>
                <a:schemeClr val="bg1"/>
              </a:solidFill>
            </a:endParaRPr>
          </a:p>
          <a:p>
            <a:r>
              <a:rPr lang="en-GB" dirty="0" err="1">
                <a:solidFill>
                  <a:schemeClr val="bg1"/>
                </a:solidFill>
              </a:rPr>
              <a:t>Coulston</a:t>
            </a:r>
            <a:r>
              <a:rPr lang="en-GB" dirty="0">
                <a:solidFill>
                  <a:schemeClr val="bg1"/>
                </a:solidFill>
              </a:rPr>
              <a:t>, J. (2000) ‘‘Armed and Belted Men’: The Soldiery in the Imperial Rome’, in </a:t>
            </a:r>
            <a:r>
              <a:rPr lang="en-GB" dirty="0" err="1">
                <a:solidFill>
                  <a:schemeClr val="bg1"/>
                </a:solidFill>
              </a:rPr>
              <a:t>Coulston</a:t>
            </a:r>
            <a:r>
              <a:rPr lang="en-GB" dirty="0">
                <a:solidFill>
                  <a:schemeClr val="bg1"/>
                </a:solidFill>
              </a:rPr>
              <a:t>, J., and Dodge, H. (eds.), </a:t>
            </a:r>
            <a:r>
              <a:rPr lang="en-GB" i="1" dirty="0">
                <a:solidFill>
                  <a:schemeClr val="bg1"/>
                </a:solidFill>
              </a:rPr>
              <a:t>Ancient Rome: The Archaeology of the Eternal City </a:t>
            </a:r>
            <a:r>
              <a:rPr lang="en-GB" dirty="0">
                <a:solidFill>
                  <a:schemeClr val="bg1"/>
                </a:solidFill>
              </a:rPr>
              <a:t>(Oxford: Oxford University School of Archaeology): 77-118.</a:t>
            </a:r>
          </a:p>
          <a:p>
            <a:endParaRPr lang="en-GB"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1316752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657</TotalTime>
  <Words>2153</Words>
  <Application>Microsoft Office PowerPoint</Application>
  <PresentationFormat>On-screen Show (4:3)</PresentationFormat>
  <Paragraphs>142</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Book Antiqua</vt:lpstr>
      <vt:lpstr>Lucida Sans</vt:lpstr>
      <vt:lpstr>Wingdings</vt:lpstr>
      <vt:lpstr>Wingdings 2</vt:lpstr>
      <vt:lpstr>Wingdings 3</vt:lpstr>
      <vt:lpstr>Apex</vt:lpstr>
      <vt:lpstr>Athens and Rome: Life and Culture in Classical Antiquity</vt:lpstr>
      <vt:lpstr>PowerPoint Presentation</vt:lpstr>
      <vt:lpstr>PowerPoint Presentation</vt:lpstr>
      <vt:lpstr>Breakdown of the System</vt:lpstr>
      <vt:lpstr>Debts and Rents</vt:lpstr>
      <vt:lpstr>PowerPoint Presentation</vt:lpstr>
      <vt:lpstr>Causes for Rioting</vt:lpstr>
      <vt:lpstr>Pantomime Riots</vt:lpstr>
      <vt:lpstr>PowerPoint Presentation</vt:lpstr>
      <vt:lpstr>Punishing Rabble-rousers </vt:lpstr>
      <vt:lpstr>PowerPoint Presentation</vt:lpstr>
      <vt:lpstr>Order in the Republic</vt:lpstr>
      <vt:lpstr>PowerPoint Presentation</vt:lpstr>
      <vt:lpstr>PowerPoint Presentation</vt:lpstr>
      <vt:lpstr>Activities of the Praetorians</vt:lpstr>
      <vt:lpstr>PowerPoint Presentation</vt:lpstr>
      <vt:lpstr>PowerPoint Presentation</vt:lpstr>
      <vt:lpstr>PowerPoint Presentation</vt:lpstr>
      <vt:lpstr>Bandits</vt:lpstr>
      <vt:lpstr>PowerPoint Presentation</vt:lpstr>
      <vt:lpstr>Bandits Popularised in Literature</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Matthew Cobb</cp:lastModifiedBy>
  <cp:revision>105</cp:revision>
  <dcterms:created xsi:type="dcterms:W3CDTF">2014-02-20T15:42:04Z</dcterms:created>
  <dcterms:modified xsi:type="dcterms:W3CDTF">2017-04-21T12:40:00Z</dcterms:modified>
</cp:coreProperties>
</file>