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E57F4-B329-447C-AEBC-A069EB0BFA69}" v="15" dt="2023-09-23T16:48:28.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9" d="100"/>
          <a:sy n="69"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ky Hayde" userId="43a07b97cd7f0826" providerId="LiveId" clId="{43DE57F4-B329-447C-AEBC-A069EB0BFA69}"/>
    <pc:docChg chg="custSel modSld">
      <pc:chgData name="Becky Hayde" userId="43a07b97cd7f0826" providerId="LiveId" clId="{43DE57F4-B329-447C-AEBC-A069EB0BFA69}" dt="2023-09-23T16:48:35.641" v="5891" actId="1076"/>
      <pc:docMkLst>
        <pc:docMk/>
      </pc:docMkLst>
      <pc:sldChg chg="addSp delSp modSp mod">
        <pc:chgData name="Becky Hayde" userId="43a07b97cd7f0826" providerId="LiveId" clId="{43DE57F4-B329-447C-AEBC-A069EB0BFA69}" dt="2023-09-23T16:48:35.641" v="5891" actId="1076"/>
        <pc:sldMkLst>
          <pc:docMk/>
          <pc:sldMk cId="1012780050" sldId="256"/>
        </pc:sldMkLst>
        <pc:spChg chg="mod">
          <ac:chgData name="Becky Hayde" userId="43a07b97cd7f0826" providerId="LiveId" clId="{43DE57F4-B329-447C-AEBC-A069EB0BFA69}" dt="2023-09-23T16:25:43.657" v="5692" actId="207"/>
          <ac:spMkLst>
            <pc:docMk/>
            <pc:sldMk cId="1012780050" sldId="256"/>
            <ac:spMk id="2" creationId="{79113155-6FE7-8B3A-F64F-EC404D255816}"/>
          </ac:spMkLst>
        </pc:spChg>
        <pc:spChg chg="add mod">
          <ac:chgData name="Becky Hayde" userId="43a07b97cd7f0826" providerId="LiveId" clId="{43DE57F4-B329-447C-AEBC-A069EB0BFA69}" dt="2023-09-23T16:42:38.663" v="5879" actId="14100"/>
          <ac:spMkLst>
            <pc:docMk/>
            <pc:sldMk cId="1012780050" sldId="256"/>
            <ac:spMk id="3" creationId="{7FDEA5AD-63BE-7CFB-0910-5524234A8FD2}"/>
          </ac:spMkLst>
        </pc:spChg>
        <pc:spChg chg="mod">
          <ac:chgData name="Becky Hayde" userId="43a07b97cd7f0826" providerId="LiveId" clId="{43DE57F4-B329-447C-AEBC-A069EB0BFA69}" dt="2023-09-23T13:04:37.076" v="2888" actId="20577"/>
          <ac:spMkLst>
            <pc:docMk/>
            <pc:sldMk cId="1012780050" sldId="256"/>
            <ac:spMk id="5" creationId="{ACF63810-BBC4-79EF-9855-BCE2EE40E185}"/>
          </ac:spMkLst>
        </pc:spChg>
        <pc:spChg chg="del">
          <ac:chgData name="Becky Hayde" userId="43a07b97cd7f0826" providerId="LiveId" clId="{43DE57F4-B329-447C-AEBC-A069EB0BFA69}" dt="2023-09-17T09:25:32.152" v="927" actId="478"/>
          <ac:spMkLst>
            <pc:docMk/>
            <pc:sldMk cId="1012780050" sldId="256"/>
            <ac:spMk id="6" creationId="{6DF52EDE-F2A7-B230-AA08-D1DB62839B07}"/>
          </ac:spMkLst>
        </pc:spChg>
        <pc:spChg chg="mod">
          <ac:chgData name="Becky Hayde" userId="43a07b97cd7f0826" providerId="LiveId" clId="{43DE57F4-B329-447C-AEBC-A069EB0BFA69}" dt="2023-09-23T16:12:49.654" v="5471" actId="20577"/>
          <ac:spMkLst>
            <pc:docMk/>
            <pc:sldMk cId="1012780050" sldId="256"/>
            <ac:spMk id="7" creationId="{A42CD8CD-B11A-B681-71F8-7A5DC96F76D5}"/>
          </ac:spMkLst>
        </pc:spChg>
        <pc:spChg chg="mod">
          <ac:chgData name="Becky Hayde" userId="43a07b97cd7f0826" providerId="LiveId" clId="{43DE57F4-B329-447C-AEBC-A069EB0BFA69}" dt="2023-09-23T16:24:46.678" v="5689" actId="20577"/>
          <ac:spMkLst>
            <pc:docMk/>
            <pc:sldMk cId="1012780050" sldId="256"/>
            <ac:spMk id="8" creationId="{16650D67-69E5-A7B1-BC75-AB038E7BB066}"/>
          </ac:spMkLst>
        </pc:spChg>
        <pc:spChg chg="mod">
          <ac:chgData name="Becky Hayde" userId="43a07b97cd7f0826" providerId="LiveId" clId="{43DE57F4-B329-447C-AEBC-A069EB0BFA69}" dt="2023-09-23T16:24:52.470" v="5691" actId="20577"/>
          <ac:spMkLst>
            <pc:docMk/>
            <pc:sldMk cId="1012780050" sldId="256"/>
            <ac:spMk id="9" creationId="{ED9391E3-D04A-1153-E8D1-0B7586DD70A4}"/>
          </ac:spMkLst>
        </pc:spChg>
        <pc:spChg chg="add del mod">
          <ac:chgData name="Becky Hayde" userId="43a07b97cd7f0826" providerId="LiveId" clId="{43DE57F4-B329-447C-AEBC-A069EB0BFA69}" dt="2023-09-17T09:27:14.072" v="934" actId="478"/>
          <ac:spMkLst>
            <pc:docMk/>
            <pc:sldMk cId="1012780050" sldId="256"/>
            <ac:spMk id="12" creationId="{B02AB305-65BC-4BD9-E683-4F9C779E4817}"/>
          </ac:spMkLst>
        </pc:spChg>
        <pc:spChg chg="add del mod">
          <ac:chgData name="Becky Hayde" userId="43a07b97cd7f0826" providerId="LiveId" clId="{43DE57F4-B329-447C-AEBC-A069EB0BFA69}" dt="2023-09-17T09:32:23.045" v="938"/>
          <ac:spMkLst>
            <pc:docMk/>
            <pc:sldMk cId="1012780050" sldId="256"/>
            <ac:spMk id="13" creationId="{51A68A8F-8E56-9453-0BE1-AE91295B95E6}"/>
          </ac:spMkLst>
        </pc:spChg>
        <pc:spChg chg="add del mod">
          <ac:chgData name="Becky Hayde" userId="43a07b97cd7f0826" providerId="LiveId" clId="{43DE57F4-B329-447C-AEBC-A069EB0BFA69}" dt="2023-09-23T14:26:21.938" v="4548"/>
          <ac:spMkLst>
            <pc:docMk/>
            <pc:sldMk cId="1012780050" sldId="256"/>
            <ac:spMk id="14" creationId="{707BFCE2-784B-7D91-6848-4BE002DD4019}"/>
          </ac:spMkLst>
        </pc:spChg>
        <pc:picChg chg="add del mod">
          <ac:chgData name="Becky Hayde" userId="43a07b97cd7f0826" providerId="LiveId" clId="{43DE57F4-B329-447C-AEBC-A069EB0BFA69}" dt="2023-09-23T11:43:17.616" v="1247" actId="478"/>
          <ac:picMkLst>
            <pc:docMk/>
            <pc:sldMk cId="1012780050" sldId="256"/>
            <ac:picMk id="4" creationId="{7DFDC1F0-1BA9-BFE2-4BCE-FFCDBFB6F474}"/>
          </ac:picMkLst>
        </pc:picChg>
        <pc:picChg chg="add del mod">
          <ac:chgData name="Becky Hayde" userId="43a07b97cd7f0826" providerId="LiveId" clId="{43DE57F4-B329-447C-AEBC-A069EB0BFA69}" dt="2023-09-23T16:41:24.886" v="5869" actId="478"/>
          <ac:picMkLst>
            <pc:docMk/>
            <pc:sldMk cId="1012780050" sldId="256"/>
            <ac:picMk id="6" creationId="{44A0B545-40AE-DB55-B5D7-8DFA18016020}"/>
          </ac:picMkLst>
        </pc:picChg>
        <pc:picChg chg="add del mod">
          <ac:chgData name="Becky Hayde" userId="43a07b97cd7f0826" providerId="LiveId" clId="{43DE57F4-B329-447C-AEBC-A069EB0BFA69}" dt="2023-09-23T11:43:21.429" v="1248" actId="478"/>
          <ac:picMkLst>
            <pc:docMk/>
            <pc:sldMk cId="1012780050" sldId="256"/>
            <ac:picMk id="10" creationId="{4908D7E5-B340-5606-89C6-23FA30AE3CC0}"/>
          </ac:picMkLst>
        </pc:picChg>
        <pc:picChg chg="add del mod">
          <ac:chgData name="Becky Hayde" userId="43a07b97cd7f0826" providerId="LiveId" clId="{43DE57F4-B329-447C-AEBC-A069EB0BFA69}" dt="2023-09-23T11:43:23.683" v="1249" actId="478"/>
          <ac:picMkLst>
            <pc:docMk/>
            <pc:sldMk cId="1012780050" sldId="256"/>
            <ac:picMk id="11" creationId="{6C5C04AC-393C-B343-23D6-C6BE3673D331}"/>
          </ac:picMkLst>
        </pc:picChg>
        <pc:picChg chg="add del mod">
          <ac:chgData name="Becky Hayde" userId="43a07b97cd7f0826" providerId="LiveId" clId="{43DE57F4-B329-447C-AEBC-A069EB0BFA69}" dt="2023-09-23T16:42:33.477" v="5878" actId="478"/>
          <ac:picMkLst>
            <pc:docMk/>
            <pc:sldMk cId="1012780050" sldId="256"/>
            <ac:picMk id="11" creationId="{BBD77B77-5096-C71D-C5EB-D7248B0B46F4}"/>
          </ac:picMkLst>
        </pc:picChg>
        <pc:picChg chg="add mod">
          <ac:chgData name="Becky Hayde" userId="43a07b97cd7f0826" providerId="LiveId" clId="{43DE57F4-B329-447C-AEBC-A069EB0BFA69}" dt="2023-09-23T16:43:38.393" v="5886" actId="1076"/>
          <ac:picMkLst>
            <pc:docMk/>
            <pc:sldMk cId="1012780050" sldId="256"/>
            <ac:picMk id="13" creationId="{1E7D2B94-3131-AE0E-E4EF-7F31B3124995}"/>
          </ac:picMkLst>
        </pc:picChg>
        <pc:picChg chg="add mod">
          <ac:chgData name="Becky Hayde" userId="43a07b97cd7f0826" providerId="LiveId" clId="{43DE57F4-B329-447C-AEBC-A069EB0BFA69}" dt="2023-09-23T16:44:28.822" v="5889" actId="1076"/>
          <ac:picMkLst>
            <pc:docMk/>
            <pc:sldMk cId="1012780050" sldId="256"/>
            <ac:picMk id="15" creationId="{44FC7342-D148-FB10-8462-638D7CF83AAD}"/>
          </ac:picMkLst>
        </pc:picChg>
        <pc:picChg chg="add mod">
          <ac:chgData name="Becky Hayde" userId="43a07b97cd7f0826" providerId="LiveId" clId="{43DE57F4-B329-447C-AEBC-A069EB0BFA69}" dt="2023-09-23T16:48:35.641" v="5891" actId="1076"/>
          <ac:picMkLst>
            <pc:docMk/>
            <pc:sldMk cId="1012780050" sldId="256"/>
            <ac:picMk id="17" creationId="{0BB5CCEB-BBF7-975C-5ACD-1CB9B161766F}"/>
          </ac:picMkLst>
        </pc:picChg>
      </pc:sldChg>
      <pc:sldChg chg="modSp mod">
        <pc:chgData name="Becky Hayde" userId="43a07b97cd7f0826" providerId="LiveId" clId="{43DE57F4-B329-447C-AEBC-A069EB0BFA69}" dt="2023-09-23T16:22:42.016" v="5683" actId="20577"/>
        <pc:sldMkLst>
          <pc:docMk/>
          <pc:sldMk cId="1975631778" sldId="257"/>
        </pc:sldMkLst>
        <pc:spChg chg="mod">
          <ac:chgData name="Becky Hayde" userId="43a07b97cd7f0826" providerId="LiveId" clId="{43DE57F4-B329-447C-AEBC-A069EB0BFA69}" dt="2023-09-23T14:26:56.058" v="4550" actId="14100"/>
          <ac:spMkLst>
            <pc:docMk/>
            <pc:sldMk cId="1975631778" sldId="257"/>
            <ac:spMk id="2" creationId="{AB6D88D6-53C1-7330-AC54-F460EE23BAC5}"/>
          </ac:spMkLst>
        </pc:spChg>
        <pc:spChg chg="mod">
          <ac:chgData name="Becky Hayde" userId="43a07b97cd7f0826" providerId="LiveId" clId="{43DE57F4-B329-447C-AEBC-A069EB0BFA69}" dt="2023-09-23T16:22:42.016" v="5683" actId="20577"/>
          <ac:spMkLst>
            <pc:docMk/>
            <pc:sldMk cId="1975631778" sldId="257"/>
            <ac:spMk id="3" creationId="{39E64B31-9C09-6D77-12FE-7C5FCE3900E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3CEB1-441A-CC78-8CE2-5E72E72C30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96521D-3A11-FCA7-A8E3-55EAAA01A5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5CE474-A4D6-5219-5757-E51279571AE2}"/>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5" name="Footer Placeholder 4">
            <a:extLst>
              <a:ext uri="{FF2B5EF4-FFF2-40B4-BE49-F238E27FC236}">
                <a16:creationId xmlns:a16="http://schemas.microsoft.com/office/drawing/2014/main" id="{CF90B491-8288-E968-6441-9147B5BD36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EFC831-99EB-98C3-2472-8C2A2A08DCD6}"/>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96017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083F-2B4B-F869-F755-730A57271B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9294BE-E522-82C4-794F-6C58A693F0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963DD-7573-5798-1F30-53DBE05A9FB1}"/>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5" name="Footer Placeholder 4">
            <a:extLst>
              <a:ext uri="{FF2B5EF4-FFF2-40B4-BE49-F238E27FC236}">
                <a16:creationId xmlns:a16="http://schemas.microsoft.com/office/drawing/2014/main" id="{6C0C2075-3026-F64B-3E0D-BE783285C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144A47-18FD-0075-8FF9-0316F2A1150B}"/>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311870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68135-A04D-AEDC-B0D7-50B6C25E39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1F0082-3754-1C93-31EE-F347337951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CD3798-3401-A32A-EAFF-FCE945AC1D96}"/>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5" name="Footer Placeholder 4">
            <a:extLst>
              <a:ext uri="{FF2B5EF4-FFF2-40B4-BE49-F238E27FC236}">
                <a16:creationId xmlns:a16="http://schemas.microsoft.com/office/drawing/2014/main" id="{FD16C08B-DCB7-BCBE-BC45-C99692A8C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5F9B44-21D8-8554-17E8-5F13A03BCCBD}"/>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394174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8FDD-CD21-E357-F0D7-D6BA83B93E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DA9185-0758-3DF3-DC23-4DBB98C476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543F85-70DD-6197-657E-F85C7933E2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DC3716-FF7B-3A4A-3AA3-7F1E53EA78DA}"/>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6" name="Footer Placeholder 5">
            <a:extLst>
              <a:ext uri="{FF2B5EF4-FFF2-40B4-BE49-F238E27FC236}">
                <a16:creationId xmlns:a16="http://schemas.microsoft.com/office/drawing/2014/main" id="{916977D3-B305-7620-3C85-192CC0D9BB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6949C2-6758-D83C-A1AA-20DF4314D181}"/>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193421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DFAC4-5ED5-77D5-05E2-F62660A2D6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8F7F2A-DA13-9BCC-73E0-7F969E687F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1AC17F-BD1A-98B5-8393-37D19E3C40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5EAA8E-D4E1-D30C-8C2A-F906D1AE35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F6D983-3ED6-60D7-7C55-BAC2E6C095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61870E-0C09-D598-7C7C-D7F72806061D}"/>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8" name="Footer Placeholder 7">
            <a:extLst>
              <a:ext uri="{FF2B5EF4-FFF2-40B4-BE49-F238E27FC236}">
                <a16:creationId xmlns:a16="http://schemas.microsoft.com/office/drawing/2014/main" id="{9B1DE69A-351D-3984-7024-5D20B2DFBA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36EAE2-798D-3723-1CD7-E1C62ABF1615}"/>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482619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5B09-354C-67FB-AA8D-06AC8915F2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1870CA-A701-F9D4-CD1D-A4023CBD5B75}"/>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4" name="Footer Placeholder 3">
            <a:extLst>
              <a:ext uri="{FF2B5EF4-FFF2-40B4-BE49-F238E27FC236}">
                <a16:creationId xmlns:a16="http://schemas.microsoft.com/office/drawing/2014/main" id="{F1FC1481-1085-3491-1DA1-4D4E91904F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C00F5-194B-E283-8DBA-9FF92869DF3E}"/>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980012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657665-C373-22B7-E547-69B5E73C1B1C}"/>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3" name="Footer Placeholder 2">
            <a:extLst>
              <a:ext uri="{FF2B5EF4-FFF2-40B4-BE49-F238E27FC236}">
                <a16:creationId xmlns:a16="http://schemas.microsoft.com/office/drawing/2014/main" id="{5BBC1F93-ED67-851E-7B93-3C7F862C41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4AE934-7317-27A2-54FF-910385E7953C}"/>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2193957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80BD-ED77-15C8-FBC1-04AE58434E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2510D-0B9B-96EA-0000-8ED71F227C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83C5F0-8CD5-3DB4-A960-05288EE961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44AB39-B11A-41E4-A2F7-A69066DCACDC}"/>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6" name="Footer Placeholder 5">
            <a:extLst>
              <a:ext uri="{FF2B5EF4-FFF2-40B4-BE49-F238E27FC236}">
                <a16:creationId xmlns:a16="http://schemas.microsoft.com/office/drawing/2014/main" id="{A20033E6-EB71-EF1A-A74D-732F994E2A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76B5DC-D64D-790F-6A70-FF14B047AE07}"/>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96021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96D8-2310-07F8-D4AF-EFE46DBA7F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44103F-F96A-3B0C-D5F2-7774918D1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C7A84F-3950-132A-44F8-3DF37D949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91A04-9E30-A02B-11BE-CB7B033BDA3F}"/>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6" name="Footer Placeholder 5">
            <a:extLst>
              <a:ext uri="{FF2B5EF4-FFF2-40B4-BE49-F238E27FC236}">
                <a16:creationId xmlns:a16="http://schemas.microsoft.com/office/drawing/2014/main" id="{6A1AF9AB-16C9-23DC-8D34-232DCA12E7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AA5BFB-C214-F11B-3177-B7F3166C8D38}"/>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196889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788B8-5F39-9E51-DC36-A3FBA6BEB0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E7B8EE-1734-7CFB-8D04-51F55BE0A8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8FC390-E22F-8047-3808-52FDE633DC6B}"/>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5" name="Footer Placeholder 4">
            <a:extLst>
              <a:ext uri="{FF2B5EF4-FFF2-40B4-BE49-F238E27FC236}">
                <a16:creationId xmlns:a16="http://schemas.microsoft.com/office/drawing/2014/main" id="{DA525F2F-4FC0-79E7-60B0-29F335B28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448AF0-EF6E-D2FF-14E5-B095A657507C}"/>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28195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EA3A8-0D97-E68D-7096-16328FC179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C68A76-6DD6-02D2-E761-6ECD53327F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D1011E-F9E3-15E0-FF54-65B4CD937703}"/>
              </a:ext>
            </a:extLst>
          </p:cNvPr>
          <p:cNvSpPr>
            <a:spLocks noGrp="1"/>
          </p:cNvSpPr>
          <p:nvPr>
            <p:ph type="dt" sz="half" idx="10"/>
          </p:nvPr>
        </p:nvSpPr>
        <p:spPr/>
        <p:txBody>
          <a:bodyPr/>
          <a:lstStyle/>
          <a:p>
            <a:fld id="{595BC63A-4883-46F5-8DAD-CD9E439F710E}" type="datetimeFigureOut">
              <a:rPr lang="en-GB" smtClean="0"/>
              <a:t>23/09/2023</a:t>
            </a:fld>
            <a:endParaRPr lang="en-GB"/>
          </a:p>
        </p:txBody>
      </p:sp>
      <p:sp>
        <p:nvSpPr>
          <p:cNvPr id="5" name="Footer Placeholder 4">
            <a:extLst>
              <a:ext uri="{FF2B5EF4-FFF2-40B4-BE49-F238E27FC236}">
                <a16:creationId xmlns:a16="http://schemas.microsoft.com/office/drawing/2014/main" id="{D8640578-5812-6D72-2C7F-F4F75259B7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776AD-9332-1F2E-9644-ECCEF8410730}"/>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23876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9AF923-C4F8-C11B-0106-DF2A9FC161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144665-B073-E9F0-261A-F4B707A5D7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BB48D2-88C3-724F-AA62-7648079605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5BC63A-4883-46F5-8DAD-CD9E439F710E}" type="datetimeFigureOut">
              <a:rPr lang="en-GB" smtClean="0"/>
              <a:t>23/09/2023</a:t>
            </a:fld>
            <a:endParaRPr lang="en-GB"/>
          </a:p>
        </p:txBody>
      </p:sp>
      <p:sp>
        <p:nvSpPr>
          <p:cNvPr id="5" name="Footer Placeholder 4">
            <a:extLst>
              <a:ext uri="{FF2B5EF4-FFF2-40B4-BE49-F238E27FC236}">
                <a16:creationId xmlns:a16="http://schemas.microsoft.com/office/drawing/2014/main" id="{A21F5C14-1971-1AD8-9754-9A03891B9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6ED6C0-47CB-7A18-503C-58C143A039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D3F603-BD23-45E4-B84D-80B45DBF3D5C}" type="slidenum">
              <a:rPr lang="en-GB" smtClean="0"/>
              <a:t>‹#›</a:t>
            </a:fld>
            <a:endParaRPr lang="en-GB"/>
          </a:p>
        </p:txBody>
      </p:sp>
    </p:spTree>
    <p:extLst>
      <p:ext uri="{BB962C8B-B14F-4D97-AF65-F5344CB8AC3E}">
        <p14:creationId xmlns:p14="http://schemas.microsoft.com/office/powerpoint/2010/main" val="2162399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hyperlink" Target="https://www.tandfonline.com/doi/full/10.1080/004661520.2020.1828086" TargetMode="External"/><Relationship Id="rId2" Type="http://schemas.openxmlformats.org/officeDocument/2006/relationships/hyperlink" Target="https://doi.org/10.1177/2158244018824506" TargetMode="External"/><Relationship Id="rId1" Type="http://schemas.openxmlformats.org/officeDocument/2006/relationships/slideLayout" Target="../slideLayouts/slideLayout2.xml"/><Relationship Id="rId5" Type="http://schemas.openxmlformats.org/officeDocument/2006/relationships/hyperlink" Target="https://www.lsst.ac/blogs/" TargetMode="External"/><Relationship Id="rId4" Type="http://schemas.openxmlformats.org/officeDocument/2006/relationships/hyperlink" Target="https://www.bbc.com/worklife/article/202009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13155-6FE7-8B3A-F64F-EC404D255816}"/>
              </a:ext>
            </a:extLst>
          </p:cNvPr>
          <p:cNvSpPr>
            <a:spLocks noGrp="1"/>
          </p:cNvSpPr>
          <p:nvPr>
            <p:ph type="ctrTitle"/>
          </p:nvPr>
        </p:nvSpPr>
        <p:spPr>
          <a:xfrm>
            <a:off x="1508572" y="131771"/>
            <a:ext cx="9144000" cy="831057"/>
          </a:xfrm>
        </p:spPr>
        <p:txBody>
          <a:bodyPr>
            <a:noAutofit/>
          </a:bodyPr>
          <a:lstStyle/>
          <a:p>
            <a:r>
              <a:rPr lang="en-GB" sz="2800" b="1" dirty="0">
                <a:solidFill>
                  <a:schemeClr val="tx1">
                    <a:lumMod val="75000"/>
                    <a:lumOff val="25000"/>
                  </a:schemeClr>
                </a:solidFill>
                <a:latin typeface="Arial" panose="020B0604020202020204" pitchFamily="34" charset="0"/>
                <a:cs typeface="Arial" panose="020B0604020202020204" pitchFamily="34" charset="0"/>
              </a:rPr>
              <a:t>Skills and attributes that contribute towards effective study skills </a:t>
            </a:r>
          </a:p>
        </p:txBody>
      </p:sp>
      <p:sp>
        <p:nvSpPr>
          <p:cNvPr id="5" name="TextBox 4">
            <a:extLst>
              <a:ext uri="{FF2B5EF4-FFF2-40B4-BE49-F238E27FC236}">
                <a16:creationId xmlns:a16="http://schemas.microsoft.com/office/drawing/2014/main" id="{ACF63810-BBC4-79EF-9855-BCE2EE40E185}"/>
              </a:ext>
            </a:extLst>
          </p:cNvPr>
          <p:cNvSpPr txBox="1"/>
          <p:nvPr/>
        </p:nvSpPr>
        <p:spPr>
          <a:xfrm>
            <a:off x="117806" y="1073782"/>
            <a:ext cx="11883463" cy="584775"/>
          </a:xfrm>
          <a:prstGeom prst="rect">
            <a:avLst/>
          </a:prstGeom>
          <a:noFill/>
          <a:ln w="38100">
            <a:solidFill>
              <a:schemeClr val="accent5">
                <a:lumMod val="75000"/>
              </a:schemeClr>
            </a:solidFill>
          </a:ln>
        </p:spPr>
        <p:txBody>
          <a:bodyPr wrap="square" rtlCol="0">
            <a:spAutoFit/>
          </a:bodyPr>
          <a:lstStyle/>
          <a:p>
            <a:r>
              <a:rPr lang="en-GB" sz="1600" dirty="0"/>
              <a:t>Effective study skills are believed to be the most valuable tools a student can possess. Through using study skills successfully, a learner can not only do things right, but do them well. </a:t>
            </a:r>
            <a:r>
              <a:rPr lang="en-GB" sz="1600" dirty="0" err="1"/>
              <a:t>Zilionis</a:t>
            </a:r>
            <a:r>
              <a:rPr lang="en-GB" sz="1600" dirty="0"/>
              <a:t> and Kaiser (2022)  </a:t>
            </a:r>
          </a:p>
        </p:txBody>
      </p:sp>
      <p:sp>
        <p:nvSpPr>
          <p:cNvPr id="7" name="TextBox 6">
            <a:extLst>
              <a:ext uri="{FF2B5EF4-FFF2-40B4-BE49-F238E27FC236}">
                <a16:creationId xmlns:a16="http://schemas.microsoft.com/office/drawing/2014/main" id="{A42CD8CD-B11A-B681-71F8-7A5DC96F76D5}"/>
              </a:ext>
            </a:extLst>
          </p:cNvPr>
          <p:cNvSpPr txBox="1"/>
          <p:nvPr/>
        </p:nvSpPr>
        <p:spPr>
          <a:xfrm>
            <a:off x="117806" y="2105553"/>
            <a:ext cx="3813739" cy="3785652"/>
          </a:xfrm>
          <a:prstGeom prst="rect">
            <a:avLst/>
          </a:prstGeom>
          <a:noFill/>
          <a:ln w="38100">
            <a:solidFill>
              <a:schemeClr val="accent6"/>
            </a:solidFill>
          </a:ln>
        </p:spPr>
        <p:txBody>
          <a:bodyPr wrap="square" rtlCol="0">
            <a:spAutoFit/>
          </a:bodyPr>
          <a:lstStyle/>
          <a:p>
            <a:r>
              <a:rPr lang="en-GB" sz="1600" b="1" dirty="0">
                <a:solidFill>
                  <a:srgbClr val="7030A0"/>
                </a:solidFill>
              </a:rPr>
              <a:t>Collaborative study:</a:t>
            </a:r>
            <a:r>
              <a:rPr lang="en-GB" sz="1600" dirty="0"/>
              <a:t> </a:t>
            </a:r>
          </a:p>
          <a:p>
            <a:r>
              <a:rPr lang="en-GB" sz="1600" dirty="0"/>
              <a:t>Cottrell (2019) highlights that through coming together, students can promote skills needed for future employment, share different views and acquire knowledge from others. Moore (2010) agrees with this theory and states that, ‘in group work you can draw on each group members knowledge and perspectives, providing a clearer understanding of what you are studying.’</a:t>
            </a:r>
          </a:p>
          <a:p>
            <a:r>
              <a:rPr lang="en-GB" sz="1600" dirty="0"/>
              <a:t>Mende (2020) expresses that through  working collaboratively you  may achieve an understanding above what you may attain alone.  </a:t>
            </a:r>
          </a:p>
        </p:txBody>
      </p:sp>
      <p:sp>
        <p:nvSpPr>
          <p:cNvPr id="8" name="TextBox 7">
            <a:extLst>
              <a:ext uri="{FF2B5EF4-FFF2-40B4-BE49-F238E27FC236}">
                <a16:creationId xmlns:a16="http://schemas.microsoft.com/office/drawing/2014/main" id="{16650D67-69E5-A7B1-BC75-AB038E7BB066}"/>
              </a:ext>
            </a:extLst>
          </p:cNvPr>
          <p:cNvSpPr txBox="1"/>
          <p:nvPr/>
        </p:nvSpPr>
        <p:spPr>
          <a:xfrm>
            <a:off x="4173703" y="2105055"/>
            <a:ext cx="3813739" cy="3785652"/>
          </a:xfrm>
          <a:prstGeom prst="rect">
            <a:avLst/>
          </a:prstGeom>
          <a:noFill/>
          <a:ln w="38100">
            <a:solidFill>
              <a:schemeClr val="accent4"/>
            </a:solidFill>
          </a:ln>
        </p:spPr>
        <p:txBody>
          <a:bodyPr wrap="square" rtlCol="0">
            <a:spAutoFit/>
          </a:bodyPr>
          <a:lstStyle/>
          <a:p>
            <a:r>
              <a:rPr lang="en-GB" sz="1600" b="1" dirty="0">
                <a:solidFill>
                  <a:srgbClr val="7030A0"/>
                </a:solidFill>
              </a:rPr>
              <a:t>Note-taking:</a:t>
            </a:r>
          </a:p>
          <a:p>
            <a:r>
              <a:rPr lang="en-GB" sz="1600" dirty="0" err="1"/>
              <a:t>Roessingh</a:t>
            </a:r>
            <a:r>
              <a:rPr lang="en-GB" sz="1600" dirty="0"/>
              <a:t> (2020) describes note taking as a pursuit to find sense and meaning.</a:t>
            </a:r>
            <a:endParaRPr lang="en-GB" dirty="0"/>
          </a:p>
          <a:p>
            <a:r>
              <a:rPr lang="en-GB" sz="1600" dirty="0"/>
              <a:t>Cottrell (2019) proposes that the construction of notes will improve a learner’s ability to revisit and utilize information gathered and implement it into context.</a:t>
            </a:r>
          </a:p>
          <a:p>
            <a:r>
              <a:rPr lang="en-GB" sz="1600" dirty="0"/>
              <a:t>Pritchard (2008) believes that note-taking encourages students to explore an understanding of what they are reading because you will need to evaluate the importance of the information provided. </a:t>
            </a:r>
          </a:p>
          <a:p>
            <a:endParaRPr lang="en-GB" sz="1600" dirty="0"/>
          </a:p>
          <a:p>
            <a:endParaRPr lang="en-GB" sz="1600" dirty="0"/>
          </a:p>
        </p:txBody>
      </p:sp>
      <p:sp>
        <p:nvSpPr>
          <p:cNvPr id="9" name="TextBox 8">
            <a:extLst>
              <a:ext uri="{FF2B5EF4-FFF2-40B4-BE49-F238E27FC236}">
                <a16:creationId xmlns:a16="http://schemas.microsoft.com/office/drawing/2014/main" id="{ED9391E3-D04A-1153-E8D1-0B7586DD70A4}"/>
              </a:ext>
            </a:extLst>
          </p:cNvPr>
          <p:cNvSpPr txBox="1"/>
          <p:nvPr/>
        </p:nvSpPr>
        <p:spPr>
          <a:xfrm>
            <a:off x="8229600" y="2108066"/>
            <a:ext cx="3771669" cy="3600986"/>
          </a:xfrm>
          <a:prstGeom prst="rect">
            <a:avLst/>
          </a:prstGeom>
          <a:noFill/>
          <a:ln w="38100">
            <a:solidFill>
              <a:schemeClr val="accent2"/>
            </a:solidFill>
          </a:ln>
        </p:spPr>
        <p:txBody>
          <a:bodyPr wrap="square" rtlCol="0">
            <a:spAutoFit/>
          </a:bodyPr>
          <a:lstStyle/>
          <a:p>
            <a:r>
              <a:rPr lang="en-GB" sz="1600" b="1" dirty="0">
                <a:solidFill>
                  <a:srgbClr val="7030A0"/>
                </a:solidFill>
              </a:rPr>
              <a:t>Time management: </a:t>
            </a:r>
          </a:p>
          <a:p>
            <a:r>
              <a:rPr lang="en-GB" sz="1600" dirty="0"/>
              <a:t>Cottrell (2019) believes that the amount of time you put into your studies and ensuring that you use this time effectively are two of the main consideration required for successful time management. </a:t>
            </a:r>
          </a:p>
          <a:p>
            <a:r>
              <a:rPr lang="en-GB" sz="1600" dirty="0"/>
              <a:t>Cottrell (2019) goes on to suggest that ‘by spending more time studying AND managing time effectively, students are more likely to achieve well.’</a:t>
            </a:r>
            <a:r>
              <a:rPr lang="en-GB" dirty="0"/>
              <a:t> </a:t>
            </a:r>
          </a:p>
          <a:p>
            <a:r>
              <a:rPr lang="en-GB" sz="1600" dirty="0"/>
              <a:t>Adams (2019) places emphasis on a higher academic achievement being linked to a students’ ability to manage time successfully.</a:t>
            </a:r>
            <a:r>
              <a:rPr lang="en-GB" dirty="0"/>
              <a:t> </a:t>
            </a:r>
          </a:p>
        </p:txBody>
      </p:sp>
      <p:sp>
        <p:nvSpPr>
          <p:cNvPr id="3" name="TextBox 2">
            <a:extLst>
              <a:ext uri="{FF2B5EF4-FFF2-40B4-BE49-F238E27FC236}">
                <a16:creationId xmlns:a16="http://schemas.microsoft.com/office/drawing/2014/main" id="{7FDEA5AD-63BE-7CFB-0910-5524234A8FD2}"/>
              </a:ext>
            </a:extLst>
          </p:cNvPr>
          <p:cNvSpPr txBox="1"/>
          <p:nvPr/>
        </p:nvSpPr>
        <p:spPr>
          <a:xfrm flipH="1">
            <a:off x="117804" y="6109857"/>
            <a:ext cx="11883463" cy="584775"/>
          </a:xfrm>
          <a:prstGeom prst="rect">
            <a:avLst/>
          </a:prstGeom>
          <a:noFill/>
          <a:ln w="38100">
            <a:solidFill>
              <a:srgbClr val="7030A0"/>
            </a:solidFill>
          </a:ln>
        </p:spPr>
        <p:txBody>
          <a:bodyPr wrap="square" rtlCol="0">
            <a:spAutoFit/>
          </a:bodyPr>
          <a:lstStyle/>
          <a:p>
            <a:r>
              <a:rPr lang="en-GB" sz="1600" dirty="0"/>
              <a:t>It is important to reflect on previous knowledge and experiences to enable you to work on failures and enhance success. Bedford (2009)</a:t>
            </a:r>
          </a:p>
          <a:p>
            <a:endParaRPr lang="en-GB" sz="1600" dirty="0"/>
          </a:p>
        </p:txBody>
      </p:sp>
      <p:pic>
        <p:nvPicPr>
          <p:cNvPr id="13" name="Picture 12" descr="Smiling alarm clock face">
            <a:extLst>
              <a:ext uri="{FF2B5EF4-FFF2-40B4-BE49-F238E27FC236}">
                <a16:creationId xmlns:a16="http://schemas.microsoft.com/office/drawing/2014/main" id="{1E7D2B94-3131-AE0E-E4EF-7F31B31249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03740" y="20778"/>
            <a:ext cx="997527" cy="997527"/>
          </a:xfrm>
          <a:prstGeom prst="rect">
            <a:avLst/>
          </a:prstGeom>
        </p:spPr>
      </p:pic>
      <p:pic>
        <p:nvPicPr>
          <p:cNvPr id="15" name="Graphic 14" descr="Books outline">
            <a:extLst>
              <a:ext uri="{FF2B5EF4-FFF2-40B4-BE49-F238E27FC236}">
                <a16:creationId xmlns:a16="http://schemas.microsoft.com/office/drawing/2014/main" id="{44FC7342-D148-FB10-8462-638D7CF83AA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89340" y="159382"/>
            <a:ext cx="914400" cy="914400"/>
          </a:xfrm>
          <a:prstGeom prst="rect">
            <a:avLst/>
          </a:prstGeom>
        </p:spPr>
      </p:pic>
      <p:pic>
        <p:nvPicPr>
          <p:cNvPr id="17" name="Graphic 16" descr="Group success outline">
            <a:extLst>
              <a:ext uri="{FF2B5EF4-FFF2-40B4-BE49-F238E27FC236}">
                <a16:creationId xmlns:a16="http://schemas.microsoft.com/office/drawing/2014/main" id="{0BB5CCEB-BBF7-975C-5ACD-1CB9B161766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1060" y="167073"/>
            <a:ext cx="914400" cy="914400"/>
          </a:xfrm>
          <a:prstGeom prst="rect">
            <a:avLst/>
          </a:prstGeom>
        </p:spPr>
      </p:pic>
    </p:spTree>
    <p:extLst>
      <p:ext uri="{BB962C8B-B14F-4D97-AF65-F5344CB8AC3E}">
        <p14:creationId xmlns:p14="http://schemas.microsoft.com/office/powerpoint/2010/main" val="101278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D88D6-53C1-7330-AC54-F460EE23BAC5}"/>
              </a:ext>
            </a:extLst>
          </p:cNvPr>
          <p:cNvSpPr>
            <a:spLocks noGrp="1"/>
          </p:cNvSpPr>
          <p:nvPr>
            <p:ph type="title"/>
          </p:nvPr>
        </p:nvSpPr>
        <p:spPr>
          <a:xfrm>
            <a:off x="838200" y="365126"/>
            <a:ext cx="10515600" cy="618548"/>
          </a:xfrm>
        </p:spPr>
        <p:txBody>
          <a:bodyPr>
            <a:normAutofit/>
          </a:bodyPr>
          <a:lstStyle/>
          <a:p>
            <a:r>
              <a:rPr lang="en-GB" sz="2800" dirty="0"/>
              <a:t>Reference list:</a:t>
            </a:r>
          </a:p>
        </p:txBody>
      </p:sp>
      <p:sp>
        <p:nvSpPr>
          <p:cNvPr id="3" name="Content Placeholder 2">
            <a:extLst>
              <a:ext uri="{FF2B5EF4-FFF2-40B4-BE49-F238E27FC236}">
                <a16:creationId xmlns:a16="http://schemas.microsoft.com/office/drawing/2014/main" id="{39E64B31-9C09-6D77-12FE-7C5FCE3900ED}"/>
              </a:ext>
            </a:extLst>
          </p:cNvPr>
          <p:cNvSpPr>
            <a:spLocks noGrp="1"/>
          </p:cNvSpPr>
          <p:nvPr>
            <p:ph idx="1"/>
          </p:nvPr>
        </p:nvSpPr>
        <p:spPr>
          <a:xfrm>
            <a:off x="838200" y="983674"/>
            <a:ext cx="10515600" cy="5193289"/>
          </a:xfrm>
        </p:spPr>
        <p:txBody>
          <a:bodyPr>
            <a:normAutofit/>
          </a:bodyPr>
          <a:lstStyle/>
          <a:p>
            <a:pPr marL="0" indent="0">
              <a:buNone/>
            </a:pP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Adams, R.V., and Blair. E. (2019). Impact of Time Management Behaviours on Undergraduate Engineering Students’ Performance.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https://doi.org/10.1177/2158244018824506</a:t>
            </a:r>
            <a:r>
              <a:rPr lang="en-GB" sz="1600" dirty="0">
                <a:latin typeface="Arial" panose="020B0604020202020204" pitchFamily="34" charset="0"/>
                <a:cs typeface="Arial" panose="020B0604020202020204" pitchFamily="34" charset="0"/>
              </a:rPr>
              <a:t> [accessed 23 Sept.2023]</a:t>
            </a:r>
            <a:endParaRPr lang="en-GB" altLang="cy-GB" sz="1600" kern="0" dirty="0">
              <a:solidFill>
                <a:srgbClr val="000000"/>
              </a:solidFill>
              <a:latin typeface="Arial" panose="020B0604020202020204" pitchFamily="34" charset="0"/>
              <a:ea typeface="ＭＳ Ｐゴシック" charset="-128"/>
              <a:cs typeface="Arial" panose="020B0604020202020204" pitchFamily="34" charset="0"/>
            </a:endParaRPr>
          </a:p>
          <a:p>
            <a:pPr marL="0" indent="0">
              <a:buNone/>
            </a:pP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Bedford, D. (2009) </a:t>
            </a:r>
            <a:r>
              <a:rPr lang="en-GB" altLang="cy-GB" sz="1600" i="1" kern="0" dirty="0">
                <a:solidFill>
                  <a:srgbClr val="000000"/>
                </a:solidFill>
                <a:latin typeface="Arial" panose="020B0604020202020204" pitchFamily="34" charset="0"/>
                <a:ea typeface="ＭＳ Ｐゴシック" charset="-128"/>
                <a:cs typeface="Arial" panose="020B0604020202020204" pitchFamily="34" charset="0"/>
              </a:rPr>
              <a:t>Study skills for part-time students</a:t>
            </a: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 Harlow:, Prentice Hall.</a:t>
            </a:r>
          </a:p>
          <a:p>
            <a:pPr marL="0" indent="0">
              <a:buNone/>
            </a:pP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Cottrell, S. (2019) </a:t>
            </a:r>
            <a:r>
              <a:rPr lang="en-GB" altLang="cy-GB" sz="1600" i="1" kern="0" dirty="0">
                <a:solidFill>
                  <a:srgbClr val="000000"/>
                </a:solidFill>
                <a:latin typeface="Arial" panose="020B0604020202020204" pitchFamily="34" charset="0"/>
                <a:ea typeface="ＭＳ Ｐゴシック" charset="-128"/>
                <a:cs typeface="Arial" panose="020B0604020202020204" pitchFamily="34" charset="0"/>
              </a:rPr>
              <a:t>The study skills handbook</a:t>
            </a: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 5</a:t>
            </a:r>
            <a:r>
              <a:rPr lang="en-GB" altLang="cy-GB" sz="1600"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 ed. London:, Red Globe Press.</a:t>
            </a:r>
          </a:p>
          <a:p>
            <a:pPr marL="0" indent="0">
              <a:buNone/>
            </a:pP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Mende, S, </a:t>
            </a:r>
            <a:r>
              <a:rPr lang="en-GB" altLang="cy-GB" sz="1600" kern="0" dirty="0" err="1">
                <a:solidFill>
                  <a:srgbClr val="000000"/>
                </a:solidFill>
                <a:latin typeface="Arial" panose="020B0604020202020204" pitchFamily="34" charset="0"/>
                <a:ea typeface="ＭＳ Ｐゴシック" charset="-128"/>
                <a:cs typeface="Arial" panose="020B0604020202020204" pitchFamily="34" charset="0"/>
              </a:rPr>
              <a:t>Proske</a:t>
            </a: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 A and </a:t>
            </a:r>
            <a:r>
              <a:rPr lang="en-GB" altLang="cy-GB" sz="1600" kern="0" dirty="0" err="1">
                <a:solidFill>
                  <a:srgbClr val="000000"/>
                </a:solidFill>
                <a:latin typeface="Arial" panose="020B0604020202020204" pitchFamily="34" charset="0"/>
                <a:ea typeface="ＭＳ Ｐゴシック" charset="-128"/>
                <a:cs typeface="Arial" panose="020B0604020202020204" pitchFamily="34" charset="0"/>
              </a:rPr>
              <a:t>Narciss</a:t>
            </a: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 S (2021) Individual preparation for collaborative learning. Available at: </a:t>
            </a:r>
            <a:r>
              <a:rPr lang="en-GB" altLang="cy-GB" sz="1600" kern="0" dirty="0">
                <a:solidFill>
                  <a:srgbClr val="000000"/>
                </a:solidFill>
                <a:latin typeface="Arial" panose="020B0604020202020204" pitchFamily="34" charset="0"/>
                <a:ea typeface="ＭＳ Ｐゴシック" charset="-128"/>
                <a:cs typeface="Arial" panose="020B0604020202020204" pitchFamily="34" charset="0"/>
                <a:hlinkClick r:id="rId3"/>
              </a:rPr>
              <a:t>https://www.tandfonline.com/doi/full/10.1080/004661520.2020.1828086</a:t>
            </a: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 [accessed 20 Sept 2023]</a:t>
            </a:r>
          </a:p>
          <a:p>
            <a:pPr marL="0" indent="0">
              <a:buNone/>
            </a:pP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Moore, S. (2010) </a:t>
            </a:r>
            <a:r>
              <a:rPr lang="en-GB" altLang="cy-GB" sz="1600" i="1" kern="0" dirty="0">
                <a:solidFill>
                  <a:srgbClr val="000000"/>
                </a:solidFill>
                <a:latin typeface="Arial" panose="020B0604020202020204" pitchFamily="34" charset="0"/>
                <a:ea typeface="ＭＳ Ｐゴシック" charset="-128"/>
                <a:cs typeface="Arial" panose="020B0604020202020204" pitchFamily="34" charset="0"/>
              </a:rPr>
              <a:t>The ultimate study skills handbook. </a:t>
            </a:r>
            <a:r>
              <a:rPr lang="en-GB" altLang="cy-GB" sz="1600" kern="0" dirty="0">
                <a:solidFill>
                  <a:srgbClr val="000000"/>
                </a:solidFill>
                <a:latin typeface="Arial" panose="020B0604020202020204" pitchFamily="34" charset="0"/>
                <a:ea typeface="ＭＳ Ｐゴシック" charset="-128"/>
                <a:cs typeface="Arial" panose="020B0604020202020204" pitchFamily="34" charset="0"/>
              </a:rPr>
              <a:t>Maidenhead, England:, Open University Press.</a:t>
            </a:r>
          </a:p>
          <a:p>
            <a:pPr marL="0" indent="0">
              <a:buNone/>
            </a:pPr>
            <a:r>
              <a:rPr lang="en-GB" sz="1600" dirty="0">
                <a:latin typeface="Arial" panose="020B0604020202020204" pitchFamily="34" charset="0"/>
                <a:cs typeface="Arial" panose="020B0604020202020204" pitchFamily="34" charset="0"/>
              </a:rPr>
              <a:t>Pears, R. (2022) </a:t>
            </a:r>
            <a:r>
              <a:rPr lang="en-GB" sz="1600" i="1" dirty="0">
                <a:latin typeface="Arial" panose="020B0604020202020204" pitchFamily="34" charset="0"/>
                <a:cs typeface="Arial" panose="020B0604020202020204" pitchFamily="34" charset="0"/>
              </a:rPr>
              <a:t>Cite them right: the essential referencing guide</a:t>
            </a:r>
            <a:r>
              <a:rPr lang="en-GB" sz="1600" dirty="0">
                <a:latin typeface="Arial" panose="020B0604020202020204" pitchFamily="34" charset="0"/>
                <a:cs typeface="Arial" panose="020B0604020202020204" pitchFamily="34" charset="0"/>
              </a:rPr>
              <a:t>. 12</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edition. New </a:t>
            </a:r>
            <a:r>
              <a:rPr lang="en-GB" sz="1600" dirty="0" err="1">
                <a:latin typeface="Arial" panose="020B0604020202020204" pitchFamily="34" charset="0"/>
                <a:cs typeface="Arial" panose="020B0604020202020204" pitchFamily="34" charset="0"/>
              </a:rPr>
              <a:t>York:,Bloomsbury</a:t>
            </a:r>
            <a:r>
              <a:rPr lang="en-GB" sz="1600" dirty="0">
                <a:latin typeface="Arial" panose="020B0604020202020204" pitchFamily="34" charset="0"/>
                <a:cs typeface="Arial" panose="020B0604020202020204" pitchFamily="34" charset="0"/>
              </a:rPr>
              <a:t> Academic.</a:t>
            </a:r>
          </a:p>
          <a:p>
            <a:pPr marL="0" indent="0">
              <a:buNone/>
            </a:pPr>
            <a:r>
              <a:rPr lang="en-GB" sz="1600" dirty="0">
                <a:latin typeface="Arial" panose="020B0604020202020204" pitchFamily="34" charset="0"/>
                <a:cs typeface="Arial" panose="020B0604020202020204" pitchFamily="34" charset="0"/>
              </a:rPr>
              <a:t>Pritchard, A. (2008) </a:t>
            </a:r>
            <a:r>
              <a:rPr lang="en-GB" sz="1600" i="1" dirty="0">
                <a:latin typeface="Arial" panose="020B0604020202020204" pitchFamily="34" charset="0"/>
                <a:cs typeface="Arial" panose="020B0604020202020204" pitchFamily="34" charset="0"/>
              </a:rPr>
              <a:t>Studying and learning at university: vital skills for success in your degree</a:t>
            </a:r>
            <a:r>
              <a:rPr lang="en-GB" sz="1600" dirty="0">
                <a:latin typeface="Arial" panose="020B0604020202020204" pitchFamily="34" charset="0"/>
                <a:cs typeface="Arial" panose="020B0604020202020204" pitchFamily="34" charset="0"/>
              </a:rPr>
              <a:t>. Los Angeles, CA:, Sage Publications.</a:t>
            </a:r>
          </a:p>
          <a:p>
            <a:pPr marL="0" indent="0">
              <a:buNone/>
            </a:pPr>
            <a:r>
              <a:rPr lang="en-GB" sz="1600" dirty="0" err="1">
                <a:latin typeface="Arial" panose="020B0604020202020204" pitchFamily="34" charset="0"/>
                <a:cs typeface="Arial" panose="020B0604020202020204" pitchFamily="34" charset="0"/>
              </a:rPr>
              <a:t>Roessingh</a:t>
            </a:r>
            <a:r>
              <a:rPr lang="en-GB" sz="1600" dirty="0">
                <a:latin typeface="Arial" panose="020B0604020202020204" pitchFamily="34" charset="0"/>
                <a:cs typeface="Arial" panose="020B0604020202020204" pitchFamily="34" charset="0"/>
              </a:rPr>
              <a:t>, H. (2020) Computers and phones have become the go-to note-taking method for many. But your brain benefits from an old-fashioned pen and paper. </a:t>
            </a:r>
            <a:r>
              <a:rPr lang="en-GB" sz="1600" dirty="0">
                <a:latin typeface="Arial" panose="020B0604020202020204" pitchFamily="34" charset="0"/>
                <a:cs typeface="Arial" panose="020B0604020202020204" pitchFamily="34" charset="0"/>
                <a:hlinkClick r:id="rId4"/>
              </a:rPr>
              <a:t>https://www.bbc.com/worklife/article/20200910</a:t>
            </a:r>
            <a:r>
              <a:rPr lang="en-GB" sz="1600" dirty="0">
                <a:latin typeface="Arial" panose="020B0604020202020204" pitchFamily="34" charset="0"/>
                <a:cs typeface="Arial" panose="020B0604020202020204" pitchFamily="34" charset="0"/>
              </a:rPr>
              <a:t> [accessed 20 Sept 2023) </a:t>
            </a:r>
          </a:p>
          <a:p>
            <a:pPr marL="0" indent="0">
              <a:buNone/>
            </a:pPr>
            <a:r>
              <a:rPr lang="en-GB" sz="1600" dirty="0" err="1">
                <a:latin typeface="Arial" panose="020B0604020202020204" pitchFamily="34" charset="0"/>
                <a:cs typeface="Arial" panose="020B0604020202020204" pitchFamily="34" charset="0"/>
              </a:rPr>
              <a:t>Zilionos</a:t>
            </a:r>
            <a:r>
              <a:rPr lang="en-GB" sz="1600" dirty="0">
                <a:latin typeface="Arial" panose="020B0604020202020204" pitchFamily="34" charset="0"/>
                <a:cs typeface="Arial" panose="020B0604020202020204" pitchFamily="34" charset="0"/>
              </a:rPr>
              <a:t>, and G. Kaiser, A. (2022) </a:t>
            </a:r>
            <a:r>
              <a:rPr lang="en-GB" sz="1600" i="1" dirty="0">
                <a:latin typeface="Arial" panose="020B0604020202020204" pitchFamily="34" charset="0"/>
                <a:cs typeface="Arial" panose="020B0604020202020204" pitchFamily="34" charset="0"/>
              </a:rPr>
              <a:t>The importance of study skills in HE for learners to enhance and develop their studies further in academia</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https://www.lsst.ac/blogs/</a:t>
            </a:r>
            <a:r>
              <a:rPr lang="en-GB" sz="1600" dirty="0">
                <a:latin typeface="Arial" panose="020B0604020202020204" pitchFamily="34" charset="0"/>
                <a:cs typeface="Arial" panose="020B0604020202020204" pitchFamily="34" charset="0"/>
              </a:rPr>
              <a:t> [accessed 23 Sept. 2023]</a:t>
            </a:r>
          </a:p>
          <a:p>
            <a:pPr marL="0" indent="0">
              <a:buNone/>
            </a:pPr>
            <a:endParaRPr lang="en-GB" sz="1600" dirty="0"/>
          </a:p>
        </p:txBody>
      </p:sp>
    </p:spTree>
    <p:extLst>
      <p:ext uri="{BB962C8B-B14F-4D97-AF65-F5344CB8AC3E}">
        <p14:creationId xmlns:p14="http://schemas.microsoft.com/office/powerpoint/2010/main" val="1975631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TotalTime>
  <Words>632</Words>
  <Application>Microsoft Office PowerPoint</Application>
  <PresentationFormat>Widescreen</PresentationFormat>
  <Paragraphs>24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Skills and attributes that contribute towards effective study skills </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contribute to the development of critical thinking. </dc:title>
  <dc:creator>Rachel Iles</dc:creator>
  <cp:lastModifiedBy>Becky Hayde</cp:lastModifiedBy>
  <cp:revision>3</cp:revision>
  <dcterms:created xsi:type="dcterms:W3CDTF">2022-10-20T08:48:00Z</dcterms:created>
  <dcterms:modified xsi:type="dcterms:W3CDTF">2023-09-23T16:48:37Z</dcterms:modified>
</cp:coreProperties>
</file>