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03" r:id="rId4"/>
  </p:sldMasterIdLst>
  <p:notesMasterIdLst>
    <p:notesMasterId r:id="rId14"/>
  </p:notesMasterIdLst>
  <p:sldIdLst>
    <p:sldId id="256" r:id="rId5"/>
    <p:sldId id="257" r:id="rId6"/>
    <p:sldId id="258" r:id="rId7"/>
    <p:sldId id="261" r:id="rId8"/>
    <p:sldId id="266" r:id="rId9"/>
    <p:sldId id="263" r:id="rId10"/>
    <p:sldId id="264" r:id="rId11"/>
    <p:sldId id="265"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99587D-61C9-2C13-E915-3E6AC7EE8224}" v="2644" dt="2019-11-04T21:33:58.139"/>
    <p1510:client id="{B921B902-EE9B-B9C4-4941-6179213AE47B}" v="3217" dt="2019-11-07T11:50:10.857"/>
    <p1510:client id="{BCD1E8F5-35EC-C32A-EEF2-D0E75BFEF562}" v="2977" dt="2019-11-12T07:38:17.581"/>
    <p1510:client id="{C4D0E9A1-A57A-4C64-B47D-17F1AE267885}" v="329" dt="2019-10-31T12:33:44.999"/>
    <p1510:client id="{C9454B0F-6D5C-7E6C-6D53-23A197FAD761}" v="16" dt="2019-10-31T17:53:29.176"/>
    <p1510:client id="{CBCBB776-D5DF-4B28-9ECE-BFBD0A6CC9E2}" v="1136" dt="2019-11-05T11:33:59.190"/>
    <p1510:client id="{D1014CA2-3D94-2109-3F91-0F59E31A2B68}" v="2" dt="2019-11-07T13:10:29.3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4.xml" Id="rId8" /><Relationship Type="http://schemas.openxmlformats.org/officeDocument/2006/relationships/slide" Target="slides/slide9.xml" Id="rId13" /><Relationship Type="http://schemas.openxmlformats.org/officeDocument/2006/relationships/tableStyles" Target="tableStyles.xml" Id="rId18" /><Relationship Type="http://schemas.openxmlformats.org/officeDocument/2006/relationships/customXml" Target="../customXml/item3.xml" Id="rId3" /><Relationship Type="http://schemas.openxmlformats.org/officeDocument/2006/relationships/slide" Target="slides/slide3.xml" Id="rId7" /><Relationship Type="http://schemas.openxmlformats.org/officeDocument/2006/relationships/slide" Target="slides/slide8.xml" Id="rId12" /><Relationship Type="http://schemas.openxmlformats.org/officeDocument/2006/relationships/theme" Target="theme/theme1.xml" Id="rId17" /><Relationship Type="http://schemas.openxmlformats.org/officeDocument/2006/relationships/customXml" Target="../customXml/item2.xml" Id="rId2" /><Relationship Type="http://schemas.openxmlformats.org/officeDocument/2006/relationships/viewProps" Target="viewProps.xml" Id="rId16" /><Relationship Type="http://schemas.microsoft.com/office/2015/10/relationships/revisionInfo" Target="revisionInfo.xml" Id="rId20"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slide" Target="slides/slide1.xml" Id="rId5" /><Relationship Type="http://schemas.openxmlformats.org/officeDocument/2006/relationships/presProps" Target="presProps.xml" Id="rId15" /><Relationship Type="http://schemas.openxmlformats.org/officeDocument/2006/relationships/slide" Target="slides/slide6.xml" Id="rId10"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notesMaster" Target="notesMasters/notesMaster1.xml" Id="rId14" /></Relationships>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32C5B7AD-F7B8-4F3B-B719-FCC57996D1C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24800F9-A653-4BAC-BCF0-FB69418E889B}">
      <dgm:prSet phldr="0"/>
      <dgm:spPr/>
      <dgm:t>
        <a:bodyPr/>
        <a:lstStyle/>
        <a:p>
          <a:pPr rtl="0">
            <a:lnSpc>
              <a:spcPct val="100000"/>
            </a:lnSpc>
          </a:pPr>
          <a:r>
            <a:rPr lang="en-US" b="0" i="0" u="none" strike="noStrike" cap="none" baseline="0" noProof="0" dirty="0">
              <a:solidFill>
                <a:srgbClr val="010000"/>
              </a:solidFill>
              <a:latin typeface="Corbel"/>
            </a:rPr>
            <a:t>Educating Customers </a:t>
          </a:r>
        </a:p>
      </dgm:t>
    </dgm:pt>
    <dgm:pt modelId="{8AFD2529-6D4A-44DD-8D95-E27587D022AB}" type="parTrans" cxnId="{F8135AD1-87E2-4B7D-9495-28B31471F315}">
      <dgm:prSet/>
      <dgm:spPr/>
      <dgm:t>
        <a:bodyPr/>
        <a:lstStyle/>
        <a:p>
          <a:endParaRPr lang="en-US"/>
        </a:p>
      </dgm:t>
    </dgm:pt>
    <dgm:pt modelId="{A27C9CCC-97BF-44B1-B0D8-1D3FFD8E81D1}" type="sibTrans" cxnId="{F8135AD1-87E2-4B7D-9495-28B31471F315}">
      <dgm:prSet/>
      <dgm:spPr/>
      <dgm:t>
        <a:bodyPr/>
        <a:lstStyle/>
        <a:p>
          <a:endParaRPr lang="en-US"/>
        </a:p>
      </dgm:t>
    </dgm:pt>
    <dgm:pt modelId="{9B4425B2-7CC8-4A9F-B91B-3A6796EECA94}">
      <dgm:prSet/>
      <dgm:spPr/>
      <dgm:t>
        <a:bodyPr/>
        <a:lstStyle/>
        <a:p>
          <a:pPr>
            <a:lnSpc>
              <a:spcPct val="100000"/>
            </a:lnSpc>
          </a:pPr>
          <a:r>
            <a:rPr lang="en-US" dirty="0"/>
            <a:t>Having a high level of communication with all stakeholders to ensure they are fully updated. We need to understand why the product has been recalled and what we are going to do about it</a:t>
          </a:r>
        </a:p>
      </dgm:t>
    </dgm:pt>
    <dgm:pt modelId="{99F0A283-B06F-4E6C-B28F-27D093DF3E26}" type="parTrans" cxnId="{97CC2B08-26E5-426C-BDF5-672B825AC782}">
      <dgm:prSet/>
      <dgm:spPr/>
      <dgm:t>
        <a:bodyPr/>
        <a:lstStyle/>
        <a:p>
          <a:endParaRPr lang="en-US"/>
        </a:p>
      </dgm:t>
    </dgm:pt>
    <dgm:pt modelId="{CFD6019E-7A53-42C2-836C-0E27C143BDAA}" type="sibTrans" cxnId="{97CC2B08-26E5-426C-BDF5-672B825AC782}">
      <dgm:prSet/>
      <dgm:spPr/>
      <dgm:t>
        <a:bodyPr/>
        <a:lstStyle/>
        <a:p>
          <a:endParaRPr lang="en-US"/>
        </a:p>
      </dgm:t>
    </dgm:pt>
    <dgm:pt modelId="{8D442F32-8FB4-4646-B807-BFEBEB752509}">
      <dgm:prSet/>
      <dgm:spPr/>
      <dgm:t>
        <a:bodyPr/>
        <a:lstStyle/>
        <a:p>
          <a:pPr>
            <a:lnSpc>
              <a:spcPct val="100000"/>
            </a:lnSpc>
          </a:pPr>
          <a:r>
            <a:rPr lang="en-US" dirty="0"/>
            <a:t>All retailers need to be informed of the recall and where to send the product back to. </a:t>
          </a:r>
        </a:p>
      </dgm:t>
    </dgm:pt>
    <dgm:pt modelId="{7A3B88F8-180A-496D-B4BC-C884949D9F90}" type="parTrans" cxnId="{3C931369-FD9F-44CA-AD06-EEED0E08DCF4}">
      <dgm:prSet/>
      <dgm:spPr/>
      <dgm:t>
        <a:bodyPr/>
        <a:lstStyle/>
        <a:p>
          <a:endParaRPr lang="en-US"/>
        </a:p>
      </dgm:t>
    </dgm:pt>
    <dgm:pt modelId="{EB40C21B-8997-4198-8E50-BA3A1EB50117}" type="sibTrans" cxnId="{3C931369-FD9F-44CA-AD06-EEED0E08DCF4}">
      <dgm:prSet/>
      <dgm:spPr/>
      <dgm:t>
        <a:bodyPr/>
        <a:lstStyle/>
        <a:p>
          <a:endParaRPr lang="en-US"/>
        </a:p>
      </dgm:t>
    </dgm:pt>
    <dgm:pt modelId="{4404AFD4-D5A9-474E-959F-5C0A5BB91CA2}" type="pres">
      <dgm:prSet presAssocID="{32C5B7AD-F7B8-4F3B-B719-FCC57996D1C1}" presName="root" presStyleCnt="0">
        <dgm:presLayoutVars>
          <dgm:dir/>
          <dgm:resizeHandles val="exact"/>
        </dgm:presLayoutVars>
      </dgm:prSet>
      <dgm:spPr/>
    </dgm:pt>
    <dgm:pt modelId="{E811E25C-66A0-4BD6-86AC-CE745A0B1630}" type="pres">
      <dgm:prSet presAssocID="{424800F9-A653-4BAC-BCF0-FB69418E889B}" presName="compNode" presStyleCnt="0"/>
      <dgm:spPr/>
    </dgm:pt>
    <dgm:pt modelId="{59F83C0E-E2CF-4A1C-9FD7-C949D091E754}" type="pres">
      <dgm:prSet presAssocID="{424800F9-A653-4BAC-BCF0-FB69418E889B}" presName="bgRect" presStyleLbl="bgShp" presStyleIdx="0" presStyleCnt="3"/>
      <dgm:spPr/>
    </dgm:pt>
    <dgm:pt modelId="{C1D20ED8-3BF2-4448-84B6-7A46F5D59231}" type="pres">
      <dgm:prSet presAssocID="{424800F9-A653-4BAC-BCF0-FB69418E889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13CCDD33-0A6B-4903-9AEF-B89A1F34E919}" type="pres">
      <dgm:prSet presAssocID="{424800F9-A653-4BAC-BCF0-FB69418E889B}" presName="spaceRect" presStyleCnt="0"/>
      <dgm:spPr/>
    </dgm:pt>
    <dgm:pt modelId="{2165EB4C-FE6C-4ADA-AB6D-9AD566193661}" type="pres">
      <dgm:prSet presAssocID="{424800F9-A653-4BAC-BCF0-FB69418E889B}" presName="parTx" presStyleLbl="revTx" presStyleIdx="0" presStyleCnt="3">
        <dgm:presLayoutVars>
          <dgm:chMax val="0"/>
          <dgm:chPref val="0"/>
        </dgm:presLayoutVars>
      </dgm:prSet>
      <dgm:spPr/>
    </dgm:pt>
    <dgm:pt modelId="{28A1867D-E9B7-4DF7-8232-784D1726D7E6}" type="pres">
      <dgm:prSet presAssocID="{A27C9CCC-97BF-44B1-B0D8-1D3FFD8E81D1}" presName="sibTrans" presStyleCnt="0"/>
      <dgm:spPr/>
    </dgm:pt>
    <dgm:pt modelId="{AB4E11CC-2B36-4160-9B53-44B672BC1D41}" type="pres">
      <dgm:prSet presAssocID="{9B4425B2-7CC8-4A9F-B91B-3A6796EECA94}" presName="compNode" presStyleCnt="0"/>
      <dgm:spPr/>
    </dgm:pt>
    <dgm:pt modelId="{D1323C1C-4067-42CB-9D4C-901203F06876}" type="pres">
      <dgm:prSet presAssocID="{9B4425B2-7CC8-4A9F-B91B-3A6796EECA94}" presName="bgRect" presStyleLbl="bgShp" presStyleIdx="1" presStyleCnt="3"/>
      <dgm:spPr/>
    </dgm:pt>
    <dgm:pt modelId="{C533066B-512B-4AC1-9700-E0B3D3B75DBA}" type="pres">
      <dgm:prSet presAssocID="{9B4425B2-7CC8-4A9F-B91B-3A6796EECA9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C54416C7-0075-460D-8064-AA676A433EE5}" type="pres">
      <dgm:prSet presAssocID="{9B4425B2-7CC8-4A9F-B91B-3A6796EECA94}" presName="spaceRect" presStyleCnt="0"/>
      <dgm:spPr/>
    </dgm:pt>
    <dgm:pt modelId="{4A9A478B-781A-4D50-A453-2AC2A1DB3938}" type="pres">
      <dgm:prSet presAssocID="{9B4425B2-7CC8-4A9F-B91B-3A6796EECA94}" presName="parTx" presStyleLbl="revTx" presStyleIdx="1" presStyleCnt="3">
        <dgm:presLayoutVars>
          <dgm:chMax val="0"/>
          <dgm:chPref val="0"/>
        </dgm:presLayoutVars>
      </dgm:prSet>
      <dgm:spPr/>
    </dgm:pt>
    <dgm:pt modelId="{C758AB3D-4035-4467-A2BC-D939C7F55497}" type="pres">
      <dgm:prSet presAssocID="{CFD6019E-7A53-42C2-836C-0E27C143BDAA}" presName="sibTrans" presStyleCnt="0"/>
      <dgm:spPr/>
    </dgm:pt>
    <dgm:pt modelId="{6E42B121-DB0D-4259-948F-66B154850748}" type="pres">
      <dgm:prSet presAssocID="{8D442F32-8FB4-4646-B807-BFEBEB752509}" presName="compNode" presStyleCnt="0"/>
      <dgm:spPr/>
    </dgm:pt>
    <dgm:pt modelId="{929E643D-10B8-4B3B-8A17-F91652E6BDDA}" type="pres">
      <dgm:prSet presAssocID="{8D442F32-8FB4-4646-B807-BFEBEB752509}" presName="bgRect" presStyleLbl="bgShp" presStyleIdx="2" presStyleCnt="3"/>
      <dgm:spPr/>
    </dgm:pt>
    <dgm:pt modelId="{18B356C8-6B25-448C-A5F1-84751524976F}" type="pres">
      <dgm:prSet presAssocID="{8D442F32-8FB4-4646-B807-BFEBEB75250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x trolley"/>
        </a:ext>
      </dgm:extLst>
    </dgm:pt>
    <dgm:pt modelId="{EA1B58EF-7D62-4A27-A53B-1CEE2CDD63DE}" type="pres">
      <dgm:prSet presAssocID="{8D442F32-8FB4-4646-B807-BFEBEB752509}" presName="spaceRect" presStyleCnt="0"/>
      <dgm:spPr/>
    </dgm:pt>
    <dgm:pt modelId="{38FC7B65-C26A-457B-87AB-C535FC3ABA8A}" type="pres">
      <dgm:prSet presAssocID="{8D442F32-8FB4-4646-B807-BFEBEB752509}" presName="parTx" presStyleLbl="revTx" presStyleIdx="2" presStyleCnt="3">
        <dgm:presLayoutVars>
          <dgm:chMax val="0"/>
          <dgm:chPref val="0"/>
        </dgm:presLayoutVars>
      </dgm:prSet>
      <dgm:spPr/>
    </dgm:pt>
  </dgm:ptLst>
  <dgm:cxnLst>
    <dgm:cxn modelId="{97CC2B08-26E5-426C-BDF5-672B825AC782}" srcId="{32C5B7AD-F7B8-4F3B-B719-FCC57996D1C1}" destId="{9B4425B2-7CC8-4A9F-B91B-3A6796EECA94}" srcOrd="1" destOrd="0" parTransId="{99F0A283-B06F-4E6C-B28F-27D093DF3E26}" sibTransId="{CFD6019E-7A53-42C2-836C-0E27C143BDAA}"/>
    <dgm:cxn modelId="{EC9AD716-3EDA-44D9-AF23-B1E41F6EA6D7}" type="presOf" srcId="{32C5B7AD-F7B8-4F3B-B719-FCC57996D1C1}" destId="{4404AFD4-D5A9-474E-959F-5C0A5BB91CA2}" srcOrd="0" destOrd="0" presId="urn:microsoft.com/office/officeart/2018/2/layout/IconVerticalSolidList"/>
    <dgm:cxn modelId="{C1ABC32D-C265-4777-B56E-6BB282B1DEE8}" type="presOf" srcId="{424800F9-A653-4BAC-BCF0-FB69418E889B}" destId="{2165EB4C-FE6C-4ADA-AB6D-9AD566193661}" srcOrd="0" destOrd="0" presId="urn:microsoft.com/office/officeart/2018/2/layout/IconVerticalSolidList"/>
    <dgm:cxn modelId="{3C931369-FD9F-44CA-AD06-EEED0E08DCF4}" srcId="{32C5B7AD-F7B8-4F3B-B719-FCC57996D1C1}" destId="{8D442F32-8FB4-4646-B807-BFEBEB752509}" srcOrd="2" destOrd="0" parTransId="{7A3B88F8-180A-496D-B4BC-C884949D9F90}" sibTransId="{EB40C21B-8997-4198-8E50-BA3A1EB50117}"/>
    <dgm:cxn modelId="{BDBE6FB1-7ECA-4584-A60A-F8E954679BD0}" type="presOf" srcId="{9B4425B2-7CC8-4A9F-B91B-3A6796EECA94}" destId="{4A9A478B-781A-4D50-A453-2AC2A1DB3938}" srcOrd="0" destOrd="0" presId="urn:microsoft.com/office/officeart/2018/2/layout/IconVerticalSolidList"/>
    <dgm:cxn modelId="{F8135AD1-87E2-4B7D-9495-28B31471F315}" srcId="{32C5B7AD-F7B8-4F3B-B719-FCC57996D1C1}" destId="{424800F9-A653-4BAC-BCF0-FB69418E889B}" srcOrd="0" destOrd="0" parTransId="{8AFD2529-6D4A-44DD-8D95-E27587D022AB}" sibTransId="{A27C9CCC-97BF-44B1-B0D8-1D3FFD8E81D1}"/>
    <dgm:cxn modelId="{0D2BB9DC-E742-4E56-9403-D8E6285AF9B2}" type="presOf" srcId="{8D442F32-8FB4-4646-B807-BFEBEB752509}" destId="{38FC7B65-C26A-457B-87AB-C535FC3ABA8A}" srcOrd="0" destOrd="0" presId="urn:microsoft.com/office/officeart/2018/2/layout/IconVerticalSolidList"/>
    <dgm:cxn modelId="{F7F2D9FB-5592-4534-91B3-5F0C97AF4399}" type="presParOf" srcId="{4404AFD4-D5A9-474E-959F-5C0A5BB91CA2}" destId="{E811E25C-66A0-4BD6-86AC-CE745A0B1630}" srcOrd="0" destOrd="0" presId="urn:microsoft.com/office/officeart/2018/2/layout/IconVerticalSolidList"/>
    <dgm:cxn modelId="{3FB90A80-578E-41A9-8A03-D37D4CF5B980}" type="presParOf" srcId="{E811E25C-66A0-4BD6-86AC-CE745A0B1630}" destId="{59F83C0E-E2CF-4A1C-9FD7-C949D091E754}" srcOrd="0" destOrd="0" presId="urn:microsoft.com/office/officeart/2018/2/layout/IconVerticalSolidList"/>
    <dgm:cxn modelId="{8407DDE8-7218-40C8-855C-5A735E56BC1F}" type="presParOf" srcId="{E811E25C-66A0-4BD6-86AC-CE745A0B1630}" destId="{C1D20ED8-3BF2-4448-84B6-7A46F5D59231}" srcOrd="1" destOrd="0" presId="urn:microsoft.com/office/officeart/2018/2/layout/IconVerticalSolidList"/>
    <dgm:cxn modelId="{1C6AD125-318A-48A6-90C6-15C48C4630C9}" type="presParOf" srcId="{E811E25C-66A0-4BD6-86AC-CE745A0B1630}" destId="{13CCDD33-0A6B-4903-9AEF-B89A1F34E919}" srcOrd="2" destOrd="0" presId="urn:microsoft.com/office/officeart/2018/2/layout/IconVerticalSolidList"/>
    <dgm:cxn modelId="{F8BE4134-E41D-4CC5-ACB5-1AB521F5FA49}" type="presParOf" srcId="{E811E25C-66A0-4BD6-86AC-CE745A0B1630}" destId="{2165EB4C-FE6C-4ADA-AB6D-9AD566193661}" srcOrd="3" destOrd="0" presId="urn:microsoft.com/office/officeart/2018/2/layout/IconVerticalSolidList"/>
    <dgm:cxn modelId="{7FF699CF-06CC-4BEA-B06A-85B526A7F993}" type="presParOf" srcId="{4404AFD4-D5A9-474E-959F-5C0A5BB91CA2}" destId="{28A1867D-E9B7-4DF7-8232-784D1726D7E6}" srcOrd="1" destOrd="0" presId="urn:microsoft.com/office/officeart/2018/2/layout/IconVerticalSolidList"/>
    <dgm:cxn modelId="{E4E02880-8554-41D7-B685-537ECA2C4BA5}" type="presParOf" srcId="{4404AFD4-D5A9-474E-959F-5C0A5BB91CA2}" destId="{AB4E11CC-2B36-4160-9B53-44B672BC1D41}" srcOrd="2" destOrd="0" presId="urn:microsoft.com/office/officeart/2018/2/layout/IconVerticalSolidList"/>
    <dgm:cxn modelId="{7EFF8C51-D5DF-4B9E-AF0F-C05DA7FD3D4B}" type="presParOf" srcId="{AB4E11CC-2B36-4160-9B53-44B672BC1D41}" destId="{D1323C1C-4067-42CB-9D4C-901203F06876}" srcOrd="0" destOrd="0" presId="urn:microsoft.com/office/officeart/2018/2/layout/IconVerticalSolidList"/>
    <dgm:cxn modelId="{5BF8E034-9578-4DA4-AB13-790780BE385D}" type="presParOf" srcId="{AB4E11CC-2B36-4160-9B53-44B672BC1D41}" destId="{C533066B-512B-4AC1-9700-E0B3D3B75DBA}" srcOrd="1" destOrd="0" presId="urn:microsoft.com/office/officeart/2018/2/layout/IconVerticalSolidList"/>
    <dgm:cxn modelId="{337CF085-0AA0-4063-93DD-97B53694AF1A}" type="presParOf" srcId="{AB4E11CC-2B36-4160-9B53-44B672BC1D41}" destId="{C54416C7-0075-460D-8064-AA676A433EE5}" srcOrd="2" destOrd="0" presId="urn:microsoft.com/office/officeart/2018/2/layout/IconVerticalSolidList"/>
    <dgm:cxn modelId="{28F5AD2B-F630-46A4-BB6C-726E0E7E6B41}" type="presParOf" srcId="{AB4E11CC-2B36-4160-9B53-44B672BC1D41}" destId="{4A9A478B-781A-4D50-A453-2AC2A1DB3938}" srcOrd="3" destOrd="0" presId="urn:microsoft.com/office/officeart/2018/2/layout/IconVerticalSolidList"/>
    <dgm:cxn modelId="{76BF9D28-4090-4725-BE19-1819B1BDBA06}" type="presParOf" srcId="{4404AFD4-D5A9-474E-959F-5C0A5BB91CA2}" destId="{C758AB3D-4035-4467-A2BC-D939C7F55497}" srcOrd="3" destOrd="0" presId="urn:microsoft.com/office/officeart/2018/2/layout/IconVerticalSolidList"/>
    <dgm:cxn modelId="{98C6322C-AEC3-4B87-B110-CBD92A8643DF}" type="presParOf" srcId="{4404AFD4-D5A9-474E-959F-5C0A5BB91CA2}" destId="{6E42B121-DB0D-4259-948F-66B154850748}" srcOrd="4" destOrd="0" presId="urn:microsoft.com/office/officeart/2018/2/layout/IconVerticalSolidList"/>
    <dgm:cxn modelId="{625AEAC0-41E6-4B0B-92C2-9E9AE146E528}" type="presParOf" srcId="{6E42B121-DB0D-4259-948F-66B154850748}" destId="{929E643D-10B8-4B3B-8A17-F91652E6BDDA}" srcOrd="0" destOrd="0" presId="urn:microsoft.com/office/officeart/2018/2/layout/IconVerticalSolidList"/>
    <dgm:cxn modelId="{D02741F7-01AF-4E71-9017-828572F4D15B}" type="presParOf" srcId="{6E42B121-DB0D-4259-948F-66B154850748}" destId="{18B356C8-6B25-448C-A5F1-84751524976F}" srcOrd="1" destOrd="0" presId="urn:microsoft.com/office/officeart/2018/2/layout/IconVerticalSolidList"/>
    <dgm:cxn modelId="{3BA406BE-34A1-443C-99FC-8F0431F689A2}" type="presParOf" srcId="{6E42B121-DB0D-4259-948F-66B154850748}" destId="{EA1B58EF-7D62-4A27-A53B-1CEE2CDD63DE}" srcOrd="2" destOrd="0" presId="urn:microsoft.com/office/officeart/2018/2/layout/IconVerticalSolidList"/>
    <dgm:cxn modelId="{BD2EDF87-5332-44D8-96B3-30BE5E65ECAC}" type="presParOf" srcId="{6E42B121-DB0D-4259-948F-66B154850748}" destId="{38FC7B65-C26A-457B-87AB-C535FC3ABA8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F83C0E-E2CF-4A1C-9FD7-C949D091E754}">
      <dsp:nvSpPr>
        <dsp:cNvPr id="0" name=""/>
        <dsp:cNvSpPr/>
      </dsp:nvSpPr>
      <dsp:spPr>
        <a:xfrm>
          <a:off x="0" y="621"/>
          <a:ext cx="7728267" cy="145316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D20ED8-3BF2-4448-84B6-7A46F5D59231}">
      <dsp:nvSpPr>
        <dsp:cNvPr id="0" name=""/>
        <dsp:cNvSpPr/>
      </dsp:nvSpPr>
      <dsp:spPr>
        <a:xfrm>
          <a:off x="439582" y="327583"/>
          <a:ext cx="799241" cy="79924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65EB4C-FE6C-4ADA-AB6D-9AD566193661}">
      <dsp:nvSpPr>
        <dsp:cNvPr id="0" name=""/>
        <dsp:cNvSpPr/>
      </dsp:nvSpPr>
      <dsp:spPr>
        <a:xfrm>
          <a:off x="1678407" y="621"/>
          <a:ext cx="6049859" cy="1453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3793" tIns="153793" rIns="153793" bIns="153793" numCol="1" spcCol="1270" anchor="ctr" anchorCtr="0">
          <a:noAutofit/>
        </a:bodyPr>
        <a:lstStyle/>
        <a:p>
          <a:pPr marL="0" lvl="0" indent="0" algn="l" defTabSz="800100" rtl="0">
            <a:lnSpc>
              <a:spcPct val="100000"/>
            </a:lnSpc>
            <a:spcBef>
              <a:spcPct val="0"/>
            </a:spcBef>
            <a:spcAft>
              <a:spcPct val="35000"/>
            </a:spcAft>
            <a:buNone/>
          </a:pPr>
          <a:r>
            <a:rPr lang="en-US" sz="1800" b="0" i="0" u="none" strike="noStrike" kern="1200" cap="none" baseline="0" noProof="0" dirty="0">
              <a:solidFill>
                <a:srgbClr val="010000"/>
              </a:solidFill>
              <a:latin typeface="Corbel"/>
            </a:rPr>
            <a:t>Educating Customers </a:t>
          </a:r>
        </a:p>
      </dsp:txBody>
      <dsp:txXfrm>
        <a:off x="1678407" y="621"/>
        <a:ext cx="6049859" cy="1453166"/>
      </dsp:txXfrm>
    </dsp:sp>
    <dsp:sp modelId="{D1323C1C-4067-42CB-9D4C-901203F06876}">
      <dsp:nvSpPr>
        <dsp:cNvPr id="0" name=""/>
        <dsp:cNvSpPr/>
      </dsp:nvSpPr>
      <dsp:spPr>
        <a:xfrm>
          <a:off x="0" y="1817078"/>
          <a:ext cx="7728267" cy="145316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33066B-512B-4AC1-9700-E0B3D3B75DBA}">
      <dsp:nvSpPr>
        <dsp:cNvPr id="0" name=""/>
        <dsp:cNvSpPr/>
      </dsp:nvSpPr>
      <dsp:spPr>
        <a:xfrm>
          <a:off x="439582" y="2144041"/>
          <a:ext cx="799241" cy="79924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A9A478B-781A-4D50-A453-2AC2A1DB3938}">
      <dsp:nvSpPr>
        <dsp:cNvPr id="0" name=""/>
        <dsp:cNvSpPr/>
      </dsp:nvSpPr>
      <dsp:spPr>
        <a:xfrm>
          <a:off x="1678407" y="1817078"/>
          <a:ext cx="6049859" cy="1453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3793" tIns="153793" rIns="153793" bIns="153793" numCol="1" spcCol="1270" anchor="ctr" anchorCtr="0">
          <a:noAutofit/>
        </a:bodyPr>
        <a:lstStyle/>
        <a:p>
          <a:pPr marL="0" lvl="0" indent="0" algn="l" defTabSz="800100">
            <a:lnSpc>
              <a:spcPct val="100000"/>
            </a:lnSpc>
            <a:spcBef>
              <a:spcPct val="0"/>
            </a:spcBef>
            <a:spcAft>
              <a:spcPct val="35000"/>
            </a:spcAft>
            <a:buNone/>
          </a:pPr>
          <a:r>
            <a:rPr lang="en-US" sz="1800" kern="1200" dirty="0"/>
            <a:t>Having a high level of communication with all stakeholders to ensure they are fully updated. We need to understand why the product has been recalled and what we are going to do about it</a:t>
          </a:r>
        </a:p>
      </dsp:txBody>
      <dsp:txXfrm>
        <a:off x="1678407" y="1817078"/>
        <a:ext cx="6049859" cy="1453166"/>
      </dsp:txXfrm>
    </dsp:sp>
    <dsp:sp modelId="{929E643D-10B8-4B3B-8A17-F91652E6BDDA}">
      <dsp:nvSpPr>
        <dsp:cNvPr id="0" name=""/>
        <dsp:cNvSpPr/>
      </dsp:nvSpPr>
      <dsp:spPr>
        <a:xfrm>
          <a:off x="0" y="3633536"/>
          <a:ext cx="7728267" cy="145316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B356C8-6B25-448C-A5F1-84751524976F}">
      <dsp:nvSpPr>
        <dsp:cNvPr id="0" name=""/>
        <dsp:cNvSpPr/>
      </dsp:nvSpPr>
      <dsp:spPr>
        <a:xfrm>
          <a:off x="439582" y="3960499"/>
          <a:ext cx="799241" cy="79924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079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8FC7B65-C26A-457B-87AB-C535FC3ABA8A}">
      <dsp:nvSpPr>
        <dsp:cNvPr id="0" name=""/>
        <dsp:cNvSpPr/>
      </dsp:nvSpPr>
      <dsp:spPr>
        <a:xfrm>
          <a:off x="1678407" y="3633536"/>
          <a:ext cx="6049859" cy="14531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3793" tIns="153793" rIns="153793" bIns="153793" numCol="1" spcCol="1270" anchor="ctr" anchorCtr="0">
          <a:noAutofit/>
        </a:bodyPr>
        <a:lstStyle/>
        <a:p>
          <a:pPr marL="0" lvl="0" indent="0" algn="l" defTabSz="800100">
            <a:lnSpc>
              <a:spcPct val="100000"/>
            </a:lnSpc>
            <a:spcBef>
              <a:spcPct val="0"/>
            </a:spcBef>
            <a:spcAft>
              <a:spcPct val="35000"/>
            </a:spcAft>
            <a:buNone/>
          </a:pPr>
          <a:r>
            <a:rPr lang="en-US" sz="1800" kern="1200" dirty="0"/>
            <a:t>All retailers need to be informed of the recall and where to send the product back to. </a:t>
          </a:r>
        </a:p>
      </dsp:txBody>
      <dsp:txXfrm>
        <a:off x="1678407" y="3633536"/>
        <a:ext cx="6049859" cy="145316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50E8BC-31E2-4C4B-88DD-D6171A44023D}" type="datetimeFigureOut">
              <a:rPr lang="en-US"/>
              <a:t>11/11/2019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281032-3DE1-46FE-943A-ABD70C20BC29}" type="slidenum">
              <a:rPr lang="en-US"/>
              <a:t>‹#›</a:t>
            </a:fld>
            <a:endParaRPr lang="en-US"/>
          </a:p>
        </p:txBody>
      </p:sp>
    </p:spTree>
    <p:extLst>
      <p:ext uri="{BB962C8B-B14F-4D97-AF65-F5344CB8AC3E}">
        <p14:creationId xmlns:p14="http://schemas.microsoft.com/office/powerpoint/2010/main" val="2106770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Good Morning Everyone, </a:t>
            </a:r>
          </a:p>
          <a:p>
            <a:endParaRPr lang="en-US" dirty="0">
              <a:cs typeface="Calibri"/>
            </a:endParaRPr>
          </a:p>
          <a:p>
            <a:r>
              <a:rPr lang="en-US" dirty="0">
                <a:cs typeface="Calibri"/>
              </a:rPr>
              <a:t>My name is Kacey and today I will be running through my role as a PR manager and how to deal with a communication crisis and product recall. </a:t>
            </a:r>
          </a:p>
        </p:txBody>
      </p:sp>
      <p:sp>
        <p:nvSpPr>
          <p:cNvPr id="4" name="Slide Number Placeholder 3"/>
          <p:cNvSpPr>
            <a:spLocks noGrp="1"/>
          </p:cNvSpPr>
          <p:nvPr>
            <p:ph type="sldNum" sz="quarter" idx="5"/>
          </p:nvPr>
        </p:nvSpPr>
        <p:spPr/>
        <p:txBody>
          <a:bodyPr/>
          <a:lstStyle/>
          <a:p>
            <a:fld id="{4B281032-3DE1-46FE-943A-ABD70C20BC29}" type="slidenum">
              <a:rPr lang="en-US"/>
              <a:t>1</a:t>
            </a:fld>
            <a:endParaRPr lang="en-US"/>
          </a:p>
        </p:txBody>
      </p:sp>
    </p:spTree>
    <p:extLst>
      <p:ext uri="{BB962C8B-B14F-4D97-AF65-F5344CB8AC3E}">
        <p14:creationId xmlns:p14="http://schemas.microsoft.com/office/powerpoint/2010/main" val="3245510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following presentation will be covering the following:</a:t>
            </a:r>
          </a:p>
        </p:txBody>
      </p:sp>
      <p:sp>
        <p:nvSpPr>
          <p:cNvPr id="4" name="Slide Number Placeholder 3"/>
          <p:cNvSpPr>
            <a:spLocks noGrp="1"/>
          </p:cNvSpPr>
          <p:nvPr>
            <p:ph type="sldNum" sz="quarter" idx="5"/>
          </p:nvPr>
        </p:nvSpPr>
        <p:spPr/>
        <p:txBody>
          <a:bodyPr/>
          <a:lstStyle/>
          <a:p>
            <a:fld id="{4B281032-3DE1-46FE-943A-ABD70C20BC29}" type="slidenum">
              <a:rPr lang="en-US"/>
              <a:t>2</a:t>
            </a:fld>
            <a:endParaRPr lang="en-US"/>
          </a:p>
        </p:txBody>
      </p:sp>
    </p:spTree>
    <p:extLst>
      <p:ext uri="{BB962C8B-B14F-4D97-AF65-F5344CB8AC3E}">
        <p14:creationId xmlns:p14="http://schemas.microsoft.com/office/powerpoint/2010/main" val="13554637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US" dirty="0">
                <a:cs typeface="Calibri"/>
              </a:rPr>
              <a:t>A lot of businesses would view this recall as a negative but I will view this as an opportunity. </a:t>
            </a:r>
          </a:p>
          <a:p>
            <a:endParaRPr lang="en-US" dirty="0">
              <a:cs typeface="Calibri"/>
            </a:endParaRPr>
          </a:p>
          <a:p>
            <a:r>
              <a:rPr lang="en-US" dirty="0">
                <a:cs typeface="Calibri"/>
              </a:rPr>
              <a:t>As a manager I must ensure I re-establish trust and creditability. </a:t>
            </a:r>
          </a:p>
          <a:p>
            <a:endParaRPr lang="en-US" dirty="0">
              <a:cs typeface="Calibri"/>
            </a:endParaRPr>
          </a:p>
          <a:p>
            <a:r>
              <a:rPr lang="en-US" dirty="0">
                <a:cs typeface="Calibri"/>
              </a:rPr>
              <a:t>A product recall is a legal process. Despite this it will affect the company </a:t>
            </a:r>
            <a:r>
              <a:rPr lang="en-US" dirty="0" err="1">
                <a:cs typeface="Calibri"/>
              </a:rPr>
              <a:t>commertcially</a:t>
            </a:r>
            <a:r>
              <a:rPr lang="en-US" dirty="0">
                <a:cs typeface="Calibri"/>
              </a:rPr>
              <a:t> and socially. </a:t>
            </a:r>
          </a:p>
        </p:txBody>
      </p:sp>
      <p:sp>
        <p:nvSpPr>
          <p:cNvPr id="4" name="Slide Number Placeholder 3"/>
          <p:cNvSpPr>
            <a:spLocks noGrp="1"/>
          </p:cNvSpPr>
          <p:nvPr>
            <p:ph type="sldNum" sz="quarter" idx="5"/>
          </p:nvPr>
        </p:nvSpPr>
        <p:spPr/>
        <p:txBody>
          <a:bodyPr/>
          <a:lstStyle/>
          <a:p>
            <a:fld id="{4B281032-3DE1-46FE-943A-ABD70C20BC29}" type="slidenum">
              <a:rPr lang="en-US"/>
              <a:t>3</a:t>
            </a:fld>
            <a:endParaRPr lang="en-US"/>
          </a:p>
        </p:txBody>
      </p:sp>
    </p:spTree>
    <p:extLst>
      <p:ext uri="{BB962C8B-B14F-4D97-AF65-F5344CB8AC3E}">
        <p14:creationId xmlns:p14="http://schemas.microsoft.com/office/powerpoint/2010/main" val="30919351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Brand Damage is a major concern for our business, due to the ingredients not being declared on the label this can lead to unhappy customers and losing trust and loyalty. </a:t>
            </a:r>
          </a:p>
          <a:p>
            <a:endParaRPr lang="en-US" dirty="0">
              <a:cs typeface="Calibri"/>
            </a:endParaRPr>
          </a:p>
          <a:p>
            <a:r>
              <a:rPr lang="en-US" dirty="0">
                <a:cs typeface="Calibri"/>
              </a:rPr>
              <a:t>The UK government launching the new guide is a good tool to use for our product recall. </a:t>
            </a:r>
          </a:p>
          <a:p>
            <a:endParaRPr lang="en-US" dirty="0">
              <a:cs typeface="Calibri"/>
            </a:endParaRPr>
          </a:p>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4B281032-3DE1-46FE-943A-ABD70C20BC29}" type="slidenum">
              <a:rPr lang="en-US"/>
              <a:t>4</a:t>
            </a:fld>
            <a:endParaRPr lang="en-US"/>
          </a:p>
        </p:txBody>
      </p:sp>
    </p:spTree>
    <p:extLst>
      <p:ext uri="{BB962C8B-B14F-4D97-AF65-F5344CB8AC3E}">
        <p14:creationId xmlns:p14="http://schemas.microsoft.com/office/powerpoint/2010/main" val="1587693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State how these will all be impacted and in order to </a:t>
            </a:r>
            <a:r>
              <a:rPr lang="en-US" dirty="0" err="1"/>
              <a:t>minimise</a:t>
            </a:r>
            <a:r>
              <a:rPr lang="en-US" dirty="0"/>
              <a:t> negative impacts, my role as a PR Manager is to have a Crisis Communication Plan in place. </a:t>
            </a:r>
          </a:p>
          <a:p>
            <a:endParaRPr lang="en-US" dirty="0">
              <a:cs typeface="+mn-lt"/>
            </a:endParaRPr>
          </a:p>
        </p:txBody>
      </p:sp>
      <p:sp>
        <p:nvSpPr>
          <p:cNvPr id="4" name="Slide Number Placeholder 3"/>
          <p:cNvSpPr>
            <a:spLocks noGrp="1"/>
          </p:cNvSpPr>
          <p:nvPr>
            <p:ph type="sldNum" sz="quarter" idx="5"/>
          </p:nvPr>
        </p:nvSpPr>
        <p:spPr/>
        <p:txBody>
          <a:bodyPr/>
          <a:lstStyle/>
          <a:p>
            <a:fld id="{4B281032-3DE1-46FE-943A-ABD70C20BC29}" type="slidenum">
              <a:rPr lang="en-US"/>
              <a:t>5</a:t>
            </a:fld>
            <a:endParaRPr lang="en-US"/>
          </a:p>
        </p:txBody>
      </p:sp>
    </p:spTree>
    <p:extLst>
      <p:ext uri="{BB962C8B-B14F-4D97-AF65-F5344CB8AC3E}">
        <p14:creationId xmlns:p14="http://schemas.microsoft.com/office/powerpoint/2010/main" val="339809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4B281032-3DE1-46FE-943A-ABD70C20BC29}" type="slidenum">
              <a:rPr lang="en-US"/>
              <a:t>6</a:t>
            </a:fld>
            <a:endParaRPr lang="en-US"/>
          </a:p>
        </p:txBody>
      </p:sp>
    </p:spTree>
    <p:extLst>
      <p:ext uri="{BB962C8B-B14F-4D97-AF65-F5344CB8AC3E}">
        <p14:creationId xmlns:p14="http://schemas.microsoft.com/office/powerpoint/2010/main" val="2610821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200"/>
              </a:spcBef>
            </a:pPr>
            <a:endParaRPr lang="en-GB" dirty="0">
              <a:cs typeface="Calibri"/>
            </a:endParaRPr>
          </a:p>
          <a:p>
            <a:pPr>
              <a:lnSpc>
                <a:spcPct val="90000"/>
              </a:lnSpc>
              <a:spcBef>
                <a:spcPts val="1200"/>
              </a:spcBef>
            </a:pPr>
            <a:endParaRPr lang="en-GB" dirty="0">
              <a:cs typeface="Calibri"/>
            </a:endParaRPr>
          </a:p>
        </p:txBody>
      </p:sp>
      <p:sp>
        <p:nvSpPr>
          <p:cNvPr id="4" name="Slide Number Placeholder 3"/>
          <p:cNvSpPr>
            <a:spLocks noGrp="1"/>
          </p:cNvSpPr>
          <p:nvPr>
            <p:ph type="sldNum" sz="quarter" idx="5"/>
          </p:nvPr>
        </p:nvSpPr>
        <p:spPr/>
        <p:txBody>
          <a:bodyPr/>
          <a:lstStyle/>
          <a:p>
            <a:fld id="{4B281032-3DE1-46FE-943A-ABD70C20BC29}" type="slidenum">
              <a:rPr lang="en-US"/>
              <a:t>7</a:t>
            </a:fld>
            <a:endParaRPr lang="en-US"/>
          </a:p>
        </p:txBody>
      </p:sp>
    </p:spTree>
    <p:extLst>
      <p:ext uri="{BB962C8B-B14F-4D97-AF65-F5344CB8AC3E}">
        <p14:creationId xmlns:p14="http://schemas.microsoft.com/office/powerpoint/2010/main" val="30361805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816220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753151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dirty="0"/>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522062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115626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533232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757398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1825990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dirty="0"/>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406867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dirty="0"/>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952522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486577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11/11/2019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359122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dirty="0"/>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11/11/2019</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109220461"/>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6AA3A-B101-4C80-9098-C2CFACB43E76}"/>
              </a:ext>
            </a:extLst>
          </p:cNvPr>
          <p:cNvSpPr>
            <a:spLocks noGrp="1"/>
          </p:cNvSpPr>
          <p:nvPr>
            <p:ph type="ctrTitle"/>
          </p:nvPr>
        </p:nvSpPr>
        <p:spPr>
          <a:xfrm>
            <a:off x="3722622" y="1298448"/>
            <a:ext cx="7187529" cy="2951819"/>
          </a:xfrm>
        </p:spPr>
        <p:txBody>
          <a:bodyPr anchor="b">
            <a:normAutofit/>
          </a:bodyPr>
          <a:lstStyle/>
          <a:p>
            <a:r>
              <a:rPr lang="en-GB" sz="5800">
                <a:latin typeface="Bodoni MT"/>
              </a:rPr>
              <a:t>PR and Crisis Communication</a:t>
            </a:r>
            <a:endParaRPr lang="en-GB" sz="5800">
              <a:latin typeface="Bodoni MT" panose="02070603080606020203" pitchFamily="18" charset="0"/>
            </a:endParaRPr>
          </a:p>
        </p:txBody>
      </p:sp>
      <p:sp>
        <p:nvSpPr>
          <p:cNvPr id="3" name="Subtitle 2">
            <a:extLst>
              <a:ext uri="{FF2B5EF4-FFF2-40B4-BE49-F238E27FC236}">
                <a16:creationId xmlns:a16="http://schemas.microsoft.com/office/drawing/2014/main" id="{3A8E40EE-6B04-4C3B-BC08-B53927FF0437}"/>
              </a:ext>
            </a:extLst>
          </p:cNvPr>
          <p:cNvSpPr>
            <a:spLocks noGrp="1"/>
          </p:cNvSpPr>
          <p:nvPr>
            <p:ph type="subTitle" idx="1"/>
          </p:nvPr>
        </p:nvSpPr>
        <p:spPr>
          <a:xfrm>
            <a:off x="3722622" y="5006151"/>
            <a:ext cx="7187529" cy="768116"/>
          </a:xfrm>
        </p:spPr>
        <p:txBody>
          <a:bodyPr anchor="t">
            <a:normAutofit/>
          </a:bodyPr>
          <a:lstStyle/>
          <a:p>
            <a:r>
              <a:rPr lang="en-GB" sz="2400">
                <a:solidFill>
                  <a:schemeClr val="accent1"/>
                </a:solidFill>
                <a:latin typeface="Bodoni MT" panose="02070603080606020203" pitchFamily="18" charset="0"/>
              </a:rPr>
              <a:t>By Kacey mills                                                                                1808911</a:t>
            </a:r>
          </a:p>
        </p:txBody>
      </p:sp>
      <p:sp>
        <p:nvSpPr>
          <p:cNvPr id="4" name="TextBox 3">
            <a:extLst>
              <a:ext uri="{FF2B5EF4-FFF2-40B4-BE49-F238E27FC236}">
                <a16:creationId xmlns:a16="http://schemas.microsoft.com/office/drawing/2014/main" id="{8A4D65A2-35CC-4A0F-92F7-15F3E0A9A484}"/>
              </a:ext>
            </a:extLst>
          </p:cNvPr>
          <p:cNvSpPr txBox="1"/>
          <p:nvPr/>
        </p:nvSpPr>
        <p:spPr>
          <a:xfrm>
            <a:off x="6464060" y="542889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Kacey Mills         1808911</a:t>
            </a:r>
          </a:p>
        </p:txBody>
      </p:sp>
    </p:spTree>
    <p:extLst>
      <p:ext uri="{BB962C8B-B14F-4D97-AF65-F5344CB8AC3E}">
        <p14:creationId xmlns:p14="http://schemas.microsoft.com/office/powerpoint/2010/main" val="3634082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7">
            <a:extLst>
              <a:ext uri="{FF2B5EF4-FFF2-40B4-BE49-F238E27FC236}">
                <a16:creationId xmlns:a16="http://schemas.microsoft.com/office/drawing/2014/main" id="{29DC5A77-10C9-4ECF-B7EB-8D917F36A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9">
            <a:extLst>
              <a:ext uri="{FF2B5EF4-FFF2-40B4-BE49-F238E27FC236}">
                <a16:creationId xmlns:a16="http://schemas.microsoft.com/office/drawing/2014/main" id="{2FFE28B5-FB16-49A9-B851-3C35FAC0C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10905976" cy="1651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C96DA212-EF39-4321-80EF-723C5FC68356}"/>
              </a:ext>
            </a:extLst>
          </p:cNvPr>
          <p:cNvSpPr>
            <a:spLocks noGrp="1"/>
          </p:cNvSpPr>
          <p:nvPr>
            <p:ph type="title"/>
          </p:nvPr>
        </p:nvSpPr>
        <p:spPr>
          <a:xfrm>
            <a:off x="1600754" y="1087374"/>
            <a:ext cx="8983489" cy="1000978"/>
          </a:xfrm>
        </p:spPr>
        <p:txBody>
          <a:bodyPr>
            <a:normAutofit/>
          </a:bodyPr>
          <a:lstStyle/>
          <a:p>
            <a:r>
              <a:rPr lang="en-GB"/>
              <a:t>Overview:</a:t>
            </a:r>
          </a:p>
        </p:txBody>
      </p:sp>
      <p:sp>
        <p:nvSpPr>
          <p:cNvPr id="19" name="Rectangle 11">
            <a:extLst>
              <a:ext uri="{FF2B5EF4-FFF2-40B4-BE49-F238E27FC236}">
                <a16:creationId xmlns:a16="http://schemas.microsoft.com/office/drawing/2014/main" id="{01014442-855A-4E0F-8D09-C314661A4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4533" y="758952"/>
            <a:ext cx="1185379" cy="1651133"/>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3">
            <a:extLst>
              <a:ext uri="{FF2B5EF4-FFF2-40B4-BE49-F238E27FC236}">
                <a16:creationId xmlns:a16="http://schemas.microsoft.com/office/drawing/2014/main" id="{9B1ABF09-86CF-414E-88A5-2B84CC723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 y="2526526"/>
            <a:ext cx="1169701" cy="3563378"/>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15">
            <a:extLst>
              <a:ext uri="{FF2B5EF4-FFF2-40B4-BE49-F238E27FC236}">
                <a16:creationId xmlns:a16="http://schemas.microsoft.com/office/drawing/2014/main" id="{3FE91770-CDBB-4D24-94E5-AD484F36C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79019" y="2526526"/>
            <a:ext cx="10920893" cy="3563377"/>
          </a:xfrm>
          <a:prstGeom prst="rect">
            <a:avLst/>
          </a:prstGeom>
          <a:solidFill>
            <a:schemeClr val="bg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2D84DB5C-4667-422A-A14C-98AE0F6D683F}"/>
              </a:ext>
            </a:extLst>
          </p:cNvPr>
          <p:cNvSpPr>
            <a:spLocks noGrp="1"/>
          </p:cNvSpPr>
          <p:nvPr>
            <p:ph idx="1"/>
          </p:nvPr>
        </p:nvSpPr>
        <p:spPr>
          <a:xfrm>
            <a:off x="1600753" y="2535446"/>
            <a:ext cx="8983489" cy="3554457"/>
          </a:xfrm>
        </p:spPr>
        <p:txBody>
          <a:bodyPr vert="horz" lIns="91440" tIns="45720" rIns="91440" bIns="45720" rtlCol="0">
            <a:normAutofit/>
          </a:bodyPr>
          <a:lstStyle/>
          <a:p>
            <a:r>
              <a:rPr lang="en-GB">
                <a:solidFill>
                  <a:schemeClr val="tx1"/>
                </a:solidFill>
              </a:rPr>
              <a:t>Introduction</a:t>
            </a:r>
          </a:p>
          <a:p>
            <a:r>
              <a:rPr lang="en-GB">
                <a:solidFill>
                  <a:schemeClr val="tx1"/>
                </a:solidFill>
              </a:rPr>
              <a:t>Key Issues</a:t>
            </a:r>
          </a:p>
          <a:p>
            <a:r>
              <a:rPr lang="en-GB">
                <a:solidFill>
                  <a:schemeClr val="tx1"/>
                </a:solidFill>
              </a:rPr>
              <a:t>Stakeholders</a:t>
            </a:r>
          </a:p>
          <a:p>
            <a:r>
              <a:rPr lang="en-GB">
                <a:solidFill>
                  <a:schemeClr val="tx1"/>
                </a:solidFill>
              </a:rPr>
              <a:t>Key messages to recall</a:t>
            </a:r>
          </a:p>
          <a:p>
            <a:r>
              <a:rPr lang="en-GB">
                <a:solidFill>
                  <a:schemeClr val="tx1"/>
                </a:solidFill>
              </a:rPr>
              <a:t>Monitoring the recall</a:t>
            </a:r>
          </a:p>
          <a:p>
            <a:r>
              <a:rPr lang="en-GB">
                <a:solidFill>
                  <a:schemeClr val="tx1"/>
                </a:solidFill>
              </a:rPr>
              <a:t>Repositioning the message </a:t>
            </a:r>
          </a:p>
          <a:p>
            <a:endParaRPr lang="en-GB">
              <a:solidFill>
                <a:schemeClr val="tx1"/>
              </a:solidFill>
            </a:endParaRPr>
          </a:p>
          <a:p>
            <a:endParaRPr lang="en-GB">
              <a:solidFill>
                <a:schemeClr val="tx1"/>
              </a:solidFill>
            </a:endParaRPr>
          </a:p>
        </p:txBody>
      </p:sp>
    </p:spTree>
    <p:extLst>
      <p:ext uri="{BB962C8B-B14F-4D97-AF65-F5344CB8AC3E}">
        <p14:creationId xmlns:p14="http://schemas.microsoft.com/office/powerpoint/2010/main" val="2850050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77253-7A5D-498F-A142-D41A07156B0C}"/>
              </a:ext>
            </a:extLst>
          </p:cNvPr>
          <p:cNvSpPr>
            <a:spLocks noGrp="1"/>
          </p:cNvSpPr>
          <p:nvPr>
            <p:ph type="ctrTitle"/>
          </p:nvPr>
        </p:nvSpPr>
        <p:spPr>
          <a:xfrm>
            <a:off x="120449" y="1711898"/>
            <a:ext cx="3148733" cy="3462958"/>
          </a:xfrm>
        </p:spPr>
        <p:txBody>
          <a:bodyPr vert="horz" lIns="91440" tIns="45720" rIns="91440" bIns="45720" rtlCol="0" anchor="ctr">
            <a:normAutofit/>
          </a:bodyPr>
          <a:lstStyle/>
          <a:p>
            <a:r>
              <a:rPr lang="en-US" sz="3600" spc="-60" dirty="0"/>
              <a:t>The Recall </a:t>
            </a:r>
            <a:endParaRPr lang="en-US" sz="3600" kern="1200" spc="-60" baseline="0" dirty="0">
              <a:solidFill>
                <a:srgbClr val="FFFFFF"/>
              </a:solidFill>
              <a:latin typeface="+mj-lt"/>
            </a:endParaRPr>
          </a:p>
        </p:txBody>
      </p:sp>
      <p:sp>
        <p:nvSpPr>
          <p:cNvPr id="3" name="Subtitle 2">
            <a:extLst>
              <a:ext uri="{FF2B5EF4-FFF2-40B4-BE49-F238E27FC236}">
                <a16:creationId xmlns:a16="http://schemas.microsoft.com/office/drawing/2014/main" id="{7099F229-D08D-4BFE-87E5-817695F91186}"/>
              </a:ext>
            </a:extLst>
          </p:cNvPr>
          <p:cNvSpPr>
            <a:spLocks noGrp="1"/>
          </p:cNvSpPr>
          <p:nvPr>
            <p:ph type="subTitle" idx="1"/>
          </p:nvPr>
        </p:nvSpPr>
        <p:spPr>
          <a:xfrm>
            <a:off x="4217832" y="604841"/>
            <a:ext cx="6771151" cy="4570015"/>
          </a:xfrm>
        </p:spPr>
        <p:txBody>
          <a:bodyPr vert="horz" lIns="91440" tIns="45720" rIns="91440" bIns="45720" rtlCol="0" anchor="ctr">
            <a:normAutofit/>
          </a:bodyPr>
          <a:lstStyle/>
          <a:p>
            <a:pPr marL="160020"/>
            <a:endParaRPr lang="en-US" dirty="0">
              <a:solidFill>
                <a:schemeClr val="tx1">
                  <a:lumMod val="65000"/>
                  <a:lumOff val="35000"/>
                </a:schemeClr>
              </a:solidFill>
            </a:endParaRPr>
          </a:p>
          <a:p>
            <a:pPr indent="-182880">
              <a:buChar char=""/>
            </a:pPr>
            <a:endParaRPr lang="en-US">
              <a:solidFill>
                <a:schemeClr val="tx1">
                  <a:lumMod val="65000"/>
                  <a:lumOff val="35000"/>
                </a:schemeClr>
              </a:solidFill>
            </a:endParaRPr>
          </a:p>
          <a:p>
            <a:pPr indent="-182880">
              <a:buFont typeface="Wingdings 2" pitchFamily="18" charset="2"/>
              <a:buChar char=""/>
            </a:pPr>
            <a:endParaRPr lang="en-US">
              <a:solidFill>
                <a:schemeClr val="tx1">
                  <a:lumMod val="65000"/>
                  <a:lumOff val="35000"/>
                </a:schemeClr>
              </a:solidFill>
            </a:endParaRPr>
          </a:p>
        </p:txBody>
      </p:sp>
      <p:sp>
        <p:nvSpPr>
          <p:cNvPr id="4" name="TextBox 3">
            <a:extLst>
              <a:ext uri="{FF2B5EF4-FFF2-40B4-BE49-F238E27FC236}">
                <a16:creationId xmlns:a16="http://schemas.microsoft.com/office/drawing/2014/main" id="{AAD7D70E-09FB-4D37-8B80-10432671BD41}"/>
              </a:ext>
            </a:extLst>
          </p:cNvPr>
          <p:cNvSpPr txBox="1"/>
          <p:nvPr/>
        </p:nvSpPr>
        <p:spPr>
          <a:xfrm>
            <a:off x="4724400" y="770627"/>
            <a:ext cx="52017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5" name="TextBox 4">
            <a:extLst>
              <a:ext uri="{FF2B5EF4-FFF2-40B4-BE49-F238E27FC236}">
                <a16:creationId xmlns:a16="http://schemas.microsoft.com/office/drawing/2014/main" id="{1D1B82BC-C74D-4836-AEB7-2CBDE7A7E7E3}"/>
              </a:ext>
            </a:extLst>
          </p:cNvPr>
          <p:cNvSpPr txBox="1"/>
          <p:nvPr/>
        </p:nvSpPr>
        <p:spPr>
          <a:xfrm>
            <a:off x="2221841" y="956636"/>
            <a:ext cx="6840746"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My </a:t>
            </a:r>
            <a:r>
              <a:rPr lang="en-US" sz="2400" dirty="0" err="1"/>
              <a:t>organisation</a:t>
            </a:r>
            <a:r>
              <a:rPr lang="en-US" sz="2400" dirty="0"/>
              <a:t> is  recalling the '</a:t>
            </a:r>
            <a:r>
              <a:rPr lang="en-US" sz="2400" dirty="0" err="1"/>
              <a:t>Treatz</a:t>
            </a:r>
            <a:r>
              <a:rPr lang="en-US" sz="2400" dirty="0"/>
              <a:t>' Chocolate bars due to certain ingredients not being declared on the label. </a:t>
            </a:r>
          </a:p>
          <a:p>
            <a:endParaRPr lang="en-US" sz="2400" dirty="0"/>
          </a:p>
          <a:p>
            <a:r>
              <a:rPr lang="en-US" sz="2400" dirty="0">
                <a:ea typeface="+mn-lt"/>
                <a:cs typeface="+mn-lt"/>
              </a:rPr>
              <a:t>A recall is a legal process but can affect the company commercially and socially. </a:t>
            </a:r>
            <a:endParaRPr lang="en-US" dirty="0"/>
          </a:p>
          <a:p>
            <a:endParaRPr lang="en-US" sz="2400" dirty="0"/>
          </a:p>
          <a:p>
            <a:r>
              <a:rPr lang="en-US" sz="2400" dirty="0"/>
              <a:t>Being the PR Manager of the company my duty is to limit the damage of the brands reputation.  </a:t>
            </a:r>
            <a:endParaRPr lang="en-US"/>
          </a:p>
          <a:p>
            <a:endParaRPr lang="en-US" sz="2400" dirty="0"/>
          </a:p>
          <a:p>
            <a:r>
              <a:rPr lang="en-US" sz="2400" dirty="0"/>
              <a:t>I must ensure the recall of the batch of chocolate bars is communicated with all stakeholders and a Recall Management Strategy is in place.</a:t>
            </a:r>
          </a:p>
          <a:p>
            <a:endParaRPr lang="en-US" sz="2400"/>
          </a:p>
        </p:txBody>
      </p:sp>
    </p:spTree>
    <p:extLst>
      <p:ext uri="{BB962C8B-B14F-4D97-AF65-F5344CB8AC3E}">
        <p14:creationId xmlns:p14="http://schemas.microsoft.com/office/powerpoint/2010/main" val="243005731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363B8-CD77-4FAD-9C23-BADD18980C30}"/>
              </a:ext>
            </a:extLst>
          </p:cNvPr>
          <p:cNvSpPr>
            <a:spLocks noGrp="1"/>
          </p:cNvSpPr>
          <p:nvPr>
            <p:ph type="ctrTitle"/>
          </p:nvPr>
        </p:nvSpPr>
        <p:spPr>
          <a:xfrm>
            <a:off x="1600754" y="1087374"/>
            <a:ext cx="8983489" cy="1000978"/>
          </a:xfrm>
        </p:spPr>
        <p:txBody>
          <a:bodyPr vert="horz" lIns="91440" tIns="45720" rIns="91440" bIns="45720" rtlCol="0" anchor="ctr">
            <a:normAutofit/>
          </a:bodyPr>
          <a:lstStyle/>
          <a:p>
            <a:r>
              <a:rPr lang="en-US" sz="3600" spc="-60"/>
              <a:t>Key Issues:</a:t>
            </a:r>
          </a:p>
        </p:txBody>
      </p:sp>
      <p:sp>
        <p:nvSpPr>
          <p:cNvPr id="6" name="TextBox 5">
            <a:extLst>
              <a:ext uri="{FF2B5EF4-FFF2-40B4-BE49-F238E27FC236}">
                <a16:creationId xmlns:a16="http://schemas.microsoft.com/office/drawing/2014/main" id="{64D0CBD7-45BB-4493-92A7-1C94825F348B}"/>
              </a:ext>
            </a:extLst>
          </p:cNvPr>
          <p:cNvSpPr txBox="1"/>
          <p:nvPr/>
        </p:nvSpPr>
        <p:spPr>
          <a:xfrm>
            <a:off x="454326" y="2165231"/>
            <a:ext cx="8206594" cy="34501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60020">
              <a:lnSpc>
                <a:spcPct val="90000"/>
              </a:lnSpc>
              <a:spcBef>
                <a:spcPts val="1200"/>
              </a:spcBef>
            </a:pPr>
            <a:r>
              <a:rPr lang="en-US" b="1" dirty="0">
                <a:ea typeface="+mn-lt"/>
                <a:cs typeface="+mn-lt"/>
              </a:rPr>
              <a:t>Brand Damage -</a:t>
            </a:r>
            <a:r>
              <a:rPr lang="en-US" dirty="0">
                <a:ea typeface="+mn-lt"/>
                <a:cs typeface="+mn-lt"/>
              </a:rPr>
              <a:t>  Due to false advertisement of the product this can lead to unhappy customers and a could affect potential sales for the future.</a:t>
            </a:r>
          </a:p>
          <a:p>
            <a:pPr marL="160020">
              <a:lnSpc>
                <a:spcPct val="90000"/>
              </a:lnSpc>
              <a:spcBef>
                <a:spcPts val="1200"/>
              </a:spcBef>
            </a:pPr>
            <a:endParaRPr lang="en-US" dirty="0">
              <a:ea typeface="+mn-lt"/>
              <a:cs typeface="+mn-lt"/>
            </a:endParaRPr>
          </a:p>
          <a:p>
            <a:pPr marL="160020">
              <a:lnSpc>
                <a:spcPct val="90000"/>
              </a:lnSpc>
              <a:spcBef>
                <a:spcPts val="1200"/>
              </a:spcBef>
            </a:pPr>
            <a:r>
              <a:rPr lang="en-US" b="1" dirty="0">
                <a:ea typeface="+mn-lt"/>
                <a:cs typeface="+mn-lt"/>
              </a:rPr>
              <a:t>Legal – </a:t>
            </a:r>
            <a:r>
              <a:rPr lang="en-US" dirty="0">
                <a:ea typeface="+mn-lt"/>
                <a:cs typeface="+mn-lt"/>
              </a:rPr>
              <a:t> We must follow laws and regulations to ensure the product is compliant.  In March 2018 the UK Government launched a new guide to improve consumer product recalls. The business will consider the 'Office for Product Safety and Standards'.</a:t>
            </a:r>
          </a:p>
          <a:p>
            <a:pPr marL="160020">
              <a:lnSpc>
                <a:spcPct val="90000"/>
              </a:lnSpc>
              <a:spcBef>
                <a:spcPts val="1200"/>
              </a:spcBef>
            </a:pPr>
            <a:endParaRPr lang="en-US" dirty="0">
              <a:ea typeface="+mn-lt"/>
              <a:cs typeface="+mn-lt"/>
            </a:endParaRPr>
          </a:p>
          <a:p>
            <a:pPr marL="160020">
              <a:lnSpc>
                <a:spcPct val="90000"/>
              </a:lnSpc>
              <a:spcBef>
                <a:spcPts val="1200"/>
              </a:spcBef>
            </a:pPr>
            <a:r>
              <a:rPr lang="en-US" b="1" dirty="0">
                <a:ea typeface="+mn-lt"/>
                <a:cs typeface="+mn-lt"/>
              </a:rPr>
              <a:t>Health &amp; Safety</a:t>
            </a:r>
            <a:r>
              <a:rPr lang="en-US" dirty="0">
                <a:ea typeface="+mn-lt"/>
                <a:cs typeface="+mn-lt"/>
              </a:rPr>
              <a:t> – As the full ingredients has not be declared on the packaging of our chocolate, ultimately this could cause problems for consumers with food allergies. </a:t>
            </a:r>
            <a:endParaRPr lang="en-US" dirty="0"/>
          </a:p>
        </p:txBody>
      </p:sp>
    </p:spTree>
    <p:extLst>
      <p:ext uri="{BB962C8B-B14F-4D97-AF65-F5344CB8AC3E}">
        <p14:creationId xmlns:p14="http://schemas.microsoft.com/office/powerpoint/2010/main" val="3343966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4F09D-CEDC-4D13-A05A-94C58DECCDFA}"/>
              </a:ext>
            </a:extLst>
          </p:cNvPr>
          <p:cNvSpPr>
            <a:spLocks noGrp="1"/>
          </p:cNvSpPr>
          <p:nvPr>
            <p:ph type="title"/>
          </p:nvPr>
        </p:nvSpPr>
        <p:spPr/>
        <p:txBody>
          <a:bodyPr/>
          <a:lstStyle/>
          <a:p>
            <a:r>
              <a:rPr lang="en-US" dirty="0"/>
              <a:t>Stakeholders</a:t>
            </a:r>
          </a:p>
        </p:txBody>
      </p:sp>
      <p:sp>
        <p:nvSpPr>
          <p:cNvPr id="3" name="Content Placeholder 2">
            <a:extLst>
              <a:ext uri="{FF2B5EF4-FFF2-40B4-BE49-F238E27FC236}">
                <a16:creationId xmlns:a16="http://schemas.microsoft.com/office/drawing/2014/main" id="{BE0B291E-B252-4E45-AB8D-4B28C2B769A0}"/>
              </a:ext>
            </a:extLst>
          </p:cNvPr>
          <p:cNvSpPr>
            <a:spLocks noGrp="1"/>
          </p:cNvSpPr>
          <p:nvPr>
            <p:ph idx="1"/>
          </p:nvPr>
        </p:nvSpPr>
        <p:spPr>
          <a:xfrm>
            <a:off x="3551610" y="-583434"/>
            <a:ext cx="8451010" cy="9376338"/>
          </a:xfrm>
        </p:spPr>
        <p:txBody>
          <a:bodyPr/>
          <a:lstStyle/>
          <a:p>
            <a:r>
              <a:rPr lang="en-US" b="1" dirty="0">
                <a:solidFill>
                  <a:schemeClr val="accent1"/>
                </a:solidFill>
              </a:rPr>
              <a:t>Customers </a:t>
            </a:r>
          </a:p>
          <a:p>
            <a:pPr marL="0" indent="0">
              <a:buNone/>
            </a:pPr>
            <a:r>
              <a:rPr lang="en-US" dirty="0"/>
              <a:t>The customers are the life of our business, communicating with them will be our top priority. </a:t>
            </a:r>
          </a:p>
          <a:p>
            <a:r>
              <a:rPr lang="en-US" b="1" dirty="0">
                <a:solidFill>
                  <a:schemeClr val="accent1"/>
                </a:solidFill>
              </a:rPr>
              <a:t>Staff </a:t>
            </a:r>
          </a:p>
          <a:p>
            <a:r>
              <a:rPr lang="en-US" dirty="0"/>
              <a:t>Our stuff must be fully trained and up to date with the procedures underway in order to communicate this with the customers and deal with queries and complaints. </a:t>
            </a:r>
          </a:p>
          <a:p>
            <a:r>
              <a:rPr lang="en-US" b="1" dirty="0">
                <a:solidFill>
                  <a:schemeClr val="accent1"/>
                </a:solidFill>
              </a:rPr>
              <a:t>Suppliers</a:t>
            </a:r>
          </a:p>
          <a:p>
            <a:r>
              <a:rPr lang="en-US" dirty="0"/>
              <a:t>Notification of suppliers. A crisis communication plan should be in place informing the suppliers the procedure on how to handle the recall. </a:t>
            </a:r>
          </a:p>
          <a:p>
            <a:br>
              <a:rPr lang="en-US" dirty="0"/>
            </a:br>
            <a:r>
              <a:rPr lang="en-US" dirty="0"/>
              <a:t> </a:t>
            </a:r>
            <a:r>
              <a:rPr lang="en-US" b="1" dirty="0">
                <a:solidFill>
                  <a:schemeClr val="accent1"/>
                </a:solidFill>
              </a:rPr>
              <a:t>Media</a:t>
            </a:r>
          </a:p>
          <a:p>
            <a:pPr marL="0" indent="0">
              <a:buNone/>
            </a:pPr>
            <a:r>
              <a:rPr lang="en-US" dirty="0"/>
              <a:t>Requests of various sources of media from newspapers to social media.</a:t>
            </a:r>
          </a:p>
          <a:p>
            <a:endParaRPr lang="en-US" dirty="0"/>
          </a:p>
          <a:p>
            <a:r>
              <a:rPr lang="en-US" b="1" dirty="0">
                <a:solidFill>
                  <a:schemeClr val="accent1"/>
                </a:solidFill>
              </a:rPr>
              <a:t>Government &amp; Regulators</a:t>
            </a:r>
          </a:p>
          <a:p>
            <a:pPr marL="0" indent="0">
              <a:buNone/>
            </a:pPr>
            <a:r>
              <a:rPr lang="en-US" dirty="0"/>
              <a:t>Businesses who fail to declare to a regulator could be at risk of being charged with a fine.</a:t>
            </a:r>
          </a:p>
          <a:p>
            <a:pPr marL="0" indent="0">
              <a:buNone/>
            </a:pPr>
            <a:endParaRPr lang="en-US" dirty="0"/>
          </a:p>
          <a:p>
            <a:endParaRPr lang="en-US" dirty="0"/>
          </a:p>
          <a:p>
            <a:endParaRPr lang="en-US" dirty="0"/>
          </a:p>
        </p:txBody>
      </p:sp>
      <p:sp>
        <p:nvSpPr>
          <p:cNvPr id="4" name="Text Placeholder 3">
            <a:extLst>
              <a:ext uri="{FF2B5EF4-FFF2-40B4-BE49-F238E27FC236}">
                <a16:creationId xmlns:a16="http://schemas.microsoft.com/office/drawing/2014/main" id="{E848FF90-C0CD-49DA-B13B-ABB4F3BC6F9B}"/>
              </a:ext>
            </a:extLst>
          </p:cNvPr>
          <p:cNvSpPr>
            <a:spLocks noGrp="1"/>
          </p:cNvSpPr>
          <p:nvPr>
            <p:ph type="body" sz="half" idx="2"/>
          </p:nvPr>
        </p:nvSpPr>
        <p:spPr/>
        <p:txBody>
          <a:bodyPr/>
          <a:lstStyle/>
          <a:p>
            <a:r>
              <a:rPr lang="en-US" dirty="0"/>
              <a:t>Internal &amp; External</a:t>
            </a:r>
          </a:p>
        </p:txBody>
      </p:sp>
    </p:spTree>
    <p:extLst>
      <p:ext uri="{BB962C8B-B14F-4D97-AF65-F5344CB8AC3E}">
        <p14:creationId xmlns:p14="http://schemas.microsoft.com/office/powerpoint/2010/main" val="20293232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70CDC-98D8-4E37-A8E4-7BD495E531C8}"/>
              </a:ext>
            </a:extLst>
          </p:cNvPr>
          <p:cNvSpPr>
            <a:spLocks noGrp="1"/>
          </p:cNvSpPr>
          <p:nvPr>
            <p:ph type="title"/>
          </p:nvPr>
        </p:nvSpPr>
        <p:spPr/>
        <p:txBody>
          <a:bodyPr>
            <a:normAutofit/>
          </a:bodyPr>
          <a:lstStyle/>
          <a:p>
            <a:r>
              <a:rPr lang="en-US" dirty="0"/>
              <a:t>Key Messages to recall</a:t>
            </a:r>
          </a:p>
        </p:txBody>
      </p:sp>
      <p:graphicFrame>
        <p:nvGraphicFramePr>
          <p:cNvPr id="8" name="Content Placeholder 2">
            <a:extLst>
              <a:ext uri="{FF2B5EF4-FFF2-40B4-BE49-F238E27FC236}">
                <a16:creationId xmlns:a16="http://schemas.microsoft.com/office/drawing/2014/main" id="{A2B42DBC-485A-4088-8BED-F09D6AB16FE7}"/>
              </a:ext>
            </a:extLst>
          </p:cNvPr>
          <p:cNvGraphicFramePr>
            <a:graphicFrameLocks noGrp="1"/>
          </p:cNvGraphicFramePr>
          <p:nvPr>
            <p:ph idx="1"/>
            <p:extLst>
              <p:ext uri="{D42A27DB-BD31-4B8C-83A1-F6EECF244321}">
                <p14:modId xmlns:p14="http://schemas.microsoft.com/office/powerpoint/2010/main" val="3827211546"/>
              </p:ext>
            </p:extLst>
          </p:nvPr>
        </p:nvGraphicFramePr>
        <p:xfrm>
          <a:off x="3759896" y="885459"/>
          <a:ext cx="7728267" cy="50873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03104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E7B4E-F129-4580-B8CF-C9FE88CB0A09}"/>
              </a:ext>
            </a:extLst>
          </p:cNvPr>
          <p:cNvSpPr>
            <a:spLocks noGrp="1"/>
          </p:cNvSpPr>
          <p:nvPr>
            <p:ph type="title"/>
          </p:nvPr>
        </p:nvSpPr>
        <p:spPr/>
        <p:txBody>
          <a:bodyPr>
            <a:normAutofit/>
          </a:bodyPr>
          <a:lstStyle/>
          <a:p>
            <a:r>
              <a:rPr lang="en-GB" dirty="0"/>
              <a:t>Tools for monitoring</a:t>
            </a:r>
          </a:p>
        </p:txBody>
      </p:sp>
      <p:sp>
        <p:nvSpPr>
          <p:cNvPr id="3" name="Content Placeholder 2">
            <a:extLst>
              <a:ext uri="{FF2B5EF4-FFF2-40B4-BE49-F238E27FC236}">
                <a16:creationId xmlns:a16="http://schemas.microsoft.com/office/drawing/2014/main" id="{9FE4285C-EA12-4F5D-A1ED-36917D262D5B}"/>
              </a:ext>
            </a:extLst>
          </p:cNvPr>
          <p:cNvSpPr>
            <a:spLocks noGrp="1"/>
          </p:cNvSpPr>
          <p:nvPr>
            <p:ph idx="1"/>
          </p:nvPr>
        </p:nvSpPr>
        <p:spPr>
          <a:xfrm>
            <a:off x="3869268" y="1266673"/>
            <a:ext cx="3327098" cy="807434"/>
          </a:xfrm>
        </p:spPr>
        <p:txBody>
          <a:bodyPr vert="horz" lIns="91440" tIns="45720" rIns="91440" bIns="45720" rtlCol="0" anchor="ctr">
            <a:noAutofit/>
          </a:bodyPr>
          <a:lstStyle/>
          <a:p>
            <a:r>
              <a:rPr lang="en-GB" sz="1600" dirty="0">
                <a:solidFill>
                  <a:schemeClr val="tx1"/>
                </a:solidFill>
              </a:rPr>
              <a:t>Social Media </a:t>
            </a:r>
          </a:p>
          <a:p>
            <a:pPr marL="0" indent="0">
              <a:buNone/>
            </a:pPr>
            <a:r>
              <a:rPr lang="en-GB" sz="1600" dirty="0">
                <a:solidFill>
                  <a:schemeClr val="tx1"/>
                </a:solidFill>
              </a:rPr>
              <a:t>The marketing department serves as an intermediary between production &amp; consumers. </a:t>
            </a:r>
          </a:p>
          <a:p>
            <a:pPr marL="0" indent="0">
              <a:buNone/>
            </a:pPr>
            <a:r>
              <a:rPr lang="en-GB" sz="1600" dirty="0">
                <a:solidFill>
                  <a:schemeClr val="tx1"/>
                </a:solidFill>
              </a:rPr>
              <a:t>Observe what people are saying &amp; give help and assistance when needed.</a:t>
            </a:r>
          </a:p>
        </p:txBody>
      </p:sp>
      <p:pic>
        <p:nvPicPr>
          <p:cNvPr id="7" name="Graphic 6" descr="Connections">
            <a:extLst>
              <a:ext uri="{FF2B5EF4-FFF2-40B4-BE49-F238E27FC236}">
                <a16:creationId xmlns:a16="http://schemas.microsoft.com/office/drawing/2014/main" id="{C2B6E3FB-D1FF-46E3-BF0F-4FC49F44878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77177" y="1964809"/>
            <a:ext cx="3330947" cy="3330947"/>
          </a:xfrm>
          <a:prstGeom prst="rect">
            <a:avLst/>
          </a:prstGeom>
        </p:spPr>
      </p:pic>
      <p:sp>
        <p:nvSpPr>
          <p:cNvPr id="4" name="TextBox 3">
            <a:extLst>
              <a:ext uri="{FF2B5EF4-FFF2-40B4-BE49-F238E27FC236}">
                <a16:creationId xmlns:a16="http://schemas.microsoft.com/office/drawing/2014/main" id="{41AF7AEA-BE27-4FC7-8B42-E206042CEE31}"/>
              </a:ext>
            </a:extLst>
          </p:cNvPr>
          <p:cNvSpPr txBox="1"/>
          <p:nvPr/>
        </p:nvSpPr>
        <p:spPr>
          <a:xfrm>
            <a:off x="8635042" y="454325"/>
            <a:ext cx="3303916"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Questionnaires &amp; Surveys</a:t>
            </a:r>
          </a:p>
          <a:p>
            <a:endParaRPr lang="en-US" sz="1600" dirty="0"/>
          </a:p>
          <a:p>
            <a:r>
              <a:rPr lang="en-US" sz="1600" dirty="0"/>
              <a:t>Qualitative Market Research helps get accurate figure on how many consumers were affected by the product recall.</a:t>
            </a:r>
          </a:p>
          <a:p>
            <a:endParaRPr lang="en-US" dirty="0"/>
          </a:p>
        </p:txBody>
      </p:sp>
      <p:sp>
        <p:nvSpPr>
          <p:cNvPr id="5" name="TextBox 4">
            <a:extLst>
              <a:ext uri="{FF2B5EF4-FFF2-40B4-BE49-F238E27FC236}">
                <a16:creationId xmlns:a16="http://schemas.microsoft.com/office/drawing/2014/main" id="{C36DFB6B-1602-4660-A8B3-CA318D59C611}"/>
              </a:ext>
            </a:extLst>
          </p:cNvPr>
          <p:cNvSpPr txBox="1"/>
          <p:nvPr/>
        </p:nvSpPr>
        <p:spPr>
          <a:xfrm>
            <a:off x="9194860" y="537048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6" name="TextBox 5">
            <a:extLst>
              <a:ext uri="{FF2B5EF4-FFF2-40B4-BE49-F238E27FC236}">
                <a16:creationId xmlns:a16="http://schemas.microsoft.com/office/drawing/2014/main" id="{1EB52BB4-14A6-4A82-87EB-FC0A255A2EDC}"/>
              </a:ext>
            </a:extLst>
          </p:cNvPr>
          <p:cNvSpPr txBox="1"/>
          <p:nvPr/>
        </p:nvSpPr>
        <p:spPr>
          <a:xfrm>
            <a:off x="9051986" y="3703608"/>
            <a:ext cx="2886973"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Monitoring News</a:t>
            </a:r>
          </a:p>
          <a:p>
            <a:endParaRPr lang="en-US" sz="1600" dirty="0"/>
          </a:p>
          <a:p>
            <a:r>
              <a:rPr lang="en-US" sz="1600" dirty="0"/>
              <a:t>The marketing department must orchestrate media campaigns whilst managing press requests and announcements. </a:t>
            </a:r>
          </a:p>
        </p:txBody>
      </p:sp>
      <p:sp>
        <p:nvSpPr>
          <p:cNvPr id="8" name="TextBox 7">
            <a:extLst>
              <a:ext uri="{FF2B5EF4-FFF2-40B4-BE49-F238E27FC236}">
                <a16:creationId xmlns:a16="http://schemas.microsoft.com/office/drawing/2014/main" id="{B17B5907-1B3B-41C9-8E6E-B98434930A5B}"/>
              </a:ext>
            </a:extLst>
          </p:cNvPr>
          <p:cNvSpPr txBox="1"/>
          <p:nvPr/>
        </p:nvSpPr>
        <p:spPr>
          <a:xfrm>
            <a:off x="3947124" y="5011048"/>
            <a:ext cx="3203275"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Training &amp; Customer Service</a:t>
            </a:r>
          </a:p>
          <a:p>
            <a:endParaRPr lang="en-US" sz="1600" dirty="0"/>
          </a:p>
          <a:p>
            <a:r>
              <a:rPr lang="en-US" sz="1600" dirty="0"/>
              <a:t>Staff must be fully trained in order to forward the information on to other stakeholders.</a:t>
            </a:r>
          </a:p>
          <a:p>
            <a:endParaRPr lang="en-US" dirty="0"/>
          </a:p>
          <a:p>
            <a:endParaRPr lang="en-US" dirty="0"/>
          </a:p>
        </p:txBody>
      </p:sp>
      <p:sp>
        <p:nvSpPr>
          <p:cNvPr id="9" name="TextBox 8">
            <a:extLst>
              <a:ext uri="{FF2B5EF4-FFF2-40B4-BE49-F238E27FC236}">
                <a16:creationId xmlns:a16="http://schemas.microsoft.com/office/drawing/2014/main" id="{25AF2F03-7D27-49D2-9F9C-F0E842BEA3A1}"/>
              </a:ext>
            </a:extLst>
          </p:cNvPr>
          <p:cNvSpPr txBox="1"/>
          <p:nvPr/>
        </p:nvSpPr>
        <p:spPr>
          <a:xfrm>
            <a:off x="3457396" y="2796037"/>
            <a:ext cx="274320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 Contact with Retailers. </a:t>
            </a:r>
          </a:p>
          <a:p>
            <a:endParaRPr lang="en-US" sz="1600" dirty="0"/>
          </a:p>
          <a:p>
            <a:r>
              <a:rPr lang="en-US" sz="1600" dirty="0"/>
              <a:t>Ensuring the 'EPW' - Emergency Product Withdraw is underway.</a:t>
            </a:r>
          </a:p>
        </p:txBody>
      </p:sp>
    </p:spTree>
    <p:extLst>
      <p:ext uri="{BB962C8B-B14F-4D97-AF65-F5344CB8AC3E}">
        <p14:creationId xmlns:p14="http://schemas.microsoft.com/office/powerpoint/2010/main" val="33285122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B5DC95B7-2A72-483B-BA19-2BE7512055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1C822AFE-7E96-4A51-9E55-FCAEACD213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0120" y="757325"/>
            <a:ext cx="4341880" cy="53293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002488-E4F4-4128-9850-A677BCA57063}"/>
              </a:ext>
            </a:extLst>
          </p:cNvPr>
          <p:cNvSpPr>
            <a:spLocks noGrp="1"/>
          </p:cNvSpPr>
          <p:nvPr>
            <p:ph type="title"/>
          </p:nvPr>
        </p:nvSpPr>
        <p:spPr>
          <a:xfrm>
            <a:off x="8161390" y="1079770"/>
            <a:ext cx="3654857" cy="1527244"/>
          </a:xfrm>
        </p:spPr>
        <p:txBody>
          <a:bodyPr>
            <a:normAutofit/>
          </a:bodyPr>
          <a:lstStyle/>
          <a:p>
            <a:r>
              <a:rPr lang="en-US" sz="3200"/>
              <a:t>Repositioning the message</a:t>
            </a:r>
          </a:p>
        </p:txBody>
      </p:sp>
      <p:sp>
        <p:nvSpPr>
          <p:cNvPr id="40" name="Rectangle 39">
            <a:extLst>
              <a:ext uri="{FF2B5EF4-FFF2-40B4-BE49-F238E27FC236}">
                <a16:creationId xmlns:a16="http://schemas.microsoft.com/office/drawing/2014/main" id="{9169EA61-C175-4B7E-807B-58199DEA7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6" name="Picture 6" descr="A picture containing shirt&#10;&#10;Description generated with very high confidence">
            <a:extLst>
              <a:ext uri="{FF2B5EF4-FFF2-40B4-BE49-F238E27FC236}">
                <a16:creationId xmlns:a16="http://schemas.microsoft.com/office/drawing/2014/main" id="{DDAE2636-E8F2-4BB1-AE70-98962AACBD53}"/>
              </a:ext>
            </a:extLst>
          </p:cNvPr>
          <p:cNvPicPr>
            <a:picLocks noChangeAspect="1"/>
          </p:cNvPicPr>
          <p:nvPr/>
        </p:nvPicPr>
        <p:blipFill>
          <a:blip r:embed="rId2"/>
          <a:stretch>
            <a:fillRect/>
          </a:stretch>
        </p:blipFill>
        <p:spPr>
          <a:xfrm>
            <a:off x="864515" y="984122"/>
            <a:ext cx="6500974" cy="4875730"/>
          </a:xfrm>
          <a:prstGeom prst="rect">
            <a:avLst/>
          </a:prstGeom>
        </p:spPr>
      </p:pic>
      <p:sp>
        <p:nvSpPr>
          <p:cNvPr id="31" name="Content Placeholder 30">
            <a:extLst>
              <a:ext uri="{FF2B5EF4-FFF2-40B4-BE49-F238E27FC236}">
                <a16:creationId xmlns:a16="http://schemas.microsoft.com/office/drawing/2014/main" id="{57193304-3BF1-40F0-B533-5C707084BDDC}"/>
              </a:ext>
            </a:extLst>
          </p:cNvPr>
          <p:cNvSpPr>
            <a:spLocks noGrp="1"/>
          </p:cNvSpPr>
          <p:nvPr>
            <p:ph idx="1"/>
          </p:nvPr>
        </p:nvSpPr>
        <p:spPr>
          <a:xfrm>
            <a:off x="8161390" y="2607014"/>
            <a:ext cx="3654857" cy="3157903"/>
          </a:xfrm>
        </p:spPr>
        <p:txBody>
          <a:bodyPr anchor="t">
            <a:normAutofit/>
          </a:bodyPr>
          <a:lstStyle/>
          <a:p>
            <a:r>
              <a:rPr lang="en-US" sz="1400">
                <a:solidFill>
                  <a:srgbClr val="FFFFFF"/>
                </a:solidFill>
                <a:ea typeface="+mn-lt"/>
                <a:cs typeface="+mn-lt"/>
              </a:rPr>
              <a:t>Apologise – be open and honest</a:t>
            </a:r>
          </a:p>
          <a:p>
            <a:endParaRPr lang="en-US" sz="1400">
              <a:solidFill>
                <a:srgbClr val="FFFFFF"/>
              </a:solidFill>
              <a:ea typeface="+mn-lt"/>
              <a:cs typeface="+mn-lt"/>
            </a:endParaRPr>
          </a:p>
          <a:p>
            <a:endParaRPr lang="en-US" sz="1400">
              <a:solidFill>
                <a:srgbClr val="FFFFFF"/>
              </a:solidFill>
              <a:ea typeface="+mn-lt"/>
              <a:cs typeface="+mn-lt"/>
            </a:endParaRPr>
          </a:p>
          <a:p>
            <a:r>
              <a:rPr lang="en-US" sz="1400">
                <a:solidFill>
                  <a:srgbClr val="FFFFFF"/>
                </a:solidFill>
                <a:ea typeface="+mn-lt"/>
                <a:cs typeface="+mn-lt"/>
              </a:rPr>
              <a:t>Guidence &amp; Training – All staff must be up to date in order to deliver a structured and clear message.  New training procedures  must be put into place to o avoid future problems </a:t>
            </a:r>
          </a:p>
          <a:p>
            <a:endParaRPr lang="en-US" sz="1400">
              <a:solidFill>
                <a:srgbClr val="FFFFFF"/>
              </a:solidFill>
              <a:ea typeface="+mn-lt"/>
              <a:cs typeface="+mn-lt"/>
            </a:endParaRPr>
          </a:p>
          <a:p>
            <a:r>
              <a:rPr lang="en-US" sz="1400">
                <a:solidFill>
                  <a:srgbClr val="FFFFFF"/>
                </a:solidFill>
                <a:ea typeface="+mn-lt"/>
                <a:cs typeface="+mn-lt"/>
              </a:rPr>
              <a:t>Public Announcement – The marketig departments rolei is to make a public announcement and inform the public the product has been quality checked.</a:t>
            </a:r>
          </a:p>
          <a:p>
            <a:endParaRPr lang="en-US" sz="1400">
              <a:solidFill>
                <a:srgbClr val="FFFFFF"/>
              </a:solidFill>
            </a:endParaRPr>
          </a:p>
        </p:txBody>
      </p:sp>
    </p:spTree>
    <p:extLst>
      <p:ext uri="{BB962C8B-B14F-4D97-AF65-F5344CB8AC3E}">
        <p14:creationId xmlns:p14="http://schemas.microsoft.com/office/powerpoint/2010/main" val="1684187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ECD4E-466E-43A5-9253-071AE7653348}"/>
              </a:ext>
            </a:extLst>
          </p:cNvPr>
          <p:cNvSpPr>
            <a:spLocks noGrp="1"/>
          </p:cNvSpPr>
          <p:nvPr>
            <p:ph type="ctrTitle"/>
          </p:nvPr>
        </p:nvSpPr>
        <p:spPr>
          <a:xfrm>
            <a:off x="868565" y="-225552"/>
            <a:ext cx="8220973" cy="3815981"/>
          </a:xfrm>
        </p:spPr>
        <p:txBody>
          <a:bodyPr/>
          <a:lstStyle/>
          <a:p>
            <a:r>
              <a:rPr lang="en-US"/>
              <a:t> Thank you for listening </a:t>
            </a:r>
          </a:p>
        </p:txBody>
      </p:sp>
      <p:sp>
        <p:nvSpPr>
          <p:cNvPr id="3" name="Subtitle 2">
            <a:extLst>
              <a:ext uri="{FF2B5EF4-FFF2-40B4-BE49-F238E27FC236}">
                <a16:creationId xmlns:a16="http://schemas.microsoft.com/office/drawing/2014/main" id="{5EBA3FFC-F10B-4B16-8C04-1843892E30C4}"/>
              </a:ext>
            </a:extLst>
          </p:cNvPr>
          <p:cNvSpPr>
            <a:spLocks noGrp="1"/>
          </p:cNvSpPr>
          <p:nvPr>
            <p:ph type="subTitle" idx="1"/>
          </p:nvPr>
        </p:nvSpPr>
        <p:spPr/>
        <p:txBody>
          <a:bodyPr/>
          <a:lstStyle/>
          <a:p>
            <a:r>
              <a:rPr lang="en-US"/>
              <a:t>Any questions feel free to ask.. </a:t>
            </a:r>
          </a:p>
        </p:txBody>
      </p:sp>
    </p:spTree>
    <p:extLst>
      <p:ext uri="{BB962C8B-B14F-4D97-AF65-F5344CB8AC3E}">
        <p14:creationId xmlns:p14="http://schemas.microsoft.com/office/powerpoint/2010/main" val="1379120242"/>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7CBB502496A1146A491A9F165EDE067" ma:contentTypeVersion="5" ma:contentTypeDescription="Create a new document." ma:contentTypeScope="" ma:versionID="735539a0e2569807402e38bb8e09f625">
  <xsd:schema xmlns:xsd="http://www.w3.org/2001/XMLSchema" xmlns:xs="http://www.w3.org/2001/XMLSchema" xmlns:p="http://schemas.microsoft.com/office/2006/metadata/properties" xmlns:ns3="c05bfcf6-161a-4012-bab6-aa68b8b9ab0d" xmlns:ns4="a0d56cd8-48d2-4815-8e01-6dcb6cd2ab35" targetNamespace="http://schemas.microsoft.com/office/2006/metadata/properties" ma:root="true" ma:fieldsID="5705078b153f6f9e67fce31c34b19af6" ns3:_="" ns4:_="">
    <xsd:import namespace="c05bfcf6-161a-4012-bab6-aa68b8b9ab0d"/>
    <xsd:import namespace="a0d56cd8-48d2-4815-8e01-6dcb6cd2ab35"/>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5bfcf6-161a-4012-bab6-aa68b8b9ab0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0d56cd8-48d2-4815-8e01-6dcb6cd2ab3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F72FC8C-DB10-4886-AF8C-84B63D5C0739}">
  <ds:schemaRefs>
    <ds:schemaRef ds:uri="http://schemas.microsoft.com/sharepoint/v3/contenttype/forms"/>
  </ds:schemaRefs>
</ds:datastoreItem>
</file>

<file path=customXml/itemProps2.xml><?xml version="1.0" encoding="utf-8"?>
<ds:datastoreItem xmlns:ds="http://schemas.openxmlformats.org/officeDocument/2006/customXml" ds:itemID="{2A806296-5439-4FA0-BB6E-4216531ED3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5bfcf6-161a-4012-bab6-aa68b8b9ab0d"/>
    <ds:schemaRef ds:uri="a0d56cd8-48d2-4815-8e01-6dcb6cd2ab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40B07B-E748-4CE8-98D2-4315E1C76DB9}">
  <ds:schemaRefs>
    <ds:schemaRef ds:uri="http://schemas.microsoft.com/office/2006/documentManagement/types"/>
    <ds:schemaRef ds:uri="a0d56cd8-48d2-4815-8e01-6dcb6cd2ab35"/>
    <ds:schemaRef ds:uri="http://purl.org/dc/elements/1.1/"/>
    <ds:schemaRef ds:uri="http://schemas.microsoft.com/office/2006/metadata/properties"/>
    <ds:schemaRef ds:uri="c05bfcf6-161a-4012-bab6-aa68b8b9ab0d"/>
    <ds:schemaRef ds:uri="http://purl.org/dc/terms/"/>
    <ds:schemaRef ds:uri="http://schemas.openxmlformats.org/package/2006/metadata/core-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27</TotalTime>
  <Words>31</Words>
  <Application>Microsoft Office PowerPoint</Application>
  <PresentationFormat>Widescreen</PresentationFormat>
  <Paragraphs>6</Paragraphs>
  <Slides>9</Slides>
  <Notes>7</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Frame</vt:lpstr>
      <vt:lpstr>PR and Crisis Communication</vt:lpstr>
      <vt:lpstr>Overview:</vt:lpstr>
      <vt:lpstr>The Recall </vt:lpstr>
      <vt:lpstr>Key Issues:</vt:lpstr>
      <vt:lpstr>Stakeholders</vt:lpstr>
      <vt:lpstr>Key Messages to recall</vt:lpstr>
      <vt:lpstr>Tools for monitoring</vt:lpstr>
      <vt:lpstr>Repositioning the message</vt:lpstr>
      <vt:lpstr> 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deal with a PR crisis</dc:title>
  <dc:creator>Kacey Mills (1808911)</dc:creator>
  <cp:lastModifiedBy>Kacey Mills (1808911)</cp:lastModifiedBy>
  <cp:revision>1443</cp:revision>
  <dcterms:created xsi:type="dcterms:W3CDTF">2019-10-29T12:35:10Z</dcterms:created>
  <dcterms:modified xsi:type="dcterms:W3CDTF">2019-11-12T07:38:21Z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0x01010087CBB502496A1146A491A9F165EDE067</vt:lpwstr>
  </property>
</Properties>
</file>