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321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308" r:id="rId29"/>
    <p:sldId id="309" r:id="rId30"/>
    <p:sldId id="324" r:id="rId31"/>
    <p:sldId id="323" r:id="rId32"/>
    <p:sldId id="310" r:id="rId33"/>
    <p:sldId id="311" r:id="rId34"/>
    <p:sldId id="312" r:id="rId35"/>
    <p:sldId id="316" r:id="rId36"/>
    <p:sldId id="317" r:id="rId37"/>
    <p:sldId id="318" r:id="rId38"/>
    <p:sldId id="319" r:id="rId39"/>
    <p:sldId id="320" r:id="rId40"/>
    <p:sldId id="315" r:id="rId41"/>
    <p:sldId id="325" r:id="rId42"/>
    <p:sldId id="282" r:id="rId43"/>
    <p:sldId id="327" r:id="rId44"/>
    <p:sldId id="326" r:id="rId45"/>
    <p:sldId id="328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begin-transaction-transact-sql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docs.microsoft.com/en-us/sql/t-sql/language-elements/rollback-transaction-transact-sql" TargetMode="External"/><Relationship Id="rId4" Type="http://schemas.openxmlformats.org/officeDocument/2006/relationships/hyperlink" Target="https://docs.microsoft.com/en-us/sql/t-sql/language-elements/commit-transaction-transact-sql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Even though,</a:t>
            </a:r>
            <a:r>
              <a:rPr lang="en-GB" baseline="0" dirty="0" smtClean="0"/>
              <a:t> we are only looking at the Staff and Property table for the examples, this demonstrates that the series of actions required to delete a staff member in reality goes beyond these two tables.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the staff member were a branch manager or was the line manager of other members of staff, similar actions would need to be taken.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88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29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 the responsibility of the Transact-SQL programmer to issue COMMIT TRANSACTION only at a point when all data referenced by the transaction is logically correct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Please note that in MS SQL Server </a:t>
            </a:r>
            <a:r>
              <a:rPr lang="en-GB" dirty="0" smtClean="0">
                <a:solidFill>
                  <a:srgbClr val="FF0000"/>
                </a:solidFill>
              </a:rPr>
              <a:t>implicit transactions </a:t>
            </a:r>
            <a:r>
              <a:rPr lang="en-GB" dirty="0" smtClean="0"/>
              <a:t>mean something </a:t>
            </a:r>
            <a:r>
              <a:rPr lang="en-GB" i="1" dirty="0" smtClean="0"/>
              <a:t>slightly</a:t>
            </a:r>
            <a:r>
              <a:rPr lang="en-GB" dirty="0" smtClean="0"/>
              <a:t> different.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290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BEGIN TRANSACTION:</a:t>
            </a:r>
            <a:r>
              <a:rPr lang="en-GB" baseline="0" dirty="0" smtClean="0"/>
              <a:t> </a:t>
            </a:r>
            <a:r>
              <a:rPr lang="en-GB" dirty="0" smtClean="0">
                <a:hlinkClick r:id="rId3"/>
              </a:rPr>
              <a:t>https://docs.microsoft.com/en-us/sql/t-sql/language-elements/begin-transaction-transact-sql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COMMIT TRANSACTION: </a:t>
            </a:r>
            <a:r>
              <a:rPr lang="en-GB" dirty="0" smtClean="0">
                <a:hlinkClick r:id="rId4"/>
              </a:rPr>
              <a:t>https://docs.microsoft.com/en-us/sql/t-sql/language-elements/commit-transaction-transact-sql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ROLLBACK TRANSACTION: </a:t>
            </a:r>
            <a:r>
              <a:rPr lang="en-GB" dirty="0" smtClean="0">
                <a:hlinkClick r:id="rId5"/>
              </a:rPr>
              <a:t>https://docs.microsoft.com/en-us/sql/t-sql/language-elements/rollback-transaction-transact-sql</a:t>
            </a: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842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</a:t>
            </a:r>
            <a:r>
              <a:rPr lang="en-GB" baseline="0" dirty="0" smtClean="0"/>
              <a:t> create an EXPLICIT transaction, the SQL statements are explicitly enclosed within the following to mark the boundaries of the transaction:</a:t>
            </a:r>
          </a:p>
          <a:p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BEGIN TRANSACTION: marks the start of the transaction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COMMIT TRANSACTION: marks the end of the transaction</a:t>
            </a:r>
          </a:p>
          <a:p>
            <a:endParaRPr lang="en-GB" baseline="0" dirty="0" smtClean="0"/>
          </a:p>
          <a:p>
            <a:r>
              <a:rPr lang="en-GB" baseline="0" dirty="0" smtClean="0"/>
              <a:t>Please note that if any of the statements enclosed within the explicit boundaries fail, they will be rolled back, while any that succeed will be committed.</a:t>
            </a:r>
          </a:p>
          <a:p>
            <a:r>
              <a:rPr lang="en-GB" baseline="0" dirty="0" smtClean="0"/>
              <a:t>If you want ALL statements to rollback if ANY of the statements fail, you will need to program this differently e.g. use a TRY … CATCH block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34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do not have enough</a:t>
            </a:r>
            <a:r>
              <a:rPr lang="en-GB" baseline="0" dirty="0" smtClean="0"/>
              <a:t> properties in the database to use the real-world 100 properties limit.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084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174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there</a:t>
            </a:r>
            <a:r>
              <a:rPr lang="en-GB" baseline="0" dirty="0" smtClean="0"/>
              <a:t> may be more tables affected depending on the business logic, but at the minimum 2 tables will be affected.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843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Management 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27-Jan-2020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Database Reliability and Consistency</a:t>
            </a:r>
          </a:p>
          <a:p>
            <a:r>
              <a:rPr lang="en-GB" dirty="0"/>
              <a:t>Transactions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Three </a:t>
            </a:r>
            <a:r>
              <a:rPr lang="en-GB" dirty="0"/>
              <a:t>very closely related functions the DBMS provides to ensure that the database is </a:t>
            </a:r>
            <a:r>
              <a:rPr lang="en-GB" b="1" i="1" dirty="0"/>
              <a:t>reliable</a:t>
            </a:r>
            <a:r>
              <a:rPr lang="en-GB" dirty="0"/>
              <a:t> and </a:t>
            </a:r>
            <a:r>
              <a:rPr lang="en-GB" b="1" i="1" dirty="0"/>
              <a:t>remains in a consistent state</a:t>
            </a:r>
            <a:r>
              <a:rPr lang="en-GB" dirty="0" smtClean="0"/>
              <a:t>:</a:t>
            </a:r>
          </a:p>
          <a:p>
            <a:pPr lvl="1"/>
            <a:r>
              <a:rPr lang="en-GB" dirty="0"/>
              <a:t>Transaction Support</a:t>
            </a:r>
          </a:p>
          <a:p>
            <a:pPr lvl="1"/>
            <a:r>
              <a:rPr lang="en-GB" dirty="0"/>
              <a:t>Concurrency Control Services</a:t>
            </a:r>
          </a:p>
          <a:p>
            <a:pPr lvl="1"/>
            <a:r>
              <a:rPr lang="en-GB" dirty="0"/>
              <a:t>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61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Reliability and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Reliability </a:t>
            </a:r>
            <a:r>
              <a:rPr lang="en-GB" dirty="0"/>
              <a:t>and consistency is important and must be </a:t>
            </a:r>
            <a:r>
              <a:rPr lang="en-GB" dirty="0" smtClean="0"/>
              <a:t>maintained:</a:t>
            </a:r>
            <a:endParaRPr lang="en-GB" dirty="0"/>
          </a:p>
          <a:p>
            <a:pPr lvl="1"/>
            <a:r>
              <a:rPr lang="en-GB" dirty="0"/>
              <a:t>If there are failures – hardware and software components.</a:t>
            </a:r>
          </a:p>
          <a:p>
            <a:pPr lvl="1"/>
            <a:r>
              <a:rPr lang="en-GB" dirty="0"/>
              <a:t>When multiple users are accessing the database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User A’s changes do not conflict/override User B’s changes and vice versa.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271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transaction is:</a:t>
            </a:r>
          </a:p>
          <a:p>
            <a:pPr lvl="1"/>
            <a:r>
              <a:rPr lang="en-GB" dirty="0" smtClean="0"/>
              <a:t>an </a:t>
            </a:r>
            <a:r>
              <a:rPr lang="en-GB" b="1" dirty="0"/>
              <a:t>action</a:t>
            </a:r>
            <a:r>
              <a:rPr lang="en-GB" dirty="0"/>
              <a:t>, or </a:t>
            </a:r>
            <a:r>
              <a:rPr lang="en-GB" b="1" dirty="0"/>
              <a:t>series of actions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i="1" dirty="0" smtClean="0"/>
              <a:t>carried </a:t>
            </a:r>
            <a:r>
              <a:rPr lang="en-GB" i="1" dirty="0"/>
              <a:t>out by a single user or application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which </a:t>
            </a:r>
            <a:r>
              <a:rPr lang="en-GB" b="1" dirty="0"/>
              <a:t>reads</a:t>
            </a:r>
            <a:r>
              <a:rPr lang="en-GB" dirty="0"/>
              <a:t> or </a:t>
            </a:r>
            <a:r>
              <a:rPr lang="en-GB" b="1" dirty="0"/>
              <a:t>updates</a:t>
            </a:r>
            <a:r>
              <a:rPr lang="en-GB" dirty="0"/>
              <a:t> the contents of the database.</a:t>
            </a:r>
          </a:p>
          <a:p>
            <a:r>
              <a:rPr lang="en-GB" dirty="0"/>
              <a:t>A transaction is treated as a </a:t>
            </a:r>
            <a:r>
              <a:rPr lang="en-GB" b="1" i="1" dirty="0"/>
              <a:t>logical unit of work</a:t>
            </a:r>
            <a:r>
              <a:rPr lang="en-GB" dirty="0"/>
              <a:t> on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403425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Transaction?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u="sng" dirty="0" smtClean="0"/>
              <a:t>All</a:t>
            </a:r>
            <a:r>
              <a:rPr lang="en-GB" dirty="0" smtClean="0"/>
              <a:t> the </a:t>
            </a:r>
            <a:r>
              <a:rPr lang="en-GB" dirty="0"/>
              <a:t>required series of actions that make up a transaction collectively form </a:t>
            </a:r>
            <a:r>
              <a:rPr lang="en-GB" dirty="0" smtClean="0"/>
              <a:t>the </a:t>
            </a:r>
            <a:r>
              <a:rPr lang="en-GB" i="1" dirty="0"/>
              <a:t>logical unit of work</a:t>
            </a:r>
            <a:r>
              <a:rPr lang="en-GB" dirty="0"/>
              <a:t>.</a:t>
            </a:r>
          </a:p>
          <a:p>
            <a:r>
              <a:rPr lang="en-GB" dirty="0" smtClean="0"/>
              <a:t>That is, a sequence </a:t>
            </a:r>
            <a:r>
              <a:rPr lang="en-GB" dirty="0"/>
              <a:t>of </a:t>
            </a:r>
            <a:r>
              <a:rPr lang="en-GB" dirty="0" smtClean="0"/>
              <a:t>operations </a:t>
            </a:r>
            <a:r>
              <a:rPr lang="en-GB" dirty="0"/>
              <a:t>consisting of:</a:t>
            </a:r>
          </a:p>
          <a:p>
            <a:pPr lvl="1"/>
            <a:r>
              <a:rPr lang="en-GB" dirty="0"/>
              <a:t>A series of read/write actions on the database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non-database processing taking place in between, 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ollowed </a:t>
            </a:r>
            <a:r>
              <a:rPr lang="en-GB" dirty="0"/>
              <a:t>by what is known as a </a:t>
            </a:r>
            <a:r>
              <a:rPr lang="en-GB" b="1" i="1" dirty="0"/>
              <a:t>commit or abort 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20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following slides, we will use the Staff and Property tables to illustrate the concept of transactions and how they represent a logical unit of work.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650" y="3399525"/>
            <a:ext cx="3318277" cy="326983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399525"/>
            <a:ext cx="3348537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</a:t>
            </a:r>
            <a:r>
              <a:rPr lang="en-GB" dirty="0" smtClean="0"/>
              <a:t>(including non-database actions) required </a:t>
            </a:r>
            <a:r>
              <a:rPr lang="en-GB" dirty="0"/>
              <a:t>to update a staff member’s salary by say, 10%?</a:t>
            </a:r>
          </a:p>
          <a:p>
            <a:r>
              <a:rPr lang="en-GB" dirty="0"/>
              <a:t>For example, update the salary of staff member, </a:t>
            </a:r>
            <a:r>
              <a:rPr lang="en-GB" b="1" dirty="0" smtClean="0"/>
              <a:t>S29017</a:t>
            </a:r>
            <a:r>
              <a:rPr lang="en-GB" dirty="0" smtClean="0"/>
              <a:t>, </a:t>
            </a:r>
            <a:r>
              <a:rPr lang="en-GB" dirty="0"/>
              <a:t>by 10%.</a:t>
            </a:r>
          </a:p>
        </p:txBody>
      </p:sp>
    </p:spTree>
    <p:extLst>
      <p:ext uri="{BB962C8B-B14F-4D97-AF65-F5344CB8AC3E}">
        <p14:creationId xmlns:p14="http://schemas.microsoft.com/office/powerpoint/2010/main" val="180635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Transaction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</a:t>
            </a:r>
            <a:r>
              <a:rPr lang="en-GB" dirty="0"/>
              <a:t>pseudocode, the following illustrates the operations </a:t>
            </a:r>
            <a:r>
              <a:rPr lang="en-GB" dirty="0" smtClean="0"/>
              <a:t>involved.</a:t>
            </a:r>
            <a:endParaRPr lang="en-GB" dirty="0"/>
          </a:p>
          <a:p>
            <a:r>
              <a:rPr lang="en-GB" dirty="0"/>
              <a:t>The logical unit of work to update the salary of a member of staff given the staff no </a:t>
            </a:r>
            <a:r>
              <a:rPr lang="en-GB" b="1" dirty="0"/>
              <a:t>x</a:t>
            </a:r>
            <a:r>
              <a:rPr lang="en-GB" dirty="0"/>
              <a:t> involves:</a:t>
            </a:r>
          </a:p>
          <a:p>
            <a:pPr lvl="1"/>
            <a:r>
              <a:rPr lang="en-GB" dirty="0"/>
              <a:t>Two database operations (read and write)</a:t>
            </a:r>
          </a:p>
          <a:p>
            <a:pPr lvl="1"/>
            <a:r>
              <a:rPr lang="en-GB" dirty="0"/>
              <a:t>One non-database operation (salary = salary * 1.10)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403648" y="4653136"/>
          <a:ext cx="6768752" cy="118872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672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2000" dirty="0"/>
                        <a:t>Read(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</a:t>
                      </a:r>
                      <a:r>
                        <a:rPr lang="en-GB" sz="2000" baseline="0" dirty="0"/>
                        <a:t> salary)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salary = salary * 1.10;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Non-database</a:t>
                      </a:r>
                      <a:r>
                        <a:rPr lang="en-GB" sz="2000" baseline="0" dirty="0"/>
                        <a:t> operation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Write(</a:t>
                      </a:r>
                      <a:r>
                        <a:rPr lang="en-GB" sz="2000" dirty="0" err="1"/>
                        <a:t>staffNo</a:t>
                      </a:r>
                      <a:r>
                        <a:rPr lang="en-GB" sz="2000" dirty="0"/>
                        <a:t> = x, </a:t>
                      </a:r>
                      <a:r>
                        <a:rPr lang="en-GB" sz="2000" dirty="0" err="1"/>
                        <a:t>new_salary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Database operation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5496" y="6309320"/>
            <a:ext cx="9045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This is </a:t>
            </a:r>
            <a:r>
              <a:rPr lang="en-GB" i="1" dirty="0"/>
              <a:t>an example of a simple </a:t>
            </a:r>
            <a:r>
              <a:rPr lang="en-GB" i="1" dirty="0" smtClean="0"/>
              <a:t>transaction which can be achieved with a single SQL statement.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5759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More Complex </a:t>
            </a:r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Staff member </a:t>
            </a:r>
            <a:r>
              <a:rPr lang="en-GB" b="1" dirty="0" smtClean="0"/>
              <a:t>S28003</a:t>
            </a:r>
            <a:r>
              <a:rPr lang="en-GB" dirty="0" smtClean="0"/>
              <a:t> </a:t>
            </a:r>
            <a:r>
              <a:rPr lang="en-GB" dirty="0"/>
              <a:t>has decided </a:t>
            </a:r>
            <a:r>
              <a:rPr lang="en-GB" dirty="0" smtClean="0"/>
              <a:t>she </a:t>
            </a:r>
            <a:r>
              <a:rPr lang="en-GB" dirty="0"/>
              <a:t>is leaving </a:t>
            </a:r>
            <a:r>
              <a:rPr lang="en-GB" dirty="0" smtClean="0"/>
              <a:t>Dream Home </a:t>
            </a:r>
            <a:r>
              <a:rPr lang="en-GB" dirty="0"/>
              <a:t>for greener pastures.</a:t>
            </a:r>
          </a:p>
          <a:p>
            <a:r>
              <a:rPr lang="en-GB" dirty="0"/>
              <a:t>Assume the following:</a:t>
            </a:r>
          </a:p>
          <a:p>
            <a:pPr lvl="1"/>
            <a:r>
              <a:rPr lang="en-GB" dirty="0"/>
              <a:t>The </a:t>
            </a:r>
            <a:r>
              <a:rPr lang="en-GB" dirty="0" smtClean="0"/>
              <a:t>Dream Home </a:t>
            </a:r>
            <a:r>
              <a:rPr lang="en-GB" dirty="0"/>
              <a:t>approach for handling leaving staff members is to </a:t>
            </a:r>
            <a:r>
              <a:rPr lang="en-GB" dirty="0" smtClean="0"/>
              <a:t>delete </a:t>
            </a:r>
            <a:r>
              <a:rPr lang="en-GB" dirty="0"/>
              <a:t>the staff record from the database.</a:t>
            </a:r>
          </a:p>
          <a:p>
            <a:pPr lvl="1"/>
            <a:r>
              <a:rPr lang="en-GB" dirty="0"/>
              <a:t>Also, staff member </a:t>
            </a:r>
            <a:r>
              <a:rPr lang="en-GB" b="1" dirty="0"/>
              <a:t>S28003</a:t>
            </a:r>
            <a:r>
              <a:rPr lang="en-GB" dirty="0" smtClean="0"/>
              <a:t> </a:t>
            </a:r>
            <a:r>
              <a:rPr lang="en-GB" dirty="0"/>
              <a:t>is not a branch manager and </a:t>
            </a:r>
            <a:r>
              <a:rPr lang="en-GB" dirty="0" smtClean="0"/>
              <a:t>is not the line manager of any </a:t>
            </a:r>
            <a:r>
              <a:rPr lang="en-GB" dirty="0"/>
              <a:t>other member of staff.</a:t>
            </a:r>
          </a:p>
          <a:p>
            <a:r>
              <a:rPr lang="en-GB" dirty="0"/>
              <a:t>What are the </a:t>
            </a:r>
            <a:r>
              <a:rPr lang="en-GB" b="1" i="1" dirty="0"/>
              <a:t>series of actions</a:t>
            </a:r>
            <a:r>
              <a:rPr lang="en-GB" dirty="0"/>
              <a:t> required to delete staff member S28003?</a:t>
            </a:r>
          </a:p>
        </p:txBody>
      </p:sp>
    </p:spTree>
    <p:extLst>
      <p:ext uri="{BB962C8B-B14F-4D97-AF65-F5344CB8AC3E}">
        <p14:creationId xmlns:p14="http://schemas.microsoft.com/office/powerpoint/2010/main" val="401713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delete the staff number with staff no x, the logical unit of work requires:</a:t>
            </a:r>
          </a:p>
          <a:p>
            <a:pPr lvl="1"/>
            <a:r>
              <a:rPr lang="en-GB" dirty="0"/>
              <a:t>Find any properties being managed by staff no x and reassign to someone else.</a:t>
            </a:r>
          </a:p>
          <a:p>
            <a:pPr lvl="1"/>
            <a:r>
              <a:rPr lang="en-GB" dirty="0"/>
              <a:t>Find any </a:t>
            </a:r>
            <a:r>
              <a:rPr lang="en-GB" dirty="0" smtClean="0"/>
              <a:t>clients registered </a:t>
            </a:r>
            <a:r>
              <a:rPr lang="en-GB" dirty="0"/>
              <a:t>by staff no x, </a:t>
            </a:r>
            <a:r>
              <a:rPr lang="en-GB" b="1" i="1" dirty="0"/>
              <a:t>but</a:t>
            </a:r>
            <a:r>
              <a:rPr lang="en-GB" dirty="0"/>
              <a:t> you cannot delete the </a:t>
            </a:r>
            <a:r>
              <a:rPr lang="en-GB" dirty="0" smtClean="0"/>
              <a:t>client </a:t>
            </a:r>
            <a:r>
              <a:rPr lang="en-GB" dirty="0"/>
              <a:t>unless they are leaving too, so your </a:t>
            </a:r>
            <a:r>
              <a:rPr lang="en-GB" dirty="0" smtClean="0"/>
              <a:t>only </a:t>
            </a:r>
            <a:r>
              <a:rPr lang="en-GB" dirty="0"/>
              <a:t>choices are to:</a:t>
            </a:r>
          </a:p>
          <a:p>
            <a:pPr lvl="2"/>
            <a:r>
              <a:rPr lang="en-GB" dirty="0"/>
              <a:t>Set the </a:t>
            </a:r>
            <a:r>
              <a:rPr lang="en-GB" dirty="0" smtClean="0"/>
              <a:t>registered </a:t>
            </a:r>
            <a:r>
              <a:rPr lang="en-GB" dirty="0"/>
              <a:t>by column to null, or</a:t>
            </a:r>
          </a:p>
          <a:p>
            <a:pPr lvl="2"/>
            <a:r>
              <a:rPr lang="en-GB" dirty="0"/>
              <a:t>Set the </a:t>
            </a:r>
            <a:r>
              <a:rPr lang="en-GB" dirty="0" smtClean="0"/>
              <a:t>registered </a:t>
            </a:r>
            <a:r>
              <a:rPr lang="en-GB" dirty="0"/>
              <a:t>by column to someone else </a:t>
            </a:r>
            <a:r>
              <a:rPr lang="en-GB" dirty="0" smtClean="0"/>
              <a:t>(this </a:t>
            </a:r>
            <a:r>
              <a:rPr lang="en-GB" dirty="0"/>
              <a:t>person is now in charge of this </a:t>
            </a:r>
            <a:r>
              <a:rPr lang="en-GB" dirty="0" smtClean="0"/>
              <a:t>client).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4460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these updates are not taken to delete a staff member, </a:t>
            </a:r>
            <a:r>
              <a:rPr lang="en-GB" b="1" i="1" dirty="0"/>
              <a:t>referential integrity is lost and the database will be in an inconsistent state</a:t>
            </a:r>
            <a:r>
              <a:rPr lang="en-GB" dirty="0"/>
              <a:t>.</a:t>
            </a:r>
          </a:p>
          <a:p>
            <a:r>
              <a:rPr lang="en-GB" dirty="0"/>
              <a:t>For example, a property being managed by a member of staff who no longer </a:t>
            </a:r>
            <a:r>
              <a:rPr lang="en-GB" dirty="0" smtClean="0"/>
              <a:t>exists at the firm.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33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More Complex Transaction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i="1" dirty="0"/>
              <a:t>On a side note</a:t>
            </a:r>
            <a:r>
              <a:rPr lang="en-GB" dirty="0"/>
              <a:t>:</a:t>
            </a:r>
          </a:p>
          <a:p>
            <a:r>
              <a:rPr lang="en-GB" dirty="0"/>
              <a:t>Setting the registered by column to null or someone else in the client, however, is </a:t>
            </a:r>
            <a:r>
              <a:rPr lang="en-GB" b="1" i="1" dirty="0"/>
              <a:t>not a true reflection</a:t>
            </a:r>
            <a:r>
              <a:rPr lang="en-GB" dirty="0"/>
              <a:t>!</a:t>
            </a:r>
          </a:p>
          <a:p>
            <a:pPr lvl="1"/>
            <a:r>
              <a:rPr lang="en-GB" dirty="0"/>
              <a:t>The client was probably registered by someone, </a:t>
            </a:r>
            <a:r>
              <a:rPr lang="en-GB" dirty="0" smtClean="0"/>
              <a:t>it is </a:t>
            </a:r>
            <a:r>
              <a:rPr lang="en-GB" dirty="0"/>
              <a:t>just that the staff who did the registration has now left!</a:t>
            </a:r>
          </a:p>
          <a:p>
            <a:pPr lvl="1"/>
            <a:r>
              <a:rPr lang="en-GB" dirty="0"/>
              <a:t>This is why some database implementations do not like deleting records and instead use a status code, for example, to mark the record as deleted when it has other dependencies (related records) in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09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</a:t>
            </a:r>
            <a:r>
              <a:rPr lang="en-GB" dirty="0" smtClean="0"/>
              <a:t>Complex </a:t>
            </a:r>
            <a:r>
              <a:rPr lang="en-GB" dirty="0"/>
              <a:t>Transaction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pseudocode, the following illustrates the operations involved for deleting a staff member </a:t>
            </a:r>
            <a:r>
              <a:rPr lang="en-GB" b="1" dirty="0"/>
              <a:t>x</a:t>
            </a:r>
            <a:r>
              <a:rPr lang="en-GB" dirty="0"/>
              <a:t> (</a:t>
            </a:r>
            <a:r>
              <a:rPr lang="en-GB" i="1" dirty="0"/>
              <a:t>but ignoring updates required to the </a:t>
            </a:r>
            <a:r>
              <a:rPr lang="en-GB" i="1" dirty="0" smtClean="0"/>
              <a:t>client </a:t>
            </a:r>
            <a:r>
              <a:rPr lang="en-GB" i="1" dirty="0"/>
              <a:t>table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3068960"/>
          <a:ext cx="7434408" cy="36576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74344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Delete(</a:t>
                      </a:r>
                      <a:r>
                        <a:rPr lang="en-GB" sz="1800" dirty="0" err="1"/>
                        <a:t>StaffNo</a:t>
                      </a:r>
                      <a:r>
                        <a:rPr lang="en-GB" sz="1800" dirty="0"/>
                        <a:t> = x)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For all Property</a:t>
                      </a:r>
                      <a:r>
                        <a:rPr lang="en-GB" sz="1800" baseline="0" dirty="0"/>
                        <a:t> records, </a:t>
                      </a:r>
                      <a:r>
                        <a:rPr lang="en-GB" sz="1800" baseline="0" dirty="0" err="1"/>
                        <a:t>pNo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Read(</a:t>
                      </a:r>
                      <a:r>
                        <a:rPr lang="en-GB" sz="1800" baseline="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1"/>
                      <a:r>
                        <a:rPr lang="en-GB" sz="1800" dirty="0"/>
                        <a:t>If (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x) Then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Begin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 err="1"/>
                        <a:t>ManagedBy</a:t>
                      </a:r>
                      <a:r>
                        <a:rPr lang="en-GB" sz="1800" baseline="0" dirty="0"/>
                        <a:t> = </a:t>
                      </a:r>
                      <a:r>
                        <a:rPr lang="en-GB" sz="1800" baseline="0" dirty="0" err="1"/>
                        <a:t>newStaffNo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3"/>
                      <a:r>
                        <a:rPr lang="en-GB" sz="1800" dirty="0"/>
                        <a:t>Write(</a:t>
                      </a:r>
                      <a:r>
                        <a:rPr lang="en-GB" sz="1800" dirty="0" err="1"/>
                        <a:t>PropertyNo</a:t>
                      </a:r>
                      <a:r>
                        <a:rPr lang="en-GB" sz="1800" dirty="0"/>
                        <a:t> = </a:t>
                      </a:r>
                      <a:r>
                        <a:rPr lang="en-GB" sz="1800" dirty="0" err="1"/>
                        <a:t>pNo</a:t>
                      </a:r>
                      <a:r>
                        <a:rPr lang="en-GB" sz="1800" dirty="0"/>
                        <a:t>, </a:t>
                      </a:r>
                      <a:r>
                        <a:rPr lang="en-GB" sz="1800" dirty="0" err="1"/>
                        <a:t>ManagedBy</a:t>
                      </a:r>
                      <a:r>
                        <a:rPr lang="en-GB" sz="18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2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4000">
                <a:tc>
                  <a:txBody>
                    <a:bodyPr/>
                    <a:lstStyle/>
                    <a:p>
                      <a:pPr lvl="0"/>
                      <a:r>
                        <a:rPr lang="en-GB" sz="1800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595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As you can see a transaction is a logical unit of work that may consist of </a:t>
            </a:r>
            <a:r>
              <a:rPr lang="en-GB" b="1" i="1" dirty="0"/>
              <a:t>a series of actions</a:t>
            </a:r>
            <a:r>
              <a:rPr lang="en-GB" dirty="0"/>
              <a:t>.</a:t>
            </a:r>
          </a:p>
          <a:p>
            <a:r>
              <a:rPr lang="en-GB" dirty="0"/>
              <a:t>A transaction </a:t>
            </a:r>
            <a:r>
              <a:rPr lang="en-GB" b="1" u="sng" dirty="0"/>
              <a:t>should</a:t>
            </a:r>
            <a:r>
              <a:rPr lang="en-GB" dirty="0"/>
              <a:t> always transform the database </a:t>
            </a:r>
            <a:r>
              <a:rPr lang="en-GB" b="1" i="1" dirty="0"/>
              <a:t>from one consistent state to another</a:t>
            </a:r>
            <a:r>
              <a:rPr lang="en-GB" dirty="0"/>
              <a:t>, although consistency may be violated while the transaction is in </a:t>
            </a:r>
            <a:r>
              <a:rPr lang="en-GB" dirty="0" smtClean="0"/>
              <a:t>progress. For </a:t>
            </a:r>
            <a:r>
              <a:rPr lang="en-GB" dirty="0"/>
              <a:t>example:</a:t>
            </a:r>
          </a:p>
          <a:p>
            <a:pPr lvl="1"/>
            <a:r>
              <a:rPr lang="en-GB" dirty="0"/>
              <a:t>There may be a moment when some property records will contain the old </a:t>
            </a:r>
            <a:r>
              <a:rPr lang="en-GB" dirty="0" err="1"/>
              <a:t>ManagedBy</a:t>
            </a:r>
            <a:r>
              <a:rPr lang="en-GB" dirty="0"/>
              <a:t> staff number and other records will have the new one.</a:t>
            </a:r>
          </a:p>
          <a:p>
            <a:pPr lvl="1"/>
            <a:r>
              <a:rPr lang="en-GB" dirty="0"/>
              <a:t>However, at the end of the transaction, </a:t>
            </a:r>
            <a:r>
              <a:rPr lang="en-GB" b="1" u="sng" dirty="0"/>
              <a:t>all</a:t>
            </a:r>
            <a:r>
              <a:rPr lang="en-GB" dirty="0"/>
              <a:t> records will have the new staff number for the </a:t>
            </a:r>
            <a:r>
              <a:rPr lang="en-GB" dirty="0" err="1"/>
              <a:t>ManagedBy</a:t>
            </a:r>
            <a:r>
              <a:rPr lang="en-GB" dirty="0"/>
              <a:t> column.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45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transaction </a:t>
            </a:r>
            <a:r>
              <a:rPr lang="en-GB" b="1" u="sng" dirty="0"/>
              <a:t>must</a:t>
            </a:r>
            <a:r>
              <a:rPr lang="en-GB" dirty="0"/>
              <a:t> transform the database from one consistent state to </a:t>
            </a:r>
            <a:r>
              <a:rPr lang="en-GB" dirty="0" smtClean="0"/>
              <a:t>another!</a:t>
            </a:r>
          </a:p>
          <a:p>
            <a:r>
              <a:rPr lang="en-GB" dirty="0" smtClean="0"/>
              <a:t>Thus, </a:t>
            </a:r>
            <a:r>
              <a:rPr lang="en-GB" b="1" i="1" dirty="0" smtClean="0"/>
              <a:t>a transaction can have one of two outcomes</a:t>
            </a:r>
            <a:r>
              <a:rPr lang="en-GB" dirty="0" smtClean="0"/>
              <a:t>:</a:t>
            </a:r>
          </a:p>
          <a:p>
            <a:pPr lvl="1"/>
            <a:r>
              <a:rPr lang="en-GB" b="1" dirty="0" smtClean="0"/>
              <a:t>Committed transaction</a:t>
            </a:r>
            <a:r>
              <a:rPr lang="en-GB" dirty="0" smtClean="0"/>
              <a:t>: Completes successfully (i.e. succeeds) </a:t>
            </a:r>
            <a:r>
              <a:rPr lang="en-GB" dirty="0"/>
              <a:t>and is </a:t>
            </a:r>
            <a:r>
              <a:rPr lang="en-GB" b="1" dirty="0"/>
              <a:t>committed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reaches a new consistent state.</a:t>
            </a:r>
          </a:p>
          <a:p>
            <a:pPr lvl="1"/>
            <a:r>
              <a:rPr lang="en-GB" b="1" dirty="0" smtClean="0"/>
              <a:t>Aborted transaction</a:t>
            </a:r>
            <a:r>
              <a:rPr lang="en-GB" dirty="0" smtClean="0"/>
              <a:t>: Terminates </a:t>
            </a:r>
            <a:r>
              <a:rPr lang="en-GB" dirty="0"/>
              <a:t>unsuccessfully </a:t>
            </a:r>
            <a:r>
              <a:rPr lang="en-GB" dirty="0" smtClean="0"/>
              <a:t>(i.e. fails) and </a:t>
            </a:r>
            <a:r>
              <a:rPr lang="en-GB" dirty="0"/>
              <a:t>is </a:t>
            </a:r>
            <a:r>
              <a:rPr lang="en-GB" b="1" dirty="0"/>
              <a:t>aborted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 database is restored to the consistent state it was in before the transaction started.</a:t>
            </a:r>
          </a:p>
          <a:p>
            <a:pPr lvl="2"/>
            <a:r>
              <a:rPr lang="en-GB" dirty="0"/>
              <a:t>An aborted transaction is </a:t>
            </a:r>
            <a:r>
              <a:rPr lang="en-GB" b="1" dirty="0"/>
              <a:t>undone</a:t>
            </a:r>
            <a:r>
              <a:rPr lang="en-GB" dirty="0"/>
              <a:t> (</a:t>
            </a:r>
            <a:r>
              <a:rPr lang="en-GB" b="1" i="1" dirty="0"/>
              <a:t>rolled back</a:t>
            </a:r>
            <a:r>
              <a:rPr lang="en-GB" dirty="0"/>
              <a:t>) if it changed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Two possible outcomes:</a:t>
            </a:r>
          </a:p>
          <a:p>
            <a:r>
              <a:rPr lang="en-GB" b="1" dirty="0" smtClean="0"/>
              <a:t>Committed </a:t>
            </a:r>
            <a:r>
              <a:rPr lang="en-GB" b="1" dirty="0"/>
              <a:t>transactions </a:t>
            </a:r>
            <a:r>
              <a:rPr lang="en-GB" b="1" i="1" u="sng" dirty="0"/>
              <a:t>cannot</a:t>
            </a:r>
            <a:r>
              <a:rPr lang="en-GB" b="1" dirty="0"/>
              <a:t> be undone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have made a mistake, you will need to make another transaction to </a:t>
            </a:r>
            <a:r>
              <a:rPr lang="en-GB" dirty="0" smtClean="0"/>
              <a:t>fix the </a:t>
            </a:r>
            <a:r>
              <a:rPr lang="en-GB" dirty="0"/>
              <a:t>error.</a:t>
            </a:r>
          </a:p>
          <a:p>
            <a:r>
              <a:rPr lang="en-GB" dirty="0"/>
              <a:t>An </a:t>
            </a:r>
            <a:r>
              <a:rPr lang="en-GB" b="1" dirty="0"/>
              <a:t>aborted transaction</a:t>
            </a:r>
            <a:r>
              <a:rPr lang="en-GB" dirty="0"/>
              <a:t> that is rolled back </a:t>
            </a:r>
            <a:r>
              <a:rPr lang="en-GB" b="1" dirty="0"/>
              <a:t>may</a:t>
            </a:r>
            <a:r>
              <a:rPr lang="en-GB" dirty="0"/>
              <a:t>, however, </a:t>
            </a:r>
            <a:r>
              <a:rPr lang="en-GB" b="1" dirty="0"/>
              <a:t>be </a:t>
            </a:r>
            <a:r>
              <a:rPr lang="en-GB" b="1" i="1" u="sng" dirty="0"/>
              <a:t>restarted later</a:t>
            </a:r>
            <a:r>
              <a:rPr lang="en-GB" b="1" i="1" dirty="0"/>
              <a:t> </a:t>
            </a:r>
            <a:r>
              <a:rPr lang="en-GB" dirty="0"/>
              <a:t>and may then complete successfully.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17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on its own has </a:t>
            </a:r>
            <a:r>
              <a:rPr lang="en-GB" b="1" i="1" u="sng" dirty="0"/>
              <a:t>no idea</a:t>
            </a:r>
            <a:r>
              <a:rPr lang="en-GB" b="1" i="1" dirty="0"/>
              <a:t> which statements to group together as a transaction</a:t>
            </a:r>
            <a:r>
              <a:rPr lang="en-GB" dirty="0"/>
              <a:t>.</a:t>
            </a:r>
          </a:p>
          <a:p>
            <a:r>
              <a:rPr lang="en-GB" dirty="0"/>
              <a:t>A method must be provided for the </a:t>
            </a:r>
            <a:r>
              <a:rPr lang="en-GB" b="1" dirty="0"/>
              <a:t>user</a:t>
            </a:r>
            <a:r>
              <a:rPr lang="en-GB" dirty="0"/>
              <a:t> to </a:t>
            </a:r>
            <a:r>
              <a:rPr lang="en-GB" b="1" i="1" dirty="0"/>
              <a:t>identify the boundaries </a:t>
            </a:r>
            <a:r>
              <a:rPr lang="en-GB" b="1" i="1" dirty="0" smtClean="0"/>
              <a:t>(start and end) of </a:t>
            </a:r>
            <a:r>
              <a:rPr lang="en-GB" b="1" i="1" dirty="0"/>
              <a:t>a transaction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045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/>
          </a:bodyPr>
          <a:lstStyle/>
          <a:p>
            <a:r>
              <a:rPr lang="en-GB" dirty="0"/>
              <a:t>ISO SQL defines a transaction model based on two statements: </a:t>
            </a:r>
            <a:r>
              <a:rPr lang="en-GB" b="1" dirty="0"/>
              <a:t>COMMIT</a:t>
            </a:r>
            <a:r>
              <a:rPr lang="en-GB" dirty="0"/>
              <a:t> and </a:t>
            </a:r>
            <a:r>
              <a:rPr lang="en-GB" b="1" dirty="0"/>
              <a:t>ROLLBACK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SQL transaction automatically begins with a transaction-initiating SQL statement (e.g. SELECT, INSERT, </a:t>
            </a:r>
            <a:r>
              <a:rPr lang="en-GB" dirty="0" smtClean="0"/>
              <a:t>UPDATE, DELETE).</a:t>
            </a:r>
            <a:endParaRPr lang="en-GB" dirty="0"/>
          </a:p>
          <a:p>
            <a:pPr lvl="1"/>
            <a:r>
              <a:rPr lang="en-GB" dirty="0"/>
              <a:t>Changes made by a transaction are not visible to other concurrently executing transactions until </a:t>
            </a:r>
            <a:r>
              <a:rPr lang="en-GB" dirty="0" smtClean="0"/>
              <a:t>the transaction </a:t>
            </a:r>
            <a:r>
              <a:rPr lang="en-GB" dirty="0"/>
              <a:t>completes.</a:t>
            </a:r>
          </a:p>
          <a:p>
            <a:r>
              <a:rPr lang="en-GB" i="1" dirty="0"/>
              <a:t>Most</a:t>
            </a:r>
            <a:r>
              <a:rPr lang="en-GB" dirty="0"/>
              <a:t> DBMSs conform to this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646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and SQL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Most DBMSs DML typically provide the following keywords (or similar) to </a:t>
            </a:r>
            <a:r>
              <a:rPr lang="en-GB" b="1" i="1" dirty="0"/>
              <a:t>explicitly</a:t>
            </a:r>
            <a:r>
              <a:rPr lang="en-GB" dirty="0"/>
              <a:t> indicate the boundaries of a transaction:</a:t>
            </a:r>
          </a:p>
          <a:p>
            <a:pPr lvl="1"/>
            <a:r>
              <a:rPr lang="en-GB" b="1" dirty="0"/>
              <a:t>BEGIN TRANSACTION</a:t>
            </a:r>
          </a:p>
          <a:p>
            <a:pPr lvl="1"/>
            <a:r>
              <a:rPr lang="en-GB" b="1" dirty="0"/>
              <a:t>COMMIT</a:t>
            </a:r>
            <a:r>
              <a:rPr lang="en-GB" dirty="0"/>
              <a:t> (MS SQL Server: </a:t>
            </a:r>
            <a:r>
              <a:rPr lang="en-GB" b="1" i="1" dirty="0"/>
              <a:t>COMMIT TRANSACTION</a:t>
            </a:r>
            <a:r>
              <a:rPr lang="en-GB" dirty="0"/>
              <a:t>)</a:t>
            </a:r>
          </a:p>
          <a:p>
            <a:pPr lvl="1"/>
            <a:r>
              <a:rPr lang="en-GB" b="1" dirty="0"/>
              <a:t>ROLLBACK</a:t>
            </a:r>
            <a:r>
              <a:rPr lang="en-GB" dirty="0"/>
              <a:t> (MS SQL Server: </a:t>
            </a:r>
            <a:r>
              <a:rPr lang="en-GB" b="1" i="1" dirty="0"/>
              <a:t>ROLLBACK TRANSACTION</a:t>
            </a:r>
            <a:r>
              <a:rPr lang="en-GB" dirty="0"/>
              <a:t>)</a:t>
            </a:r>
          </a:p>
          <a:p>
            <a:r>
              <a:rPr lang="en-GB" dirty="0"/>
              <a:t>If these delimiters are not used, the DBMS </a:t>
            </a:r>
            <a:r>
              <a:rPr lang="en-GB" b="1" i="1" dirty="0"/>
              <a:t>automatically</a:t>
            </a:r>
            <a:r>
              <a:rPr lang="en-GB" dirty="0"/>
              <a:t> performs a COMMIT when program terminates </a:t>
            </a:r>
            <a:r>
              <a:rPr lang="en-GB" dirty="0" smtClean="0"/>
              <a:t>(each statement completes) successfully</a:t>
            </a:r>
            <a:r>
              <a:rPr lang="en-GB" dirty="0"/>
              <a:t>, otherwise a ROLLBACK.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6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Transactions and SQL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Explicit Transactions</a:t>
            </a:r>
          </a:p>
          <a:p>
            <a:pPr lvl="1"/>
            <a:r>
              <a:rPr lang="en-GB" dirty="0" smtClean="0"/>
              <a:t>Transactions with explicit boundaries.</a:t>
            </a:r>
          </a:p>
          <a:p>
            <a:pPr lvl="1"/>
            <a:r>
              <a:rPr lang="en-GB" dirty="0" smtClean="0"/>
              <a:t>Each </a:t>
            </a:r>
            <a:r>
              <a:rPr lang="en-GB" dirty="0"/>
              <a:t>transaction </a:t>
            </a:r>
            <a:r>
              <a:rPr lang="en-GB" dirty="0" smtClean="0"/>
              <a:t>is explicitly:</a:t>
            </a:r>
          </a:p>
          <a:p>
            <a:pPr lvl="2"/>
            <a:r>
              <a:rPr lang="en-GB" b="1" dirty="0"/>
              <a:t>S</a:t>
            </a:r>
            <a:r>
              <a:rPr lang="en-GB" b="1" dirty="0" smtClean="0"/>
              <a:t>tarted with </a:t>
            </a:r>
            <a:r>
              <a:rPr lang="en-GB" dirty="0" smtClean="0"/>
              <a:t>the </a:t>
            </a:r>
            <a:r>
              <a:rPr lang="en-GB" b="1" dirty="0" smtClean="0"/>
              <a:t>BEGIN TRANSACTION</a:t>
            </a:r>
            <a:r>
              <a:rPr lang="en-GB" dirty="0" smtClean="0"/>
              <a:t> statement.</a:t>
            </a:r>
          </a:p>
          <a:p>
            <a:pPr lvl="2"/>
            <a:r>
              <a:rPr lang="en-GB" b="1" dirty="0" smtClean="0"/>
              <a:t>Ended with </a:t>
            </a:r>
            <a:r>
              <a:rPr lang="en-GB" dirty="0" smtClean="0"/>
              <a:t>a </a:t>
            </a:r>
            <a:r>
              <a:rPr lang="en-GB" b="1" dirty="0" smtClean="0"/>
              <a:t>COMMIT</a:t>
            </a:r>
            <a:r>
              <a:rPr lang="en-GB" dirty="0" smtClean="0"/>
              <a:t> or </a:t>
            </a:r>
            <a:r>
              <a:rPr lang="en-GB" b="1" dirty="0" smtClean="0"/>
              <a:t>ROLLBACK</a:t>
            </a:r>
            <a:r>
              <a:rPr lang="en-GB" dirty="0" smtClean="0"/>
              <a:t> statement.</a:t>
            </a:r>
            <a:endParaRPr lang="en-GB" dirty="0"/>
          </a:p>
          <a:p>
            <a:r>
              <a:rPr lang="en-GB" b="1" dirty="0" smtClean="0"/>
              <a:t>Auto-commit (</a:t>
            </a:r>
            <a:r>
              <a:rPr lang="en-GB" b="1" i="1" dirty="0"/>
              <a:t>I</a:t>
            </a:r>
            <a:r>
              <a:rPr lang="en-GB" b="1" i="1" dirty="0" smtClean="0"/>
              <a:t>mplicit</a:t>
            </a:r>
            <a:r>
              <a:rPr lang="en-GB" b="1" dirty="0" smtClean="0"/>
              <a:t>) Transactions</a:t>
            </a:r>
          </a:p>
          <a:p>
            <a:pPr lvl="1"/>
            <a:r>
              <a:rPr lang="en-GB" dirty="0" smtClean="0"/>
              <a:t>No explicit boundaries!</a:t>
            </a:r>
          </a:p>
          <a:p>
            <a:pPr lvl="1"/>
            <a:r>
              <a:rPr lang="en-GB" b="1" dirty="0" smtClean="0"/>
              <a:t>Each individual SQL statement</a:t>
            </a:r>
            <a:r>
              <a:rPr lang="en-GB" dirty="0" smtClean="0"/>
              <a:t> is treated as a transaction and </a:t>
            </a:r>
            <a:r>
              <a:rPr lang="en-GB" b="1" dirty="0" smtClean="0"/>
              <a:t>auto-committed when completed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3468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State Diagram</a:t>
            </a:r>
          </a:p>
        </p:txBody>
      </p:sp>
      <p:grpSp>
        <p:nvGrpSpPr>
          <p:cNvPr id="45" name="Group 44"/>
          <p:cNvGrpSpPr/>
          <p:nvPr/>
        </p:nvGrpSpPr>
        <p:grpSpPr>
          <a:xfrm>
            <a:off x="-36512" y="2276872"/>
            <a:ext cx="9271448" cy="2232248"/>
            <a:chOff x="-36512" y="1916832"/>
            <a:chExt cx="9271448" cy="2232248"/>
          </a:xfrm>
        </p:grpSpPr>
        <p:sp>
          <p:nvSpPr>
            <p:cNvPr id="4" name="Rectangle 3"/>
            <p:cNvSpPr/>
            <p:nvPr/>
          </p:nvSpPr>
          <p:spPr>
            <a:xfrm>
              <a:off x="1223722" y="2636912"/>
              <a:ext cx="1656184" cy="720080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ACTIVE</a:t>
              </a:r>
            </a:p>
          </p:txBody>
        </p:sp>
        <p:sp>
          <p:nvSpPr>
            <p:cNvPr id="19" name="Circular Arrow 18"/>
            <p:cNvSpPr/>
            <p:nvPr/>
          </p:nvSpPr>
          <p:spPr>
            <a:xfrm flipH="1">
              <a:off x="1799783" y="2182109"/>
              <a:ext cx="504057" cy="916087"/>
            </a:xfrm>
            <a:prstGeom prst="circular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Right Arrow 20"/>
            <p:cNvSpPr/>
            <p:nvPr/>
          </p:nvSpPr>
          <p:spPr>
            <a:xfrm>
              <a:off x="683568" y="2960948"/>
              <a:ext cx="504056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032034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PARTIALLY COMMITTED</a:t>
              </a: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4032034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FAILED</a:t>
              </a:r>
            </a:p>
          </p:txBody>
        </p:sp>
        <p:sp>
          <p:nvSpPr>
            <p:cNvPr id="25" name="Rectangle 24"/>
            <p:cNvSpPr/>
            <p:nvPr/>
          </p:nvSpPr>
          <p:spPr>
            <a:xfrm>
              <a:off x="6444208" y="1916832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COMMITTED</a:t>
              </a: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6444208" y="3429000"/>
              <a:ext cx="1656184" cy="72008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ABORTED</a:t>
              </a:r>
            </a:p>
          </p:txBody>
        </p:sp>
        <p:sp>
          <p:nvSpPr>
            <p:cNvPr id="29" name="Down Arrow 28"/>
            <p:cNvSpPr/>
            <p:nvPr/>
          </p:nvSpPr>
          <p:spPr>
            <a:xfrm>
              <a:off x="4815330" y="2636912"/>
              <a:ext cx="144016" cy="792088"/>
            </a:xfrm>
            <a:prstGeom prst="down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ight Arrow 29"/>
            <p:cNvSpPr/>
            <p:nvPr/>
          </p:nvSpPr>
          <p:spPr>
            <a:xfrm rot="20100000">
              <a:off x="2822052" y="2298533"/>
              <a:ext cx="1260000" cy="181927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ight Arrow 30"/>
            <p:cNvSpPr/>
            <p:nvPr/>
          </p:nvSpPr>
          <p:spPr>
            <a:xfrm rot="1500000">
              <a:off x="2822688" y="3539507"/>
              <a:ext cx="1296000" cy="166594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ight Arrow 32"/>
            <p:cNvSpPr/>
            <p:nvPr/>
          </p:nvSpPr>
          <p:spPr>
            <a:xfrm>
              <a:off x="5692355" y="2204864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Right Arrow 33"/>
            <p:cNvSpPr/>
            <p:nvPr/>
          </p:nvSpPr>
          <p:spPr>
            <a:xfrm>
              <a:off x="5692354" y="3740088"/>
              <a:ext cx="756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36512" y="2833080"/>
              <a:ext cx="17281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BEGIN TRANSACTION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 rot="20100000">
              <a:off x="2639004" y="1929851"/>
              <a:ext cx="132677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END TRANSACTION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4174773" y="2887882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5652120" y="1969095"/>
              <a:ext cx="911912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COMMIT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 rot="1560000">
              <a:off x="2994208" y="3289730"/>
              <a:ext cx="944895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ABORT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7884368" y="2761764"/>
              <a:ext cx="13505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/>
                <a:t>END TRANSACTION</a:t>
              </a:r>
            </a:p>
          </p:txBody>
        </p:sp>
        <p:sp>
          <p:nvSpPr>
            <p:cNvPr id="43" name="Right Arrow 42"/>
            <p:cNvSpPr/>
            <p:nvPr/>
          </p:nvSpPr>
          <p:spPr>
            <a:xfrm rot="2280000">
              <a:off x="8045642" y="2653186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Right Arrow 43"/>
            <p:cNvSpPr/>
            <p:nvPr/>
          </p:nvSpPr>
          <p:spPr>
            <a:xfrm rot="-2040000">
              <a:off x="8080872" y="3235721"/>
              <a:ext cx="360000" cy="180020"/>
            </a:xfrm>
            <a:prstGeom prst="rightArrow">
              <a:avLst/>
            </a:prstGeom>
            <a:solidFill>
              <a:schemeClr val="bg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323528" y="5733256"/>
            <a:ext cx="85689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It is </a:t>
            </a:r>
            <a:r>
              <a:rPr lang="en-GB" dirty="0"/>
              <a:t>the responsibility of the Transact-SQL programmer to issue COMMIT TRANSACTION only at a point when all data referenced by the transaction is logically correct.</a:t>
            </a:r>
          </a:p>
        </p:txBody>
      </p:sp>
    </p:spTree>
    <p:extLst>
      <p:ext uri="{BB962C8B-B14F-4D97-AF65-F5344CB8AC3E}">
        <p14:creationId xmlns:p14="http://schemas.microsoft.com/office/powerpoint/2010/main" val="3773005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Transactions in MS SQL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4495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Creating a transaction in MS SQL (</a:t>
            </a:r>
            <a:r>
              <a:rPr lang="en-GB" b="1" i="1" dirty="0"/>
              <a:t>simplified</a:t>
            </a:r>
            <a:r>
              <a:rPr lang="en-GB" dirty="0"/>
              <a:t>):</a:t>
            </a:r>
          </a:p>
          <a:p>
            <a:pPr lvl="1"/>
            <a:r>
              <a:rPr lang="en-GB" b="1" dirty="0"/>
              <a:t>Beginning</a:t>
            </a:r>
            <a:r>
              <a:rPr lang="en-GB" dirty="0"/>
              <a:t> 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BEGIN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1800" dirty="0"/>
          </a:p>
          <a:p>
            <a:pPr lvl="1"/>
            <a:r>
              <a:rPr lang="en-GB" b="1" dirty="0"/>
              <a:t>Committing</a:t>
            </a:r>
            <a:r>
              <a:rPr lang="en-GB" dirty="0"/>
              <a:t> a transaction: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COMMIT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sz="2000" dirty="0"/>
          </a:p>
          <a:p>
            <a:pPr lvl="1"/>
            <a:r>
              <a:rPr lang="en-GB" b="1" dirty="0"/>
              <a:t>Rolling back </a:t>
            </a:r>
            <a:r>
              <a:rPr lang="en-GB" dirty="0"/>
              <a:t>a transaction: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ROLLBACK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{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|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TRANSACTION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 [ {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transaction_name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} ]</a:t>
            </a:r>
            <a:endParaRPr lang="en-GB" dirty="0"/>
          </a:p>
          <a:p>
            <a:r>
              <a:rPr lang="en-GB" dirty="0"/>
              <a:t>You can use the keyword TRANSACTION in full or the abbreviated form TRAN.</a:t>
            </a:r>
          </a:p>
          <a:p>
            <a:r>
              <a:rPr lang="en-GB" dirty="0"/>
              <a:t>Giving the transaction a </a:t>
            </a:r>
            <a:r>
              <a:rPr lang="en-GB" b="1" i="1" dirty="0"/>
              <a:t>name</a:t>
            </a:r>
            <a:r>
              <a:rPr lang="en-GB" dirty="0"/>
              <a:t>, </a:t>
            </a:r>
            <a:r>
              <a:rPr lang="en-GB" dirty="0" smtClean="0"/>
              <a:t>is optional, but allows </a:t>
            </a:r>
            <a:r>
              <a:rPr lang="en-GB" dirty="0"/>
              <a:t>for the  creation of nested transactions.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082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5732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600" dirty="0" smtClean="0"/>
              <a:t>Use an </a:t>
            </a:r>
            <a:r>
              <a:rPr lang="en-GB" sz="4600" b="1" dirty="0" smtClean="0"/>
              <a:t>explicit transaction </a:t>
            </a:r>
            <a:r>
              <a:rPr lang="en-GB" sz="4600" dirty="0" smtClean="0"/>
              <a:t>to add 2 new properties for the owner with ID = ‘CO19051’.</a:t>
            </a:r>
          </a:p>
          <a:p>
            <a:pPr marL="0" indent="0">
              <a:buNone/>
            </a:pPr>
            <a:endParaRPr lang="en-GB" sz="4600" dirty="0" smtClean="0"/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1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'P190024'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'Bungalow'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800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82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750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26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82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2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2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29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80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can also include a </a:t>
            </a:r>
            <a:r>
              <a:rPr lang="en-GB" b="1" dirty="0"/>
              <a:t>Try … Catch … Block </a:t>
            </a:r>
            <a:r>
              <a:rPr lang="en-GB" dirty="0"/>
              <a:t>to catch any errors that </a:t>
            </a:r>
            <a:r>
              <a:rPr lang="en-GB" b="1" i="1" dirty="0"/>
              <a:t>may</a:t>
            </a:r>
            <a:r>
              <a:rPr lang="en-GB" dirty="0"/>
              <a:t> occur in a transaction.</a:t>
            </a:r>
          </a:p>
          <a:p>
            <a:r>
              <a:rPr lang="en-GB" dirty="0"/>
              <a:t>A Try … Catch Block implements error handling and it is made up of two parts:</a:t>
            </a:r>
          </a:p>
          <a:p>
            <a:pPr lvl="1"/>
            <a:r>
              <a:rPr lang="en-GB" b="1" dirty="0"/>
              <a:t>A Try { } block </a:t>
            </a:r>
            <a:r>
              <a:rPr lang="en-GB" dirty="0"/>
              <a:t>which contains a set of statements to execute within which an error </a:t>
            </a:r>
            <a:r>
              <a:rPr lang="en-GB" b="1" i="1" dirty="0"/>
              <a:t>may</a:t>
            </a:r>
            <a:r>
              <a:rPr lang="en-GB" dirty="0"/>
              <a:t> occur.</a:t>
            </a:r>
          </a:p>
          <a:p>
            <a:pPr lvl="1"/>
            <a:r>
              <a:rPr lang="en-GB" b="1" dirty="0"/>
              <a:t>A Catch { } block </a:t>
            </a:r>
            <a:r>
              <a:rPr lang="en-GB" dirty="0"/>
              <a:t>to handle any errors that occur in the try block.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b="1" i="1" dirty="0" smtClean="0"/>
              <a:t>advantage </a:t>
            </a:r>
            <a:r>
              <a:rPr lang="en-GB" i="1" dirty="0" smtClean="0"/>
              <a:t>of using </a:t>
            </a:r>
            <a:r>
              <a:rPr lang="en-GB" b="1" i="1" dirty="0" smtClean="0"/>
              <a:t>is if any of the queries fail, none of them are committed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64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 Using Try … Catch Block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all statements in Try block are successful, it should commit </a:t>
            </a:r>
            <a:endParaRPr lang="en-GB" dirty="0" smtClean="0"/>
          </a:p>
          <a:p>
            <a:pPr lvl="1"/>
            <a:r>
              <a:rPr lang="en-GB" b="1" i="1" dirty="0" smtClean="0"/>
              <a:t>Commit </a:t>
            </a:r>
            <a:r>
              <a:rPr lang="en-GB" b="1" i="1" dirty="0"/>
              <a:t>would be the last line of try block</a:t>
            </a:r>
            <a:r>
              <a:rPr lang="en-GB" dirty="0"/>
              <a:t>.</a:t>
            </a:r>
          </a:p>
          <a:p>
            <a:r>
              <a:rPr lang="en-GB" dirty="0"/>
              <a:t>If an error occurs, the Catch block should rollback the transaction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None of the queries are committed, they are all rolled back.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900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 </a:t>
            </a:r>
            <a:r>
              <a:rPr lang="en-GB" dirty="0"/>
              <a:t>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8000" dirty="0" smtClean="0"/>
              <a:t>The previous transaction with TRY…CATCH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BEGIN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33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</a:t>
            </a:r>
            <a:r>
              <a:rPr lang="en-GB" sz="3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 Property 1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3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City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'P190024'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'Bungalow'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800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'Craig-Y-</a:t>
            </a:r>
            <a:r>
              <a:rPr lang="en-GB" sz="3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Mor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'Caswell Bay'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3BS'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Property 2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[Type]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33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 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'CO19051'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'House'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750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'24 </a:t>
            </a:r>
            <a:r>
              <a:rPr lang="en-GB" sz="33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Sealands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Drive'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'Mumbles'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4JU'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'B0001'</a:t>
            </a:r>
            <a:r>
              <a:rPr lang="en-GB" sz="33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33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3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NULL)</a:t>
            </a:r>
            <a:endParaRPr lang="en-GB" sz="33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COMMIT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END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BEGIN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 error occurred, rollback changes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ROLLBACK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32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PRINT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an error occurred!'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THROW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Throw the error that triggered catch block to calling program</a:t>
            </a:r>
            <a:endParaRPr lang="en-GB" sz="32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32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3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99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 Example Using Try… Catch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95856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try to catch any errors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new client record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[Owner]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FirstName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LastName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PhoneNo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Email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Password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'CO19080'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'Wear'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'34 Albert Road'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'Swansea'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'SA3 7OR'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'01792555555'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'david@where.com'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'password'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the new property for new client managed by S28007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INSERT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City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'P190106'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'CO19080'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'Flat'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480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'8 Novar Drive'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'Glasgow'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'G12 9AX'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'B0006'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'S28007'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Commit ALL changes, inserts successful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COMMIT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TRY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add catch to handle error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Rollback ALL inserts, an error has occurred. Staff S28007 does not exist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ROLLBACK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0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PRINT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an error occurred</a:t>
            </a:r>
            <a:r>
              <a:rPr lang="en-GB" sz="10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!'</a:t>
            </a:r>
            <a:r>
              <a:rPr lang="en-GB" sz="10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 </a:t>
            </a:r>
            <a:endParaRPr lang="en-GB" sz="10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THROW</a:t>
            </a:r>
            <a:r>
              <a:rPr lang="en-GB" sz="10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000" dirty="0" smtClean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END</a:t>
            </a:r>
            <a:r>
              <a:rPr lang="en-GB" sz="1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CATCH</a:t>
            </a:r>
            <a:r>
              <a:rPr lang="en-GB" sz="1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7741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</a:t>
            </a:r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transaction </a:t>
            </a:r>
            <a:r>
              <a:rPr lang="en-GB" dirty="0" smtClean="0"/>
              <a:t>on </a:t>
            </a:r>
            <a:r>
              <a:rPr lang="en-GB" dirty="0"/>
              <a:t>the previous slide is made up of the following actions:</a:t>
            </a:r>
          </a:p>
          <a:p>
            <a:pPr lvl="1"/>
            <a:r>
              <a:rPr lang="en-GB" dirty="0"/>
              <a:t>Add a new property owner – should be no problem</a:t>
            </a:r>
          </a:p>
          <a:p>
            <a:pPr lvl="1"/>
            <a:r>
              <a:rPr lang="en-GB" dirty="0"/>
              <a:t>Add a new property for the new owner in the last step </a:t>
            </a:r>
            <a:r>
              <a:rPr lang="en-GB" b="1" i="1" dirty="0"/>
              <a:t>managed by S28007</a:t>
            </a:r>
            <a:r>
              <a:rPr lang="en-GB" dirty="0" smtClean="0"/>
              <a:t>.</a:t>
            </a:r>
            <a:endParaRPr lang="en-GB" dirty="0"/>
          </a:p>
          <a:p>
            <a:pPr lvl="2"/>
            <a:r>
              <a:rPr lang="en-GB" dirty="0"/>
              <a:t>Oops! Staff member S28007 does not exist.</a:t>
            </a:r>
          </a:p>
          <a:p>
            <a:r>
              <a:rPr lang="en-GB" dirty="0"/>
              <a:t>The 2</a:t>
            </a:r>
            <a:r>
              <a:rPr lang="en-GB" baseline="30000" dirty="0"/>
              <a:t>nd</a:t>
            </a:r>
            <a:r>
              <a:rPr lang="en-GB" dirty="0"/>
              <a:t> SQL statement results in an </a:t>
            </a:r>
            <a:r>
              <a:rPr lang="en-GB" dirty="0" smtClean="0"/>
              <a:t>error </a:t>
            </a:r>
            <a:r>
              <a:rPr lang="en-GB" dirty="0"/>
              <a:t>and causes the Catch block to </a:t>
            </a:r>
            <a:r>
              <a:rPr lang="en-GB" dirty="0" smtClean="0"/>
              <a:t>execute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ollback </a:t>
            </a:r>
            <a:r>
              <a:rPr lang="en-GB" dirty="0"/>
              <a:t>the transaction.</a:t>
            </a:r>
          </a:p>
          <a:p>
            <a:r>
              <a:rPr lang="en-GB" dirty="0"/>
              <a:t>From the query result window, you can also tell which statement caused the error:</a:t>
            </a:r>
          </a:p>
          <a:p>
            <a:pPr lvl="1"/>
            <a:r>
              <a:rPr lang="en-GB" dirty="0"/>
              <a:t>Statement 1:	1 row(s) affected</a:t>
            </a:r>
          </a:p>
          <a:p>
            <a:pPr lvl="1"/>
            <a:r>
              <a:rPr lang="en-GB" dirty="0"/>
              <a:t>Statement 2:	0 row(s) affected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5517232"/>
            <a:ext cx="5838868" cy="966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10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Dream Home has a </a:t>
            </a:r>
            <a:r>
              <a:rPr lang="en-GB" dirty="0"/>
              <a:t>rule that prevents a member of staff </a:t>
            </a:r>
            <a:r>
              <a:rPr lang="en-GB" dirty="0" smtClean="0"/>
              <a:t>managing </a:t>
            </a:r>
            <a:r>
              <a:rPr lang="en-GB" dirty="0"/>
              <a:t>more than 100 properties at the same 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will use a transaction for this but set the limit to </a:t>
            </a:r>
            <a:r>
              <a:rPr lang="en-GB" b="1" dirty="0" smtClean="0"/>
              <a:t>8 properties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Staff member </a:t>
            </a:r>
            <a:r>
              <a:rPr lang="en-GB" dirty="0"/>
              <a:t>S29007 </a:t>
            </a:r>
            <a:r>
              <a:rPr lang="en-GB" dirty="0" smtClean="0"/>
              <a:t>will be used in the example.</a:t>
            </a:r>
          </a:p>
          <a:p>
            <a:pPr lvl="1"/>
            <a:r>
              <a:rPr lang="en-GB" dirty="0" smtClean="0"/>
              <a:t>Every time a new property is assigned to </a:t>
            </a:r>
            <a:r>
              <a:rPr lang="en-GB" dirty="0"/>
              <a:t>S29007</a:t>
            </a:r>
            <a:endParaRPr lang="en-GB" dirty="0" smtClean="0"/>
          </a:p>
          <a:p>
            <a:pPr lvl="2"/>
            <a:r>
              <a:rPr lang="en-GB" dirty="0" smtClean="0"/>
              <a:t>Check how many properties already managed by staff</a:t>
            </a:r>
          </a:p>
          <a:p>
            <a:pPr lvl="3"/>
            <a:r>
              <a:rPr lang="en-GB" dirty="0" smtClean="0"/>
              <a:t>If more than 8, rollback the transaction</a:t>
            </a:r>
          </a:p>
          <a:p>
            <a:pPr lvl="3"/>
            <a:r>
              <a:rPr lang="en-GB" dirty="0" smtClean="0"/>
              <a:t>Otherwise commit the transaction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794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Example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 Start a new transaction called </a:t>
            </a:r>
            <a:r>
              <a:rPr lang="en-GB" sz="14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BEGIN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</a:t>
            </a: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 the new property managed by S28007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INSERT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INTO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OwnerNo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ROOMS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Rent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/>
            </a:r>
            <a:b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City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Postcode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VALUES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(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'P190105'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'CO19029'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'Flat'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480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'8 Novar Drive'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'Glasgow'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'G12 9AX'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/>
            </a:r>
            <a:b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400" dirty="0" smtClean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'B0006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'S29007'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</a:t>
            </a: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how many properties staff is now managing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-- </a:t>
            </a: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 more than 8, not OK, abort the transaction and raise an error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Property p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WHERE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ManagedBy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'S29007'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8</a:t>
            </a: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BEGIN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ROLLBACK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THROW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51000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'Rolling back, staff already doing too much!'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1400" dirty="0" smtClean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END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ELSE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-- </a:t>
            </a:r>
            <a:r>
              <a:rPr lang="en-GB" sz="14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Less than 8, OK to commit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COMMIT</a:t>
            </a:r>
            <a:r>
              <a:rPr lang="en-GB" sz="14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TRANSACTION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AddNewProperty</a:t>
            </a:r>
            <a:r>
              <a:rPr lang="en-GB" sz="1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400" dirty="0">
              <a:solidFill>
                <a:srgbClr val="80808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19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Transaction Example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Try running the transaction</a:t>
            </a:r>
          </a:p>
          <a:p>
            <a:r>
              <a:rPr lang="en-GB" dirty="0" smtClean="0"/>
              <a:t>You should </a:t>
            </a:r>
            <a:r>
              <a:rPr lang="en-GB" dirty="0"/>
              <a:t>get </a:t>
            </a:r>
            <a:r>
              <a:rPr lang="en-GB" dirty="0" smtClean="0"/>
              <a:t>an </a:t>
            </a:r>
            <a:r>
              <a:rPr lang="en-GB" dirty="0"/>
              <a:t>error message. </a:t>
            </a:r>
            <a:endParaRPr lang="en-GB" dirty="0" smtClean="0"/>
          </a:p>
          <a:p>
            <a:pPr lvl="1"/>
            <a:r>
              <a:rPr lang="en-GB" b="1" dirty="0" smtClean="0"/>
              <a:t>Note</a:t>
            </a:r>
            <a:r>
              <a:rPr lang="en-GB" dirty="0"/>
              <a:t>, the use of the error message is optional. I added it for clarity.</a:t>
            </a:r>
          </a:p>
          <a:p>
            <a:r>
              <a:rPr lang="en-GB" dirty="0"/>
              <a:t>Try running the following SQL: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'P190105'</a:t>
            </a:r>
          </a:p>
          <a:p>
            <a:r>
              <a:rPr lang="en-GB" dirty="0"/>
              <a:t>Did it find any matching properties?</a:t>
            </a:r>
          </a:p>
          <a:p>
            <a:pPr lvl="1"/>
            <a:r>
              <a:rPr lang="en-GB" dirty="0"/>
              <a:t>It is unlikely that it did because the transaction was rolled 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21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four basic properties that define transactions.</a:t>
            </a:r>
          </a:p>
          <a:p>
            <a:r>
              <a:rPr lang="en-GB" dirty="0"/>
              <a:t>They are popularly referred to as the </a:t>
            </a:r>
            <a:r>
              <a:rPr lang="en-GB" b="1" dirty="0"/>
              <a:t>ACID</a:t>
            </a:r>
            <a:r>
              <a:rPr lang="en-GB" dirty="0"/>
              <a:t> </a:t>
            </a:r>
            <a:r>
              <a:rPr lang="en-GB" dirty="0" smtClean="0"/>
              <a:t>properties:</a:t>
            </a:r>
            <a:endParaRPr lang="en-GB" dirty="0"/>
          </a:p>
          <a:p>
            <a:pPr lvl="1"/>
            <a:r>
              <a:rPr lang="en-GB" b="1" dirty="0" smtClean="0"/>
              <a:t>A</a:t>
            </a:r>
            <a:r>
              <a:rPr lang="en-GB" dirty="0" smtClean="0"/>
              <a:t>tomicity</a:t>
            </a:r>
          </a:p>
          <a:p>
            <a:pPr lvl="1"/>
            <a:r>
              <a:rPr lang="en-GB" b="1" dirty="0" smtClean="0"/>
              <a:t>C</a:t>
            </a:r>
            <a:r>
              <a:rPr lang="en-GB" dirty="0" smtClean="0"/>
              <a:t>onsistency</a:t>
            </a:r>
          </a:p>
          <a:p>
            <a:pPr lvl="1"/>
            <a:r>
              <a:rPr lang="en-GB" b="1" dirty="0" smtClean="0"/>
              <a:t>I</a:t>
            </a:r>
            <a:r>
              <a:rPr lang="en-GB" dirty="0" smtClean="0"/>
              <a:t>solation</a:t>
            </a:r>
          </a:p>
          <a:p>
            <a:pPr lvl="1"/>
            <a:r>
              <a:rPr lang="en-GB" b="1" dirty="0" smtClean="0"/>
              <a:t>D</a:t>
            </a:r>
            <a:r>
              <a:rPr lang="en-GB" dirty="0" smtClean="0"/>
              <a:t>urability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17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Concurrency Control and Recovery systems play a key role in ensuring these properties:</a:t>
            </a:r>
          </a:p>
          <a:p>
            <a:pPr lvl="1"/>
            <a:r>
              <a:rPr lang="en-GB" b="1" dirty="0"/>
              <a:t>Concurrency Control</a:t>
            </a:r>
            <a:r>
              <a:rPr lang="en-GB" dirty="0"/>
              <a:t>: prevents simultaneous </a:t>
            </a:r>
            <a:r>
              <a:rPr lang="en-GB" dirty="0" smtClean="0"/>
              <a:t>database </a:t>
            </a:r>
            <a:r>
              <a:rPr lang="en-GB" dirty="0"/>
              <a:t>accesses from </a:t>
            </a:r>
            <a:r>
              <a:rPr lang="en-GB" i="1" dirty="0"/>
              <a:t>interfering</a:t>
            </a:r>
            <a:r>
              <a:rPr lang="en-GB" dirty="0"/>
              <a:t> with one another.</a:t>
            </a:r>
          </a:p>
          <a:p>
            <a:pPr lvl="1"/>
            <a:r>
              <a:rPr lang="en-GB" b="1" dirty="0"/>
              <a:t>Recovery</a:t>
            </a:r>
            <a:r>
              <a:rPr lang="en-GB" dirty="0"/>
              <a:t>: </a:t>
            </a:r>
            <a:r>
              <a:rPr lang="en-GB" i="1" dirty="0"/>
              <a:t>restoring</a:t>
            </a:r>
            <a:r>
              <a:rPr lang="en-GB" dirty="0"/>
              <a:t> the database to a correct state following a failure.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7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ACID Properties of Transactions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71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8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52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9110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Atomicity</a:t>
                      </a:r>
                    </a:p>
                    <a:p>
                      <a:pPr algn="ctr"/>
                      <a:endParaRPr lang="en-GB" sz="12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/>
                        <a:t>All or</a:t>
                      </a:r>
                      <a:r>
                        <a:rPr lang="en-GB" sz="1600" b="1" baseline="0" dirty="0"/>
                        <a:t> nothing</a:t>
                      </a:r>
                      <a:r>
                        <a:rPr lang="en-GB" sz="1600" baseline="0" dirty="0"/>
                        <a:t>!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A transaction is not divisible.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baseline="0" dirty="0"/>
                        <a:t>It is performed in its entirety or not at all</a:t>
                      </a:r>
                      <a:r>
                        <a:rPr lang="en-GB" sz="1600" baseline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Consistency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Each transaction </a:t>
                      </a:r>
                      <a:r>
                        <a:rPr lang="en-GB" sz="1600" i="1" baseline="0" dirty="0"/>
                        <a:t>must </a:t>
                      </a:r>
                      <a:r>
                        <a:rPr lang="en-GB" sz="1600" b="1" i="1" baseline="0" dirty="0"/>
                        <a:t>leave the database in a consistent state</a:t>
                      </a:r>
                      <a:r>
                        <a:rPr lang="en-GB" sz="1600" baseline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/>
                        <a:t>All rules must be applied and invalid transactions are not saved.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Isolation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i="1" dirty="0"/>
                        <a:t>Partial effects </a:t>
                      </a:r>
                      <a:r>
                        <a:rPr lang="en-GB" sz="1600" i="1" dirty="0"/>
                        <a:t>of incomplete transactions </a:t>
                      </a:r>
                      <a:r>
                        <a:rPr lang="en-GB" sz="1600" b="1" i="1" dirty="0"/>
                        <a:t>should</a:t>
                      </a:r>
                      <a:r>
                        <a:rPr lang="en-GB" sz="1600" i="1" dirty="0"/>
                        <a:t> </a:t>
                      </a:r>
                      <a:r>
                        <a:rPr lang="en-GB" sz="1600" b="1" i="1" dirty="0"/>
                        <a:t>not be visible to other transactions</a:t>
                      </a:r>
                      <a:r>
                        <a:rPr lang="en-GB" sz="1600" i="1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kumimoji="0" lang="en-GB" sz="16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Transactions execute independently.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Durability</a:t>
                      </a:r>
                    </a:p>
                    <a:p>
                      <a:endParaRPr lang="en-GB" sz="1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i="1" dirty="0"/>
                        <a:t>A</a:t>
                      </a:r>
                      <a:r>
                        <a:rPr lang="en-GB" sz="1600" i="1" baseline="0" dirty="0"/>
                        <a:t> </a:t>
                      </a:r>
                      <a:r>
                        <a:rPr lang="en-GB" sz="1600" b="1" i="1" baseline="0" dirty="0"/>
                        <a:t>c</a:t>
                      </a:r>
                      <a:r>
                        <a:rPr lang="en-GB" sz="1600" b="1" i="1" dirty="0"/>
                        <a:t>ommitted transaction is permanently recorded</a:t>
                      </a:r>
                      <a:r>
                        <a:rPr lang="en-GB" sz="1600" b="1" i="1" baseline="0" dirty="0"/>
                        <a:t> in the database</a:t>
                      </a:r>
                      <a:r>
                        <a:rPr lang="en-GB" sz="1600" b="1" i="1" dirty="0"/>
                        <a:t> </a:t>
                      </a:r>
                      <a:r>
                        <a:rPr lang="en-GB" sz="1600" i="1" dirty="0"/>
                        <a:t>and must not be lost because of a later failure.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47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 </a:t>
                      </a:r>
                      <a:r>
                        <a:rPr lang="en-GB" sz="1400" b="0" i="0" u="none" dirty="0"/>
                        <a:t>of the </a:t>
                      </a:r>
                      <a:r>
                        <a:rPr lang="en-GB" sz="1400" b="1" i="1" u="none" dirty="0"/>
                        <a:t>Recovery</a:t>
                      </a:r>
                      <a:r>
                        <a:rPr lang="en-GB" sz="1400" dirty="0"/>
                        <a:t> Subsystem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0" dirty="0" smtClean="0"/>
                        <a:t>DBMS enforces all constraints</a:t>
                      </a:r>
                      <a:r>
                        <a:rPr lang="en-GB" sz="1400" b="0" i="0" baseline="0" dirty="0" smtClean="0"/>
                        <a:t> defined to enforce this.</a:t>
                      </a: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dirty="0"/>
                        <a:t>The </a:t>
                      </a:r>
                      <a:r>
                        <a:rPr lang="en-GB" sz="1400" b="1" i="1" dirty="0"/>
                        <a:t>Developers</a:t>
                      </a:r>
                      <a:r>
                        <a:rPr lang="en-GB" sz="1400" dirty="0"/>
                        <a:t>  also have</a:t>
                      </a:r>
                      <a:r>
                        <a:rPr lang="en-GB" sz="1400" baseline="0" dirty="0"/>
                        <a:t> a role to play to </a:t>
                      </a:r>
                      <a:r>
                        <a:rPr lang="en-GB" sz="1400" dirty="0"/>
                        <a:t>ensure consistency.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 </a:t>
                      </a:r>
                      <a:r>
                        <a:rPr lang="en-GB" sz="1400" b="1" i="1" dirty="0"/>
                        <a:t>Concurrency</a:t>
                      </a:r>
                      <a:r>
                        <a:rPr lang="en-GB" sz="1400" b="1" i="1" baseline="0" dirty="0"/>
                        <a:t> control</a:t>
                      </a:r>
                      <a:r>
                        <a:rPr lang="en-GB" sz="1400" b="0" i="0" baseline="0" dirty="0"/>
                        <a:t> subsystem.</a:t>
                      </a:r>
                      <a:endParaRPr lang="en-GB" sz="1400" b="1" i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1400" b="0" i="0" u="none" dirty="0" smtClean="0"/>
                        <a:t>Responsibility</a:t>
                      </a:r>
                      <a:r>
                        <a:rPr lang="en-GB" sz="1400" i="0" dirty="0" smtClean="0"/>
                        <a:t> </a:t>
                      </a:r>
                      <a:r>
                        <a:rPr lang="en-GB" sz="1400" i="0" dirty="0"/>
                        <a:t>of the</a:t>
                      </a:r>
                      <a:r>
                        <a:rPr lang="en-GB" sz="1400" i="0" baseline="0" dirty="0"/>
                        <a:t> </a:t>
                      </a:r>
                      <a:r>
                        <a:rPr lang="en-GB" sz="1400" b="1" i="0" baseline="0" dirty="0"/>
                        <a:t>Recovery</a:t>
                      </a:r>
                      <a:r>
                        <a:rPr lang="en-GB" sz="1400" i="0" baseline="0" dirty="0"/>
                        <a:t> Subsystem.</a:t>
                      </a:r>
                      <a:endParaRPr lang="en-GB" sz="1400" i="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1187624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6" name="Oval 5"/>
          <p:cNvSpPr/>
          <p:nvPr/>
        </p:nvSpPr>
        <p:spPr>
          <a:xfrm>
            <a:off x="3275856" y="1656949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</a:p>
        </p:txBody>
      </p:sp>
      <p:sp>
        <p:nvSpPr>
          <p:cNvPr id="7" name="Oval 6"/>
          <p:cNvSpPr/>
          <p:nvPr/>
        </p:nvSpPr>
        <p:spPr>
          <a:xfrm>
            <a:off x="5292080" y="1643714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</a:p>
        </p:txBody>
      </p:sp>
      <p:sp>
        <p:nvSpPr>
          <p:cNvPr id="8" name="Oval 7"/>
          <p:cNvSpPr/>
          <p:nvPr/>
        </p:nvSpPr>
        <p:spPr>
          <a:xfrm>
            <a:off x="7308304" y="1628800"/>
            <a:ext cx="792088" cy="676221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187624" y="5157192"/>
            <a:ext cx="6912768" cy="0"/>
          </a:xfrm>
          <a:prstGeom prst="straightConnector1">
            <a:avLst/>
          </a:prstGeom>
          <a:ln w="5715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74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/>
              <a:t>A</a:t>
            </a:r>
            <a:r>
              <a:rPr lang="en-GB" b="1" dirty="0"/>
              <a:t>tomicity</a:t>
            </a:r>
            <a:r>
              <a:rPr lang="en-GB" dirty="0"/>
              <a:t>: The “all or nothing property”</a:t>
            </a:r>
          </a:p>
          <a:p>
            <a:pPr lvl="1"/>
            <a:r>
              <a:rPr lang="en-GB" dirty="0"/>
              <a:t>A transaction is an </a:t>
            </a:r>
            <a:r>
              <a:rPr lang="en-GB" i="1" dirty="0"/>
              <a:t>indivisible unit, either </a:t>
            </a:r>
            <a:r>
              <a:rPr lang="en-GB" b="1" i="1" dirty="0"/>
              <a:t>performed in its entirety or not at all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DBMS </a:t>
            </a:r>
            <a:r>
              <a:rPr lang="en-GB" b="1" i="1" dirty="0"/>
              <a:t>recovery subsystem </a:t>
            </a:r>
            <a:r>
              <a:rPr lang="en-GB" dirty="0"/>
              <a:t>to ensure atomicity.</a:t>
            </a:r>
          </a:p>
          <a:p>
            <a:r>
              <a:rPr lang="en-GB" b="1" u="sng" dirty="0"/>
              <a:t>C</a:t>
            </a:r>
            <a:r>
              <a:rPr lang="en-GB" b="1" dirty="0"/>
              <a:t>onsistency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A transaction must </a:t>
            </a:r>
            <a:r>
              <a:rPr lang="en-GB" b="1" i="1" dirty="0"/>
              <a:t>transform the database from one consistent state to another consistent state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both the </a:t>
            </a:r>
            <a:r>
              <a:rPr lang="en-GB" b="1" i="1" dirty="0"/>
              <a:t>DBMS and the database application developers</a:t>
            </a:r>
            <a:r>
              <a:rPr lang="en-GB" dirty="0"/>
              <a:t> to ensure consistency.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54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ACID Properties of Transactions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u="sng" dirty="0"/>
              <a:t>I</a:t>
            </a:r>
            <a:r>
              <a:rPr lang="en-GB" b="1" dirty="0"/>
              <a:t>solation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Transactions complete independently of each other.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partial effects of incomplete transactions should not be visible to other transactions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is the responsibility of the </a:t>
            </a:r>
            <a:r>
              <a:rPr lang="en-GB" b="1" i="1" dirty="0"/>
              <a:t>concurrency control</a:t>
            </a:r>
            <a:r>
              <a:rPr lang="en-GB" dirty="0"/>
              <a:t> </a:t>
            </a:r>
            <a:r>
              <a:rPr lang="en-GB" b="1" i="1" dirty="0"/>
              <a:t>subsystem</a:t>
            </a:r>
            <a:r>
              <a:rPr lang="en-GB" dirty="0"/>
              <a:t> to ensure isolation.</a:t>
            </a:r>
          </a:p>
          <a:p>
            <a:r>
              <a:rPr lang="en-GB" b="1" u="sng" dirty="0"/>
              <a:t>D</a:t>
            </a:r>
            <a:r>
              <a:rPr lang="en-GB" b="1" dirty="0"/>
              <a:t>urability</a:t>
            </a:r>
            <a:r>
              <a:rPr lang="en-GB" dirty="0"/>
              <a:t>: </a:t>
            </a:r>
          </a:p>
          <a:p>
            <a:pPr lvl="1"/>
            <a:r>
              <a:rPr lang="en-GB" b="1" i="1" dirty="0"/>
              <a:t>Effects of a committed </a:t>
            </a:r>
            <a:r>
              <a:rPr lang="en-GB" b="1" i="1" dirty="0" smtClean="0"/>
              <a:t>transaction </a:t>
            </a:r>
            <a:r>
              <a:rPr lang="en-GB" b="1" i="1" dirty="0"/>
              <a:t>are permanent and must not be lost because of a later failure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Once committed, the effects must be recorded in the database.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recovery subsystem </a:t>
            </a:r>
            <a:r>
              <a:rPr lang="en-GB" dirty="0"/>
              <a:t>of the DBMS ensures durability.</a:t>
            </a:r>
          </a:p>
        </p:txBody>
      </p:sp>
    </p:spTree>
    <p:extLst>
      <p:ext uri="{BB962C8B-B14F-4D97-AF65-F5344CB8AC3E}">
        <p14:creationId xmlns:p14="http://schemas.microsoft.com/office/powerpoint/2010/main" val="73008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you think of how you can use a Transaction for a database application that sells tickets for Events online?</a:t>
            </a:r>
          </a:p>
          <a:p>
            <a:r>
              <a:rPr lang="en-GB" dirty="0"/>
              <a:t>For </a:t>
            </a:r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series of actions will make up a transaction to complete the purchase of a ticket?</a:t>
            </a:r>
          </a:p>
          <a:p>
            <a:pPr lvl="1"/>
            <a:r>
              <a:rPr lang="en-GB" dirty="0"/>
              <a:t>Is there any benefit to making this a transaction? If yes, why?</a:t>
            </a:r>
          </a:p>
        </p:txBody>
      </p:sp>
    </p:spTree>
    <p:extLst>
      <p:ext uri="{BB962C8B-B14F-4D97-AF65-F5344CB8AC3E}">
        <p14:creationId xmlns:p14="http://schemas.microsoft.com/office/powerpoint/2010/main" val="360242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following is a snapshot of an online shopping basket.</a:t>
            </a:r>
          </a:p>
          <a:p>
            <a:r>
              <a:rPr lang="en-GB" dirty="0" smtClean="0"/>
              <a:t>How many tables should it insert </a:t>
            </a:r>
            <a:r>
              <a:rPr lang="en-GB" dirty="0"/>
              <a:t>new order and items into </a:t>
            </a:r>
            <a:r>
              <a:rPr lang="en-GB" dirty="0" smtClean="0"/>
              <a:t>when </a:t>
            </a:r>
            <a:r>
              <a:rPr lang="en-GB" dirty="0" smtClean="0"/>
              <a:t>the user checks out?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3501008"/>
            <a:ext cx="8104644" cy="332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35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Define the term “Transaction”</a:t>
            </a:r>
          </a:p>
          <a:p>
            <a:r>
              <a:rPr lang="en-GB" dirty="0" smtClean="0"/>
              <a:t>What are the two possible outcomes of a transaction?</a:t>
            </a:r>
          </a:p>
          <a:p>
            <a:r>
              <a:rPr lang="en-GB" dirty="0" smtClean="0"/>
              <a:t>Transactions have four properties know as the </a:t>
            </a:r>
            <a:r>
              <a:rPr lang="en-GB" dirty="0"/>
              <a:t>“</a:t>
            </a:r>
            <a:r>
              <a:rPr lang="en-GB" dirty="0" err="1"/>
              <a:t>ACIDity</a:t>
            </a:r>
            <a:r>
              <a:rPr lang="en-GB" dirty="0"/>
              <a:t>” properties of transactions. </a:t>
            </a:r>
            <a:endParaRPr lang="en-GB" dirty="0" smtClean="0"/>
          </a:p>
          <a:p>
            <a:pPr lvl="1"/>
            <a:r>
              <a:rPr lang="en-GB" dirty="0"/>
              <a:t>Identify and describe the four properties of a </a:t>
            </a:r>
            <a:r>
              <a:rPr lang="en-GB" dirty="0" smtClean="0"/>
              <a:t>transaction.</a:t>
            </a:r>
          </a:p>
          <a:p>
            <a:r>
              <a:rPr lang="en-GB" dirty="0" smtClean="0"/>
              <a:t>What are the keywords used to denote the boundaries of an </a:t>
            </a:r>
            <a:r>
              <a:rPr lang="en-GB" b="1" dirty="0" smtClean="0"/>
              <a:t>explicit</a:t>
            </a:r>
            <a:r>
              <a:rPr lang="en-GB" dirty="0" smtClean="0"/>
              <a:t> transaction?</a:t>
            </a:r>
            <a:endParaRPr lang="en-GB" dirty="0"/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8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following is a snapshot of an online shopping basket.</a:t>
            </a:r>
          </a:p>
          <a:p>
            <a:r>
              <a:rPr lang="en-GB" dirty="0" smtClean="0"/>
              <a:t>How many tables should it insert the new order and items into when the user checks out?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3501008"/>
            <a:ext cx="8104644" cy="3321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18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 smtClean="0"/>
              <a:t>Hopefully you said </a:t>
            </a:r>
            <a:r>
              <a:rPr lang="en-GB" b="1" dirty="0" smtClean="0"/>
              <a:t>2 tables</a:t>
            </a:r>
            <a:r>
              <a:rPr lang="en-GB" dirty="0" smtClean="0"/>
              <a:t> in the last question.</a:t>
            </a:r>
          </a:p>
          <a:p>
            <a:r>
              <a:rPr lang="en-GB" dirty="0" smtClean="0"/>
              <a:t>Let’s assume the tables are Order and </a:t>
            </a:r>
            <a:r>
              <a:rPr lang="en-GB" dirty="0" err="1" smtClean="0"/>
              <a:t>OrderItem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Write an explicit transaction to add a new order with the two items.</a:t>
            </a:r>
          </a:p>
          <a:p>
            <a:pPr lvl="1"/>
            <a:r>
              <a:rPr lang="en-GB" dirty="0" smtClean="0"/>
              <a:t>What are the benefits of using an explicit transaction to insert the items?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4364584"/>
            <a:ext cx="6051468" cy="2480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57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17824</TotalTime>
  <Words>3280</Words>
  <Application>Microsoft Office PowerPoint</Application>
  <PresentationFormat>On-screen Show (4:3)</PresentationFormat>
  <Paragraphs>358</Paragraphs>
  <Slides>43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Transaction Management I</vt:lpstr>
      <vt:lpstr>Today’s Lecture</vt:lpstr>
      <vt:lpstr>Database Reliability and Consistency</vt:lpstr>
      <vt:lpstr>Database Reliability and Consistency</vt:lpstr>
      <vt:lpstr>What is a Transaction?</vt:lpstr>
      <vt:lpstr>What is a Transaction?</vt:lpstr>
      <vt:lpstr>Transaction Examples</vt:lpstr>
      <vt:lpstr>A Simple Transaction Example</vt:lpstr>
      <vt:lpstr>A Simple Transaction Example</vt:lpstr>
      <vt:lpstr>A More Complex Transaction Example</vt:lpstr>
      <vt:lpstr>A More Complex Transaction</vt:lpstr>
      <vt:lpstr>A More Complex Transaction</vt:lpstr>
      <vt:lpstr>A More Complex Transaction</vt:lpstr>
      <vt:lpstr>A More Complex Transaction</vt:lpstr>
      <vt:lpstr>Transactions</vt:lpstr>
      <vt:lpstr>Transaction Outcomes</vt:lpstr>
      <vt:lpstr>Transaction Outcomes</vt:lpstr>
      <vt:lpstr>Transaction States</vt:lpstr>
      <vt:lpstr>Transaction States and SQL</vt:lpstr>
      <vt:lpstr>Transactions and SQL</vt:lpstr>
      <vt:lpstr>Transactions and SQL</vt:lpstr>
      <vt:lpstr>Transaction State Diagram</vt:lpstr>
      <vt:lpstr>Transactions in MS SQL Server</vt:lpstr>
      <vt:lpstr>Transaction Example</vt:lpstr>
      <vt:lpstr>Transactions Using Try … Catch Block</vt:lpstr>
      <vt:lpstr>Transactions Using Try … Catch Block</vt:lpstr>
      <vt:lpstr>Transaction Example Using Try… Catch</vt:lpstr>
      <vt:lpstr>Transaction Example Using Try… Catch</vt:lpstr>
      <vt:lpstr>Transaction Example</vt:lpstr>
      <vt:lpstr>Transaction Example</vt:lpstr>
      <vt:lpstr>Transaction Example Solution</vt:lpstr>
      <vt:lpstr>Transaction Example Test</vt:lpstr>
      <vt:lpstr>ACID Properties of Transactions</vt:lpstr>
      <vt:lpstr>ACID Properties of Transactions</vt:lpstr>
      <vt:lpstr>ACID Properties of Transactions</vt:lpstr>
      <vt:lpstr>ACID Properties of Transactions</vt:lpstr>
      <vt:lpstr>ACID Properties of Transactions</vt:lpstr>
      <vt:lpstr>Question</vt:lpstr>
      <vt:lpstr>Question</vt:lpstr>
      <vt:lpstr>Lab Exercise</vt:lpstr>
      <vt:lpstr>Revision Questions</vt:lpstr>
      <vt:lpstr>Revision Questions</vt:lpstr>
      <vt:lpstr>Revision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1561</cp:revision>
  <cp:lastPrinted>2014-09-29T16:21:25Z</cp:lastPrinted>
  <dcterms:created xsi:type="dcterms:W3CDTF">2013-09-18T07:00:31Z</dcterms:created>
  <dcterms:modified xsi:type="dcterms:W3CDTF">2020-01-28T12:57:54Z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