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9" r:id="rId4"/>
    <p:sldId id="261" r:id="rId5"/>
    <p:sldId id="258" r:id="rId6"/>
    <p:sldId id="266" r:id="rId7"/>
    <p:sldId id="273" r:id="rId8"/>
    <p:sldId id="270" r:id="rId9"/>
    <p:sldId id="267" r:id="rId10"/>
    <p:sldId id="271" r:id="rId11"/>
    <p:sldId id="262" r:id="rId12"/>
    <p:sldId id="268" r:id="rId13"/>
    <p:sldId id="263" r:id="rId14"/>
    <p:sldId id="272" r:id="rId15"/>
  </p:sldIdLst>
  <p:sldSz cx="12192000" cy="6858000"/>
  <p:notesSz cx="6800850" cy="99329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D8D28B6-285E-4A54-8A74-DF7C2A904D93}">
          <p14:sldIdLst>
            <p14:sldId id="256"/>
            <p14:sldId id="257"/>
            <p14:sldId id="269"/>
            <p14:sldId id="261"/>
            <p14:sldId id="258"/>
            <p14:sldId id="266"/>
            <p14:sldId id="273"/>
            <p14:sldId id="270"/>
            <p14:sldId id="267"/>
            <p14:sldId id="271"/>
            <p14:sldId id="262"/>
          </p14:sldIdLst>
        </p14:section>
        <p14:section name="References" id="{62367539-4F86-4329-AD0E-B0B0A7513AF1}">
          <p14:sldIdLst>
            <p14:sldId id="268"/>
            <p14:sldId id="263"/>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A4972"/>
    <a:srgbClr val="C1A875"/>
    <a:srgbClr val="A7CE2F"/>
    <a:srgbClr val="FFFFFF"/>
    <a:srgbClr val="062856"/>
    <a:srgbClr val="1FBA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1838C1-89BD-441C-8CA3-2357B85D09D3}" v="61" dt="2025-09-25T11:43:37.5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1" autoAdjust="0"/>
    <p:restoredTop sz="75303" autoAdjust="0"/>
  </p:normalViewPr>
  <p:slideViewPr>
    <p:cSldViewPr snapToGrid="0">
      <p:cViewPr varScale="1">
        <p:scale>
          <a:sx n="83" d="100"/>
          <a:sy n="83" d="100"/>
        </p:scale>
        <p:origin x="157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image" Target="../media/image12.jpg"/><Relationship Id="rId4" Type="http://schemas.openxmlformats.org/officeDocument/2006/relationships/image" Target="../media/image15.jpg"/></Relationships>
</file>

<file path=ppt/diagrams/_rels/drawing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3.jpg"/><Relationship Id="rId1" Type="http://schemas.openxmlformats.org/officeDocument/2006/relationships/image" Target="../media/image14.jpg"/><Relationship Id="rId4" Type="http://schemas.openxmlformats.org/officeDocument/2006/relationships/image" Target="../media/image15.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705880-00ED-4A8E-A0E9-0EBEA4DDD9B4}" type="doc">
      <dgm:prSet loTypeId="urn:microsoft.com/office/officeart/2005/8/layout/funnel1" loCatId="process" qsTypeId="urn:microsoft.com/office/officeart/2005/8/quickstyle/simple1" qsCatId="simple" csTypeId="urn:microsoft.com/office/officeart/2005/8/colors/accent1_2" csCatId="accent1" phldr="1"/>
      <dgm:spPr/>
      <dgm:t>
        <a:bodyPr/>
        <a:lstStyle/>
        <a:p>
          <a:endParaRPr lang="en-GB"/>
        </a:p>
      </dgm:t>
    </dgm:pt>
    <dgm:pt modelId="{AEE8BC8A-BC53-4494-BBBA-B22B80FA6A26}">
      <dgm:prSet phldrT="[Text]"/>
      <dgm:spPr>
        <a:solidFill>
          <a:srgbClr val="7030A0"/>
        </a:solidFill>
      </dgm:spPr>
      <dgm:t>
        <a:bodyPr/>
        <a:lstStyle/>
        <a:p>
          <a:r>
            <a:rPr lang="en-GB" dirty="0">
              <a:latin typeface="Arial" panose="020B0604020202020204" pitchFamily="34" charset="0"/>
              <a:cs typeface="Arial" panose="020B0604020202020204" pitchFamily="34" charset="0"/>
            </a:rPr>
            <a:t>Review Literature</a:t>
          </a:r>
        </a:p>
      </dgm:t>
    </dgm:pt>
    <dgm:pt modelId="{6E1FE71B-4B4F-4492-9AF2-6FEC81D710B5}" type="parTrans" cxnId="{07471044-1029-45D2-8AF2-875CD117537F}">
      <dgm:prSet/>
      <dgm:spPr/>
      <dgm:t>
        <a:bodyPr/>
        <a:lstStyle/>
        <a:p>
          <a:endParaRPr lang="en-GB">
            <a:latin typeface="Arial" panose="020B0604020202020204" pitchFamily="34" charset="0"/>
            <a:cs typeface="Arial" panose="020B0604020202020204" pitchFamily="34" charset="0"/>
          </a:endParaRPr>
        </a:p>
      </dgm:t>
    </dgm:pt>
    <dgm:pt modelId="{54DD2A5C-5AB9-4770-908F-8F3695DCF28D}" type="sibTrans" cxnId="{07471044-1029-45D2-8AF2-875CD117537F}">
      <dgm:prSet/>
      <dgm:spPr/>
      <dgm:t>
        <a:bodyPr/>
        <a:lstStyle/>
        <a:p>
          <a:endParaRPr lang="en-GB">
            <a:latin typeface="Arial" panose="020B0604020202020204" pitchFamily="34" charset="0"/>
            <a:cs typeface="Arial" panose="020B0604020202020204" pitchFamily="34" charset="0"/>
          </a:endParaRPr>
        </a:p>
      </dgm:t>
    </dgm:pt>
    <dgm:pt modelId="{E2491E8E-AB97-4605-82CC-B318A7583581}">
      <dgm:prSet phldrT="[Text]"/>
      <dgm:spPr>
        <a:solidFill>
          <a:srgbClr val="C1A875"/>
        </a:solidFill>
      </dgm:spPr>
      <dgm:t>
        <a:bodyPr/>
        <a:lstStyle/>
        <a:p>
          <a:r>
            <a:rPr lang="en-GB" dirty="0">
              <a:latin typeface="Arial" panose="020B0604020202020204" pitchFamily="34" charset="0"/>
              <a:cs typeface="Arial" panose="020B0604020202020204" pitchFamily="34" charset="0"/>
            </a:rPr>
            <a:t>Semi-Structured interviews</a:t>
          </a:r>
        </a:p>
      </dgm:t>
    </dgm:pt>
    <dgm:pt modelId="{94F779C5-30D0-4983-9FEF-14B8F8FA2E30}" type="parTrans" cxnId="{E917764F-9F1A-4518-88BA-628A95A746D6}">
      <dgm:prSet/>
      <dgm:spPr/>
      <dgm:t>
        <a:bodyPr/>
        <a:lstStyle/>
        <a:p>
          <a:endParaRPr lang="en-GB">
            <a:latin typeface="Arial" panose="020B0604020202020204" pitchFamily="34" charset="0"/>
            <a:cs typeface="Arial" panose="020B0604020202020204" pitchFamily="34" charset="0"/>
          </a:endParaRPr>
        </a:p>
      </dgm:t>
    </dgm:pt>
    <dgm:pt modelId="{C8A97C29-7BA2-4AE3-9350-705827399F26}" type="sibTrans" cxnId="{E917764F-9F1A-4518-88BA-628A95A746D6}">
      <dgm:prSet/>
      <dgm:spPr/>
      <dgm:t>
        <a:bodyPr/>
        <a:lstStyle/>
        <a:p>
          <a:endParaRPr lang="en-GB">
            <a:latin typeface="Arial" panose="020B0604020202020204" pitchFamily="34" charset="0"/>
            <a:cs typeface="Arial" panose="020B0604020202020204" pitchFamily="34" charset="0"/>
          </a:endParaRPr>
        </a:p>
      </dgm:t>
    </dgm:pt>
    <dgm:pt modelId="{6E80C6B5-FA0F-4BCC-BC49-7FE92E495136}">
      <dgm:prSet phldrT="[Text]"/>
      <dgm:spPr>
        <a:solidFill>
          <a:srgbClr val="3A4972"/>
        </a:solidFill>
      </dgm:spPr>
      <dgm:t>
        <a:bodyPr/>
        <a:lstStyle/>
        <a:p>
          <a:r>
            <a:rPr lang="en-GB" dirty="0">
              <a:latin typeface="Arial" panose="020B0604020202020204" pitchFamily="34" charset="0"/>
              <a:cs typeface="Arial" panose="020B0604020202020204" pitchFamily="34" charset="0"/>
            </a:rPr>
            <a:t>Pragmatic Philosophy</a:t>
          </a:r>
        </a:p>
      </dgm:t>
    </dgm:pt>
    <dgm:pt modelId="{994CDF55-D34E-403E-AB0A-70A275DCD321}" type="parTrans" cxnId="{87DFDC6A-1163-46E8-8B1F-7438521ADBD4}">
      <dgm:prSet/>
      <dgm:spPr/>
      <dgm:t>
        <a:bodyPr/>
        <a:lstStyle/>
        <a:p>
          <a:endParaRPr lang="en-GB">
            <a:latin typeface="Arial" panose="020B0604020202020204" pitchFamily="34" charset="0"/>
            <a:cs typeface="Arial" panose="020B0604020202020204" pitchFamily="34" charset="0"/>
          </a:endParaRPr>
        </a:p>
      </dgm:t>
    </dgm:pt>
    <dgm:pt modelId="{DC80426B-7CA5-4001-A6A3-F5067562D6A1}" type="sibTrans" cxnId="{87DFDC6A-1163-46E8-8B1F-7438521ADBD4}">
      <dgm:prSet/>
      <dgm:spPr/>
      <dgm:t>
        <a:bodyPr/>
        <a:lstStyle/>
        <a:p>
          <a:endParaRPr lang="en-GB">
            <a:latin typeface="Arial" panose="020B0604020202020204" pitchFamily="34" charset="0"/>
            <a:cs typeface="Arial" panose="020B0604020202020204" pitchFamily="34" charset="0"/>
          </a:endParaRPr>
        </a:p>
      </dgm:t>
    </dgm:pt>
    <dgm:pt modelId="{1FAB68BB-BD1D-474F-AF8A-106F64917D5D}">
      <dgm:prSet phldrT="[Text]"/>
      <dgm:spPr/>
      <dgm:t>
        <a:bodyPr/>
        <a:lstStyle/>
        <a:p>
          <a:r>
            <a:rPr lang="en-GB" dirty="0">
              <a:solidFill>
                <a:srgbClr val="3A4972"/>
              </a:solidFill>
              <a:latin typeface="Arial" panose="020B0604020202020204" pitchFamily="34" charset="0"/>
              <a:cs typeface="Arial" panose="020B0604020202020204" pitchFamily="34" charset="0"/>
            </a:rPr>
            <a:t>Recommendations</a:t>
          </a:r>
        </a:p>
      </dgm:t>
    </dgm:pt>
    <dgm:pt modelId="{91BC65B5-DC1F-46CB-9BAE-BBA9D6F83489}" type="parTrans" cxnId="{0F3D4E1C-596B-4633-9854-E6C2181D1253}">
      <dgm:prSet/>
      <dgm:spPr/>
      <dgm:t>
        <a:bodyPr/>
        <a:lstStyle/>
        <a:p>
          <a:endParaRPr lang="en-GB">
            <a:latin typeface="Arial" panose="020B0604020202020204" pitchFamily="34" charset="0"/>
            <a:cs typeface="Arial" panose="020B0604020202020204" pitchFamily="34" charset="0"/>
          </a:endParaRPr>
        </a:p>
      </dgm:t>
    </dgm:pt>
    <dgm:pt modelId="{91516B11-CF80-45D3-A36A-8BB745315F26}" type="sibTrans" cxnId="{0F3D4E1C-596B-4633-9854-E6C2181D1253}">
      <dgm:prSet/>
      <dgm:spPr/>
      <dgm:t>
        <a:bodyPr/>
        <a:lstStyle/>
        <a:p>
          <a:endParaRPr lang="en-GB">
            <a:latin typeface="Arial" panose="020B0604020202020204" pitchFamily="34" charset="0"/>
            <a:cs typeface="Arial" panose="020B0604020202020204" pitchFamily="34" charset="0"/>
          </a:endParaRPr>
        </a:p>
      </dgm:t>
    </dgm:pt>
    <dgm:pt modelId="{E401BE83-2B7E-41A8-8DB2-FBD7B123BEEB}" type="pres">
      <dgm:prSet presAssocID="{C9705880-00ED-4A8E-A0E9-0EBEA4DDD9B4}" presName="Name0" presStyleCnt="0">
        <dgm:presLayoutVars>
          <dgm:chMax val="4"/>
          <dgm:resizeHandles val="exact"/>
        </dgm:presLayoutVars>
      </dgm:prSet>
      <dgm:spPr/>
    </dgm:pt>
    <dgm:pt modelId="{AD9D1D89-23EA-4F52-8A78-74CE3ED333AF}" type="pres">
      <dgm:prSet presAssocID="{C9705880-00ED-4A8E-A0E9-0EBEA4DDD9B4}" presName="ellipse" presStyleLbl="trBgShp" presStyleIdx="0" presStyleCnt="1" custLinFactNeighborX="155" custLinFactNeighborY="8691"/>
      <dgm:spPr>
        <a:ln>
          <a:solidFill>
            <a:srgbClr val="3A4972"/>
          </a:solidFill>
        </a:ln>
      </dgm:spPr>
    </dgm:pt>
    <dgm:pt modelId="{DD63F290-2B4A-480F-8131-8BED48854435}" type="pres">
      <dgm:prSet presAssocID="{C9705880-00ED-4A8E-A0E9-0EBEA4DDD9B4}" presName="arrow1" presStyleLbl="fgShp" presStyleIdx="0" presStyleCnt="1"/>
      <dgm:spPr/>
    </dgm:pt>
    <dgm:pt modelId="{984A43B3-76C7-430B-8716-D6E2609AE0BC}" type="pres">
      <dgm:prSet presAssocID="{C9705880-00ED-4A8E-A0E9-0EBEA4DDD9B4}" presName="rectangle" presStyleLbl="revTx" presStyleIdx="0" presStyleCnt="1">
        <dgm:presLayoutVars>
          <dgm:bulletEnabled val="1"/>
        </dgm:presLayoutVars>
      </dgm:prSet>
      <dgm:spPr/>
    </dgm:pt>
    <dgm:pt modelId="{189E06B9-C9CF-4ACC-A2A4-A40C7EB1922C}" type="pres">
      <dgm:prSet presAssocID="{E2491E8E-AB97-4605-82CC-B318A7583581}" presName="item1" presStyleLbl="node1" presStyleIdx="0" presStyleCnt="3">
        <dgm:presLayoutVars>
          <dgm:bulletEnabled val="1"/>
        </dgm:presLayoutVars>
      </dgm:prSet>
      <dgm:spPr/>
    </dgm:pt>
    <dgm:pt modelId="{BC7821A4-5BD9-4719-9638-584E6D7F915B}" type="pres">
      <dgm:prSet presAssocID="{6E80C6B5-FA0F-4BCC-BC49-7FE92E495136}" presName="item2" presStyleLbl="node1" presStyleIdx="1" presStyleCnt="3" custLinFactNeighborX="-721" custLinFactNeighborY="-19140">
        <dgm:presLayoutVars>
          <dgm:bulletEnabled val="1"/>
        </dgm:presLayoutVars>
      </dgm:prSet>
      <dgm:spPr/>
    </dgm:pt>
    <dgm:pt modelId="{233013C8-62A3-46A1-BB92-199D54FA8FAB}" type="pres">
      <dgm:prSet presAssocID="{1FAB68BB-BD1D-474F-AF8A-106F64917D5D}" presName="item3" presStyleLbl="node1" presStyleIdx="2" presStyleCnt="3" custLinFactNeighborX="8889" custLinFactNeighborY="-721">
        <dgm:presLayoutVars>
          <dgm:bulletEnabled val="1"/>
        </dgm:presLayoutVars>
      </dgm:prSet>
      <dgm:spPr/>
    </dgm:pt>
    <dgm:pt modelId="{EB38AC45-1AA2-45A8-8ECE-2ECAB901E266}" type="pres">
      <dgm:prSet presAssocID="{C9705880-00ED-4A8E-A0E9-0EBEA4DDD9B4}" presName="funnel" presStyleLbl="trAlignAcc1" presStyleIdx="0" presStyleCnt="1"/>
      <dgm:spPr>
        <a:ln>
          <a:solidFill>
            <a:srgbClr val="3A4972"/>
          </a:solidFill>
        </a:ln>
      </dgm:spPr>
    </dgm:pt>
  </dgm:ptLst>
  <dgm:cxnLst>
    <dgm:cxn modelId="{0F3D4E1C-596B-4633-9854-E6C2181D1253}" srcId="{C9705880-00ED-4A8E-A0E9-0EBEA4DDD9B4}" destId="{1FAB68BB-BD1D-474F-AF8A-106F64917D5D}" srcOrd="3" destOrd="0" parTransId="{91BC65B5-DC1F-46CB-9BAE-BBA9D6F83489}" sibTransId="{91516B11-CF80-45D3-A36A-8BB745315F26}"/>
    <dgm:cxn modelId="{07471044-1029-45D2-8AF2-875CD117537F}" srcId="{C9705880-00ED-4A8E-A0E9-0EBEA4DDD9B4}" destId="{AEE8BC8A-BC53-4494-BBBA-B22B80FA6A26}" srcOrd="0" destOrd="0" parTransId="{6E1FE71B-4B4F-4492-9AF2-6FEC81D710B5}" sibTransId="{54DD2A5C-5AB9-4770-908F-8F3695DCF28D}"/>
    <dgm:cxn modelId="{87DFDC6A-1163-46E8-8B1F-7438521ADBD4}" srcId="{C9705880-00ED-4A8E-A0E9-0EBEA4DDD9B4}" destId="{6E80C6B5-FA0F-4BCC-BC49-7FE92E495136}" srcOrd="2" destOrd="0" parTransId="{994CDF55-D34E-403E-AB0A-70A275DCD321}" sibTransId="{DC80426B-7CA5-4001-A6A3-F5067562D6A1}"/>
    <dgm:cxn modelId="{E917764F-9F1A-4518-88BA-628A95A746D6}" srcId="{C9705880-00ED-4A8E-A0E9-0EBEA4DDD9B4}" destId="{E2491E8E-AB97-4605-82CC-B318A7583581}" srcOrd="1" destOrd="0" parTransId="{94F779C5-30D0-4983-9FEF-14B8F8FA2E30}" sibTransId="{C8A97C29-7BA2-4AE3-9350-705827399F26}"/>
    <dgm:cxn modelId="{3350D997-C986-4DA1-B0AD-0ECC44F4725C}" type="presOf" srcId="{C9705880-00ED-4A8E-A0E9-0EBEA4DDD9B4}" destId="{E401BE83-2B7E-41A8-8DB2-FBD7B123BEEB}" srcOrd="0" destOrd="0" presId="urn:microsoft.com/office/officeart/2005/8/layout/funnel1"/>
    <dgm:cxn modelId="{EF307DA0-CE5C-4F99-A597-9C821CD8372C}" type="presOf" srcId="{E2491E8E-AB97-4605-82CC-B318A7583581}" destId="{BC7821A4-5BD9-4719-9638-584E6D7F915B}" srcOrd="0" destOrd="0" presId="urn:microsoft.com/office/officeart/2005/8/layout/funnel1"/>
    <dgm:cxn modelId="{E9B7F1B2-110F-4687-A955-61F6729351DF}" type="presOf" srcId="{AEE8BC8A-BC53-4494-BBBA-B22B80FA6A26}" destId="{233013C8-62A3-46A1-BB92-199D54FA8FAB}" srcOrd="0" destOrd="0" presId="urn:microsoft.com/office/officeart/2005/8/layout/funnel1"/>
    <dgm:cxn modelId="{F29D2DD7-C66F-4161-978D-C17C7378B9C8}" type="presOf" srcId="{1FAB68BB-BD1D-474F-AF8A-106F64917D5D}" destId="{984A43B3-76C7-430B-8716-D6E2609AE0BC}" srcOrd="0" destOrd="0" presId="urn:microsoft.com/office/officeart/2005/8/layout/funnel1"/>
    <dgm:cxn modelId="{349576F4-EF4A-4AAA-83BD-DD710C455BBC}" type="presOf" srcId="{6E80C6B5-FA0F-4BCC-BC49-7FE92E495136}" destId="{189E06B9-C9CF-4ACC-A2A4-A40C7EB1922C}" srcOrd="0" destOrd="0" presId="urn:microsoft.com/office/officeart/2005/8/layout/funnel1"/>
    <dgm:cxn modelId="{48A19149-86BB-4779-A67D-A8C0E1E64277}" type="presParOf" srcId="{E401BE83-2B7E-41A8-8DB2-FBD7B123BEEB}" destId="{AD9D1D89-23EA-4F52-8A78-74CE3ED333AF}" srcOrd="0" destOrd="0" presId="urn:microsoft.com/office/officeart/2005/8/layout/funnel1"/>
    <dgm:cxn modelId="{D41B4607-71FB-43CB-AD9A-C4EDFC9EA2AB}" type="presParOf" srcId="{E401BE83-2B7E-41A8-8DB2-FBD7B123BEEB}" destId="{DD63F290-2B4A-480F-8131-8BED48854435}" srcOrd="1" destOrd="0" presId="urn:microsoft.com/office/officeart/2005/8/layout/funnel1"/>
    <dgm:cxn modelId="{E6264015-7430-476E-B4D4-03ADEA0D165C}" type="presParOf" srcId="{E401BE83-2B7E-41A8-8DB2-FBD7B123BEEB}" destId="{984A43B3-76C7-430B-8716-D6E2609AE0BC}" srcOrd="2" destOrd="0" presId="urn:microsoft.com/office/officeart/2005/8/layout/funnel1"/>
    <dgm:cxn modelId="{F7566C32-4EA8-4456-9357-C8F7377D83D4}" type="presParOf" srcId="{E401BE83-2B7E-41A8-8DB2-FBD7B123BEEB}" destId="{189E06B9-C9CF-4ACC-A2A4-A40C7EB1922C}" srcOrd="3" destOrd="0" presId="urn:microsoft.com/office/officeart/2005/8/layout/funnel1"/>
    <dgm:cxn modelId="{0550F8FF-429B-4407-9E34-C9D973C51BEA}" type="presParOf" srcId="{E401BE83-2B7E-41A8-8DB2-FBD7B123BEEB}" destId="{BC7821A4-5BD9-4719-9638-584E6D7F915B}" srcOrd="4" destOrd="0" presId="urn:microsoft.com/office/officeart/2005/8/layout/funnel1"/>
    <dgm:cxn modelId="{627C36BF-7C9D-4FF5-A237-42A0B21B9FE0}" type="presParOf" srcId="{E401BE83-2B7E-41A8-8DB2-FBD7B123BEEB}" destId="{233013C8-62A3-46A1-BB92-199D54FA8FAB}" srcOrd="5" destOrd="0" presId="urn:microsoft.com/office/officeart/2005/8/layout/funnel1"/>
    <dgm:cxn modelId="{1C593E45-2162-42ED-A149-FC0A7EE1E5A8}" type="presParOf" srcId="{E401BE83-2B7E-41A8-8DB2-FBD7B123BEEB}" destId="{EB38AC45-1AA2-45A8-8ECE-2ECAB901E266}" srcOrd="6" destOrd="0" presId="urn:microsoft.com/office/officeart/2005/8/layout/funnel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DD987E-43DB-411E-A53E-F87E3E8C34AB}" type="doc">
      <dgm:prSet loTypeId="urn:microsoft.com/office/officeart/2011/layout/TabList" loCatId="list" qsTypeId="urn:microsoft.com/office/officeart/2005/8/quickstyle/simple1" qsCatId="simple" csTypeId="urn:microsoft.com/office/officeart/2005/8/colors/accent1_2" csCatId="accent1" phldr="1"/>
      <dgm:spPr/>
      <dgm:t>
        <a:bodyPr/>
        <a:lstStyle/>
        <a:p>
          <a:endParaRPr lang="en-GB"/>
        </a:p>
      </dgm:t>
    </dgm:pt>
    <dgm:pt modelId="{9A84ABC5-2A33-4953-ABAD-9F26FD2BEE01}">
      <dgm:prSet phldrT="[Text]" custT="1"/>
      <dgm:spPr>
        <a:solidFill>
          <a:srgbClr val="7030A0"/>
        </a:solidFill>
      </dgm:spPr>
      <dgm:t>
        <a:bodyPr/>
        <a:lstStyle/>
        <a:p>
          <a:r>
            <a:rPr lang="en-GB" sz="2400" dirty="0"/>
            <a:t>Governance &amp; Infrastructure</a:t>
          </a:r>
        </a:p>
      </dgm:t>
    </dgm:pt>
    <dgm:pt modelId="{A29B11DF-6CA7-41C8-B61D-225746B3386B}" type="parTrans" cxnId="{D39F4321-F871-49EC-B22A-1BBC14741E37}">
      <dgm:prSet/>
      <dgm:spPr/>
      <dgm:t>
        <a:bodyPr/>
        <a:lstStyle/>
        <a:p>
          <a:endParaRPr lang="en-GB"/>
        </a:p>
      </dgm:t>
    </dgm:pt>
    <dgm:pt modelId="{DFAB5711-496B-405F-BA58-1D6763420669}" type="sibTrans" cxnId="{D39F4321-F871-49EC-B22A-1BBC14741E37}">
      <dgm:prSet/>
      <dgm:spPr/>
      <dgm:t>
        <a:bodyPr/>
        <a:lstStyle/>
        <a:p>
          <a:endParaRPr lang="en-GB"/>
        </a:p>
      </dgm:t>
    </dgm:pt>
    <dgm:pt modelId="{23DA292E-4E42-47D3-8995-C133F7A272B0}">
      <dgm:prSet phldrT="[Text]" custT="1"/>
      <dgm:spPr/>
      <dgm:t>
        <a:bodyPr/>
        <a:lstStyle/>
        <a:p>
          <a:r>
            <a:rPr lang="en-GB" sz="2400" dirty="0">
              <a:solidFill>
                <a:srgbClr val="3A4972"/>
              </a:solidFill>
              <a:latin typeface="Arial" panose="020B0604020202020204" pitchFamily="34" charset="0"/>
              <a:cs typeface="Arial" panose="020B0604020202020204" pitchFamily="34" charset="0"/>
            </a:rPr>
            <a:t>Upskill the Workforce</a:t>
          </a:r>
        </a:p>
      </dgm:t>
    </dgm:pt>
    <dgm:pt modelId="{944D8169-3E39-440D-9ECF-FD1993B6DF7A}" type="parTrans" cxnId="{3F7AE050-B622-410C-B496-915734F3417B}">
      <dgm:prSet/>
      <dgm:spPr/>
      <dgm:t>
        <a:bodyPr/>
        <a:lstStyle/>
        <a:p>
          <a:endParaRPr lang="en-GB"/>
        </a:p>
      </dgm:t>
    </dgm:pt>
    <dgm:pt modelId="{05290781-87B4-4E67-92DF-0035E845733E}" type="sibTrans" cxnId="{3F7AE050-B622-410C-B496-915734F3417B}">
      <dgm:prSet/>
      <dgm:spPr/>
      <dgm:t>
        <a:bodyPr/>
        <a:lstStyle/>
        <a:p>
          <a:endParaRPr lang="en-GB"/>
        </a:p>
      </dgm:t>
    </dgm:pt>
    <dgm:pt modelId="{C46E61F5-7ADB-4E56-84AC-1E1757B9194E}">
      <dgm:prSet phldrT="[Text]" custT="1"/>
      <dgm:spPr/>
      <dgm:t>
        <a:bodyPr/>
        <a:lstStyle/>
        <a:p>
          <a:r>
            <a:rPr lang="en-GB" sz="1800" dirty="0">
              <a:solidFill>
                <a:srgbClr val="3A4972"/>
              </a:solidFill>
              <a:latin typeface="Arial" panose="020B0604020202020204" pitchFamily="34" charset="0"/>
              <a:cs typeface="Arial" panose="020B0604020202020204" pitchFamily="34" charset="0"/>
            </a:rPr>
            <a:t>Enable redesign of roles and processes</a:t>
          </a:r>
        </a:p>
      </dgm:t>
    </dgm:pt>
    <dgm:pt modelId="{09DBC3B2-190E-4F45-B0DE-786F5632B564}" type="parTrans" cxnId="{EC105344-EC73-4296-9575-D2C199A16032}">
      <dgm:prSet/>
      <dgm:spPr/>
      <dgm:t>
        <a:bodyPr/>
        <a:lstStyle/>
        <a:p>
          <a:endParaRPr lang="en-GB"/>
        </a:p>
      </dgm:t>
    </dgm:pt>
    <dgm:pt modelId="{A96868CF-26F1-40C6-BF9E-07873188F00D}" type="sibTrans" cxnId="{EC105344-EC73-4296-9575-D2C199A16032}">
      <dgm:prSet/>
      <dgm:spPr/>
      <dgm:t>
        <a:bodyPr/>
        <a:lstStyle/>
        <a:p>
          <a:endParaRPr lang="en-GB"/>
        </a:p>
      </dgm:t>
    </dgm:pt>
    <dgm:pt modelId="{36BD6EFC-FAA1-4E6E-9712-78B9513B350E}">
      <dgm:prSet phldrT="[Text]" custT="1"/>
      <dgm:spPr>
        <a:solidFill>
          <a:srgbClr val="C1A875"/>
        </a:solidFill>
      </dgm:spPr>
      <dgm:t>
        <a:bodyPr/>
        <a:lstStyle/>
        <a:p>
          <a:r>
            <a:rPr lang="en-GB" sz="2400" dirty="0"/>
            <a:t>ED&amp;I</a:t>
          </a:r>
        </a:p>
      </dgm:t>
    </dgm:pt>
    <dgm:pt modelId="{53150A6B-12EE-4C18-9D0A-4D5AC89C06EB}" type="parTrans" cxnId="{DD4E9069-7AB3-4059-9EC3-91469B9AA90F}">
      <dgm:prSet/>
      <dgm:spPr/>
      <dgm:t>
        <a:bodyPr/>
        <a:lstStyle/>
        <a:p>
          <a:endParaRPr lang="en-GB"/>
        </a:p>
      </dgm:t>
    </dgm:pt>
    <dgm:pt modelId="{9B67D725-5221-4805-9908-82945150C59D}" type="sibTrans" cxnId="{DD4E9069-7AB3-4059-9EC3-91469B9AA90F}">
      <dgm:prSet/>
      <dgm:spPr/>
      <dgm:t>
        <a:bodyPr/>
        <a:lstStyle/>
        <a:p>
          <a:endParaRPr lang="en-GB"/>
        </a:p>
      </dgm:t>
    </dgm:pt>
    <dgm:pt modelId="{4EF41B91-7BFB-4F8E-A49C-CBCAD1978ECD}">
      <dgm:prSet phldrT="[Text]" custT="1"/>
      <dgm:spPr/>
      <dgm:t>
        <a:bodyPr/>
        <a:lstStyle/>
        <a:p>
          <a:r>
            <a:rPr lang="en-GB" sz="2400" dirty="0">
              <a:solidFill>
                <a:srgbClr val="3A4972"/>
              </a:solidFill>
              <a:latin typeface="Arial" panose="020B0604020202020204" pitchFamily="34" charset="0"/>
              <a:cs typeface="Arial" panose="020B0604020202020204" pitchFamily="34" charset="0"/>
            </a:rPr>
            <a:t>Diversity to Build Trust</a:t>
          </a:r>
        </a:p>
      </dgm:t>
    </dgm:pt>
    <dgm:pt modelId="{D79A1C74-0A4F-4E12-AD95-EDB7F4817DE7}" type="parTrans" cxnId="{B2B3298E-5308-4FD0-A37C-A6F0B237BE83}">
      <dgm:prSet/>
      <dgm:spPr/>
      <dgm:t>
        <a:bodyPr/>
        <a:lstStyle/>
        <a:p>
          <a:endParaRPr lang="en-GB"/>
        </a:p>
      </dgm:t>
    </dgm:pt>
    <dgm:pt modelId="{DA2D747B-9E54-4B6E-92FE-430E54D35729}" type="sibTrans" cxnId="{B2B3298E-5308-4FD0-A37C-A6F0B237BE83}">
      <dgm:prSet/>
      <dgm:spPr/>
      <dgm:t>
        <a:bodyPr/>
        <a:lstStyle/>
        <a:p>
          <a:endParaRPr lang="en-GB"/>
        </a:p>
      </dgm:t>
    </dgm:pt>
    <dgm:pt modelId="{B0082451-39D5-4733-A983-E7939DF70463}">
      <dgm:prSet phldrT="[Text]" custT="1"/>
      <dgm:spPr/>
      <dgm:t>
        <a:bodyPr/>
        <a:lstStyle/>
        <a:p>
          <a:r>
            <a:rPr lang="en-GB" sz="1800" dirty="0">
              <a:solidFill>
                <a:srgbClr val="3A4972"/>
              </a:solidFill>
              <a:latin typeface="Arial" panose="020B0604020202020204" pitchFamily="34" charset="0"/>
              <a:cs typeface="Arial" panose="020B0604020202020204" pitchFamily="34" charset="0"/>
            </a:rPr>
            <a:t>Mitigate bias (conscious or unconscious) through diverse stakeholder groups</a:t>
          </a:r>
        </a:p>
      </dgm:t>
    </dgm:pt>
    <dgm:pt modelId="{51102D19-57CE-4C6E-A537-04E61DB99882}" type="parTrans" cxnId="{C0152B91-74BE-45B8-8D72-48C1DF0CAEC3}">
      <dgm:prSet/>
      <dgm:spPr/>
      <dgm:t>
        <a:bodyPr/>
        <a:lstStyle/>
        <a:p>
          <a:endParaRPr lang="en-GB"/>
        </a:p>
      </dgm:t>
    </dgm:pt>
    <dgm:pt modelId="{C710B747-31AA-41B4-B435-5A6672577021}" type="sibTrans" cxnId="{C0152B91-74BE-45B8-8D72-48C1DF0CAEC3}">
      <dgm:prSet/>
      <dgm:spPr/>
      <dgm:t>
        <a:bodyPr/>
        <a:lstStyle/>
        <a:p>
          <a:endParaRPr lang="en-GB"/>
        </a:p>
      </dgm:t>
    </dgm:pt>
    <dgm:pt modelId="{2D69C3B6-4363-42D0-A537-840D26B79147}">
      <dgm:prSet phldrT="[Text]" custT="1"/>
      <dgm:spPr/>
      <dgm:t>
        <a:bodyPr/>
        <a:lstStyle/>
        <a:p>
          <a:r>
            <a:rPr lang="en-GB" sz="1800" dirty="0">
              <a:solidFill>
                <a:srgbClr val="3A4972"/>
              </a:solidFill>
              <a:latin typeface="Arial" panose="020B0604020202020204" pitchFamily="34" charset="0"/>
              <a:cs typeface="Arial" panose="020B0604020202020204" pitchFamily="34" charset="0"/>
            </a:rPr>
            <a:t>Enhance digital literacy</a:t>
          </a:r>
        </a:p>
      </dgm:t>
    </dgm:pt>
    <dgm:pt modelId="{B9831FB6-F4E8-4A71-9A37-45E87AFE9A69}" type="parTrans" cxnId="{95E40C39-1828-4E92-98A5-F4DC4EB3B602}">
      <dgm:prSet/>
      <dgm:spPr/>
      <dgm:t>
        <a:bodyPr/>
        <a:lstStyle/>
        <a:p>
          <a:endParaRPr lang="en-GB"/>
        </a:p>
      </dgm:t>
    </dgm:pt>
    <dgm:pt modelId="{2A168683-EF93-481B-8C5C-26BAEA30417E}" type="sibTrans" cxnId="{95E40C39-1828-4E92-98A5-F4DC4EB3B602}">
      <dgm:prSet/>
      <dgm:spPr/>
      <dgm:t>
        <a:bodyPr/>
        <a:lstStyle/>
        <a:p>
          <a:endParaRPr lang="en-GB"/>
        </a:p>
      </dgm:t>
    </dgm:pt>
    <dgm:pt modelId="{239A386C-07B8-4FB9-A244-6DA0578894B0}">
      <dgm:prSet phldrT="[Text]" custT="1"/>
      <dgm:spPr/>
      <dgm:t>
        <a:bodyPr/>
        <a:lstStyle/>
        <a:p>
          <a:r>
            <a:rPr lang="en-GB" sz="1800" dirty="0">
              <a:solidFill>
                <a:srgbClr val="3A4972"/>
              </a:solidFill>
              <a:latin typeface="Arial" panose="020B0604020202020204" pitchFamily="34" charset="0"/>
              <a:cs typeface="Arial" panose="020B0604020202020204" pitchFamily="34" charset="0"/>
            </a:rPr>
            <a:t>Enable safe effective AI use</a:t>
          </a:r>
        </a:p>
      </dgm:t>
    </dgm:pt>
    <dgm:pt modelId="{231AC690-D24D-4BF3-A20E-547CAC14441C}" type="parTrans" cxnId="{0F7BD6BB-77F3-486C-A05D-DE7EF3963B22}">
      <dgm:prSet/>
      <dgm:spPr/>
      <dgm:t>
        <a:bodyPr/>
        <a:lstStyle/>
        <a:p>
          <a:endParaRPr lang="en-GB"/>
        </a:p>
      </dgm:t>
    </dgm:pt>
    <dgm:pt modelId="{8F7730F0-C5FB-4A53-A0F6-1AC9408F07FC}" type="sibTrans" cxnId="{0F7BD6BB-77F3-486C-A05D-DE7EF3963B22}">
      <dgm:prSet/>
      <dgm:spPr/>
      <dgm:t>
        <a:bodyPr/>
        <a:lstStyle/>
        <a:p>
          <a:endParaRPr lang="en-GB"/>
        </a:p>
      </dgm:t>
    </dgm:pt>
    <dgm:pt modelId="{55E41C78-B101-4A7E-AB04-BB2585B1F6E8}">
      <dgm:prSet phldrT="[Text]" custT="1"/>
      <dgm:spPr/>
      <dgm:t>
        <a:bodyPr/>
        <a:lstStyle/>
        <a:p>
          <a:r>
            <a:rPr lang="en-GB" sz="1800" dirty="0">
              <a:solidFill>
                <a:srgbClr val="3A4972"/>
              </a:solidFill>
              <a:latin typeface="Arial" panose="020B0604020202020204" pitchFamily="34" charset="0"/>
              <a:cs typeface="Arial" panose="020B0604020202020204" pitchFamily="34" charset="0"/>
            </a:rPr>
            <a:t>Promote Fairness</a:t>
          </a:r>
        </a:p>
      </dgm:t>
    </dgm:pt>
    <dgm:pt modelId="{B8F601DC-A055-43A9-83BF-3288829CC757}" type="parTrans" cxnId="{4699EBB0-7224-4EC2-835B-B627BABE1B9A}">
      <dgm:prSet/>
      <dgm:spPr/>
      <dgm:t>
        <a:bodyPr/>
        <a:lstStyle/>
        <a:p>
          <a:endParaRPr lang="en-GB"/>
        </a:p>
      </dgm:t>
    </dgm:pt>
    <dgm:pt modelId="{8AB55064-6FA7-41CC-BF89-14C68D165B49}" type="sibTrans" cxnId="{4699EBB0-7224-4EC2-835B-B627BABE1B9A}">
      <dgm:prSet/>
      <dgm:spPr/>
      <dgm:t>
        <a:bodyPr/>
        <a:lstStyle/>
        <a:p>
          <a:endParaRPr lang="en-GB"/>
        </a:p>
      </dgm:t>
    </dgm:pt>
    <dgm:pt modelId="{43D0F1F7-B966-4422-BD42-92BEB2819B07}">
      <dgm:prSet phldrT="[Text]" custT="1"/>
      <dgm:spPr/>
      <dgm:t>
        <a:bodyPr/>
        <a:lstStyle/>
        <a:p>
          <a:r>
            <a:rPr lang="en-GB" sz="1800" dirty="0">
              <a:solidFill>
                <a:srgbClr val="3A4972"/>
              </a:solidFill>
              <a:latin typeface="Arial" panose="020B0604020202020204" pitchFamily="34" charset="0"/>
              <a:cs typeface="Arial" panose="020B0604020202020204" pitchFamily="34" charset="0"/>
            </a:rPr>
            <a:t>Build trust</a:t>
          </a:r>
        </a:p>
      </dgm:t>
    </dgm:pt>
    <dgm:pt modelId="{6B41B951-EB90-4AC8-970F-31A38495E0F7}" type="parTrans" cxnId="{27B23638-2297-4AB4-8823-827780C38AD1}">
      <dgm:prSet/>
      <dgm:spPr/>
      <dgm:t>
        <a:bodyPr/>
        <a:lstStyle/>
        <a:p>
          <a:endParaRPr lang="en-GB"/>
        </a:p>
      </dgm:t>
    </dgm:pt>
    <dgm:pt modelId="{09843759-E443-48C6-9875-E58F51D115A2}" type="sibTrans" cxnId="{27B23638-2297-4AB4-8823-827780C38AD1}">
      <dgm:prSet/>
      <dgm:spPr/>
      <dgm:t>
        <a:bodyPr/>
        <a:lstStyle/>
        <a:p>
          <a:endParaRPr lang="en-GB"/>
        </a:p>
      </dgm:t>
    </dgm:pt>
    <dgm:pt modelId="{EA322506-753C-4AC2-8681-5A450EA64129}">
      <dgm:prSet phldrT="[Text]" custT="1"/>
      <dgm:spPr>
        <a:solidFill>
          <a:srgbClr val="3A4972"/>
        </a:solidFill>
      </dgm:spPr>
      <dgm:t>
        <a:bodyPr/>
        <a:lstStyle/>
        <a:p>
          <a:r>
            <a:rPr lang="en-GB" sz="2400" dirty="0"/>
            <a:t>Upskill	</a:t>
          </a:r>
        </a:p>
      </dgm:t>
    </dgm:pt>
    <dgm:pt modelId="{0728EEE5-6B5F-4397-8001-2824E36DB94F}" type="parTrans" cxnId="{C511C0EC-9C42-4D39-B769-19F0A6754736}">
      <dgm:prSet/>
      <dgm:spPr/>
      <dgm:t>
        <a:bodyPr/>
        <a:lstStyle/>
        <a:p>
          <a:endParaRPr lang="en-GB"/>
        </a:p>
      </dgm:t>
    </dgm:pt>
    <dgm:pt modelId="{90CC17B0-1CB9-4FC6-9B9C-89B7A461676A}" type="sibTrans" cxnId="{C511C0EC-9C42-4D39-B769-19F0A6754736}">
      <dgm:prSet/>
      <dgm:spPr/>
      <dgm:t>
        <a:bodyPr/>
        <a:lstStyle/>
        <a:p>
          <a:endParaRPr lang="en-GB"/>
        </a:p>
      </dgm:t>
    </dgm:pt>
    <dgm:pt modelId="{6F1460CA-6C40-4F3E-A1CE-9533E0B3EB7C}">
      <dgm:prSet phldrT="[Text]" custT="1"/>
      <dgm:spPr/>
      <dgm:t>
        <a:bodyPr/>
        <a:lstStyle/>
        <a:p>
          <a:r>
            <a:rPr lang="en-GB" sz="2400" dirty="0">
              <a:solidFill>
                <a:srgbClr val="3A4972"/>
              </a:solidFill>
              <a:latin typeface="Arial" panose="020B0604020202020204" pitchFamily="34" charset="0"/>
              <a:cs typeface="Arial" panose="020B0604020202020204" pitchFamily="34" charset="0"/>
            </a:rPr>
            <a:t>Actively Monitor and Adapt</a:t>
          </a:r>
        </a:p>
      </dgm:t>
    </dgm:pt>
    <dgm:pt modelId="{6BB064A5-EC75-4EED-84E6-2D5B889BBC11}" type="parTrans" cxnId="{21B10765-8CB6-4C90-8790-139EC4E8DC91}">
      <dgm:prSet/>
      <dgm:spPr/>
      <dgm:t>
        <a:bodyPr/>
        <a:lstStyle/>
        <a:p>
          <a:endParaRPr lang="en-GB"/>
        </a:p>
      </dgm:t>
    </dgm:pt>
    <dgm:pt modelId="{1D482826-EBF3-4FED-9BE4-545A809940EB}" type="sibTrans" cxnId="{21B10765-8CB6-4C90-8790-139EC4E8DC91}">
      <dgm:prSet/>
      <dgm:spPr/>
      <dgm:t>
        <a:bodyPr/>
        <a:lstStyle/>
        <a:p>
          <a:endParaRPr lang="en-GB"/>
        </a:p>
      </dgm:t>
    </dgm:pt>
    <dgm:pt modelId="{DA1617E0-2768-439D-8F40-4CCE9ACA0F82}">
      <dgm:prSet phldrT="[Text]" custT="1"/>
      <dgm:spPr/>
      <dgm:t>
        <a:bodyPr/>
        <a:lstStyle/>
        <a:p>
          <a:r>
            <a:rPr lang="en-GB" sz="1800" dirty="0">
              <a:solidFill>
                <a:srgbClr val="3A4972"/>
              </a:solidFill>
              <a:latin typeface="Arial" panose="020B0604020202020204" pitchFamily="34" charset="0"/>
              <a:cs typeface="Arial" panose="020B0604020202020204" pitchFamily="34" charset="0"/>
            </a:rPr>
            <a:t>Strategic Alignment</a:t>
          </a:r>
        </a:p>
      </dgm:t>
    </dgm:pt>
    <dgm:pt modelId="{AB4D1B31-2962-4D41-B947-949A08A6175D}" type="parTrans" cxnId="{9E1156A3-3D7C-4A8C-9D69-358E3BF73DDB}">
      <dgm:prSet/>
      <dgm:spPr/>
      <dgm:t>
        <a:bodyPr/>
        <a:lstStyle/>
        <a:p>
          <a:endParaRPr lang="en-GB"/>
        </a:p>
      </dgm:t>
    </dgm:pt>
    <dgm:pt modelId="{AA9A0ED9-14DD-405A-8BB6-BD716EDE3B6B}" type="sibTrans" cxnId="{9E1156A3-3D7C-4A8C-9D69-358E3BF73DDB}">
      <dgm:prSet/>
      <dgm:spPr/>
      <dgm:t>
        <a:bodyPr/>
        <a:lstStyle/>
        <a:p>
          <a:endParaRPr lang="en-GB"/>
        </a:p>
      </dgm:t>
    </dgm:pt>
    <dgm:pt modelId="{6A10EF87-BB11-4F03-9EB5-F67E540D1597}" type="pres">
      <dgm:prSet presAssocID="{7ADD987E-43DB-411E-A53E-F87E3E8C34AB}" presName="Name0" presStyleCnt="0">
        <dgm:presLayoutVars>
          <dgm:chMax/>
          <dgm:chPref val="3"/>
          <dgm:dir/>
          <dgm:animOne val="branch"/>
          <dgm:animLvl val="lvl"/>
        </dgm:presLayoutVars>
      </dgm:prSet>
      <dgm:spPr/>
    </dgm:pt>
    <dgm:pt modelId="{C0C5BB8E-27CC-4BE8-861A-DD9600EAA35A}" type="pres">
      <dgm:prSet presAssocID="{9A84ABC5-2A33-4953-ABAD-9F26FD2BEE01}" presName="composite" presStyleCnt="0"/>
      <dgm:spPr/>
    </dgm:pt>
    <dgm:pt modelId="{DBD462F2-D7D3-4A95-BFC6-B4AF333A7603}" type="pres">
      <dgm:prSet presAssocID="{9A84ABC5-2A33-4953-ABAD-9F26FD2BEE01}" presName="FirstChild" presStyleLbl="revTx" presStyleIdx="0" presStyleCnt="6">
        <dgm:presLayoutVars>
          <dgm:chMax val="0"/>
          <dgm:chPref val="0"/>
          <dgm:bulletEnabled val="1"/>
        </dgm:presLayoutVars>
      </dgm:prSet>
      <dgm:spPr/>
    </dgm:pt>
    <dgm:pt modelId="{18C86D72-6986-445F-A230-5EF5C72ACDA1}" type="pres">
      <dgm:prSet presAssocID="{9A84ABC5-2A33-4953-ABAD-9F26FD2BEE01}" presName="Parent" presStyleLbl="alignNode1" presStyleIdx="0" presStyleCnt="3">
        <dgm:presLayoutVars>
          <dgm:chMax val="3"/>
          <dgm:chPref val="3"/>
          <dgm:bulletEnabled val="1"/>
        </dgm:presLayoutVars>
      </dgm:prSet>
      <dgm:spPr/>
    </dgm:pt>
    <dgm:pt modelId="{7DB92F6E-33EF-474D-AABC-338C0AE538F4}" type="pres">
      <dgm:prSet presAssocID="{9A84ABC5-2A33-4953-ABAD-9F26FD2BEE01}" presName="Accent" presStyleLbl="parChTrans1D1" presStyleIdx="0" presStyleCnt="3"/>
      <dgm:spPr/>
    </dgm:pt>
    <dgm:pt modelId="{6832CD82-3A9B-41C3-932A-6DB5240A1855}" type="pres">
      <dgm:prSet presAssocID="{9A84ABC5-2A33-4953-ABAD-9F26FD2BEE01}" presName="Child" presStyleLbl="revTx" presStyleIdx="1" presStyleCnt="6" custScaleY="51130">
        <dgm:presLayoutVars>
          <dgm:chMax val="0"/>
          <dgm:chPref val="0"/>
          <dgm:bulletEnabled val="1"/>
        </dgm:presLayoutVars>
      </dgm:prSet>
      <dgm:spPr/>
    </dgm:pt>
    <dgm:pt modelId="{AF593D06-B457-4503-8E1F-D17B51F8A4AB}" type="pres">
      <dgm:prSet presAssocID="{DFAB5711-496B-405F-BA58-1D6763420669}" presName="sibTrans" presStyleCnt="0"/>
      <dgm:spPr/>
    </dgm:pt>
    <dgm:pt modelId="{4214C2C7-B5B4-4FB9-BD18-9A1634A959A5}" type="pres">
      <dgm:prSet presAssocID="{EA322506-753C-4AC2-8681-5A450EA64129}" presName="composite" presStyleCnt="0"/>
      <dgm:spPr/>
    </dgm:pt>
    <dgm:pt modelId="{58ACACEE-66E1-41DB-8144-20DBFC49E67C}" type="pres">
      <dgm:prSet presAssocID="{EA322506-753C-4AC2-8681-5A450EA64129}" presName="FirstChild" presStyleLbl="revTx" presStyleIdx="2" presStyleCnt="6">
        <dgm:presLayoutVars>
          <dgm:chMax val="0"/>
          <dgm:chPref val="0"/>
          <dgm:bulletEnabled val="1"/>
        </dgm:presLayoutVars>
      </dgm:prSet>
      <dgm:spPr/>
    </dgm:pt>
    <dgm:pt modelId="{50053CFB-9437-4AFB-9271-12CE65EBD68B}" type="pres">
      <dgm:prSet presAssocID="{EA322506-753C-4AC2-8681-5A450EA64129}" presName="Parent" presStyleLbl="alignNode1" presStyleIdx="1" presStyleCnt="3">
        <dgm:presLayoutVars>
          <dgm:chMax val="3"/>
          <dgm:chPref val="3"/>
          <dgm:bulletEnabled val="1"/>
        </dgm:presLayoutVars>
      </dgm:prSet>
      <dgm:spPr/>
    </dgm:pt>
    <dgm:pt modelId="{719F8859-4F49-4D6F-929D-E08FA3809D86}" type="pres">
      <dgm:prSet presAssocID="{EA322506-753C-4AC2-8681-5A450EA64129}" presName="Accent" presStyleLbl="parChTrans1D1" presStyleIdx="1" presStyleCnt="3"/>
      <dgm:spPr/>
    </dgm:pt>
    <dgm:pt modelId="{28B9CA15-57F7-443C-A32F-97A2974141F9}" type="pres">
      <dgm:prSet presAssocID="{EA322506-753C-4AC2-8681-5A450EA64129}" presName="Child" presStyleLbl="revTx" presStyleIdx="3" presStyleCnt="6">
        <dgm:presLayoutVars>
          <dgm:chMax val="0"/>
          <dgm:chPref val="0"/>
          <dgm:bulletEnabled val="1"/>
        </dgm:presLayoutVars>
      </dgm:prSet>
      <dgm:spPr/>
    </dgm:pt>
    <dgm:pt modelId="{B4C7387C-6C96-4141-8421-E8E51FDD534F}" type="pres">
      <dgm:prSet presAssocID="{90CC17B0-1CB9-4FC6-9B9C-89B7A461676A}" presName="sibTrans" presStyleCnt="0"/>
      <dgm:spPr/>
    </dgm:pt>
    <dgm:pt modelId="{67E3A44F-8479-4391-9826-126200A9F198}" type="pres">
      <dgm:prSet presAssocID="{36BD6EFC-FAA1-4E6E-9712-78B9513B350E}" presName="composite" presStyleCnt="0"/>
      <dgm:spPr/>
    </dgm:pt>
    <dgm:pt modelId="{14CDFEA2-E21A-43A9-A5E1-D51144F56669}" type="pres">
      <dgm:prSet presAssocID="{36BD6EFC-FAA1-4E6E-9712-78B9513B350E}" presName="FirstChild" presStyleLbl="revTx" presStyleIdx="4" presStyleCnt="6">
        <dgm:presLayoutVars>
          <dgm:chMax val="0"/>
          <dgm:chPref val="0"/>
          <dgm:bulletEnabled val="1"/>
        </dgm:presLayoutVars>
      </dgm:prSet>
      <dgm:spPr/>
    </dgm:pt>
    <dgm:pt modelId="{86EA4AC6-8755-4B4D-9456-FC59D42193FD}" type="pres">
      <dgm:prSet presAssocID="{36BD6EFC-FAA1-4E6E-9712-78B9513B350E}" presName="Parent" presStyleLbl="alignNode1" presStyleIdx="2" presStyleCnt="3">
        <dgm:presLayoutVars>
          <dgm:chMax val="3"/>
          <dgm:chPref val="3"/>
          <dgm:bulletEnabled val="1"/>
        </dgm:presLayoutVars>
      </dgm:prSet>
      <dgm:spPr/>
    </dgm:pt>
    <dgm:pt modelId="{52AFDD2E-1600-48C1-A3C6-D3C36ABA6AB5}" type="pres">
      <dgm:prSet presAssocID="{36BD6EFC-FAA1-4E6E-9712-78B9513B350E}" presName="Accent" presStyleLbl="parChTrans1D1" presStyleIdx="2" presStyleCnt="3"/>
      <dgm:spPr/>
    </dgm:pt>
    <dgm:pt modelId="{72BBBB95-62A4-4DB5-9BE7-FBA5D0B45E10}" type="pres">
      <dgm:prSet presAssocID="{36BD6EFC-FAA1-4E6E-9712-78B9513B350E}" presName="Child" presStyleLbl="revTx" presStyleIdx="5" presStyleCnt="6">
        <dgm:presLayoutVars>
          <dgm:chMax val="0"/>
          <dgm:chPref val="0"/>
          <dgm:bulletEnabled val="1"/>
        </dgm:presLayoutVars>
      </dgm:prSet>
      <dgm:spPr/>
    </dgm:pt>
  </dgm:ptLst>
  <dgm:cxnLst>
    <dgm:cxn modelId="{D5D31E08-74B7-4EE4-A6FC-673F7A8CBE71}" type="presOf" srcId="{9A84ABC5-2A33-4953-ABAD-9F26FD2BEE01}" destId="{18C86D72-6986-445F-A230-5EF5C72ACDA1}" srcOrd="0" destOrd="0" presId="urn:microsoft.com/office/officeart/2011/layout/TabList"/>
    <dgm:cxn modelId="{D01CB808-257A-4BC3-A0BB-FC279B060B60}" type="presOf" srcId="{2D69C3B6-4363-42D0-A537-840D26B79147}" destId="{28B9CA15-57F7-443C-A32F-97A2974141F9}" srcOrd="0" destOrd="1" presId="urn:microsoft.com/office/officeart/2011/layout/TabList"/>
    <dgm:cxn modelId="{48EB390F-1FF8-4BA1-94ED-662DF94F50F6}" type="presOf" srcId="{6F1460CA-6C40-4F3E-A1CE-9533E0B3EB7C}" destId="{DBD462F2-D7D3-4A95-BFC6-B4AF333A7603}" srcOrd="0" destOrd="0" presId="urn:microsoft.com/office/officeart/2011/layout/TabList"/>
    <dgm:cxn modelId="{352B591C-26F8-4B82-BE61-D7871D3BFD10}" type="presOf" srcId="{23DA292E-4E42-47D3-8995-C133F7A272B0}" destId="{58ACACEE-66E1-41DB-8144-20DBFC49E67C}" srcOrd="0" destOrd="0" presId="urn:microsoft.com/office/officeart/2011/layout/TabList"/>
    <dgm:cxn modelId="{D39F4321-F871-49EC-B22A-1BBC14741E37}" srcId="{7ADD987E-43DB-411E-A53E-F87E3E8C34AB}" destId="{9A84ABC5-2A33-4953-ABAD-9F26FD2BEE01}" srcOrd="0" destOrd="0" parTransId="{A29B11DF-6CA7-41C8-B61D-225746B3386B}" sibTransId="{DFAB5711-496B-405F-BA58-1D6763420669}"/>
    <dgm:cxn modelId="{27B23638-2297-4AB4-8823-827780C38AD1}" srcId="{36BD6EFC-FAA1-4E6E-9712-78B9513B350E}" destId="{43D0F1F7-B966-4422-BD42-92BEB2819B07}" srcOrd="3" destOrd="0" parTransId="{6B41B951-EB90-4AC8-970F-31A38495E0F7}" sibTransId="{09843759-E443-48C6-9875-E58F51D115A2}"/>
    <dgm:cxn modelId="{95E40C39-1828-4E92-98A5-F4DC4EB3B602}" srcId="{EA322506-753C-4AC2-8681-5A450EA64129}" destId="{2D69C3B6-4363-42D0-A537-840D26B79147}" srcOrd="2" destOrd="0" parTransId="{B9831FB6-F4E8-4A71-9A37-45E87AFE9A69}" sibTransId="{2A168683-EF93-481B-8C5C-26BAEA30417E}"/>
    <dgm:cxn modelId="{8DE1263A-8A73-456E-8FD7-A99F856D1CB7}" type="presOf" srcId="{DA1617E0-2768-439D-8F40-4CCE9ACA0F82}" destId="{6832CD82-3A9B-41C3-932A-6DB5240A1855}" srcOrd="0" destOrd="0" presId="urn:microsoft.com/office/officeart/2011/layout/TabList"/>
    <dgm:cxn modelId="{8A015E5B-D79A-441F-869D-84340F42D2D2}" type="presOf" srcId="{43D0F1F7-B966-4422-BD42-92BEB2819B07}" destId="{72BBBB95-62A4-4DB5-9BE7-FBA5D0B45E10}" srcOrd="0" destOrd="2" presId="urn:microsoft.com/office/officeart/2011/layout/TabList"/>
    <dgm:cxn modelId="{8C170464-AE29-4F52-A0FB-80D74C17A87F}" type="presOf" srcId="{7ADD987E-43DB-411E-A53E-F87E3E8C34AB}" destId="{6A10EF87-BB11-4F03-9EB5-F67E540D1597}" srcOrd="0" destOrd="0" presId="urn:microsoft.com/office/officeart/2011/layout/TabList"/>
    <dgm:cxn modelId="{EC105344-EC73-4296-9575-D2C199A16032}" srcId="{EA322506-753C-4AC2-8681-5A450EA64129}" destId="{C46E61F5-7ADB-4E56-84AC-1E1757B9194E}" srcOrd="1" destOrd="0" parTransId="{09DBC3B2-190E-4F45-B0DE-786F5632B564}" sibTransId="{A96868CF-26F1-40C6-BF9E-07873188F00D}"/>
    <dgm:cxn modelId="{21B10765-8CB6-4C90-8790-139EC4E8DC91}" srcId="{9A84ABC5-2A33-4953-ABAD-9F26FD2BEE01}" destId="{6F1460CA-6C40-4F3E-A1CE-9533E0B3EB7C}" srcOrd="0" destOrd="0" parTransId="{6BB064A5-EC75-4EED-84E6-2D5B889BBC11}" sibTransId="{1D482826-EBF3-4FED-9BE4-545A809940EB}"/>
    <dgm:cxn modelId="{DD4E9069-7AB3-4059-9EC3-91469B9AA90F}" srcId="{7ADD987E-43DB-411E-A53E-F87E3E8C34AB}" destId="{36BD6EFC-FAA1-4E6E-9712-78B9513B350E}" srcOrd="2" destOrd="0" parTransId="{53150A6B-12EE-4C18-9D0A-4D5AC89C06EB}" sibTransId="{9B67D725-5221-4805-9908-82945150C59D}"/>
    <dgm:cxn modelId="{3F7AE050-B622-410C-B496-915734F3417B}" srcId="{EA322506-753C-4AC2-8681-5A450EA64129}" destId="{23DA292E-4E42-47D3-8995-C133F7A272B0}" srcOrd="0" destOrd="0" parTransId="{944D8169-3E39-440D-9ECF-FD1993B6DF7A}" sibTransId="{05290781-87B4-4E67-92DF-0035E845733E}"/>
    <dgm:cxn modelId="{B2B3298E-5308-4FD0-A37C-A6F0B237BE83}" srcId="{36BD6EFC-FAA1-4E6E-9712-78B9513B350E}" destId="{4EF41B91-7BFB-4F8E-A49C-CBCAD1978ECD}" srcOrd="0" destOrd="0" parTransId="{D79A1C74-0A4F-4E12-AD95-EDB7F4817DE7}" sibTransId="{DA2D747B-9E54-4B6E-92FE-430E54D35729}"/>
    <dgm:cxn modelId="{C0152B91-74BE-45B8-8D72-48C1DF0CAEC3}" srcId="{36BD6EFC-FAA1-4E6E-9712-78B9513B350E}" destId="{B0082451-39D5-4733-A983-E7939DF70463}" srcOrd="1" destOrd="0" parTransId="{51102D19-57CE-4C6E-A537-04E61DB99882}" sibTransId="{C710B747-31AA-41B4-B435-5A6672577021}"/>
    <dgm:cxn modelId="{9E1156A3-3D7C-4A8C-9D69-358E3BF73DDB}" srcId="{9A84ABC5-2A33-4953-ABAD-9F26FD2BEE01}" destId="{DA1617E0-2768-439D-8F40-4CCE9ACA0F82}" srcOrd="1" destOrd="0" parTransId="{AB4D1B31-2962-4D41-B947-949A08A6175D}" sibTransId="{AA9A0ED9-14DD-405A-8BB6-BD716EDE3B6B}"/>
    <dgm:cxn modelId="{4699EBB0-7224-4EC2-835B-B627BABE1B9A}" srcId="{36BD6EFC-FAA1-4E6E-9712-78B9513B350E}" destId="{55E41C78-B101-4A7E-AB04-BB2585B1F6E8}" srcOrd="2" destOrd="0" parTransId="{B8F601DC-A055-43A9-83BF-3288829CC757}" sibTransId="{8AB55064-6FA7-41CC-BF89-14C68D165B49}"/>
    <dgm:cxn modelId="{0F7BD6BB-77F3-486C-A05D-DE7EF3963B22}" srcId="{EA322506-753C-4AC2-8681-5A450EA64129}" destId="{239A386C-07B8-4FB9-A244-6DA0578894B0}" srcOrd="3" destOrd="0" parTransId="{231AC690-D24D-4BF3-A20E-547CAC14441C}" sibTransId="{8F7730F0-C5FB-4A53-A0F6-1AC9408F07FC}"/>
    <dgm:cxn modelId="{1BE73FBC-44D1-434C-827F-4B02AC0AFBB1}" type="presOf" srcId="{239A386C-07B8-4FB9-A244-6DA0578894B0}" destId="{28B9CA15-57F7-443C-A32F-97A2974141F9}" srcOrd="0" destOrd="2" presId="urn:microsoft.com/office/officeart/2011/layout/TabList"/>
    <dgm:cxn modelId="{40B595C4-7280-4252-9C2D-AB0FAB1D140A}" type="presOf" srcId="{4EF41B91-7BFB-4F8E-A49C-CBCAD1978ECD}" destId="{14CDFEA2-E21A-43A9-A5E1-D51144F56669}" srcOrd="0" destOrd="0" presId="urn:microsoft.com/office/officeart/2011/layout/TabList"/>
    <dgm:cxn modelId="{5AEC7FC5-BFCA-43B8-9D00-CF1C95079B64}" type="presOf" srcId="{B0082451-39D5-4733-A983-E7939DF70463}" destId="{72BBBB95-62A4-4DB5-9BE7-FBA5D0B45E10}" srcOrd="0" destOrd="0" presId="urn:microsoft.com/office/officeart/2011/layout/TabList"/>
    <dgm:cxn modelId="{B7C693E1-39CA-4D30-AD57-CFE853DD33AB}" type="presOf" srcId="{55E41C78-B101-4A7E-AB04-BB2585B1F6E8}" destId="{72BBBB95-62A4-4DB5-9BE7-FBA5D0B45E10}" srcOrd="0" destOrd="1" presId="urn:microsoft.com/office/officeart/2011/layout/TabList"/>
    <dgm:cxn modelId="{308660E5-9D73-47E4-80FA-4318DECA9BFC}" type="presOf" srcId="{36BD6EFC-FAA1-4E6E-9712-78B9513B350E}" destId="{86EA4AC6-8755-4B4D-9456-FC59D42193FD}" srcOrd="0" destOrd="0" presId="urn:microsoft.com/office/officeart/2011/layout/TabList"/>
    <dgm:cxn modelId="{BE94F4E8-3EA3-4BD5-AB79-4DF6305AF8C9}" type="presOf" srcId="{C46E61F5-7ADB-4E56-84AC-1E1757B9194E}" destId="{28B9CA15-57F7-443C-A32F-97A2974141F9}" srcOrd="0" destOrd="0" presId="urn:microsoft.com/office/officeart/2011/layout/TabList"/>
    <dgm:cxn modelId="{C511C0EC-9C42-4D39-B769-19F0A6754736}" srcId="{7ADD987E-43DB-411E-A53E-F87E3E8C34AB}" destId="{EA322506-753C-4AC2-8681-5A450EA64129}" srcOrd="1" destOrd="0" parTransId="{0728EEE5-6B5F-4397-8001-2824E36DB94F}" sibTransId="{90CC17B0-1CB9-4FC6-9B9C-89B7A461676A}"/>
    <dgm:cxn modelId="{F62B91F9-49F7-46B5-8FC1-2466DD80C792}" type="presOf" srcId="{EA322506-753C-4AC2-8681-5A450EA64129}" destId="{50053CFB-9437-4AFB-9271-12CE65EBD68B}" srcOrd="0" destOrd="0" presId="urn:microsoft.com/office/officeart/2011/layout/TabList"/>
    <dgm:cxn modelId="{AE1A7943-31F0-4CDA-A425-930C6D7DC0CF}" type="presParOf" srcId="{6A10EF87-BB11-4F03-9EB5-F67E540D1597}" destId="{C0C5BB8E-27CC-4BE8-861A-DD9600EAA35A}" srcOrd="0" destOrd="0" presId="urn:microsoft.com/office/officeart/2011/layout/TabList"/>
    <dgm:cxn modelId="{E20C485A-3851-4223-BCDD-221AE138920D}" type="presParOf" srcId="{C0C5BB8E-27CC-4BE8-861A-DD9600EAA35A}" destId="{DBD462F2-D7D3-4A95-BFC6-B4AF333A7603}" srcOrd="0" destOrd="0" presId="urn:microsoft.com/office/officeart/2011/layout/TabList"/>
    <dgm:cxn modelId="{1ACF301E-861F-4E00-8FB2-9F740318F508}" type="presParOf" srcId="{C0C5BB8E-27CC-4BE8-861A-DD9600EAA35A}" destId="{18C86D72-6986-445F-A230-5EF5C72ACDA1}" srcOrd="1" destOrd="0" presId="urn:microsoft.com/office/officeart/2011/layout/TabList"/>
    <dgm:cxn modelId="{3F8B8EBB-218D-4F0A-B9C7-EE687B4250FC}" type="presParOf" srcId="{C0C5BB8E-27CC-4BE8-861A-DD9600EAA35A}" destId="{7DB92F6E-33EF-474D-AABC-338C0AE538F4}" srcOrd="2" destOrd="0" presId="urn:microsoft.com/office/officeart/2011/layout/TabList"/>
    <dgm:cxn modelId="{C867D0E1-E606-4A5F-AA86-48F874E477DA}" type="presParOf" srcId="{6A10EF87-BB11-4F03-9EB5-F67E540D1597}" destId="{6832CD82-3A9B-41C3-932A-6DB5240A1855}" srcOrd="1" destOrd="0" presId="urn:microsoft.com/office/officeart/2011/layout/TabList"/>
    <dgm:cxn modelId="{000318A9-5089-4E0B-AB1B-280EB08A69CA}" type="presParOf" srcId="{6A10EF87-BB11-4F03-9EB5-F67E540D1597}" destId="{AF593D06-B457-4503-8E1F-D17B51F8A4AB}" srcOrd="2" destOrd="0" presId="urn:microsoft.com/office/officeart/2011/layout/TabList"/>
    <dgm:cxn modelId="{06A8CE57-CD48-4DEF-A96B-AF77412E456C}" type="presParOf" srcId="{6A10EF87-BB11-4F03-9EB5-F67E540D1597}" destId="{4214C2C7-B5B4-4FB9-BD18-9A1634A959A5}" srcOrd="3" destOrd="0" presId="urn:microsoft.com/office/officeart/2011/layout/TabList"/>
    <dgm:cxn modelId="{A87EEEDF-029F-4F94-B405-3DE0CBBD068F}" type="presParOf" srcId="{4214C2C7-B5B4-4FB9-BD18-9A1634A959A5}" destId="{58ACACEE-66E1-41DB-8144-20DBFC49E67C}" srcOrd="0" destOrd="0" presId="urn:microsoft.com/office/officeart/2011/layout/TabList"/>
    <dgm:cxn modelId="{91A1002D-E92C-4478-88A5-C76D51230A49}" type="presParOf" srcId="{4214C2C7-B5B4-4FB9-BD18-9A1634A959A5}" destId="{50053CFB-9437-4AFB-9271-12CE65EBD68B}" srcOrd="1" destOrd="0" presId="urn:microsoft.com/office/officeart/2011/layout/TabList"/>
    <dgm:cxn modelId="{F13A16AD-222F-4FD0-8EB5-F3CD8138BB63}" type="presParOf" srcId="{4214C2C7-B5B4-4FB9-BD18-9A1634A959A5}" destId="{719F8859-4F49-4D6F-929D-E08FA3809D86}" srcOrd="2" destOrd="0" presId="urn:microsoft.com/office/officeart/2011/layout/TabList"/>
    <dgm:cxn modelId="{5A37B4A4-FA09-4900-9F1F-20EE358B52FF}" type="presParOf" srcId="{6A10EF87-BB11-4F03-9EB5-F67E540D1597}" destId="{28B9CA15-57F7-443C-A32F-97A2974141F9}" srcOrd="4" destOrd="0" presId="urn:microsoft.com/office/officeart/2011/layout/TabList"/>
    <dgm:cxn modelId="{5F5290A3-2FB6-400F-8E16-84161D446A3B}" type="presParOf" srcId="{6A10EF87-BB11-4F03-9EB5-F67E540D1597}" destId="{B4C7387C-6C96-4141-8421-E8E51FDD534F}" srcOrd="5" destOrd="0" presId="urn:microsoft.com/office/officeart/2011/layout/TabList"/>
    <dgm:cxn modelId="{C76E2F75-3004-4F0D-A157-4DB21D159540}" type="presParOf" srcId="{6A10EF87-BB11-4F03-9EB5-F67E540D1597}" destId="{67E3A44F-8479-4391-9826-126200A9F198}" srcOrd="6" destOrd="0" presId="urn:microsoft.com/office/officeart/2011/layout/TabList"/>
    <dgm:cxn modelId="{3017156D-91B8-400F-AEEC-84933E4DE0A6}" type="presParOf" srcId="{67E3A44F-8479-4391-9826-126200A9F198}" destId="{14CDFEA2-E21A-43A9-A5E1-D51144F56669}" srcOrd="0" destOrd="0" presId="urn:microsoft.com/office/officeart/2011/layout/TabList"/>
    <dgm:cxn modelId="{05A24668-0F79-4612-852D-2FB8F227B15F}" type="presParOf" srcId="{67E3A44F-8479-4391-9826-126200A9F198}" destId="{86EA4AC6-8755-4B4D-9456-FC59D42193FD}" srcOrd="1" destOrd="0" presId="urn:microsoft.com/office/officeart/2011/layout/TabList"/>
    <dgm:cxn modelId="{A601171D-2B6C-4BD0-8E69-99DE50745B36}" type="presParOf" srcId="{67E3A44F-8479-4391-9826-126200A9F198}" destId="{52AFDD2E-1600-48C1-A3C6-D3C36ABA6AB5}" srcOrd="2" destOrd="0" presId="urn:microsoft.com/office/officeart/2011/layout/TabList"/>
    <dgm:cxn modelId="{218F3EB2-A775-492F-90E7-5D3A1B695512}" type="presParOf" srcId="{6A10EF87-BB11-4F03-9EB5-F67E540D1597}" destId="{72BBBB95-62A4-4DB5-9BE7-FBA5D0B45E10}" srcOrd="7" destOrd="0" presId="urn:microsoft.com/office/officeart/2011/layout/TabList"/>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B997C381-B140-4A1E-9A89-0171E631DC20}" type="doc">
      <dgm:prSet loTypeId="urn:microsoft.com/office/officeart/2005/8/layout/rings+Icon" loCatId="officeonline" qsTypeId="urn:microsoft.com/office/officeart/2005/8/quickstyle/3d3" qsCatId="3D" csTypeId="urn:microsoft.com/office/officeart/2005/8/colors/accent1_2" csCatId="accent1" phldr="1"/>
      <dgm:spPr/>
      <dgm:t>
        <a:bodyPr/>
        <a:lstStyle/>
        <a:p>
          <a:endParaRPr lang="en-GB"/>
        </a:p>
      </dgm:t>
    </dgm:pt>
    <dgm:pt modelId="{126D7D54-198B-44C1-A0C6-EB0566F24237}">
      <dgm:prSet phldrT="[Text]" phldr="0"/>
      <dgm:spPr>
        <a:solidFill>
          <a:srgbClr val="3A4972">
            <a:alpha val="50000"/>
          </a:srgbClr>
        </a:solidFill>
      </dgm:spPr>
      <dgm:t>
        <a:bodyPr/>
        <a:lstStyle/>
        <a:p>
          <a:r>
            <a:rPr lang="en-GB">
              <a:solidFill>
                <a:srgbClr val="3A4972"/>
              </a:solidFill>
            </a:rPr>
            <a:t>Information Governance</a:t>
          </a:r>
          <a:endParaRPr lang="en-GB" dirty="0">
            <a:solidFill>
              <a:srgbClr val="3A4972"/>
            </a:solidFill>
          </a:endParaRPr>
        </a:p>
      </dgm:t>
    </dgm:pt>
    <dgm:pt modelId="{B534A551-4E59-42A6-8F79-788B13A90EEF}" type="parTrans" cxnId="{37240ED2-BF08-467E-8FD4-7ED69A4FDFD9}">
      <dgm:prSet/>
      <dgm:spPr/>
      <dgm:t>
        <a:bodyPr/>
        <a:lstStyle/>
        <a:p>
          <a:endParaRPr lang="en-GB"/>
        </a:p>
      </dgm:t>
    </dgm:pt>
    <dgm:pt modelId="{C41CA7FF-C9C9-4248-ACA1-C6D7A380644D}" type="sibTrans" cxnId="{37240ED2-BF08-467E-8FD4-7ED69A4FDFD9}">
      <dgm:prSet/>
      <dgm:spPr/>
      <dgm:t>
        <a:bodyPr/>
        <a:lstStyle/>
        <a:p>
          <a:endParaRPr lang="en-GB"/>
        </a:p>
      </dgm:t>
    </dgm:pt>
    <dgm:pt modelId="{E1A1D58B-1CC8-461D-980C-F81081C42248}">
      <dgm:prSet phldrT="[Text]" phldr="0"/>
      <dgm:spPr>
        <a:solidFill>
          <a:srgbClr val="7030A0">
            <a:alpha val="50000"/>
          </a:srgbClr>
        </a:solidFill>
      </dgm:spPr>
      <dgm:t>
        <a:bodyPr/>
        <a:lstStyle/>
        <a:p>
          <a:r>
            <a:rPr lang="en-GB" dirty="0">
              <a:solidFill>
                <a:srgbClr val="3A4972"/>
              </a:solidFill>
            </a:rPr>
            <a:t>Security</a:t>
          </a:r>
        </a:p>
      </dgm:t>
    </dgm:pt>
    <dgm:pt modelId="{B3CE96BB-2269-4AC5-AE3E-DAA5CEDBD9C3}" type="parTrans" cxnId="{29DE1DAA-ADE7-489F-9C80-03482E580A5D}">
      <dgm:prSet/>
      <dgm:spPr/>
      <dgm:t>
        <a:bodyPr/>
        <a:lstStyle/>
        <a:p>
          <a:endParaRPr lang="en-GB"/>
        </a:p>
      </dgm:t>
    </dgm:pt>
    <dgm:pt modelId="{7E60A4AB-1035-4ED5-B946-901DCF0A27AE}" type="sibTrans" cxnId="{29DE1DAA-ADE7-489F-9C80-03482E580A5D}">
      <dgm:prSet/>
      <dgm:spPr/>
      <dgm:t>
        <a:bodyPr/>
        <a:lstStyle/>
        <a:p>
          <a:endParaRPr lang="en-GB"/>
        </a:p>
      </dgm:t>
    </dgm:pt>
    <dgm:pt modelId="{57506748-1D56-4400-8479-494B0B6A576D}">
      <dgm:prSet phldrT="[Text]" phldr="0"/>
      <dgm:spPr>
        <a:solidFill>
          <a:srgbClr val="C1A875">
            <a:alpha val="50000"/>
          </a:srgbClr>
        </a:solidFill>
      </dgm:spPr>
      <dgm:t>
        <a:bodyPr/>
        <a:lstStyle/>
        <a:p>
          <a:r>
            <a:rPr lang="en-GB">
              <a:solidFill>
                <a:srgbClr val="3A4972"/>
              </a:solidFill>
            </a:rPr>
            <a:t>Data Protection</a:t>
          </a:r>
          <a:endParaRPr lang="en-GB" dirty="0">
            <a:solidFill>
              <a:srgbClr val="3A4972"/>
            </a:solidFill>
          </a:endParaRPr>
        </a:p>
      </dgm:t>
    </dgm:pt>
    <dgm:pt modelId="{48955596-5298-4879-B9C4-DAFD9F93EC40}" type="parTrans" cxnId="{FD8A8854-6017-443A-A781-611AE8255320}">
      <dgm:prSet/>
      <dgm:spPr/>
      <dgm:t>
        <a:bodyPr/>
        <a:lstStyle/>
        <a:p>
          <a:endParaRPr lang="en-GB"/>
        </a:p>
      </dgm:t>
    </dgm:pt>
    <dgm:pt modelId="{E1DABB0C-2661-4C73-B0F0-4027AE4DE278}" type="sibTrans" cxnId="{FD8A8854-6017-443A-A781-611AE8255320}">
      <dgm:prSet/>
      <dgm:spPr/>
      <dgm:t>
        <a:bodyPr/>
        <a:lstStyle/>
        <a:p>
          <a:endParaRPr lang="en-GB"/>
        </a:p>
      </dgm:t>
    </dgm:pt>
    <dgm:pt modelId="{421ABFC9-7A2C-47D1-8F89-75678F3D826B}" type="pres">
      <dgm:prSet presAssocID="{B997C381-B140-4A1E-9A89-0171E631DC20}" presName="Name0" presStyleCnt="0">
        <dgm:presLayoutVars>
          <dgm:chMax val="7"/>
          <dgm:dir/>
          <dgm:resizeHandles val="exact"/>
        </dgm:presLayoutVars>
      </dgm:prSet>
      <dgm:spPr/>
    </dgm:pt>
    <dgm:pt modelId="{EB83A80C-E88B-430A-9E9B-8AD5F89DFF4E}" type="pres">
      <dgm:prSet presAssocID="{B997C381-B140-4A1E-9A89-0171E631DC20}" presName="ellipse1" presStyleLbl="vennNode1" presStyleIdx="0" presStyleCnt="3">
        <dgm:presLayoutVars>
          <dgm:bulletEnabled val="1"/>
        </dgm:presLayoutVars>
      </dgm:prSet>
      <dgm:spPr/>
    </dgm:pt>
    <dgm:pt modelId="{59862040-BD3C-432B-970D-6FC87B9AA1EC}" type="pres">
      <dgm:prSet presAssocID="{B997C381-B140-4A1E-9A89-0171E631DC20}" presName="ellipse2" presStyleLbl="vennNode1" presStyleIdx="1" presStyleCnt="3" custLinFactNeighborX="-1822" custLinFactNeighborY="59330">
        <dgm:presLayoutVars>
          <dgm:bulletEnabled val="1"/>
        </dgm:presLayoutVars>
      </dgm:prSet>
      <dgm:spPr/>
    </dgm:pt>
    <dgm:pt modelId="{121D90AA-7AF0-426D-8B93-1DBA378BDB5B}" type="pres">
      <dgm:prSet presAssocID="{B997C381-B140-4A1E-9A89-0171E631DC20}" presName="ellipse3" presStyleLbl="vennNode1" presStyleIdx="2" presStyleCnt="3" custLinFactNeighborX="-14955" custLinFactNeighborY="-3870">
        <dgm:presLayoutVars>
          <dgm:bulletEnabled val="1"/>
        </dgm:presLayoutVars>
      </dgm:prSet>
      <dgm:spPr/>
    </dgm:pt>
  </dgm:ptLst>
  <dgm:cxnLst>
    <dgm:cxn modelId="{9E098C44-64AB-4241-A944-26B7BF05A84C}" type="presOf" srcId="{126D7D54-198B-44C1-A0C6-EB0566F24237}" destId="{EB83A80C-E88B-430A-9E9B-8AD5F89DFF4E}" srcOrd="0" destOrd="0" presId="urn:microsoft.com/office/officeart/2005/8/layout/rings+Icon"/>
    <dgm:cxn modelId="{08559453-DC89-4CA1-96F1-D3A15415C2A3}" type="presOf" srcId="{E1A1D58B-1CC8-461D-980C-F81081C42248}" destId="{59862040-BD3C-432B-970D-6FC87B9AA1EC}" srcOrd="0" destOrd="0" presId="urn:microsoft.com/office/officeart/2005/8/layout/rings+Icon"/>
    <dgm:cxn modelId="{FD8A8854-6017-443A-A781-611AE8255320}" srcId="{B997C381-B140-4A1E-9A89-0171E631DC20}" destId="{57506748-1D56-4400-8479-494B0B6A576D}" srcOrd="2" destOrd="0" parTransId="{48955596-5298-4879-B9C4-DAFD9F93EC40}" sibTransId="{E1DABB0C-2661-4C73-B0F0-4027AE4DE278}"/>
    <dgm:cxn modelId="{76B7CD95-81B1-45A7-B83C-1E2CB233B75F}" type="presOf" srcId="{57506748-1D56-4400-8479-494B0B6A576D}" destId="{121D90AA-7AF0-426D-8B93-1DBA378BDB5B}" srcOrd="0" destOrd="0" presId="urn:microsoft.com/office/officeart/2005/8/layout/rings+Icon"/>
    <dgm:cxn modelId="{17B5E49C-565E-4CE4-95E3-8140A60D1B94}" type="presOf" srcId="{B997C381-B140-4A1E-9A89-0171E631DC20}" destId="{421ABFC9-7A2C-47D1-8F89-75678F3D826B}" srcOrd="0" destOrd="0" presId="urn:microsoft.com/office/officeart/2005/8/layout/rings+Icon"/>
    <dgm:cxn modelId="{29DE1DAA-ADE7-489F-9C80-03482E580A5D}" srcId="{B997C381-B140-4A1E-9A89-0171E631DC20}" destId="{E1A1D58B-1CC8-461D-980C-F81081C42248}" srcOrd="1" destOrd="0" parTransId="{B3CE96BB-2269-4AC5-AE3E-DAA5CEDBD9C3}" sibTransId="{7E60A4AB-1035-4ED5-B946-901DCF0A27AE}"/>
    <dgm:cxn modelId="{37240ED2-BF08-467E-8FD4-7ED69A4FDFD9}" srcId="{B997C381-B140-4A1E-9A89-0171E631DC20}" destId="{126D7D54-198B-44C1-A0C6-EB0566F24237}" srcOrd="0" destOrd="0" parTransId="{B534A551-4E59-42A6-8F79-788B13A90EEF}" sibTransId="{C41CA7FF-C9C9-4248-ACA1-C6D7A380644D}"/>
    <dgm:cxn modelId="{E55296DC-BA4D-4DC7-9C14-5E5ABF05ABD1}" type="presParOf" srcId="{421ABFC9-7A2C-47D1-8F89-75678F3D826B}" destId="{EB83A80C-E88B-430A-9E9B-8AD5F89DFF4E}" srcOrd="0" destOrd="0" presId="urn:microsoft.com/office/officeart/2005/8/layout/rings+Icon"/>
    <dgm:cxn modelId="{E9688C7E-F4D4-4402-B0CB-0A31E056C723}" type="presParOf" srcId="{421ABFC9-7A2C-47D1-8F89-75678F3D826B}" destId="{59862040-BD3C-432B-970D-6FC87B9AA1EC}" srcOrd="1" destOrd="0" presId="urn:microsoft.com/office/officeart/2005/8/layout/rings+Icon"/>
    <dgm:cxn modelId="{47F83390-68D1-4258-908E-87C2C65D36B7}" type="presParOf" srcId="{421ABFC9-7A2C-47D1-8F89-75678F3D826B}" destId="{121D90AA-7AF0-426D-8B93-1DBA378BDB5B}" srcOrd="2" destOrd="0" presId="urn:microsoft.com/office/officeart/2005/8/layout/rings+Icon"/>
  </dgm:cxnLst>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11"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F07F1824-FFBB-44F8-BE78-176476C5CBD5}" type="doc">
      <dgm:prSet loTypeId="urn:microsoft.com/office/officeart/2008/layout/HexagonCluster" loCatId="relationship" qsTypeId="urn:microsoft.com/office/officeart/2005/8/quickstyle/simple1" qsCatId="simple" csTypeId="urn:microsoft.com/office/officeart/2005/8/colors/accent1_2" csCatId="accent1" phldr="1"/>
      <dgm:spPr/>
      <dgm:t>
        <a:bodyPr/>
        <a:lstStyle/>
        <a:p>
          <a:endParaRPr lang="en-GB"/>
        </a:p>
      </dgm:t>
    </dgm:pt>
    <dgm:pt modelId="{DB73629D-ED9B-4DBE-8BEE-538D69F5912C}">
      <dgm:prSet custT="1"/>
      <dgm:spPr>
        <a:solidFill>
          <a:srgbClr val="3A4972"/>
        </a:solidFill>
        <a:ln>
          <a:solidFill>
            <a:srgbClr val="3A4972"/>
          </a:solidFill>
        </a:ln>
      </dgm:spPr>
      <dgm:t>
        <a:bodyPr/>
        <a:lstStyle/>
        <a:p>
          <a:r>
            <a:rPr lang="en-US" sz="1200" dirty="0">
              <a:latin typeface="Arial" panose="020B0604020202020204" pitchFamily="34" charset="0"/>
              <a:cs typeface="Arial" panose="020B0604020202020204" pitchFamily="34" charset="0"/>
            </a:rPr>
            <a:t>Increasing digital literacy in the workforce will empower employees to effectively utilise digital services to improve outcomes (Welsh Government, 2023). </a:t>
          </a:r>
          <a:endParaRPr lang="en-GB" sz="1200" dirty="0">
            <a:latin typeface="Arial" panose="020B0604020202020204" pitchFamily="34" charset="0"/>
            <a:cs typeface="Arial" panose="020B0604020202020204" pitchFamily="34" charset="0"/>
          </a:endParaRPr>
        </a:p>
      </dgm:t>
    </dgm:pt>
    <dgm:pt modelId="{3F9A2B0B-FA34-4F8A-ADB3-3294476B2F0C}" type="sibTrans" cxnId="{EB3C8253-234A-4DEA-88D8-6A9F1A0C42E6}">
      <dgm:prSet/>
      <dgm:spPr>
        <a:blipFill>
          <a:blip xmlns:r="http://schemas.openxmlformats.org/officeDocument/2006/relationships" r:embed="rId1"/>
          <a:srcRect/>
          <a:stretch>
            <a:fillRect l="-31000" r="-31000"/>
          </a:stretch>
        </a:blipFill>
        <a:ln>
          <a:solidFill>
            <a:srgbClr val="FFFFFF"/>
          </a:solidFill>
        </a:ln>
      </dgm:spPr>
      <dgm:t>
        <a:bodyPr/>
        <a:lstStyle/>
        <a:p>
          <a:endParaRPr lang="en-GB"/>
        </a:p>
      </dgm:t>
    </dgm:pt>
    <dgm:pt modelId="{B8B52D15-94F0-4CDD-84F2-9E318A865B70}" type="parTrans" cxnId="{EB3C8253-234A-4DEA-88D8-6A9F1A0C42E6}">
      <dgm:prSet/>
      <dgm:spPr/>
      <dgm:t>
        <a:bodyPr/>
        <a:lstStyle/>
        <a:p>
          <a:endParaRPr lang="en-GB"/>
        </a:p>
      </dgm:t>
    </dgm:pt>
    <dgm:pt modelId="{27FBA6DC-0278-487B-ABC3-B462A8B6C4C3}">
      <dgm:prSet custT="1"/>
      <dgm:spPr>
        <a:solidFill>
          <a:srgbClr val="C1A875"/>
        </a:solidFill>
        <a:ln>
          <a:solidFill>
            <a:srgbClr val="C1A875"/>
          </a:solidFill>
        </a:ln>
      </dgm:spPr>
      <dgm:t>
        <a:bodyPr/>
        <a:lstStyle/>
        <a:p>
          <a:r>
            <a:rPr lang="en-GB" sz="1200" dirty="0">
              <a:latin typeface="Arial" panose="020B0604020202020204" pitchFamily="34" charset="0"/>
              <a:cs typeface="Arial" panose="020B0604020202020204" pitchFamily="34" charset="0"/>
            </a:rPr>
            <a:t>Upskilling is a proactive investment in resilience, agility, and responsiveness to the changing external environment  (Rees and French, 2023).</a:t>
          </a:r>
        </a:p>
      </dgm:t>
    </dgm:pt>
    <dgm:pt modelId="{8C9102DD-F470-4CC8-9B9E-76BE6FF145BA}" type="sibTrans" cxnId="{310A3B81-CDB3-4840-95F7-1C1F81BE8796}">
      <dgm:prSet/>
      <dgm:spPr>
        <a:blipFill>
          <a:blip xmlns:r="http://schemas.openxmlformats.org/officeDocument/2006/relationships" r:embed="rId2"/>
          <a:srcRect/>
          <a:stretch>
            <a:fillRect t="-8000" b="-8000"/>
          </a:stretch>
        </a:blipFill>
      </dgm:spPr>
      <dgm:t>
        <a:bodyPr/>
        <a:lstStyle/>
        <a:p>
          <a:endParaRPr lang="en-GB"/>
        </a:p>
      </dgm:t>
    </dgm:pt>
    <dgm:pt modelId="{E841C5AA-B963-463B-A371-F405169CB409}" type="parTrans" cxnId="{310A3B81-CDB3-4840-95F7-1C1F81BE8796}">
      <dgm:prSet/>
      <dgm:spPr/>
      <dgm:t>
        <a:bodyPr/>
        <a:lstStyle/>
        <a:p>
          <a:endParaRPr lang="en-GB"/>
        </a:p>
      </dgm:t>
    </dgm:pt>
    <dgm:pt modelId="{D09D1431-DE02-446A-8E91-C2B55ECD0E3D}">
      <dgm:prSet phldrT="[Text]" custT="1"/>
      <dgm:spPr>
        <a:solidFill>
          <a:srgbClr val="7030A0"/>
        </a:solidFill>
        <a:ln>
          <a:solidFill>
            <a:srgbClr val="7030A0"/>
          </a:solidFill>
        </a:ln>
      </dgm:spPr>
      <dgm:t>
        <a:bodyPr/>
        <a:lstStyle/>
        <a:p>
          <a:r>
            <a:rPr lang="en-GB" sz="1200" dirty="0">
              <a:latin typeface="Arial" panose="020B0604020202020204" pitchFamily="34" charset="0"/>
              <a:cs typeface="Arial" panose="020B0604020202020204" pitchFamily="34" charset="0"/>
            </a:rPr>
            <a:t>When Employees understand the reasons for change and are engaged,  they are more likely to connect to it (PWC, 2024).</a:t>
          </a:r>
        </a:p>
      </dgm:t>
    </dgm:pt>
    <dgm:pt modelId="{593664B8-4727-40F3-915B-BB2F26E60555}" type="sibTrans" cxnId="{0A05183A-2BF7-4510-8101-140DE0F66779}">
      <dgm:prSet/>
      <dgm:spPr>
        <a:blipFill>
          <a:blip xmlns:r="http://schemas.openxmlformats.org/officeDocument/2006/relationships" r:embed="rId3"/>
          <a:srcRect/>
          <a:stretch>
            <a:fillRect l="-27000" r="-27000"/>
          </a:stretch>
        </a:blipFill>
        <a:ln>
          <a:solidFill>
            <a:srgbClr val="062856"/>
          </a:solidFill>
        </a:ln>
      </dgm:spPr>
      <dgm:t>
        <a:bodyPr/>
        <a:lstStyle/>
        <a:p>
          <a:endParaRPr lang="en-GB"/>
        </a:p>
      </dgm:t>
    </dgm:pt>
    <dgm:pt modelId="{FCA1FD8B-E3AA-4081-B03F-5796434674D2}" type="parTrans" cxnId="{0A05183A-2BF7-4510-8101-140DE0F66779}">
      <dgm:prSet/>
      <dgm:spPr/>
      <dgm:t>
        <a:bodyPr/>
        <a:lstStyle/>
        <a:p>
          <a:endParaRPr lang="en-GB"/>
        </a:p>
      </dgm:t>
    </dgm:pt>
    <dgm:pt modelId="{356BE6C7-9D3A-4FE6-846E-69EFBCD7213F}">
      <dgm:prSet custT="1"/>
      <dgm:spPr>
        <a:solidFill>
          <a:srgbClr val="C1A875"/>
        </a:solidFill>
        <a:ln>
          <a:solidFill>
            <a:srgbClr val="C1A875"/>
          </a:solidFill>
        </a:ln>
      </dgm:spPr>
      <dgm:t>
        <a:bodyPr/>
        <a:lstStyle/>
        <a:p>
          <a:r>
            <a:rPr lang="en-GB" sz="1200" dirty="0">
              <a:latin typeface="Arial" panose="020B0604020202020204" pitchFamily="34" charset="0"/>
              <a:cs typeface="Arial" panose="020B0604020202020204" pitchFamily="34" charset="0"/>
            </a:rPr>
            <a:t>89% of leaders recognise the need to improve AI literacy, but only 6% have started meaningful upskilling (Loh et al, 2025).</a:t>
          </a:r>
        </a:p>
      </dgm:t>
    </dgm:pt>
    <dgm:pt modelId="{98043BC2-EF55-4E42-966A-C7C365076BC5}" type="parTrans" cxnId="{6814BC22-0C0C-483F-B7A8-AF80558D704E}">
      <dgm:prSet/>
      <dgm:spPr/>
      <dgm:t>
        <a:bodyPr/>
        <a:lstStyle/>
        <a:p>
          <a:endParaRPr lang="en-GB"/>
        </a:p>
      </dgm:t>
    </dgm:pt>
    <dgm:pt modelId="{C2D16A66-30C9-4303-B971-547649D3D290}" type="sibTrans" cxnId="{6814BC22-0C0C-483F-B7A8-AF80558D704E}">
      <dgm:prSet/>
      <dgm:spPr>
        <a:blipFill>
          <a:blip xmlns:r="http://schemas.openxmlformats.org/officeDocument/2006/relationships" r:embed="rId4"/>
          <a:srcRect/>
          <a:stretch>
            <a:fillRect t="-4000" b="-4000"/>
          </a:stretch>
        </a:blipFill>
        <a:ln>
          <a:solidFill>
            <a:srgbClr val="1FBAA8"/>
          </a:solidFill>
        </a:ln>
      </dgm:spPr>
      <dgm:t>
        <a:bodyPr/>
        <a:lstStyle/>
        <a:p>
          <a:endParaRPr lang="en-GB"/>
        </a:p>
      </dgm:t>
    </dgm:pt>
    <dgm:pt modelId="{2BBD0B2A-70C0-4156-873F-4A3380925326}">
      <dgm:prSet custT="1"/>
      <dgm:spPr>
        <a:solidFill>
          <a:srgbClr val="3A4972"/>
        </a:solidFill>
        <a:ln>
          <a:solidFill>
            <a:srgbClr val="3A4972"/>
          </a:solidFill>
        </a:ln>
      </dgm:spPr>
      <dgm:t>
        <a:bodyPr/>
        <a:lstStyle/>
        <a:p>
          <a:r>
            <a:rPr lang="en-US" sz="1200" dirty="0">
              <a:latin typeface="Arial" panose="020B0604020202020204" pitchFamily="34" charset="0"/>
              <a:cs typeface="Arial" panose="020B0604020202020204" pitchFamily="34" charset="0"/>
            </a:rPr>
            <a:t>To keep apace of change, by 2030 it is estimated 9 out of 10 people will have to reskill (Cassidy, 2024).</a:t>
          </a:r>
          <a:endParaRPr lang="en-GB" sz="1200" dirty="0">
            <a:latin typeface="Arial" panose="020B0604020202020204" pitchFamily="34" charset="0"/>
            <a:cs typeface="Arial" panose="020B0604020202020204" pitchFamily="34" charset="0"/>
          </a:endParaRPr>
        </a:p>
      </dgm:t>
    </dgm:pt>
    <dgm:pt modelId="{2CB1B7B6-E6EB-4D08-ABE0-CE0B88E10A34}" type="parTrans" cxnId="{D961B2F6-84B1-4D2F-ACFA-92C8E8A5E1D8}">
      <dgm:prSet/>
      <dgm:spPr/>
      <dgm:t>
        <a:bodyPr/>
        <a:lstStyle/>
        <a:p>
          <a:endParaRPr lang="en-GB"/>
        </a:p>
      </dgm:t>
    </dgm:pt>
    <dgm:pt modelId="{581AA90E-431D-48A0-8954-DE2AAAF43C42}" type="sibTrans" cxnId="{D961B2F6-84B1-4D2F-ACFA-92C8E8A5E1D8}">
      <dgm:prSet/>
      <dgm:spPr>
        <a:noFill/>
        <a:ln>
          <a:noFill/>
        </a:ln>
      </dgm:spPr>
      <dgm:t>
        <a:bodyPr/>
        <a:lstStyle/>
        <a:p>
          <a:endParaRPr lang="en-GB"/>
        </a:p>
      </dgm:t>
    </dgm:pt>
    <dgm:pt modelId="{4C12D351-673A-449A-8FDA-1B03E66CD3B5}" type="pres">
      <dgm:prSet presAssocID="{F07F1824-FFBB-44F8-BE78-176476C5CBD5}" presName="Name0" presStyleCnt="0">
        <dgm:presLayoutVars>
          <dgm:chMax val="21"/>
          <dgm:chPref val="21"/>
        </dgm:presLayoutVars>
      </dgm:prSet>
      <dgm:spPr/>
    </dgm:pt>
    <dgm:pt modelId="{21725B73-4076-4703-9BD1-9663DA014FFF}" type="pres">
      <dgm:prSet presAssocID="{D09D1431-DE02-446A-8E91-C2B55ECD0E3D}" presName="text1" presStyleCnt="0"/>
      <dgm:spPr/>
    </dgm:pt>
    <dgm:pt modelId="{9828C210-8AA0-4EC8-BDDF-E5A00473C753}" type="pres">
      <dgm:prSet presAssocID="{D09D1431-DE02-446A-8E91-C2B55ECD0E3D}" presName="textRepeatNode" presStyleLbl="alignNode1" presStyleIdx="0" presStyleCnt="5" custLinFactX="2249" custLinFactNeighborX="100000" custLinFactNeighborY="-82417">
        <dgm:presLayoutVars>
          <dgm:chMax val="0"/>
          <dgm:chPref val="0"/>
          <dgm:bulletEnabled val="1"/>
        </dgm:presLayoutVars>
      </dgm:prSet>
      <dgm:spPr/>
    </dgm:pt>
    <dgm:pt modelId="{F3606E7F-3F9A-4058-B202-3C82C044A453}" type="pres">
      <dgm:prSet presAssocID="{D09D1431-DE02-446A-8E91-C2B55ECD0E3D}" presName="textaccent1" presStyleCnt="0"/>
      <dgm:spPr/>
    </dgm:pt>
    <dgm:pt modelId="{93245659-5920-4B44-9117-792F76F5DD65}" type="pres">
      <dgm:prSet presAssocID="{D09D1431-DE02-446A-8E91-C2B55ECD0E3D}" presName="accentRepeatNode" presStyleLbl="solidAlignAcc1" presStyleIdx="0" presStyleCnt="10" custLinFactX="1121072" custLinFactY="-600000" custLinFactNeighborX="1200000" custLinFactNeighborY="-631364"/>
      <dgm:spPr>
        <a:ln>
          <a:noFill/>
        </a:ln>
      </dgm:spPr>
    </dgm:pt>
    <dgm:pt modelId="{D366F05A-C11B-4749-BB71-07E8C6CC7BF4}" type="pres">
      <dgm:prSet presAssocID="{593664B8-4727-40F3-915B-BB2F26E60555}" presName="image1" presStyleCnt="0"/>
      <dgm:spPr/>
    </dgm:pt>
    <dgm:pt modelId="{C3BF913F-D53C-4355-B418-A36D1E36E811}" type="pres">
      <dgm:prSet presAssocID="{593664B8-4727-40F3-915B-BB2F26E60555}" presName="imageRepeatNode" presStyleLbl="alignAcc1" presStyleIdx="0" presStyleCnt="5" custLinFactNeighborX="99717" custLinFactNeighborY="29934"/>
      <dgm:spPr/>
    </dgm:pt>
    <dgm:pt modelId="{4194413D-BD2C-491B-AC7A-AF0770C1CC59}" type="pres">
      <dgm:prSet presAssocID="{593664B8-4727-40F3-915B-BB2F26E60555}" presName="imageaccent1" presStyleCnt="0"/>
      <dgm:spPr/>
    </dgm:pt>
    <dgm:pt modelId="{94158AB9-009D-42CB-A898-206C1E27E479}" type="pres">
      <dgm:prSet presAssocID="{593664B8-4727-40F3-915B-BB2F26E60555}" presName="accentRepeatNode" presStyleLbl="solidAlignAcc1" presStyleIdx="1" presStyleCnt="10" custLinFactX="1200000" custLinFactY="-394195" custLinFactNeighborX="1285226" custLinFactNeighborY="-400000"/>
      <dgm:spPr>
        <a:ln>
          <a:noFill/>
        </a:ln>
      </dgm:spPr>
    </dgm:pt>
    <dgm:pt modelId="{F6273F7B-F827-444D-9FEB-5D517D2A1C0C}" type="pres">
      <dgm:prSet presAssocID="{27FBA6DC-0278-487B-ABC3-B462A8B6C4C3}" presName="text2" presStyleCnt="0"/>
      <dgm:spPr/>
    </dgm:pt>
    <dgm:pt modelId="{A59F8AD2-5874-4F35-9C41-D31491DBD068}" type="pres">
      <dgm:prSet presAssocID="{27FBA6DC-0278-487B-ABC3-B462A8B6C4C3}" presName="textRepeatNode" presStyleLbl="alignNode1" presStyleIdx="1" presStyleCnt="5" custLinFactNeighborX="16202" custLinFactNeighborY="78983">
        <dgm:presLayoutVars>
          <dgm:chMax val="0"/>
          <dgm:chPref val="0"/>
          <dgm:bulletEnabled val="1"/>
        </dgm:presLayoutVars>
      </dgm:prSet>
      <dgm:spPr/>
    </dgm:pt>
    <dgm:pt modelId="{D4591520-161D-4CD2-9C79-A194C0E6D34C}" type="pres">
      <dgm:prSet presAssocID="{27FBA6DC-0278-487B-ABC3-B462A8B6C4C3}" presName="textaccent2" presStyleCnt="0"/>
      <dgm:spPr/>
    </dgm:pt>
    <dgm:pt modelId="{4BF73996-323E-44B0-B86C-6E26087489F7}" type="pres">
      <dgm:prSet presAssocID="{27FBA6DC-0278-487B-ABC3-B462A8B6C4C3}" presName="accentRepeatNode" presStyleLbl="solidAlignAcc1" presStyleIdx="2" presStyleCnt="10" custLinFactX="510908" custLinFactY="-606663" custLinFactNeighborX="600000" custLinFactNeighborY="-700000"/>
      <dgm:spPr>
        <a:ln>
          <a:noFill/>
        </a:ln>
      </dgm:spPr>
    </dgm:pt>
    <dgm:pt modelId="{B4D7C10C-B95B-410E-A658-A92942CF2646}" type="pres">
      <dgm:prSet presAssocID="{8C9102DD-F470-4CC8-9B9E-76BE6FF145BA}" presName="image2" presStyleCnt="0"/>
      <dgm:spPr/>
    </dgm:pt>
    <dgm:pt modelId="{2BD9E6FF-C64E-4CB6-BB05-219CB4D024C9}" type="pres">
      <dgm:prSet presAssocID="{8C9102DD-F470-4CC8-9B9E-76BE6FF145BA}" presName="imageRepeatNode" presStyleLbl="alignAcc1" presStyleIdx="1" presStyleCnt="5" custLinFactX="-58913" custLinFactY="-32686" custLinFactNeighborX="-100000" custLinFactNeighborY="-100000"/>
      <dgm:spPr/>
    </dgm:pt>
    <dgm:pt modelId="{A3D06369-1BD0-4C27-8FC4-406860F13207}" type="pres">
      <dgm:prSet presAssocID="{8C9102DD-F470-4CC8-9B9E-76BE6FF145BA}" presName="imageaccent2" presStyleCnt="0"/>
      <dgm:spPr/>
    </dgm:pt>
    <dgm:pt modelId="{EEF9A475-BDE5-4991-BED8-47CEFA08030D}" type="pres">
      <dgm:prSet presAssocID="{8C9102DD-F470-4CC8-9B9E-76BE6FF145BA}" presName="accentRepeatNode" presStyleLbl="solidAlignAcc1" presStyleIdx="3" presStyleCnt="10" custLinFactX="400000" custLinFactY="-619951" custLinFactNeighborX="436044" custLinFactNeighborY="-700000"/>
      <dgm:spPr>
        <a:ln>
          <a:noFill/>
        </a:ln>
      </dgm:spPr>
    </dgm:pt>
    <dgm:pt modelId="{38AF2F14-BF42-4944-838A-3797718C8142}" type="pres">
      <dgm:prSet presAssocID="{DB73629D-ED9B-4DBE-8BEE-538D69F5912C}" presName="text3" presStyleCnt="0"/>
      <dgm:spPr/>
    </dgm:pt>
    <dgm:pt modelId="{ACF1DC01-69F5-4CFC-BE5A-BE52CF533CBC}" type="pres">
      <dgm:prSet presAssocID="{DB73629D-ED9B-4DBE-8BEE-538D69F5912C}" presName="textRepeatNode" presStyleLbl="alignNode1" presStyleIdx="2" presStyleCnt="5" custLinFactNeighborX="-76293" custLinFactNeighborY="33264">
        <dgm:presLayoutVars>
          <dgm:chMax val="0"/>
          <dgm:chPref val="0"/>
          <dgm:bulletEnabled val="1"/>
        </dgm:presLayoutVars>
      </dgm:prSet>
      <dgm:spPr/>
    </dgm:pt>
    <dgm:pt modelId="{7DE1ADFC-FBC3-4737-9E98-44289D683AE9}" type="pres">
      <dgm:prSet presAssocID="{DB73629D-ED9B-4DBE-8BEE-538D69F5912C}" presName="textaccent3" presStyleCnt="0"/>
      <dgm:spPr/>
    </dgm:pt>
    <dgm:pt modelId="{96D62C3A-BD28-45D4-A9BF-B69B6A053945}" type="pres">
      <dgm:prSet presAssocID="{DB73629D-ED9B-4DBE-8BEE-538D69F5912C}" presName="accentRepeatNode" presStyleLbl="solidAlignAcc1" presStyleIdx="4" presStyleCnt="10" custLinFactX="749926" custLinFactNeighborX="800000" custLinFactNeighborY="31006"/>
      <dgm:spPr>
        <a:ln>
          <a:noFill/>
        </a:ln>
      </dgm:spPr>
    </dgm:pt>
    <dgm:pt modelId="{3AB24B33-CD5F-46E7-8377-44D650C1CAC2}" type="pres">
      <dgm:prSet presAssocID="{3F9A2B0B-FA34-4F8A-ADB3-3294476B2F0C}" presName="image3" presStyleCnt="0"/>
      <dgm:spPr/>
    </dgm:pt>
    <dgm:pt modelId="{678465B3-4A38-47B9-9572-43EEEC87483C}" type="pres">
      <dgm:prSet presAssocID="{3F9A2B0B-FA34-4F8A-ADB3-3294476B2F0C}" presName="imageRepeatNode" presStyleLbl="alignAcc1" presStyleIdx="2" presStyleCnt="5" custLinFactX="3050" custLinFactNeighborX="100000" custLinFactNeighborY="31082"/>
      <dgm:spPr/>
    </dgm:pt>
    <dgm:pt modelId="{3F344560-E489-43D4-9457-94E2D2EAACC1}" type="pres">
      <dgm:prSet presAssocID="{3F9A2B0B-FA34-4F8A-ADB3-3294476B2F0C}" presName="imageaccent3" presStyleCnt="0"/>
      <dgm:spPr/>
    </dgm:pt>
    <dgm:pt modelId="{4D0FE0C4-27A3-4C57-8525-0A54EAB03270}" type="pres">
      <dgm:prSet presAssocID="{3F9A2B0B-FA34-4F8A-ADB3-3294476B2F0C}" presName="accentRepeatNode" presStyleLbl="solidAlignAcc1" presStyleIdx="5" presStyleCnt="10" custLinFactX="962221" custLinFactNeighborX="1000000" custLinFactNeighborY="-75299"/>
      <dgm:spPr>
        <a:ln>
          <a:noFill/>
        </a:ln>
      </dgm:spPr>
    </dgm:pt>
    <dgm:pt modelId="{1DAABE78-ACBD-4E10-B3B6-194B3F84EF63}" type="pres">
      <dgm:prSet presAssocID="{356BE6C7-9D3A-4FE6-846E-69EFBCD7213F}" presName="text4" presStyleCnt="0"/>
      <dgm:spPr/>
    </dgm:pt>
    <dgm:pt modelId="{F3BDF4A5-289C-43F1-ACCC-BD5FE91C73BA}" type="pres">
      <dgm:prSet presAssocID="{356BE6C7-9D3A-4FE6-846E-69EFBCD7213F}" presName="textRepeatNode" presStyleLbl="alignNode1" presStyleIdx="3" presStyleCnt="5" custLinFactNeighborX="-69291" custLinFactNeighborY="-75105">
        <dgm:presLayoutVars>
          <dgm:chMax val="0"/>
          <dgm:chPref val="0"/>
          <dgm:bulletEnabled val="1"/>
        </dgm:presLayoutVars>
      </dgm:prSet>
      <dgm:spPr/>
    </dgm:pt>
    <dgm:pt modelId="{6982B2D1-2D4F-4299-9308-C2CE50263528}" type="pres">
      <dgm:prSet presAssocID="{356BE6C7-9D3A-4FE6-846E-69EFBCD7213F}" presName="textaccent4" presStyleCnt="0"/>
      <dgm:spPr/>
    </dgm:pt>
    <dgm:pt modelId="{7759337C-64D5-4A63-87CE-B703FE57F44E}" type="pres">
      <dgm:prSet presAssocID="{356BE6C7-9D3A-4FE6-846E-69EFBCD7213F}" presName="accentRepeatNode" presStyleLbl="solidAlignAcc1" presStyleIdx="6" presStyleCnt="10" custLinFactX="227661" custLinFactY="-200000" custLinFactNeighborX="300000" custLinFactNeighborY="-250666"/>
      <dgm:spPr>
        <a:ln>
          <a:noFill/>
        </a:ln>
      </dgm:spPr>
    </dgm:pt>
    <dgm:pt modelId="{99567FEE-8AC9-48E1-A47C-B4A5B375E047}" type="pres">
      <dgm:prSet presAssocID="{C2D16A66-30C9-4303-B971-547649D3D290}" presName="image4" presStyleCnt="0"/>
      <dgm:spPr/>
    </dgm:pt>
    <dgm:pt modelId="{C0239B23-9414-4F5B-802A-A9A7364B2589}" type="pres">
      <dgm:prSet presAssocID="{C2D16A66-30C9-4303-B971-547649D3D290}" presName="imageRepeatNode" presStyleLbl="alignAcc1" presStyleIdx="3" presStyleCnt="5" custLinFactNeighborX="-68136" custLinFactNeighborY="26567"/>
      <dgm:spPr/>
    </dgm:pt>
    <dgm:pt modelId="{3EC28F3E-F86F-45BA-82C7-73F8BE0275CE}" type="pres">
      <dgm:prSet presAssocID="{C2D16A66-30C9-4303-B971-547649D3D290}" presName="imageaccent4" presStyleCnt="0"/>
      <dgm:spPr/>
    </dgm:pt>
    <dgm:pt modelId="{606917D4-9625-47FA-8BF3-D9E28482209F}" type="pres">
      <dgm:prSet presAssocID="{C2D16A66-30C9-4303-B971-547649D3D290}" presName="accentRepeatNode" presStyleLbl="solidAlignAcc1" presStyleIdx="7" presStyleCnt="10" custLinFactX="100000" custLinFactY="-249896" custLinFactNeighborX="163830" custLinFactNeighborY="-300000"/>
      <dgm:spPr>
        <a:ln>
          <a:noFill/>
        </a:ln>
      </dgm:spPr>
    </dgm:pt>
    <dgm:pt modelId="{6A18C9F9-926C-406F-AB78-8FEE8EDF05B3}" type="pres">
      <dgm:prSet presAssocID="{2BBD0B2A-70C0-4156-873F-4A3380925326}" presName="text5" presStyleCnt="0"/>
      <dgm:spPr/>
    </dgm:pt>
    <dgm:pt modelId="{7CDC96C9-737F-494F-8459-697C0D2E55A3}" type="pres">
      <dgm:prSet presAssocID="{2BBD0B2A-70C0-4156-873F-4A3380925326}" presName="textRepeatNode" presStyleLbl="alignNode1" presStyleIdx="4" presStyleCnt="5" custLinFactNeighborX="16689" custLinFactNeighborY="80471">
        <dgm:presLayoutVars>
          <dgm:chMax val="0"/>
          <dgm:chPref val="0"/>
          <dgm:bulletEnabled val="1"/>
        </dgm:presLayoutVars>
      </dgm:prSet>
      <dgm:spPr/>
    </dgm:pt>
    <dgm:pt modelId="{FC1F1B87-5290-48E1-86A4-1D8F545D206E}" type="pres">
      <dgm:prSet presAssocID="{2BBD0B2A-70C0-4156-873F-4A3380925326}" presName="textaccent5" presStyleCnt="0"/>
      <dgm:spPr/>
    </dgm:pt>
    <dgm:pt modelId="{44C663D5-E03F-4E11-B02F-87B0D08A393F}" type="pres">
      <dgm:prSet presAssocID="{2BBD0B2A-70C0-4156-873F-4A3380925326}" presName="accentRepeatNode" presStyleLbl="solidAlignAcc1" presStyleIdx="8" presStyleCnt="10" custLinFactX="-311373" custLinFactY="87410" custLinFactNeighborX="-400000" custLinFactNeighborY="100000"/>
      <dgm:spPr>
        <a:noFill/>
        <a:ln>
          <a:noFill/>
        </a:ln>
      </dgm:spPr>
    </dgm:pt>
    <dgm:pt modelId="{7C2925C6-843A-457D-B3D4-3BFA52ECAC64}" type="pres">
      <dgm:prSet presAssocID="{581AA90E-431D-48A0-8954-DE2AAAF43C42}" presName="image5" presStyleCnt="0"/>
      <dgm:spPr/>
    </dgm:pt>
    <dgm:pt modelId="{A8A5A7A0-4FD8-48D0-B717-44425C0E1332}" type="pres">
      <dgm:prSet presAssocID="{581AA90E-431D-48A0-8954-DE2AAAF43C42}" presName="imageRepeatNode" presStyleLbl="alignAcc1" presStyleIdx="4" presStyleCnt="5" custFlipVert="1" custFlipHor="1" custScaleX="2096" custScaleY="7544" custLinFactY="33723" custLinFactNeighborX="2872" custLinFactNeighborY="100000"/>
      <dgm:spPr/>
    </dgm:pt>
    <dgm:pt modelId="{EA04C8F2-623C-42E5-9198-9380B1C166E2}" type="pres">
      <dgm:prSet presAssocID="{581AA90E-431D-48A0-8954-DE2AAAF43C42}" presName="imageaccent5" presStyleCnt="0"/>
      <dgm:spPr/>
    </dgm:pt>
    <dgm:pt modelId="{8DB2892A-06E1-45EE-9631-7006893B0652}" type="pres">
      <dgm:prSet presAssocID="{581AA90E-431D-48A0-8954-DE2AAAF43C42}" presName="accentRepeatNode" presStyleLbl="solidAlignAcc1" presStyleIdx="9" presStyleCnt="10" custLinFactX="-123351" custLinFactY="55282" custLinFactNeighborX="-200000" custLinFactNeighborY="100000"/>
      <dgm:spPr>
        <a:noFill/>
        <a:ln>
          <a:noFill/>
        </a:ln>
      </dgm:spPr>
    </dgm:pt>
  </dgm:ptLst>
  <dgm:cxnLst>
    <dgm:cxn modelId="{8FB4F30A-6D88-400A-A5E7-0D4029ABDFB9}" type="presOf" srcId="{2BBD0B2A-70C0-4156-873F-4A3380925326}" destId="{7CDC96C9-737F-494F-8459-697C0D2E55A3}" srcOrd="0" destOrd="0" presId="urn:microsoft.com/office/officeart/2008/layout/HexagonCluster"/>
    <dgm:cxn modelId="{6814BC22-0C0C-483F-B7A8-AF80558D704E}" srcId="{F07F1824-FFBB-44F8-BE78-176476C5CBD5}" destId="{356BE6C7-9D3A-4FE6-846E-69EFBCD7213F}" srcOrd="3" destOrd="0" parTransId="{98043BC2-EF55-4E42-966A-C7C365076BC5}" sibTransId="{C2D16A66-30C9-4303-B971-547649D3D290}"/>
    <dgm:cxn modelId="{9EE20B34-7DE6-449B-B9E1-A469748C9917}" type="presOf" srcId="{27FBA6DC-0278-487B-ABC3-B462A8B6C4C3}" destId="{A59F8AD2-5874-4F35-9C41-D31491DBD068}" srcOrd="0" destOrd="0" presId="urn:microsoft.com/office/officeart/2008/layout/HexagonCluster"/>
    <dgm:cxn modelId="{0A05183A-2BF7-4510-8101-140DE0F66779}" srcId="{F07F1824-FFBB-44F8-BE78-176476C5CBD5}" destId="{D09D1431-DE02-446A-8E91-C2B55ECD0E3D}" srcOrd="0" destOrd="0" parTransId="{FCA1FD8B-E3AA-4081-B03F-5796434674D2}" sibTransId="{593664B8-4727-40F3-915B-BB2F26E60555}"/>
    <dgm:cxn modelId="{A9E86048-8FE4-4E65-B802-81F2BE3DA35C}" type="presOf" srcId="{8C9102DD-F470-4CC8-9B9E-76BE6FF145BA}" destId="{2BD9E6FF-C64E-4CB6-BB05-219CB4D024C9}" srcOrd="0" destOrd="0" presId="urn:microsoft.com/office/officeart/2008/layout/HexagonCluster"/>
    <dgm:cxn modelId="{EB3C8253-234A-4DEA-88D8-6A9F1A0C42E6}" srcId="{F07F1824-FFBB-44F8-BE78-176476C5CBD5}" destId="{DB73629D-ED9B-4DBE-8BEE-538D69F5912C}" srcOrd="2" destOrd="0" parTransId="{B8B52D15-94F0-4CDD-84F2-9E318A865B70}" sibTransId="{3F9A2B0B-FA34-4F8A-ADB3-3294476B2F0C}"/>
    <dgm:cxn modelId="{310A3B81-CDB3-4840-95F7-1C1F81BE8796}" srcId="{F07F1824-FFBB-44F8-BE78-176476C5CBD5}" destId="{27FBA6DC-0278-487B-ABC3-B462A8B6C4C3}" srcOrd="1" destOrd="0" parTransId="{E841C5AA-B963-463B-A371-F405169CB409}" sibTransId="{8C9102DD-F470-4CC8-9B9E-76BE6FF145BA}"/>
    <dgm:cxn modelId="{14A8E086-66B5-4FF1-A1DF-AD2DAF658941}" type="presOf" srcId="{3F9A2B0B-FA34-4F8A-ADB3-3294476B2F0C}" destId="{678465B3-4A38-47B9-9572-43EEEC87483C}" srcOrd="0" destOrd="0" presId="urn:microsoft.com/office/officeart/2008/layout/HexagonCluster"/>
    <dgm:cxn modelId="{5EA8058D-C718-41A5-9AA0-5DB6A7975757}" type="presOf" srcId="{593664B8-4727-40F3-915B-BB2F26E60555}" destId="{C3BF913F-D53C-4355-B418-A36D1E36E811}" srcOrd="0" destOrd="0" presId="urn:microsoft.com/office/officeart/2008/layout/HexagonCluster"/>
    <dgm:cxn modelId="{771F3890-029F-4A75-9279-002068F16E54}" type="presOf" srcId="{C2D16A66-30C9-4303-B971-547649D3D290}" destId="{C0239B23-9414-4F5B-802A-A9A7364B2589}" srcOrd="0" destOrd="0" presId="urn:microsoft.com/office/officeart/2008/layout/HexagonCluster"/>
    <dgm:cxn modelId="{4320E794-F9AE-4B8F-A8EC-CF518B6B50D5}" type="presOf" srcId="{DB73629D-ED9B-4DBE-8BEE-538D69F5912C}" destId="{ACF1DC01-69F5-4CFC-BE5A-BE52CF533CBC}" srcOrd="0" destOrd="0" presId="urn:microsoft.com/office/officeart/2008/layout/HexagonCluster"/>
    <dgm:cxn modelId="{FE1735D4-55D7-4007-8283-A88592BB4AFD}" type="presOf" srcId="{D09D1431-DE02-446A-8E91-C2B55ECD0E3D}" destId="{9828C210-8AA0-4EC8-BDDF-E5A00473C753}" srcOrd="0" destOrd="0" presId="urn:microsoft.com/office/officeart/2008/layout/HexagonCluster"/>
    <dgm:cxn modelId="{4C4C0CD8-1F3A-4681-8D57-989CD695C678}" type="presOf" srcId="{356BE6C7-9D3A-4FE6-846E-69EFBCD7213F}" destId="{F3BDF4A5-289C-43F1-ACCC-BD5FE91C73BA}" srcOrd="0" destOrd="0" presId="urn:microsoft.com/office/officeart/2008/layout/HexagonCluster"/>
    <dgm:cxn modelId="{A0FDD9DE-E48B-46E3-915F-4C484B7319EF}" type="presOf" srcId="{581AA90E-431D-48A0-8954-DE2AAAF43C42}" destId="{A8A5A7A0-4FD8-48D0-B717-44425C0E1332}" srcOrd="0" destOrd="0" presId="urn:microsoft.com/office/officeart/2008/layout/HexagonCluster"/>
    <dgm:cxn modelId="{84E144E7-98EA-4DCB-8616-E4235D15F184}" type="presOf" srcId="{F07F1824-FFBB-44F8-BE78-176476C5CBD5}" destId="{4C12D351-673A-449A-8FDA-1B03E66CD3B5}" srcOrd="0" destOrd="0" presId="urn:microsoft.com/office/officeart/2008/layout/HexagonCluster"/>
    <dgm:cxn modelId="{D961B2F6-84B1-4D2F-ACFA-92C8E8A5E1D8}" srcId="{F07F1824-FFBB-44F8-BE78-176476C5CBD5}" destId="{2BBD0B2A-70C0-4156-873F-4A3380925326}" srcOrd="4" destOrd="0" parTransId="{2CB1B7B6-E6EB-4D08-ABE0-CE0B88E10A34}" sibTransId="{581AA90E-431D-48A0-8954-DE2AAAF43C42}"/>
    <dgm:cxn modelId="{D697D4A0-0221-4770-BC27-E35F639878E0}" type="presParOf" srcId="{4C12D351-673A-449A-8FDA-1B03E66CD3B5}" destId="{21725B73-4076-4703-9BD1-9663DA014FFF}" srcOrd="0" destOrd="0" presId="urn:microsoft.com/office/officeart/2008/layout/HexagonCluster"/>
    <dgm:cxn modelId="{6D5A14F3-76C7-4FE7-B56A-D66155591F6C}" type="presParOf" srcId="{21725B73-4076-4703-9BD1-9663DA014FFF}" destId="{9828C210-8AA0-4EC8-BDDF-E5A00473C753}" srcOrd="0" destOrd="0" presId="urn:microsoft.com/office/officeart/2008/layout/HexagonCluster"/>
    <dgm:cxn modelId="{0DA85CD7-D7B1-4A05-BE90-75857F749C20}" type="presParOf" srcId="{4C12D351-673A-449A-8FDA-1B03E66CD3B5}" destId="{F3606E7F-3F9A-4058-B202-3C82C044A453}" srcOrd="1" destOrd="0" presId="urn:microsoft.com/office/officeart/2008/layout/HexagonCluster"/>
    <dgm:cxn modelId="{8AB3C87C-114A-4B09-92B2-A7018950C0EB}" type="presParOf" srcId="{F3606E7F-3F9A-4058-B202-3C82C044A453}" destId="{93245659-5920-4B44-9117-792F76F5DD65}" srcOrd="0" destOrd="0" presId="urn:microsoft.com/office/officeart/2008/layout/HexagonCluster"/>
    <dgm:cxn modelId="{DE580DA3-E914-482C-964D-F5A12410BEA7}" type="presParOf" srcId="{4C12D351-673A-449A-8FDA-1B03E66CD3B5}" destId="{D366F05A-C11B-4749-BB71-07E8C6CC7BF4}" srcOrd="2" destOrd="0" presId="urn:microsoft.com/office/officeart/2008/layout/HexagonCluster"/>
    <dgm:cxn modelId="{1F10A366-85EF-465D-B86B-46F0EBF686F1}" type="presParOf" srcId="{D366F05A-C11B-4749-BB71-07E8C6CC7BF4}" destId="{C3BF913F-D53C-4355-B418-A36D1E36E811}" srcOrd="0" destOrd="0" presId="urn:microsoft.com/office/officeart/2008/layout/HexagonCluster"/>
    <dgm:cxn modelId="{BBBDE0D4-8D48-431C-99A7-D2ED591F9CC5}" type="presParOf" srcId="{4C12D351-673A-449A-8FDA-1B03E66CD3B5}" destId="{4194413D-BD2C-491B-AC7A-AF0770C1CC59}" srcOrd="3" destOrd="0" presId="urn:microsoft.com/office/officeart/2008/layout/HexagonCluster"/>
    <dgm:cxn modelId="{A6EC685A-AD1D-4DB3-B864-191C20DE03A2}" type="presParOf" srcId="{4194413D-BD2C-491B-AC7A-AF0770C1CC59}" destId="{94158AB9-009D-42CB-A898-206C1E27E479}" srcOrd="0" destOrd="0" presId="urn:microsoft.com/office/officeart/2008/layout/HexagonCluster"/>
    <dgm:cxn modelId="{3C8D1BD5-5AF1-4EB5-8984-1261CA3D0A18}" type="presParOf" srcId="{4C12D351-673A-449A-8FDA-1B03E66CD3B5}" destId="{F6273F7B-F827-444D-9FEB-5D517D2A1C0C}" srcOrd="4" destOrd="0" presId="urn:microsoft.com/office/officeart/2008/layout/HexagonCluster"/>
    <dgm:cxn modelId="{EECC4BA0-A970-4211-A847-1E47DDAD103D}" type="presParOf" srcId="{F6273F7B-F827-444D-9FEB-5D517D2A1C0C}" destId="{A59F8AD2-5874-4F35-9C41-D31491DBD068}" srcOrd="0" destOrd="0" presId="urn:microsoft.com/office/officeart/2008/layout/HexagonCluster"/>
    <dgm:cxn modelId="{97E9DFF0-FE0F-4F43-A25F-319ACF7293C9}" type="presParOf" srcId="{4C12D351-673A-449A-8FDA-1B03E66CD3B5}" destId="{D4591520-161D-4CD2-9C79-A194C0E6D34C}" srcOrd="5" destOrd="0" presId="urn:microsoft.com/office/officeart/2008/layout/HexagonCluster"/>
    <dgm:cxn modelId="{FBCFF3BA-8E38-4478-83A8-E179AEC9FB77}" type="presParOf" srcId="{D4591520-161D-4CD2-9C79-A194C0E6D34C}" destId="{4BF73996-323E-44B0-B86C-6E26087489F7}" srcOrd="0" destOrd="0" presId="urn:microsoft.com/office/officeart/2008/layout/HexagonCluster"/>
    <dgm:cxn modelId="{FDCE61C2-CD4C-47C3-9B2F-33BC4852C94C}" type="presParOf" srcId="{4C12D351-673A-449A-8FDA-1B03E66CD3B5}" destId="{B4D7C10C-B95B-410E-A658-A92942CF2646}" srcOrd="6" destOrd="0" presId="urn:microsoft.com/office/officeart/2008/layout/HexagonCluster"/>
    <dgm:cxn modelId="{45B1143C-08E1-4CFC-B64D-B89A8832508F}" type="presParOf" srcId="{B4D7C10C-B95B-410E-A658-A92942CF2646}" destId="{2BD9E6FF-C64E-4CB6-BB05-219CB4D024C9}" srcOrd="0" destOrd="0" presId="urn:microsoft.com/office/officeart/2008/layout/HexagonCluster"/>
    <dgm:cxn modelId="{60C4D510-FFD2-4387-A68C-FD32F7E6F732}" type="presParOf" srcId="{4C12D351-673A-449A-8FDA-1B03E66CD3B5}" destId="{A3D06369-1BD0-4C27-8FC4-406860F13207}" srcOrd="7" destOrd="0" presId="urn:microsoft.com/office/officeart/2008/layout/HexagonCluster"/>
    <dgm:cxn modelId="{89C19B02-3FAD-4593-9689-3E31B4AB6859}" type="presParOf" srcId="{A3D06369-1BD0-4C27-8FC4-406860F13207}" destId="{EEF9A475-BDE5-4991-BED8-47CEFA08030D}" srcOrd="0" destOrd="0" presId="urn:microsoft.com/office/officeart/2008/layout/HexagonCluster"/>
    <dgm:cxn modelId="{AC592354-CF77-4889-867A-EF3F09372435}" type="presParOf" srcId="{4C12D351-673A-449A-8FDA-1B03E66CD3B5}" destId="{38AF2F14-BF42-4944-838A-3797718C8142}" srcOrd="8" destOrd="0" presId="urn:microsoft.com/office/officeart/2008/layout/HexagonCluster"/>
    <dgm:cxn modelId="{651CD019-A6CD-4EEC-A09D-6521C221FB9E}" type="presParOf" srcId="{38AF2F14-BF42-4944-838A-3797718C8142}" destId="{ACF1DC01-69F5-4CFC-BE5A-BE52CF533CBC}" srcOrd="0" destOrd="0" presId="urn:microsoft.com/office/officeart/2008/layout/HexagonCluster"/>
    <dgm:cxn modelId="{0438B37D-C2AC-4487-A8CA-7AB928451EED}" type="presParOf" srcId="{4C12D351-673A-449A-8FDA-1B03E66CD3B5}" destId="{7DE1ADFC-FBC3-4737-9E98-44289D683AE9}" srcOrd="9" destOrd="0" presId="urn:microsoft.com/office/officeart/2008/layout/HexagonCluster"/>
    <dgm:cxn modelId="{6B576502-0F28-46B9-A417-966260F6E642}" type="presParOf" srcId="{7DE1ADFC-FBC3-4737-9E98-44289D683AE9}" destId="{96D62C3A-BD28-45D4-A9BF-B69B6A053945}" srcOrd="0" destOrd="0" presId="urn:microsoft.com/office/officeart/2008/layout/HexagonCluster"/>
    <dgm:cxn modelId="{B1674126-9C47-4B9B-BAA0-7BFEA1372A2A}" type="presParOf" srcId="{4C12D351-673A-449A-8FDA-1B03E66CD3B5}" destId="{3AB24B33-CD5F-46E7-8377-44D650C1CAC2}" srcOrd="10" destOrd="0" presId="urn:microsoft.com/office/officeart/2008/layout/HexagonCluster"/>
    <dgm:cxn modelId="{8BFF15F3-0A52-4DB2-AC29-DCDFB4CAB921}" type="presParOf" srcId="{3AB24B33-CD5F-46E7-8377-44D650C1CAC2}" destId="{678465B3-4A38-47B9-9572-43EEEC87483C}" srcOrd="0" destOrd="0" presId="urn:microsoft.com/office/officeart/2008/layout/HexagonCluster"/>
    <dgm:cxn modelId="{EFC8D550-9CB4-4D8C-833C-05C704990335}" type="presParOf" srcId="{4C12D351-673A-449A-8FDA-1B03E66CD3B5}" destId="{3F344560-E489-43D4-9457-94E2D2EAACC1}" srcOrd="11" destOrd="0" presId="urn:microsoft.com/office/officeart/2008/layout/HexagonCluster"/>
    <dgm:cxn modelId="{9D165E8A-CC5D-4B0D-B723-D4EBFBDD830A}" type="presParOf" srcId="{3F344560-E489-43D4-9457-94E2D2EAACC1}" destId="{4D0FE0C4-27A3-4C57-8525-0A54EAB03270}" srcOrd="0" destOrd="0" presId="urn:microsoft.com/office/officeart/2008/layout/HexagonCluster"/>
    <dgm:cxn modelId="{423F9B88-B5FC-4F69-B972-FD716F3C07B9}" type="presParOf" srcId="{4C12D351-673A-449A-8FDA-1B03E66CD3B5}" destId="{1DAABE78-ACBD-4E10-B3B6-194B3F84EF63}" srcOrd="12" destOrd="0" presId="urn:microsoft.com/office/officeart/2008/layout/HexagonCluster"/>
    <dgm:cxn modelId="{AB5CE693-266A-4DE9-B3DC-8B0C6614329A}" type="presParOf" srcId="{1DAABE78-ACBD-4E10-B3B6-194B3F84EF63}" destId="{F3BDF4A5-289C-43F1-ACCC-BD5FE91C73BA}" srcOrd="0" destOrd="0" presId="urn:microsoft.com/office/officeart/2008/layout/HexagonCluster"/>
    <dgm:cxn modelId="{74945061-17A3-4F71-8FB8-B6F7DA04ACFA}" type="presParOf" srcId="{4C12D351-673A-449A-8FDA-1B03E66CD3B5}" destId="{6982B2D1-2D4F-4299-9308-C2CE50263528}" srcOrd="13" destOrd="0" presId="urn:microsoft.com/office/officeart/2008/layout/HexagonCluster"/>
    <dgm:cxn modelId="{AAA64F8C-FB1C-4AB2-9613-DF3D985AA8A6}" type="presParOf" srcId="{6982B2D1-2D4F-4299-9308-C2CE50263528}" destId="{7759337C-64D5-4A63-87CE-B703FE57F44E}" srcOrd="0" destOrd="0" presId="urn:microsoft.com/office/officeart/2008/layout/HexagonCluster"/>
    <dgm:cxn modelId="{D026645E-97CA-4150-AE62-41FF47BC7DB7}" type="presParOf" srcId="{4C12D351-673A-449A-8FDA-1B03E66CD3B5}" destId="{99567FEE-8AC9-48E1-A47C-B4A5B375E047}" srcOrd="14" destOrd="0" presId="urn:microsoft.com/office/officeart/2008/layout/HexagonCluster"/>
    <dgm:cxn modelId="{DA34B7E3-EB4F-458E-B181-B7F7571431C9}" type="presParOf" srcId="{99567FEE-8AC9-48E1-A47C-B4A5B375E047}" destId="{C0239B23-9414-4F5B-802A-A9A7364B2589}" srcOrd="0" destOrd="0" presId="urn:microsoft.com/office/officeart/2008/layout/HexagonCluster"/>
    <dgm:cxn modelId="{2CB24CE7-535E-4D4E-8A5F-47129496D1D0}" type="presParOf" srcId="{4C12D351-673A-449A-8FDA-1B03E66CD3B5}" destId="{3EC28F3E-F86F-45BA-82C7-73F8BE0275CE}" srcOrd="15" destOrd="0" presId="urn:microsoft.com/office/officeart/2008/layout/HexagonCluster"/>
    <dgm:cxn modelId="{C089FDB2-6736-4027-A60B-D79D55E4FA52}" type="presParOf" srcId="{3EC28F3E-F86F-45BA-82C7-73F8BE0275CE}" destId="{606917D4-9625-47FA-8BF3-D9E28482209F}" srcOrd="0" destOrd="0" presId="urn:microsoft.com/office/officeart/2008/layout/HexagonCluster"/>
    <dgm:cxn modelId="{886866D4-FBB0-44AA-B921-FEC058FCCFB6}" type="presParOf" srcId="{4C12D351-673A-449A-8FDA-1B03E66CD3B5}" destId="{6A18C9F9-926C-406F-AB78-8FEE8EDF05B3}" srcOrd="16" destOrd="0" presId="urn:microsoft.com/office/officeart/2008/layout/HexagonCluster"/>
    <dgm:cxn modelId="{8AEAE762-0114-401E-8F61-B82E9C34DCC8}" type="presParOf" srcId="{6A18C9F9-926C-406F-AB78-8FEE8EDF05B3}" destId="{7CDC96C9-737F-494F-8459-697C0D2E55A3}" srcOrd="0" destOrd="0" presId="urn:microsoft.com/office/officeart/2008/layout/HexagonCluster"/>
    <dgm:cxn modelId="{D9063597-292A-474C-B07E-39B1A6B8B5BE}" type="presParOf" srcId="{4C12D351-673A-449A-8FDA-1B03E66CD3B5}" destId="{FC1F1B87-5290-48E1-86A4-1D8F545D206E}" srcOrd="17" destOrd="0" presId="urn:microsoft.com/office/officeart/2008/layout/HexagonCluster"/>
    <dgm:cxn modelId="{A2AFAECD-1DD0-40CD-A1C0-249FC4915D7B}" type="presParOf" srcId="{FC1F1B87-5290-48E1-86A4-1D8F545D206E}" destId="{44C663D5-E03F-4E11-B02F-87B0D08A393F}" srcOrd="0" destOrd="0" presId="urn:microsoft.com/office/officeart/2008/layout/HexagonCluster"/>
    <dgm:cxn modelId="{C0BBDDD0-B754-4822-B75D-D89A37CD4E73}" type="presParOf" srcId="{4C12D351-673A-449A-8FDA-1B03E66CD3B5}" destId="{7C2925C6-843A-457D-B3D4-3BFA52ECAC64}" srcOrd="18" destOrd="0" presId="urn:microsoft.com/office/officeart/2008/layout/HexagonCluster"/>
    <dgm:cxn modelId="{897328EC-7409-4173-8CF6-5D49D6DC00F8}" type="presParOf" srcId="{7C2925C6-843A-457D-B3D4-3BFA52ECAC64}" destId="{A8A5A7A0-4FD8-48D0-B717-44425C0E1332}" srcOrd="0" destOrd="0" presId="urn:microsoft.com/office/officeart/2008/layout/HexagonCluster"/>
    <dgm:cxn modelId="{E3F43BED-AA5C-44F4-AF19-1768BB93C38A}" type="presParOf" srcId="{4C12D351-673A-449A-8FDA-1B03E66CD3B5}" destId="{EA04C8F2-623C-42E5-9198-9380B1C166E2}" srcOrd="19" destOrd="0" presId="urn:microsoft.com/office/officeart/2008/layout/HexagonCluster"/>
    <dgm:cxn modelId="{CC60532C-58C7-471C-90BB-2FA8CFFDA619}" type="presParOf" srcId="{EA04C8F2-623C-42E5-9198-9380B1C166E2}" destId="{8DB2892A-06E1-45EE-9631-7006893B0652}" srcOrd="0" destOrd="0" presId="urn:microsoft.com/office/officeart/2008/layout/HexagonCluster"/>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CC6BAEA-DCDC-4D5C-AEE3-AA20A0066A63}"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GB"/>
        </a:p>
      </dgm:t>
    </dgm:pt>
    <dgm:pt modelId="{336B9F2C-F9D9-4C71-B34F-84C9BD4D369E}">
      <dgm:prSet phldrT="[Text]"/>
      <dgm:spPr/>
      <dgm:t>
        <a:bodyPr/>
        <a:lstStyle/>
        <a:p>
          <a:r>
            <a:rPr lang="en-GB" dirty="0"/>
            <a:t>Build Trust</a:t>
          </a:r>
        </a:p>
      </dgm:t>
    </dgm:pt>
    <dgm:pt modelId="{C12538A4-F753-4CD8-B542-BD30EAB76BBA}" type="parTrans" cxnId="{F1E7B9A5-9E2C-4432-980D-8CC878C081D8}">
      <dgm:prSet/>
      <dgm:spPr/>
      <dgm:t>
        <a:bodyPr/>
        <a:lstStyle/>
        <a:p>
          <a:endParaRPr lang="en-GB"/>
        </a:p>
      </dgm:t>
    </dgm:pt>
    <dgm:pt modelId="{ED9C672F-F571-4E29-922B-53373F27EE0E}" type="sibTrans" cxnId="{F1E7B9A5-9E2C-4432-980D-8CC878C081D8}">
      <dgm:prSet/>
      <dgm:spPr/>
      <dgm:t>
        <a:bodyPr/>
        <a:lstStyle/>
        <a:p>
          <a:endParaRPr lang="en-GB"/>
        </a:p>
      </dgm:t>
    </dgm:pt>
    <dgm:pt modelId="{9BDE95DF-3DCE-4837-A289-6F163D4783A5}">
      <dgm:prSet phldrT="[Text]"/>
      <dgm:spPr/>
      <dgm:t>
        <a:bodyPr/>
        <a:lstStyle/>
        <a:p>
          <a:r>
            <a:rPr lang="en-GB" dirty="0"/>
            <a:t>Promote Fairness</a:t>
          </a:r>
        </a:p>
      </dgm:t>
    </dgm:pt>
    <dgm:pt modelId="{A61D5076-F86A-4A5E-802A-53684FD51941}" type="parTrans" cxnId="{AB802180-C93A-43E7-8E0B-CEA65A502E4B}">
      <dgm:prSet/>
      <dgm:spPr/>
      <dgm:t>
        <a:bodyPr/>
        <a:lstStyle/>
        <a:p>
          <a:endParaRPr lang="en-GB"/>
        </a:p>
      </dgm:t>
    </dgm:pt>
    <dgm:pt modelId="{4A0693CD-E6D9-4613-985E-2258B3564E79}" type="sibTrans" cxnId="{AB802180-C93A-43E7-8E0B-CEA65A502E4B}">
      <dgm:prSet/>
      <dgm:spPr/>
      <dgm:t>
        <a:bodyPr/>
        <a:lstStyle/>
        <a:p>
          <a:endParaRPr lang="en-GB"/>
        </a:p>
      </dgm:t>
    </dgm:pt>
    <dgm:pt modelId="{3E458884-B2F5-4FCB-BC66-7964E73DD704}">
      <dgm:prSet phldrT="[Text]"/>
      <dgm:spPr/>
      <dgm:t>
        <a:bodyPr/>
        <a:lstStyle/>
        <a:p>
          <a:r>
            <a:rPr lang="en-GB" dirty="0"/>
            <a:t>Mitigate Bias</a:t>
          </a:r>
        </a:p>
      </dgm:t>
    </dgm:pt>
    <dgm:pt modelId="{690BBEC4-D4DB-488E-9470-9B495C7F7231}" type="parTrans" cxnId="{3488DC7C-AA60-4CA6-A6EA-B5BC65664135}">
      <dgm:prSet/>
      <dgm:spPr/>
      <dgm:t>
        <a:bodyPr/>
        <a:lstStyle/>
        <a:p>
          <a:endParaRPr lang="en-GB"/>
        </a:p>
      </dgm:t>
    </dgm:pt>
    <dgm:pt modelId="{B238F102-16EF-4930-9669-40E068B9C508}" type="sibTrans" cxnId="{3488DC7C-AA60-4CA6-A6EA-B5BC65664135}">
      <dgm:prSet/>
      <dgm:spPr/>
      <dgm:t>
        <a:bodyPr/>
        <a:lstStyle/>
        <a:p>
          <a:endParaRPr lang="en-GB"/>
        </a:p>
      </dgm:t>
    </dgm:pt>
    <dgm:pt modelId="{EF77D46E-C708-4C51-8EEB-3B55A83E26A9}" type="pres">
      <dgm:prSet presAssocID="{FCC6BAEA-DCDC-4D5C-AEE3-AA20A0066A63}" presName="rootnode" presStyleCnt="0">
        <dgm:presLayoutVars>
          <dgm:chMax/>
          <dgm:chPref/>
          <dgm:dir/>
          <dgm:animLvl val="lvl"/>
        </dgm:presLayoutVars>
      </dgm:prSet>
      <dgm:spPr/>
    </dgm:pt>
    <dgm:pt modelId="{B4CD3A97-5970-4646-8ADD-88DEFBDBE27E}" type="pres">
      <dgm:prSet presAssocID="{336B9F2C-F9D9-4C71-B34F-84C9BD4D369E}" presName="composite" presStyleCnt="0"/>
      <dgm:spPr/>
    </dgm:pt>
    <dgm:pt modelId="{9AA207B3-D7B9-403B-97A5-034E4997A306}" type="pres">
      <dgm:prSet presAssocID="{336B9F2C-F9D9-4C71-B34F-84C9BD4D369E}" presName="LShape" presStyleLbl="alignNode1" presStyleIdx="0" presStyleCnt="5"/>
      <dgm:spPr>
        <a:solidFill>
          <a:srgbClr val="3A4972"/>
        </a:solidFill>
        <a:ln>
          <a:solidFill>
            <a:srgbClr val="3A4972"/>
          </a:solidFill>
        </a:ln>
      </dgm:spPr>
    </dgm:pt>
    <dgm:pt modelId="{22C2363A-AE96-42DA-8795-881A997BDA99}" type="pres">
      <dgm:prSet presAssocID="{336B9F2C-F9D9-4C71-B34F-84C9BD4D369E}" presName="ParentText" presStyleLbl="revTx" presStyleIdx="0" presStyleCnt="3">
        <dgm:presLayoutVars>
          <dgm:chMax val="0"/>
          <dgm:chPref val="0"/>
          <dgm:bulletEnabled val="1"/>
        </dgm:presLayoutVars>
      </dgm:prSet>
      <dgm:spPr/>
    </dgm:pt>
    <dgm:pt modelId="{E501DFD2-C893-447F-9998-44DB9A51A0A8}" type="pres">
      <dgm:prSet presAssocID="{336B9F2C-F9D9-4C71-B34F-84C9BD4D369E}" presName="Triangle" presStyleLbl="alignNode1" presStyleIdx="1" presStyleCnt="5"/>
      <dgm:spPr>
        <a:solidFill>
          <a:srgbClr val="A7CE2F"/>
        </a:solidFill>
        <a:ln>
          <a:solidFill>
            <a:srgbClr val="A7CE2F"/>
          </a:solidFill>
        </a:ln>
      </dgm:spPr>
    </dgm:pt>
    <dgm:pt modelId="{AF2BBB12-F7B7-4195-94E3-446173160B8B}" type="pres">
      <dgm:prSet presAssocID="{ED9C672F-F571-4E29-922B-53373F27EE0E}" presName="sibTrans" presStyleCnt="0"/>
      <dgm:spPr/>
    </dgm:pt>
    <dgm:pt modelId="{1D5CF222-FF39-4530-8899-17F14FDB07D9}" type="pres">
      <dgm:prSet presAssocID="{ED9C672F-F571-4E29-922B-53373F27EE0E}" presName="space" presStyleCnt="0"/>
      <dgm:spPr/>
    </dgm:pt>
    <dgm:pt modelId="{FA560B75-CD47-4BE3-8479-14593FC09558}" type="pres">
      <dgm:prSet presAssocID="{9BDE95DF-3DCE-4837-A289-6F163D4783A5}" presName="composite" presStyleCnt="0"/>
      <dgm:spPr/>
    </dgm:pt>
    <dgm:pt modelId="{7F154EAA-481E-4CFB-9EFA-25C31E3A978E}" type="pres">
      <dgm:prSet presAssocID="{9BDE95DF-3DCE-4837-A289-6F163D4783A5}" presName="LShape" presStyleLbl="alignNode1" presStyleIdx="2" presStyleCnt="5"/>
      <dgm:spPr>
        <a:solidFill>
          <a:srgbClr val="C1A875"/>
        </a:solidFill>
        <a:ln>
          <a:solidFill>
            <a:srgbClr val="C1A875"/>
          </a:solidFill>
        </a:ln>
      </dgm:spPr>
    </dgm:pt>
    <dgm:pt modelId="{6F4248A1-6FA9-4B6E-B17E-7D5C8A3E0EB9}" type="pres">
      <dgm:prSet presAssocID="{9BDE95DF-3DCE-4837-A289-6F163D4783A5}" presName="ParentText" presStyleLbl="revTx" presStyleIdx="1" presStyleCnt="3">
        <dgm:presLayoutVars>
          <dgm:chMax val="0"/>
          <dgm:chPref val="0"/>
          <dgm:bulletEnabled val="1"/>
        </dgm:presLayoutVars>
      </dgm:prSet>
      <dgm:spPr/>
    </dgm:pt>
    <dgm:pt modelId="{BEDC355E-B333-4956-A9BB-40D9260F8FB7}" type="pres">
      <dgm:prSet presAssocID="{9BDE95DF-3DCE-4837-A289-6F163D4783A5}" presName="Triangle" presStyleLbl="alignNode1" presStyleIdx="3" presStyleCnt="5"/>
      <dgm:spPr>
        <a:solidFill>
          <a:srgbClr val="A7CE2F"/>
        </a:solidFill>
        <a:ln>
          <a:solidFill>
            <a:srgbClr val="A7CE2F"/>
          </a:solidFill>
        </a:ln>
      </dgm:spPr>
    </dgm:pt>
    <dgm:pt modelId="{26EFB9F7-608A-4666-9324-427828E9DB00}" type="pres">
      <dgm:prSet presAssocID="{4A0693CD-E6D9-4613-985E-2258B3564E79}" presName="sibTrans" presStyleCnt="0"/>
      <dgm:spPr/>
    </dgm:pt>
    <dgm:pt modelId="{0B4B0497-E6F0-4DDF-B92B-ABE87B58D49E}" type="pres">
      <dgm:prSet presAssocID="{4A0693CD-E6D9-4613-985E-2258B3564E79}" presName="space" presStyleCnt="0"/>
      <dgm:spPr/>
    </dgm:pt>
    <dgm:pt modelId="{98F33F55-FDE8-4F3C-AC2E-81B0384199C1}" type="pres">
      <dgm:prSet presAssocID="{3E458884-B2F5-4FCB-BC66-7964E73DD704}" presName="composite" presStyleCnt="0"/>
      <dgm:spPr/>
    </dgm:pt>
    <dgm:pt modelId="{5E015978-DA72-4367-8EA1-D289225B61C3}" type="pres">
      <dgm:prSet presAssocID="{3E458884-B2F5-4FCB-BC66-7964E73DD704}" presName="LShape" presStyleLbl="alignNode1" presStyleIdx="4" presStyleCnt="5"/>
      <dgm:spPr>
        <a:solidFill>
          <a:srgbClr val="7030A0"/>
        </a:solidFill>
        <a:ln>
          <a:solidFill>
            <a:srgbClr val="7030A0"/>
          </a:solidFill>
        </a:ln>
      </dgm:spPr>
    </dgm:pt>
    <dgm:pt modelId="{AD53D462-A2C8-435C-9412-41027ED461B0}" type="pres">
      <dgm:prSet presAssocID="{3E458884-B2F5-4FCB-BC66-7964E73DD704}" presName="ParentText" presStyleLbl="revTx" presStyleIdx="2" presStyleCnt="3">
        <dgm:presLayoutVars>
          <dgm:chMax val="0"/>
          <dgm:chPref val="0"/>
          <dgm:bulletEnabled val="1"/>
        </dgm:presLayoutVars>
      </dgm:prSet>
      <dgm:spPr/>
    </dgm:pt>
  </dgm:ptLst>
  <dgm:cxnLst>
    <dgm:cxn modelId="{EC593733-0F5B-4601-A293-2E38AB9AE6E5}" type="presOf" srcId="{3E458884-B2F5-4FCB-BC66-7964E73DD704}" destId="{AD53D462-A2C8-435C-9412-41027ED461B0}" srcOrd="0" destOrd="0" presId="urn:microsoft.com/office/officeart/2009/3/layout/StepUpProcess"/>
    <dgm:cxn modelId="{33AE9D39-3CB7-4E28-98F9-B199D126670F}" type="presOf" srcId="{336B9F2C-F9D9-4C71-B34F-84C9BD4D369E}" destId="{22C2363A-AE96-42DA-8795-881A997BDA99}" srcOrd="0" destOrd="0" presId="urn:microsoft.com/office/officeart/2009/3/layout/StepUpProcess"/>
    <dgm:cxn modelId="{3488DC7C-AA60-4CA6-A6EA-B5BC65664135}" srcId="{FCC6BAEA-DCDC-4D5C-AEE3-AA20A0066A63}" destId="{3E458884-B2F5-4FCB-BC66-7964E73DD704}" srcOrd="2" destOrd="0" parTransId="{690BBEC4-D4DB-488E-9470-9B495C7F7231}" sibTransId="{B238F102-16EF-4930-9669-40E068B9C508}"/>
    <dgm:cxn modelId="{AB802180-C93A-43E7-8E0B-CEA65A502E4B}" srcId="{FCC6BAEA-DCDC-4D5C-AEE3-AA20A0066A63}" destId="{9BDE95DF-3DCE-4837-A289-6F163D4783A5}" srcOrd="1" destOrd="0" parTransId="{A61D5076-F86A-4A5E-802A-53684FD51941}" sibTransId="{4A0693CD-E6D9-4613-985E-2258B3564E79}"/>
    <dgm:cxn modelId="{F1E7B9A5-9E2C-4432-980D-8CC878C081D8}" srcId="{FCC6BAEA-DCDC-4D5C-AEE3-AA20A0066A63}" destId="{336B9F2C-F9D9-4C71-B34F-84C9BD4D369E}" srcOrd="0" destOrd="0" parTransId="{C12538A4-F753-4CD8-B542-BD30EAB76BBA}" sibTransId="{ED9C672F-F571-4E29-922B-53373F27EE0E}"/>
    <dgm:cxn modelId="{294D9DC3-52E9-491C-92B0-2A7AE4252976}" type="presOf" srcId="{9BDE95DF-3DCE-4837-A289-6F163D4783A5}" destId="{6F4248A1-6FA9-4B6E-B17E-7D5C8A3E0EB9}" srcOrd="0" destOrd="0" presId="urn:microsoft.com/office/officeart/2009/3/layout/StepUpProcess"/>
    <dgm:cxn modelId="{0EEDBBE0-5F67-43FB-B659-692F78B37129}" type="presOf" srcId="{FCC6BAEA-DCDC-4D5C-AEE3-AA20A0066A63}" destId="{EF77D46E-C708-4C51-8EEB-3B55A83E26A9}" srcOrd="0" destOrd="0" presId="urn:microsoft.com/office/officeart/2009/3/layout/StepUpProcess"/>
    <dgm:cxn modelId="{4984F904-981C-4E1E-A810-8248E44A8236}" type="presParOf" srcId="{EF77D46E-C708-4C51-8EEB-3B55A83E26A9}" destId="{B4CD3A97-5970-4646-8ADD-88DEFBDBE27E}" srcOrd="0" destOrd="0" presId="urn:microsoft.com/office/officeart/2009/3/layout/StepUpProcess"/>
    <dgm:cxn modelId="{43B88BB0-3966-4145-AAC0-E10794C3EF0E}" type="presParOf" srcId="{B4CD3A97-5970-4646-8ADD-88DEFBDBE27E}" destId="{9AA207B3-D7B9-403B-97A5-034E4997A306}" srcOrd="0" destOrd="0" presId="urn:microsoft.com/office/officeart/2009/3/layout/StepUpProcess"/>
    <dgm:cxn modelId="{19E7BAA4-B454-4674-B7FA-DC8AADE3974F}" type="presParOf" srcId="{B4CD3A97-5970-4646-8ADD-88DEFBDBE27E}" destId="{22C2363A-AE96-42DA-8795-881A997BDA99}" srcOrd="1" destOrd="0" presId="urn:microsoft.com/office/officeart/2009/3/layout/StepUpProcess"/>
    <dgm:cxn modelId="{4330C1F4-B9D3-4880-A5E9-F5F1E8F24774}" type="presParOf" srcId="{B4CD3A97-5970-4646-8ADD-88DEFBDBE27E}" destId="{E501DFD2-C893-447F-9998-44DB9A51A0A8}" srcOrd="2" destOrd="0" presId="urn:microsoft.com/office/officeart/2009/3/layout/StepUpProcess"/>
    <dgm:cxn modelId="{0546E318-947D-4BEE-8915-9A6523AC1FCB}" type="presParOf" srcId="{EF77D46E-C708-4C51-8EEB-3B55A83E26A9}" destId="{AF2BBB12-F7B7-4195-94E3-446173160B8B}" srcOrd="1" destOrd="0" presId="urn:microsoft.com/office/officeart/2009/3/layout/StepUpProcess"/>
    <dgm:cxn modelId="{2FC4A483-C7AB-4B5F-8C08-30526B280F19}" type="presParOf" srcId="{AF2BBB12-F7B7-4195-94E3-446173160B8B}" destId="{1D5CF222-FF39-4530-8899-17F14FDB07D9}" srcOrd="0" destOrd="0" presId="urn:microsoft.com/office/officeart/2009/3/layout/StepUpProcess"/>
    <dgm:cxn modelId="{E552A0B0-929A-4E29-B790-ACDE028F7BF4}" type="presParOf" srcId="{EF77D46E-C708-4C51-8EEB-3B55A83E26A9}" destId="{FA560B75-CD47-4BE3-8479-14593FC09558}" srcOrd="2" destOrd="0" presId="urn:microsoft.com/office/officeart/2009/3/layout/StepUpProcess"/>
    <dgm:cxn modelId="{A66E0C0F-1920-48DC-9EDA-A90E3E46858E}" type="presParOf" srcId="{FA560B75-CD47-4BE3-8479-14593FC09558}" destId="{7F154EAA-481E-4CFB-9EFA-25C31E3A978E}" srcOrd="0" destOrd="0" presId="urn:microsoft.com/office/officeart/2009/3/layout/StepUpProcess"/>
    <dgm:cxn modelId="{E45BE7E1-2FC0-4F9B-B17C-E291E8808158}" type="presParOf" srcId="{FA560B75-CD47-4BE3-8479-14593FC09558}" destId="{6F4248A1-6FA9-4B6E-B17E-7D5C8A3E0EB9}" srcOrd="1" destOrd="0" presId="urn:microsoft.com/office/officeart/2009/3/layout/StepUpProcess"/>
    <dgm:cxn modelId="{F96D0F77-7F40-4D5F-AD9E-5A38BFA2B1E4}" type="presParOf" srcId="{FA560B75-CD47-4BE3-8479-14593FC09558}" destId="{BEDC355E-B333-4956-A9BB-40D9260F8FB7}" srcOrd="2" destOrd="0" presId="urn:microsoft.com/office/officeart/2009/3/layout/StepUpProcess"/>
    <dgm:cxn modelId="{A23B9569-446D-4C9B-BB98-07A58ECBDCB6}" type="presParOf" srcId="{EF77D46E-C708-4C51-8EEB-3B55A83E26A9}" destId="{26EFB9F7-608A-4666-9324-427828E9DB00}" srcOrd="3" destOrd="0" presId="urn:microsoft.com/office/officeart/2009/3/layout/StepUpProcess"/>
    <dgm:cxn modelId="{8B17AE58-6646-47F6-934E-A940B9FB0FCB}" type="presParOf" srcId="{26EFB9F7-608A-4666-9324-427828E9DB00}" destId="{0B4B0497-E6F0-4DDF-B92B-ABE87B58D49E}" srcOrd="0" destOrd="0" presId="urn:microsoft.com/office/officeart/2009/3/layout/StepUpProcess"/>
    <dgm:cxn modelId="{972F0B4C-465B-4506-9570-B4735717E852}" type="presParOf" srcId="{EF77D46E-C708-4C51-8EEB-3B55A83E26A9}" destId="{98F33F55-FDE8-4F3C-AC2E-81B0384199C1}" srcOrd="4" destOrd="0" presId="urn:microsoft.com/office/officeart/2009/3/layout/StepUpProcess"/>
    <dgm:cxn modelId="{CE1A5A23-7708-4F8C-BCEB-C4C5D1BEE5ED}" type="presParOf" srcId="{98F33F55-FDE8-4F3C-AC2E-81B0384199C1}" destId="{5E015978-DA72-4367-8EA1-D289225B61C3}" srcOrd="0" destOrd="0" presId="urn:microsoft.com/office/officeart/2009/3/layout/StepUpProcess"/>
    <dgm:cxn modelId="{132C8AE6-64BC-4829-A00F-38974BCD08E4}" type="presParOf" srcId="{98F33F55-FDE8-4F3C-AC2E-81B0384199C1}" destId="{AD53D462-A2C8-435C-9412-41027ED461B0}" srcOrd="1" destOrd="0" presId="urn:microsoft.com/office/officeart/2009/3/layout/StepUp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D1D89-23EA-4F52-8A78-74CE3ED333AF}">
      <dsp:nvSpPr>
        <dsp:cNvPr id="0" name=""/>
        <dsp:cNvSpPr/>
      </dsp:nvSpPr>
      <dsp:spPr>
        <a:xfrm>
          <a:off x="1869960" y="370767"/>
          <a:ext cx="4601786" cy="1598139"/>
        </a:xfrm>
        <a:prstGeom prst="ellipse">
          <a:avLst/>
        </a:prstGeom>
        <a:solidFill>
          <a:schemeClr val="accent1">
            <a:tint val="50000"/>
            <a:alpha val="40000"/>
            <a:hueOff val="0"/>
            <a:satOff val="0"/>
            <a:lumOff val="0"/>
            <a:alphaOff val="0"/>
          </a:schemeClr>
        </a:solidFill>
        <a:ln>
          <a:solidFill>
            <a:srgbClr val="3A4972"/>
          </a:solidFill>
        </a:ln>
        <a:effectLst/>
      </dsp:spPr>
      <dsp:style>
        <a:lnRef idx="0">
          <a:scrgbClr r="0" g="0" b="0"/>
        </a:lnRef>
        <a:fillRef idx="1">
          <a:scrgbClr r="0" g="0" b="0"/>
        </a:fillRef>
        <a:effectRef idx="0">
          <a:scrgbClr r="0" g="0" b="0"/>
        </a:effectRef>
        <a:fontRef idx="minor"/>
      </dsp:style>
    </dsp:sp>
    <dsp:sp modelId="{DD63F290-2B4A-480F-8131-8BED48854435}">
      <dsp:nvSpPr>
        <dsp:cNvPr id="0" name=""/>
        <dsp:cNvSpPr/>
      </dsp:nvSpPr>
      <dsp:spPr>
        <a:xfrm>
          <a:off x="3724945" y="4145175"/>
          <a:ext cx="891819" cy="570764"/>
        </a:xfrm>
        <a:prstGeom prst="downArrow">
          <a:avLst/>
        </a:prstGeom>
        <a:solidFill>
          <a:schemeClr val="accent1">
            <a:tint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4A43B3-76C7-430B-8716-D6E2609AE0BC}">
      <dsp:nvSpPr>
        <dsp:cNvPr id="0" name=""/>
        <dsp:cNvSpPr/>
      </dsp:nvSpPr>
      <dsp:spPr>
        <a:xfrm>
          <a:off x="2030489" y="4601786"/>
          <a:ext cx="4280731" cy="1070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solidFill>
                <a:srgbClr val="3A4972"/>
              </a:solidFill>
              <a:latin typeface="Arial" panose="020B0604020202020204" pitchFamily="34" charset="0"/>
              <a:cs typeface="Arial" panose="020B0604020202020204" pitchFamily="34" charset="0"/>
            </a:rPr>
            <a:t>Recommendations</a:t>
          </a:r>
        </a:p>
      </dsp:txBody>
      <dsp:txXfrm>
        <a:off x="2030489" y="4601786"/>
        <a:ext cx="4280731" cy="1070182"/>
      </dsp:txXfrm>
    </dsp:sp>
    <dsp:sp modelId="{189E06B9-C9CF-4ACC-A2A4-A40C7EB1922C}">
      <dsp:nvSpPr>
        <dsp:cNvPr id="0" name=""/>
        <dsp:cNvSpPr/>
      </dsp:nvSpPr>
      <dsp:spPr>
        <a:xfrm>
          <a:off x="3535880" y="1953440"/>
          <a:ext cx="1605274" cy="1605274"/>
        </a:xfrm>
        <a:prstGeom prst="ellipse">
          <a:avLst/>
        </a:prstGeom>
        <a:solidFill>
          <a:srgbClr val="3A497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Pragmatic Philosophy</a:t>
          </a:r>
        </a:p>
      </dsp:txBody>
      <dsp:txXfrm>
        <a:off x="3770967" y="2188527"/>
        <a:ext cx="1135100" cy="1135100"/>
      </dsp:txXfrm>
    </dsp:sp>
    <dsp:sp modelId="{BC7821A4-5BD9-4719-9638-584E6D7F915B}">
      <dsp:nvSpPr>
        <dsp:cNvPr id="0" name=""/>
        <dsp:cNvSpPr/>
      </dsp:nvSpPr>
      <dsp:spPr>
        <a:xfrm>
          <a:off x="2375643" y="441878"/>
          <a:ext cx="1605274" cy="1605274"/>
        </a:xfrm>
        <a:prstGeom prst="ellipse">
          <a:avLst/>
        </a:prstGeom>
        <a:solidFill>
          <a:srgbClr val="C1A875"/>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Semi-Structured interviews</a:t>
          </a:r>
        </a:p>
      </dsp:txBody>
      <dsp:txXfrm>
        <a:off x="2610730" y="676965"/>
        <a:ext cx="1135100" cy="1135100"/>
      </dsp:txXfrm>
    </dsp:sp>
    <dsp:sp modelId="{233013C8-62A3-46A1-BB92-199D54FA8FAB}">
      <dsp:nvSpPr>
        <dsp:cNvPr id="0" name=""/>
        <dsp:cNvSpPr/>
      </dsp:nvSpPr>
      <dsp:spPr>
        <a:xfrm>
          <a:off x="4170857" y="349434"/>
          <a:ext cx="1605274" cy="1605274"/>
        </a:xfrm>
        <a:prstGeom prst="ellipse">
          <a:avLst/>
        </a:prstGeom>
        <a:solidFill>
          <a:srgbClr val="7030A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Review Literature</a:t>
          </a:r>
        </a:p>
      </dsp:txBody>
      <dsp:txXfrm>
        <a:off x="4405944" y="584521"/>
        <a:ext cx="1135100" cy="1135100"/>
      </dsp:txXfrm>
    </dsp:sp>
    <dsp:sp modelId="{EB38AC45-1AA2-45A8-8ECE-2ECAB901E266}">
      <dsp:nvSpPr>
        <dsp:cNvPr id="0" name=""/>
        <dsp:cNvSpPr/>
      </dsp:nvSpPr>
      <dsp:spPr>
        <a:xfrm>
          <a:off x="1673762" y="35672"/>
          <a:ext cx="4994186" cy="3995349"/>
        </a:xfrm>
        <a:prstGeom prst="funnel">
          <a:avLst/>
        </a:prstGeom>
        <a:solidFill>
          <a:schemeClr val="lt1">
            <a:alpha val="40000"/>
            <a:hueOff val="0"/>
            <a:satOff val="0"/>
            <a:lumOff val="0"/>
            <a:alphaOff val="0"/>
          </a:schemeClr>
        </a:solidFill>
        <a:ln w="12700" cap="flat" cmpd="sng" algn="ctr">
          <a:solidFill>
            <a:srgbClr val="3A4972"/>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FDD2E-1600-48C1-A3C6-D3C36ABA6AB5}">
      <dsp:nvSpPr>
        <dsp:cNvPr id="0" name=""/>
        <dsp:cNvSpPr/>
      </dsp:nvSpPr>
      <dsp:spPr>
        <a:xfrm>
          <a:off x="0" y="3604329"/>
          <a:ext cx="8257827" cy="0"/>
        </a:xfrm>
        <a:prstGeom prst="line">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19F8859-4F49-4D6F-929D-E08FA3809D86}">
      <dsp:nvSpPr>
        <dsp:cNvPr id="0" name=""/>
        <dsp:cNvSpPr/>
      </dsp:nvSpPr>
      <dsp:spPr>
        <a:xfrm>
          <a:off x="0" y="1809424"/>
          <a:ext cx="8257827" cy="0"/>
        </a:xfrm>
        <a:prstGeom prst="line">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B92F6E-33EF-474D-AABC-338C0AE538F4}">
      <dsp:nvSpPr>
        <dsp:cNvPr id="0" name=""/>
        <dsp:cNvSpPr/>
      </dsp:nvSpPr>
      <dsp:spPr>
        <a:xfrm>
          <a:off x="0" y="589742"/>
          <a:ext cx="8257827" cy="0"/>
        </a:xfrm>
        <a:prstGeom prst="line">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D462F2-D7D3-4A95-BFC6-B4AF333A7603}">
      <dsp:nvSpPr>
        <dsp:cNvPr id="0" name=""/>
        <dsp:cNvSpPr/>
      </dsp:nvSpPr>
      <dsp:spPr>
        <a:xfrm>
          <a:off x="2147035" y="1307"/>
          <a:ext cx="6110791" cy="58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1066800">
            <a:lnSpc>
              <a:spcPct val="90000"/>
            </a:lnSpc>
            <a:spcBef>
              <a:spcPct val="0"/>
            </a:spcBef>
            <a:spcAft>
              <a:spcPct val="35000"/>
            </a:spcAft>
            <a:buNone/>
          </a:pPr>
          <a:r>
            <a:rPr lang="en-GB" sz="2400" kern="1200" dirty="0">
              <a:solidFill>
                <a:srgbClr val="3A4972"/>
              </a:solidFill>
              <a:latin typeface="Arial" panose="020B0604020202020204" pitchFamily="34" charset="0"/>
              <a:cs typeface="Arial" panose="020B0604020202020204" pitchFamily="34" charset="0"/>
            </a:rPr>
            <a:t>Actively Monitor and Adapt</a:t>
          </a:r>
        </a:p>
      </dsp:txBody>
      <dsp:txXfrm>
        <a:off x="2147035" y="1307"/>
        <a:ext cx="6110791" cy="588435"/>
      </dsp:txXfrm>
    </dsp:sp>
    <dsp:sp modelId="{18C86D72-6986-445F-A230-5EF5C72ACDA1}">
      <dsp:nvSpPr>
        <dsp:cNvPr id="0" name=""/>
        <dsp:cNvSpPr/>
      </dsp:nvSpPr>
      <dsp:spPr>
        <a:xfrm>
          <a:off x="0" y="1307"/>
          <a:ext cx="2147035" cy="588435"/>
        </a:xfrm>
        <a:prstGeom prst="round2SameRect">
          <a:avLst>
            <a:gd name="adj1" fmla="val 16670"/>
            <a:gd name="adj2" fmla="val 0"/>
          </a:avLst>
        </a:prstGeom>
        <a:solidFill>
          <a:srgbClr val="7030A0"/>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Governance &amp; Infrastructure</a:t>
          </a:r>
        </a:p>
      </dsp:txBody>
      <dsp:txXfrm>
        <a:off x="28730" y="30037"/>
        <a:ext cx="2089575" cy="559705"/>
      </dsp:txXfrm>
    </dsp:sp>
    <dsp:sp modelId="{6832CD82-3A9B-41C3-932A-6DB5240A1855}">
      <dsp:nvSpPr>
        <dsp:cNvPr id="0" name=""/>
        <dsp:cNvSpPr/>
      </dsp:nvSpPr>
      <dsp:spPr>
        <a:xfrm>
          <a:off x="0" y="589742"/>
          <a:ext cx="8257827" cy="601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GB" sz="1800" kern="1200" dirty="0">
              <a:solidFill>
                <a:srgbClr val="3A4972"/>
              </a:solidFill>
              <a:latin typeface="Arial" panose="020B0604020202020204" pitchFamily="34" charset="0"/>
              <a:cs typeface="Arial" panose="020B0604020202020204" pitchFamily="34" charset="0"/>
            </a:rPr>
            <a:t>Strategic Alignment</a:t>
          </a:r>
        </a:p>
      </dsp:txBody>
      <dsp:txXfrm>
        <a:off x="0" y="589742"/>
        <a:ext cx="8257827" cy="601824"/>
      </dsp:txXfrm>
    </dsp:sp>
    <dsp:sp modelId="{58ACACEE-66E1-41DB-8144-20DBFC49E67C}">
      <dsp:nvSpPr>
        <dsp:cNvPr id="0" name=""/>
        <dsp:cNvSpPr/>
      </dsp:nvSpPr>
      <dsp:spPr>
        <a:xfrm>
          <a:off x="2147035" y="1220989"/>
          <a:ext cx="6110791" cy="58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1066800">
            <a:lnSpc>
              <a:spcPct val="90000"/>
            </a:lnSpc>
            <a:spcBef>
              <a:spcPct val="0"/>
            </a:spcBef>
            <a:spcAft>
              <a:spcPct val="35000"/>
            </a:spcAft>
            <a:buNone/>
          </a:pPr>
          <a:r>
            <a:rPr lang="en-GB" sz="2400" kern="1200" dirty="0">
              <a:solidFill>
                <a:srgbClr val="3A4972"/>
              </a:solidFill>
              <a:latin typeface="Arial" panose="020B0604020202020204" pitchFamily="34" charset="0"/>
              <a:cs typeface="Arial" panose="020B0604020202020204" pitchFamily="34" charset="0"/>
            </a:rPr>
            <a:t>Upskill the Workforce</a:t>
          </a:r>
        </a:p>
      </dsp:txBody>
      <dsp:txXfrm>
        <a:off x="2147035" y="1220989"/>
        <a:ext cx="6110791" cy="588435"/>
      </dsp:txXfrm>
    </dsp:sp>
    <dsp:sp modelId="{50053CFB-9437-4AFB-9271-12CE65EBD68B}">
      <dsp:nvSpPr>
        <dsp:cNvPr id="0" name=""/>
        <dsp:cNvSpPr/>
      </dsp:nvSpPr>
      <dsp:spPr>
        <a:xfrm>
          <a:off x="0" y="1220989"/>
          <a:ext cx="2147035" cy="588435"/>
        </a:xfrm>
        <a:prstGeom prst="round2SameRect">
          <a:avLst>
            <a:gd name="adj1" fmla="val 16670"/>
            <a:gd name="adj2" fmla="val 0"/>
          </a:avLst>
        </a:prstGeom>
        <a:solidFill>
          <a:srgbClr val="3A4972"/>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Upskill	</a:t>
          </a:r>
        </a:p>
      </dsp:txBody>
      <dsp:txXfrm>
        <a:off x="28730" y="1249719"/>
        <a:ext cx="2089575" cy="559705"/>
      </dsp:txXfrm>
    </dsp:sp>
    <dsp:sp modelId="{28B9CA15-57F7-443C-A32F-97A2974141F9}">
      <dsp:nvSpPr>
        <dsp:cNvPr id="0" name=""/>
        <dsp:cNvSpPr/>
      </dsp:nvSpPr>
      <dsp:spPr>
        <a:xfrm>
          <a:off x="0" y="1809424"/>
          <a:ext cx="8257827" cy="1177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GB" sz="1800" kern="1200" dirty="0">
              <a:solidFill>
                <a:srgbClr val="3A4972"/>
              </a:solidFill>
              <a:latin typeface="Arial" panose="020B0604020202020204" pitchFamily="34" charset="0"/>
              <a:cs typeface="Arial" panose="020B0604020202020204" pitchFamily="34" charset="0"/>
            </a:rPr>
            <a:t>Enable redesign of roles and processes</a:t>
          </a:r>
        </a:p>
        <a:p>
          <a:pPr marL="171450" lvl="1" indent="-171450" algn="l" defTabSz="800100">
            <a:lnSpc>
              <a:spcPct val="90000"/>
            </a:lnSpc>
            <a:spcBef>
              <a:spcPct val="0"/>
            </a:spcBef>
            <a:spcAft>
              <a:spcPct val="15000"/>
            </a:spcAft>
            <a:buChar char="•"/>
          </a:pPr>
          <a:r>
            <a:rPr lang="en-GB" sz="1800" kern="1200" dirty="0">
              <a:solidFill>
                <a:srgbClr val="3A4972"/>
              </a:solidFill>
              <a:latin typeface="Arial" panose="020B0604020202020204" pitchFamily="34" charset="0"/>
              <a:cs typeface="Arial" panose="020B0604020202020204" pitchFamily="34" charset="0"/>
            </a:rPr>
            <a:t>Enhance digital literacy</a:t>
          </a:r>
        </a:p>
        <a:p>
          <a:pPr marL="171450" lvl="1" indent="-171450" algn="l" defTabSz="800100">
            <a:lnSpc>
              <a:spcPct val="90000"/>
            </a:lnSpc>
            <a:spcBef>
              <a:spcPct val="0"/>
            </a:spcBef>
            <a:spcAft>
              <a:spcPct val="15000"/>
            </a:spcAft>
            <a:buChar char="•"/>
          </a:pPr>
          <a:r>
            <a:rPr lang="en-GB" sz="1800" kern="1200" dirty="0">
              <a:solidFill>
                <a:srgbClr val="3A4972"/>
              </a:solidFill>
              <a:latin typeface="Arial" panose="020B0604020202020204" pitchFamily="34" charset="0"/>
              <a:cs typeface="Arial" panose="020B0604020202020204" pitchFamily="34" charset="0"/>
            </a:rPr>
            <a:t>Enable safe effective AI use</a:t>
          </a:r>
        </a:p>
      </dsp:txBody>
      <dsp:txXfrm>
        <a:off x="0" y="1809424"/>
        <a:ext cx="8257827" cy="1177047"/>
      </dsp:txXfrm>
    </dsp:sp>
    <dsp:sp modelId="{14CDFEA2-E21A-43A9-A5E1-D51144F56669}">
      <dsp:nvSpPr>
        <dsp:cNvPr id="0" name=""/>
        <dsp:cNvSpPr/>
      </dsp:nvSpPr>
      <dsp:spPr>
        <a:xfrm>
          <a:off x="2147035" y="3015894"/>
          <a:ext cx="6110791" cy="58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1066800">
            <a:lnSpc>
              <a:spcPct val="90000"/>
            </a:lnSpc>
            <a:spcBef>
              <a:spcPct val="0"/>
            </a:spcBef>
            <a:spcAft>
              <a:spcPct val="35000"/>
            </a:spcAft>
            <a:buNone/>
          </a:pPr>
          <a:r>
            <a:rPr lang="en-GB" sz="2400" kern="1200" dirty="0">
              <a:solidFill>
                <a:srgbClr val="3A4972"/>
              </a:solidFill>
              <a:latin typeface="Arial" panose="020B0604020202020204" pitchFamily="34" charset="0"/>
              <a:cs typeface="Arial" panose="020B0604020202020204" pitchFamily="34" charset="0"/>
            </a:rPr>
            <a:t>Diversity to Build Trust</a:t>
          </a:r>
        </a:p>
      </dsp:txBody>
      <dsp:txXfrm>
        <a:off x="2147035" y="3015894"/>
        <a:ext cx="6110791" cy="588435"/>
      </dsp:txXfrm>
    </dsp:sp>
    <dsp:sp modelId="{86EA4AC6-8755-4B4D-9456-FC59D42193FD}">
      <dsp:nvSpPr>
        <dsp:cNvPr id="0" name=""/>
        <dsp:cNvSpPr/>
      </dsp:nvSpPr>
      <dsp:spPr>
        <a:xfrm>
          <a:off x="0" y="3015894"/>
          <a:ext cx="2147035" cy="588435"/>
        </a:xfrm>
        <a:prstGeom prst="round2SameRect">
          <a:avLst>
            <a:gd name="adj1" fmla="val 16670"/>
            <a:gd name="adj2" fmla="val 0"/>
          </a:avLst>
        </a:prstGeom>
        <a:solidFill>
          <a:srgbClr val="C1A875"/>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ED&amp;I</a:t>
          </a:r>
        </a:p>
      </dsp:txBody>
      <dsp:txXfrm>
        <a:off x="28730" y="3044624"/>
        <a:ext cx="2089575" cy="559705"/>
      </dsp:txXfrm>
    </dsp:sp>
    <dsp:sp modelId="{72BBBB95-62A4-4DB5-9BE7-FBA5D0B45E10}">
      <dsp:nvSpPr>
        <dsp:cNvPr id="0" name=""/>
        <dsp:cNvSpPr/>
      </dsp:nvSpPr>
      <dsp:spPr>
        <a:xfrm>
          <a:off x="0" y="3604329"/>
          <a:ext cx="8257827" cy="1177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GB" sz="1800" kern="1200" dirty="0">
              <a:solidFill>
                <a:srgbClr val="3A4972"/>
              </a:solidFill>
              <a:latin typeface="Arial" panose="020B0604020202020204" pitchFamily="34" charset="0"/>
              <a:cs typeface="Arial" panose="020B0604020202020204" pitchFamily="34" charset="0"/>
            </a:rPr>
            <a:t>Mitigate bias (conscious or unconscious) through diverse stakeholder groups</a:t>
          </a:r>
        </a:p>
        <a:p>
          <a:pPr marL="171450" lvl="1" indent="-171450" algn="l" defTabSz="800100">
            <a:lnSpc>
              <a:spcPct val="90000"/>
            </a:lnSpc>
            <a:spcBef>
              <a:spcPct val="0"/>
            </a:spcBef>
            <a:spcAft>
              <a:spcPct val="15000"/>
            </a:spcAft>
            <a:buChar char="•"/>
          </a:pPr>
          <a:r>
            <a:rPr lang="en-GB" sz="1800" kern="1200" dirty="0">
              <a:solidFill>
                <a:srgbClr val="3A4972"/>
              </a:solidFill>
              <a:latin typeface="Arial" panose="020B0604020202020204" pitchFamily="34" charset="0"/>
              <a:cs typeface="Arial" panose="020B0604020202020204" pitchFamily="34" charset="0"/>
            </a:rPr>
            <a:t>Promote Fairness</a:t>
          </a:r>
        </a:p>
        <a:p>
          <a:pPr marL="171450" lvl="1" indent="-171450" algn="l" defTabSz="800100">
            <a:lnSpc>
              <a:spcPct val="90000"/>
            </a:lnSpc>
            <a:spcBef>
              <a:spcPct val="0"/>
            </a:spcBef>
            <a:spcAft>
              <a:spcPct val="15000"/>
            </a:spcAft>
            <a:buChar char="•"/>
          </a:pPr>
          <a:r>
            <a:rPr lang="en-GB" sz="1800" kern="1200" dirty="0">
              <a:solidFill>
                <a:srgbClr val="3A4972"/>
              </a:solidFill>
              <a:latin typeface="Arial" panose="020B0604020202020204" pitchFamily="34" charset="0"/>
              <a:cs typeface="Arial" panose="020B0604020202020204" pitchFamily="34" charset="0"/>
            </a:rPr>
            <a:t>Build trust</a:t>
          </a:r>
        </a:p>
      </dsp:txBody>
      <dsp:txXfrm>
        <a:off x="0" y="3604329"/>
        <a:ext cx="8257827" cy="11770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3A80C-E88B-430A-9E9B-8AD5F89DFF4E}">
      <dsp:nvSpPr>
        <dsp:cNvPr id="0" name=""/>
        <dsp:cNvSpPr/>
      </dsp:nvSpPr>
      <dsp:spPr>
        <a:xfrm>
          <a:off x="0" y="354013"/>
          <a:ext cx="3028362" cy="3028319"/>
        </a:xfrm>
        <a:prstGeom prst="ellipse">
          <a:avLst/>
        </a:prstGeom>
        <a:solidFill>
          <a:srgbClr val="3A4972">
            <a:alpha val="50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rgbClr val="3A4972"/>
              </a:solidFill>
            </a:rPr>
            <a:t>Information Governance</a:t>
          </a:r>
          <a:endParaRPr lang="en-GB" sz="2800" kern="1200" dirty="0">
            <a:solidFill>
              <a:srgbClr val="3A4972"/>
            </a:solidFill>
          </a:endParaRPr>
        </a:p>
      </dsp:txBody>
      <dsp:txXfrm>
        <a:off x="443493" y="797500"/>
        <a:ext cx="2141376" cy="2141345"/>
      </dsp:txXfrm>
    </dsp:sp>
    <dsp:sp modelId="{59862040-BD3C-432B-970D-6FC87B9AA1EC}">
      <dsp:nvSpPr>
        <dsp:cNvPr id="0" name=""/>
        <dsp:cNvSpPr/>
      </dsp:nvSpPr>
      <dsp:spPr>
        <a:xfrm>
          <a:off x="1503548" y="2727748"/>
          <a:ext cx="3028362" cy="3028319"/>
        </a:xfrm>
        <a:prstGeom prst="ellipse">
          <a:avLst/>
        </a:prstGeom>
        <a:solidFill>
          <a:srgbClr val="7030A0">
            <a:alpha val="50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rgbClr val="3A4972"/>
              </a:solidFill>
            </a:rPr>
            <a:t>Security</a:t>
          </a:r>
        </a:p>
      </dsp:txBody>
      <dsp:txXfrm>
        <a:off x="1947041" y="3171235"/>
        <a:ext cx="2141376" cy="2141345"/>
      </dsp:txXfrm>
    </dsp:sp>
    <dsp:sp modelId="{121D90AA-7AF0-426D-8B93-1DBA378BDB5B}">
      <dsp:nvSpPr>
        <dsp:cNvPr id="0" name=""/>
        <dsp:cNvSpPr/>
      </dsp:nvSpPr>
      <dsp:spPr>
        <a:xfrm>
          <a:off x="2662715" y="236817"/>
          <a:ext cx="3028362" cy="3028319"/>
        </a:xfrm>
        <a:prstGeom prst="ellipse">
          <a:avLst/>
        </a:prstGeom>
        <a:solidFill>
          <a:srgbClr val="C1A875">
            <a:alpha val="50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rgbClr val="3A4972"/>
              </a:solidFill>
            </a:rPr>
            <a:t>Data Protection</a:t>
          </a:r>
          <a:endParaRPr lang="en-GB" sz="2800" kern="1200" dirty="0">
            <a:solidFill>
              <a:srgbClr val="3A4972"/>
            </a:solidFill>
          </a:endParaRPr>
        </a:p>
      </dsp:txBody>
      <dsp:txXfrm>
        <a:off x="3106208" y="680304"/>
        <a:ext cx="2141376" cy="2141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8C210-8AA0-4EC8-BDDF-E5A00473C753}">
      <dsp:nvSpPr>
        <dsp:cNvPr id="0" name=""/>
        <dsp:cNvSpPr/>
      </dsp:nvSpPr>
      <dsp:spPr>
        <a:xfrm>
          <a:off x="4642366" y="2040589"/>
          <a:ext cx="2181766" cy="1873111"/>
        </a:xfrm>
        <a:prstGeom prst="hexagon">
          <a:avLst>
            <a:gd name="adj" fmla="val 25000"/>
            <a:gd name="vf" fmla="val 115470"/>
          </a:avLst>
        </a:prstGeom>
        <a:solidFill>
          <a:srgbClr val="7030A0"/>
        </a:solidFill>
        <a:ln w="19050" cap="flat" cmpd="sng" algn="ctr">
          <a:solidFill>
            <a:srgbClr val="7030A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When Employees understand the reasons for change and are engaged,  they are more likely to connect to it (PWC, 2024).</a:t>
          </a:r>
        </a:p>
      </dsp:txBody>
      <dsp:txXfrm>
        <a:off x="4980272" y="2330692"/>
        <a:ext cx="1505954" cy="1292905"/>
      </dsp:txXfrm>
    </dsp:sp>
    <dsp:sp modelId="{93245659-5920-4B44-9117-792F76F5DD65}">
      <dsp:nvSpPr>
        <dsp:cNvPr id="0" name=""/>
        <dsp:cNvSpPr/>
      </dsp:nvSpPr>
      <dsp:spPr>
        <a:xfrm>
          <a:off x="8370738" y="1720711"/>
          <a:ext cx="254500" cy="219368"/>
        </a:xfrm>
        <a:prstGeom prst="hexagon">
          <a:avLst>
            <a:gd name="adj" fmla="val 25000"/>
            <a:gd name="vf" fmla="val 11547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C3BF913F-D53C-4355-B418-A36D1E36E811}">
      <dsp:nvSpPr>
        <dsp:cNvPr id="0" name=""/>
        <dsp:cNvSpPr/>
      </dsp:nvSpPr>
      <dsp:spPr>
        <a:xfrm>
          <a:off x="2709601" y="3109527"/>
          <a:ext cx="2181766" cy="1873111"/>
        </a:xfrm>
        <a:prstGeom prst="hexagon">
          <a:avLst>
            <a:gd name="adj" fmla="val 25000"/>
            <a:gd name="vf" fmla="val 115470"/>
          </a:avLst>
        </a:prstGeom>
        <a:blipFill>
          <a:blip xmlns:r="http://schemas.openxmlformats.org/officeDocument/2006/relationships" r:embed="rId1"/>
          <a:srcRect/>
          <a:stretch>
            <a:fillRect l="-27000" r="-27000"/>
          </a:stretch>
        </a:blipFill>
        <a:ln w="19050" cap="flat" cmpd="sng" algn="ctr">
          <a:solidFill>
            <a:srgbClr val="062856"/>
          </a:solidFill>
          <a:prstDash val="solid"/>
          <a:miter lim="800000"/>
        </a:ln>
        <a:effectLst/>
      </dsp:spPr>
      <dsp:style>
        <a:lnRef idx="2">
          <a:scrgbClr r="0" g="0" b="0"/>
        </a:lnRef>
        <a:fillRef idx="1">
          <a:scrgbClr r="0" g="0" b="0"/>
        </a:fillRef>
        <a:effectRef idx="0">
          <a:scrgbClr r="0" g="0" b="0"/>
        </a:effectRef>
        <a:fontRef idx="minor"/>
      </dsp:style>
    </dsp:sp>
    <dsp:sp modelId="{94158AB9-009D-42CB-A898-206C1E27E479}">
      <dsp:nvSpPr>
        <dsp:cNvPr id="0" name=""/>
        <dsp:cNvSpPr/>
      </dsp:nvSpPr>
      <dsp:spPr>
        <a:xfrm>
          <a:off x="8353546" y="2430940"/>
          <a:ext cx="254500" cy="219368"/>
        </a:xfrm>
        <a:prstGeom prst="hexagon">
          <a:avLst>
            <a:gd name="adj" fmla="val 25000"/>
            <a:gd name="vf" fmla="val 11547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A59F8AD2-5874-4F35-9C41-D31491DBD068}">
      <dsp:nvSpPr>
        <dsp:cNvPr id="0" name=""/>
        <dsp:cNvSpPr/>
      </dsp:nvSpPr>
      <dsp:spPr>
        <a:xfrm>
          <a:off x="4642544" y="4022287"/>
          <a:ext cx="2181766" cy="1873111"/>
        </a:xfrm>
        <a:prstGeom prst="hexagon">
          <a:avLst>
            <a:gd name="adj" fmla="val 25000"/>
            <a:gd name="vf" fmla="val 115470"/>
          </a:avLst>
        </a:prstGeom>
        <a:solidFill>
          <a:srgbClr val="C1A875"/>
        </a:solidFill>
        <a:ln w="19050" cap="flat" cmpd="sng" algn="ctr">
          <a:solidFill>
            <a:srgbClr val="C1A875"/>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Upskilling is a proactive investment in resilience, agility, and responsiveness to the changing external environment  (Rees and French, 2023).</a:t>
          </a:r>
        </a:p>
      </dsp:txBody>
      <dsp:txXfrm>
        <a:off x="4980450" y="4312390"/>
        <a:ext cx="1505954" cy="1292905"/>
      </dsp:txXfrm>
    </dsp:sp>
    <dsp:sp modelId="{4BF73996-323E-44B0-B86C-6E26087489F7}">
      <dsp:nvSpPr>
        <dsp:cNvPr id="0" name=""/>
        <dsp:cNvSpPr/>
      </dsp:nvSpPr>
      <dsp:spPr>
        <a:xfrm>
          <a:off x="8617880" y="1296773"/>
          <a:ext cx="254500" cy="219368"/>
        </a:xfrm>
        <a:prstGeom prst="hexagon">
          <a:avLst>
            <a:gd name="adj" fmla="val 25000"/>
            <a:gd name="vf" fmla="val 11547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2BD9E6FF-C64E-4CB6-BB05-219CB4D024C9}">
      <dsp:nvSpPr>
        <dsp:cNvPr id="0" name=""/>
        <dsp:cNvSpPr/>
      </dsp:nvSpPr>
      <dsp:spPr>
        <a:xfrm>
          <a:off x="2698309" y="1095006"/>
          <a:ext cx="2181766" cy="1873111"/>
        </a:xfrm>
        <a:prstGeom prst="hexagon">
          <a:avLst>
            <a:gd name="adj" fmla="val 25000"/>
            <a:gd name="vf" fmla="val 115470"/>
          </a:avLst>
        </a:prstGeom>
        <a:blipFill>
          <a:blip xmlns:r="http://schemas.openxmlformats.org/officeDocument/2006/relationships" r:embed="rId2"/>
          <a:srcRect/>
          <a:stretch>
            <a:fillRect t="-8000" b="-8000"/>
          </a:stretch>
        </a:blip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F9A475-BDE5-4991-BED8-47CEFA08030D}">
      <dsp:nvSpPr>
        <dsp:cNvPr id="0" name=""/>
        <dsp:cNvSpPr/>
      </dsp:nvSpPr>
      <dsp:spPr>
        <a:xfrm>
          <a:off x="8346373" y="1518402"/>
          <a:ext cx="254500" cy="219368"/>
        </a:xfrm>
        <a:prstGeom prst="hexagon">
          <a:avLst>
            <a:gd name="adj" fmla="val 25000"/>
            <a:gd name="vf" fmla="val 11547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ACF1DC01-69F5-4CFC-BE5A-BE52CF533CBC}">
      <dsp:nvSpPr>
        <dsp:cNvPr id="0" name=""/>
        <dsp:cNvSpPr/>
      </dsp:nvSpPr>
      <dsp:spPr>
        <a:xfrm>
          <a:off x="746996" y="2136381"/>
          <a:ext cx="2181766" cy="1873111"/>
        </a:xfrm>
        <a:prstGeom prst="hexagon">
          <a:avLst>
            <a:gd name="adj" fmla="val 25000"/>
            <a:gd name="vf" fmla="val 115470"/>
          </a:avLst>
        </a:prstGeom>
        <a:solidFill>
          <a:srgbClr val="3A4972"/>
        </a:solidFill>
        <a:ln w="19050" cap="flat" cmpd="sng" algn="ctr">
          <a:solidFill>
            <a:srgbClr val="3A497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Increasing digital literacy in the workforce will empower employees to effectively utilise digital services to improve outcomes (Welsh Government, 2023). </a:t>
          </a:r>
          <a:endParaRPr lang="en-GB" sz="1200" kern="1200" dirty="0">
            <a:latin typeface="Arial" panose="020B0604020202020204" pitchFamily="34" charset="0"/>
            <a:cs typeface="Arial" panose="020B0604020202020204" pitchFamily="34" charset="0"/>
          </a:endParaRPr>
        </a:p>
      </dsp:txBody>
      <dsp:txXfrm>
        <a:off x="1084902" y="2426484"/>
        <a:ext cx="1505954" cy="1292905"/>
      </dsp:txXfrm>
    </dsp:sp>
    <dsp:sp modelId="{96D62C3A-BD28-45D4-A9BF-B69B6A053945}">
      <dsp:nvSpPr>
        <dsp:cNvPr id="0" name=""/>
        <dsp:cNvSpPr/>
      </dsp:nvSpPr>
      <dsp:spPr>
        <a:xfrm>
          <a:off x="7850721" y="1616725"/>
          <a:ext cx="254500" cy="219368"/>
        </a:xfrm>
        <a:prstGeom prst="hexagon">
          <a:avLst>
            <a:gd name="adj" fmla="val 25000"/>
            <a:gd name="vf" fmla="val 11547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678465B3-4A38-47B9-9572-43EEEC87483C}">
      <dsp:nvSpPr>
        <dsp:cNvPr id="0" name=""/>
        <dsp:cNvSpPr/>
      </dsp:nvSpPr>
      <dsp:spPr>
        <a:xfrm>
          <a:off x="6537365" y="1054005"/>
          <a:ext cx="2181766" cy="1873111"/>
        </a:xfrm>
        <a:prstGeom prst="hexagon">
          <a:avLst>
            <a:gd name="adj" fmla="val 25000"/>
            <a:gd name="vf" fmla="val 115470"/>
          </a:avLst>
        </a:prstGeom>
        <a:blipFill>
          <a:blip xmlns:r="http://schemas.openxmlformats.org/officeDocument/2006/relationships" r:embed="rId3"/>
          <a:srcRect/>
          <a:stretch>
            <a:fillRect l="-31000" r="-31000"/>
          </a:stretch>
        </a:blipFill>
        <a:ln w="19050" cap="flat" cmpd="sng" algn="ctr">
          <a:solidFill>
            <a:srgbClr val="FFFFFF"/>
          </a:solidFill>
          <a:prstDash val="solid"/>
          <a:miter lim="800000"/>
        </a:ln>
        <a:effectLst/>
      </dsp:spPr>
      <dsp:style>
        <a:lnRef idx="2">
          <a:scrgbClr r="0" g="0" b="0"/>
        </a:lnRef>
        <a:fillRef idx="1">
          <a:scrgbClr r="0" g="0" b="0"/>
        </a:fillRef>
        <a:effectRef idx="0">
          <a:scrgbClr r="0" g="0" b="0"/>
        </a:effectRef>
        <a:fontRef idx="minor"/>
      </dsp:style>
    </dsp:sp>
    <dsp:sp modelId="{4D0FE0C4-27A3-4C57-8525-0A54EAB03270}">
      <dsp:nvSpPr>
        <dsp:cNvPr id="0" name=""/>
        <dsp:cNvSpPr/>
      </dsp:nvSpPr>
      <dsp:spPr>
        <a:xfrm>
          <a:off x="9344236" y="1136734"/>
          <a:ext cx="254500" cy="219368"/>
        </a:xfrm>
        <a:prstGeom prst="hexagon">
          <a:avLst>
            <a:gd name="adj" fmla="val 25000"/>
            <a:gd name="vf" fmla="val 11547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F3BDF4A5-289C-43F1-ACCC-BD5FE91C73BA}">
      <dsp:nvSpPr>
        <dsp:cNvPr id="0" name=""/>
        <dsp:cNvSpPr/>
      </dsp:nvSpPr>
      <dsp:spPr>
        <a:xfrm>
          <a:off x="4653652" y="102520"/>
          <a:ext cx="2181766" cy="1873111"/>
        </a:xfrm>
        <a:prstGeom prst="hexagon">
          <a:avLst>
            <a:gd name="adj" fmla="val 25000"/>
            <a:gd name="vf" fmla="val 115470"/>
          </a:avLst>
        </a:prstGeom>
        <a:solidFill>
          <a:srgbClr val="C1A875"/>
        </a:solidFill>
        <a:ln w="19050" cap="flat" cmpd="sng" algn="ctr">
          <a:solidFill>
            <a:srgbClr val="C1A875"/>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89% of leaders recognise the need to improve AI literacy, but only 6% have started meaningful upskilling (Loh et al, 2025).</a:t>
          </a:r>
        </a:p>
      </dsp:txBody>
      <dsp:txXfrm>
        <a:off x="4991558" y="392623"/>
        <a:ext cx="1505954" cy="1292905"/>
      </dsp:txXfrm>
    </dsp:sp>
    <dsp:sp modelId="{7759337C-64D5-4A63-87CE-B703FE57F44E}">
      <dsp:nvSpPr>
        <dsp:cNvPr id="0" name=""/>
        <dsp:cNvSpPr/>
      </dsp:nvSpPr>
      <dsp:spPr>
        <a:xfrm>
          <a:off x="9396256" y="1350811"/>
          <a:ext cx="254500" cy="219368"/>
        </a:xfrm>
        <a:prstGeom prst="hexagon">
          <a:avLst>
            <a:gd name="adj" fmla="val 25000"/>
            <a:gd name="vf" fmla="val 11547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C0239B23-9414-4F5B-802A-A9A7364B2589}">
      <dsp:nvSpPr>
        <dsp:cNvPr id="0" name=""/>
        <dsp:cNvSpPr/>
      </dsp:nvSpPr>
      <dsp:spPr>
        <a:xfrm>
          <a:off x="6556374" y="3059921"/>
          <a:ext cx="2181766" cy="1873111"/>
        </a:xfrm>
        <a:prstGeom prst="hexagon">
          <a:avLst>
            <a:gd name="adj" fmla="val 25000"/>
            <a:gd name="vf" fmla="val 115470"/>
          </a:avLst>
        </a:prstGeom>
        <a:blipFill>
          <a:blip xmlns:r="http://schemas.openxmlformats.org/officeDocument/2006/relationships" r:embed="rId4"/>
          <a:srcRect/>
          <a:stretch>
            <a:fillRect t="-4000" b="-4000"/>
          </a:stretch>
        </a:blipFill>
        <a:ln w="19050" cap="flat" cmpd="sng" algn="ctr">
          <a:solidFill>
            <a:srgbClr val="1FBAA8"/>
          </a:solidFill>
          <a:prstDash val="solid"/>
          <a:miter lim="800000"/>
        </a:ln>
        <a:effectLst/>
      </dsp:spPr>
      <dsp:style>
        <a:lnRef idx="2">
          <a:scrgbClr r="0" g="0" b="0"/>
        </a:lnRef>
        <a:fillRef idx="1">
          <a:scrgbClr r="0" g="0" b="0"/>
        </a:fillRef>
        <a:effectRef idx="0">
          <a:scrgbClr r="0" g="0" b="0"/>
        </a:effectRef>
        <a:fontRef idx="minor"/>
      </dsp:style>
    </dsp:sp>
    <dsp:sp modelId="{606917D4-9625-47FA-8BF3-D9E28482209F}">
      <dsp:nvSpPr>
        <dsp:cNvPr id="0" name=""/>
        <dsp:cNvSpPr/>
      </dsp:nvSpPr>
      <dsp:spPr>
        <a:xfrm>
          <a:off x="9140103" y="1389893"/>
          <a:ext cx="254500" cy="219368"/>
        </a:xfrm>
        <a:prstGeom prst="hexagon">
          <a:avLst>
            <a:gd name="adj" fmla="val 25000"/>
            <a:gd name="vf" fmla="val 115470"/>
          </a:avLst>
        </a:prstGeom>
        <a:solidFill>
          <a:schemeClr val="lt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7CDC96C9-737F-494F-8459-697C0D2E55A3}">
      <dsp:nvSpPr>
        <dsp:cNvPr id="0" name=""/>
        <dsp:cNvSpPr/>
      </dsp:nvSpPr>
      <dsp:spPr>
        <a:xfrm>
          <a:off x="8407057" y="1999059"/>
          <a:ext cx="2181766" cy="1873111"/>
        </a:xfrm>
        <a:prstGeom prst="hexagon">
          <a:avLst>
            <a:gd name="adj" fmla="val 25000"/>
            <a:gd name="vf" fmla="val 115470"/>
          </a:avLst>
        </a:prstGeom>
        <a:solidFill>
          <a:srgbClr val="3A4972"/>
        </a:solidFill>
        <a:ln w="19050" cap="flat" cmpd="sng" algn="ctr">
          <a:solidFill>
            <a:srgbClr val="3A497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To keep apace of change, by 2030 it is estimated 9 out of 10 people will have to reskill (Cassidy, 2024).</a:t>
          </a:r>
          <a:endParaRPr lang="en-GB" sz="1200" kern="1200" dirty="0">
            <a:latin typeface="Arial" panose="020B0604020202020204" pitchFamily="34" charset="0"/>
            <a:cs typeface="Arial" panose="020B0604020202020204" pitchFamily="34" charset="0"/>
          </a:endParaRPr>
        </a:p>
      </dsp:txBody>
      <dsp:txXfrm>
        <a:off x="8744963" y="2289162"/>
        <a:ext cx="1505954" cy="1292905"/>
      </dsp:txXfrm>
    </dsp:sp>
    <dsp:sp modelId="{44C663D5-E03F-4E11-B02F-87B0D08A393F}">
      <dsp:nvSpPr>
        <dsp:cNvPr id="0" name=""/>
        <dsp:cNvSpPr/>
      </dsp:nvSpPr>
      <dsp:spPr>
        <a:xfrm>
          <a:off x="8120426" y="1742452"/>
          <a:ext cx="254500" cy="219368"/>
        </a:xfrm>
        <a:prstGeom prst="hexagon">
          <a:avLst>
            <a:gd name="adj" fmla="val 25000"/>
            <a:gd name="vf" fmla="val 115470"/>
          </a:avLst>
        </a:prstGeom>
        <a:no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A8A5A7A0-4FD8-48D0-B717-44425C0E1332}">
      <dsp:nvSpPr>
        <dsp:cNvPr id="0" name=""/>
        <dsp:cNvSpPr/>
      </dsp:nvSpPr>
      <dsp:spPr>
        <a:xfrm flipH="1" flipV="1">
          <a:off x="11051144" y="4907425"/>
          <a:ext cx="45729" cy="141307"/>
        </a:xfrm>
        <a:prstGeom prst="hexagon">
          <a:avLst>
            <a:gd name="adj" fmla="val 25000"/>
            <a:gd name="vf" fmla="val 115470"/>
          </a:avLst>
        </a:prstGeom>
        <a:no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8DB2892A-06E1-45EE-9631-7006893B0652}">
      <dsp:nvSpPr>
        <dsp:cNvPr id="0" name=""/>
        <dsp:cNvSpPr/>
      </dsp:nvSpPr>
      <dsp:spPr>
        <a:xfrm>
          <a:off x="9532499" y="1919262"/>
          <a:ext cx="254500" cy="219368"/>
        </a:xfrm>
        <a:prstGeom prst="hexagon">
          <a:avLst>
            <a:gd name="adj" fmla="val 25000"/>
            <a:gd name="vf" fmla="val 115470"/>
          </a:avLst>
        </a:prstGeom>
        <a:no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207B3-D7B9-403B-97A5-034E4997A306}">
      <dsp:nvSpPr>
        <dsp:cNvPr id="0" name=""/>
        <dsp:cNvSpPr/>
      </dsp:nvSpPr>
      <dsp:spPr>
        <a:xfrm rot="5400000">
          <a:off x="1639841" y="576364"/>
          <a:ext cx="994540" cy="1654893"/>
        </a:xfrm>
        <a:prstGeom prst="corner">
          <a:avLst>
            <a:gd name="adj1" fmla="val 16120"/>
            <a:gd name="adj2" fmla="val 16110"/>
          </a:avLst>
        </a:prstGeom>
        <a:solidFill>
          <a:srgbClr val="3A4972"/>
        </a:solidFill>
        <a:ln w="19050" cap="flat" cmpd="sng" algn="ctr">
          <a:solidFill>
            <a:srgbClr val="3A4972"/>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C2363A-AE96-42DA-8795-881A997BDA99}">
      <dsp:nvSpPr>
        <dsp:cNvPr id="0" name=""/>
        <dsp:cNvSpPr/>
      </dsp:nvSpPr>
      <dsp:spPr>
        <a:xfrm>
          <a:off x="1473827" y="1070821"/>
          <a:ext cx="1494047" cy="1309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Build Trust</a:t>
          </a:r>
        </a:p>
      </dsp:txBody>
      <dsp:txXfrm>
        <a:off x="1473827" y="1070821"/>
        <a:ext cx="1494047" cy="1309620"/>
      </dsp:txXfrm>
    </dsp:sp>
    <dsp:sp modelId="{E501DFD2-C893-447F-9998-44DB9A51A0A8}">
      <dsp:nvSpPr>
        <dsp:cNvPr id="0" name=""/>
        <dsp:cNvSpPr/>
      </dsp:nvSpPr>
      <dsp:spPr>
        <a:xfrm>
          <a:off x="2685979" y="454529"/>
          <a:ext cx="281895" cy="281895"/>
        </a:xfrm>
        <a:prstGeom prst="triangle">
          <a:avLst>
            <a:gd name="adj" fmla="val 100000"/>
          </a:avLst>
        </a:prstGeom>
        <a:solidFill>
          <a:srgbClr val="A7CE2F"/>
        </a:solidFill>
        <a:ln w="19050" cap="flat" cmpd="sng" algn="ctr">
          <a:solidFill>
            <a:srgbClr val="A7CE2F"/>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154EAA-481E-4CFB-9EFA-25C31E3A978E}">
      <dsp:nvSpPr>
        <dsp:cNvPr id="0" name=""/>
        <dsp:cNvSpPr/>
      </dsp:nvSpPr>
      <dsp:spPr>
        <a:xfrm rot="5400000">
          <a:off x="3468846" y="123775"/>
          <a:ext cx="994540" cy="1654893"/>
        </a:xfrm>
        <a:prstGeom prst="corner">
          <a:avLst>
            <a:gd name="adj1" fmla="val 16120"/>
            <a:gd name="adj2" fmla="val 16110"/>
          </a:avLst>
        </a:prstGeom>
        <a:solidFill>
          <a:srgbClr val="C1A875"/>
        </a:solidFill>
        <a:ln w="19050" cap="flat" cmpd="sng" algn="ctr">
          <a:solidFill>
            <a:srgbClr val="C1A875"/>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4248A1-6FA9-4B6E-B17E-7D5C8A3E0EB9}">
      <dsp:nvSpPr>
        <dsp:cNvPr id="0" name=""/>
        <dsp:cNvSpPr/>
      </dsp:nvSpPr>
      <dsp:spPr>
        <a:xfrm>
          <a:off x="3302833" y="618232"/>
          <a:ext cx="1494047" cy="1309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Promote Fairness</a:t>
          </a:r>
        </a:p>
      </dsp:txBody>
      <dsp:txXfrm>
        <a:off x="3302833" y="618232"/>
        <a:ext cx="1494047" cy="1309620"/>
      </dsp:txXfrm>
    </dsp:sp>
    <dsp:sp modelId="{BEDC355E-B333-4956-A9BB-40D9260F8FB7}">
      <dsp:nvSpPr>
        <dsp:cNvPr id="0" name=""/>
        <dsp:cNvSpPr/>
      </dsp:nvSpPr>
      <dsp:spPr>
        <a:xfrm>
          <a:off x="4514984" y="1940"/>
          <a:ext cx="281895" cy="281895"/>
        </a:xfrm>
        <a:prstGeom prst="triangle">
          <a:avLst>
            <a:gd name="adj" fmla="val 100000"/>
          </a:avLst>
        </a:prstGeom>
        <a:solidFill>
          <a:srgbClr val="A7CE2F"/>
        </a:solidFill>
        <a:ln w="19050" cap="flat" cmpd="sng" algn="ctr">
          <a:solidFill>
            <a:srgbClr val="A7CE2F"/>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015978-DA72-4367-8EA1-D289225B61C3}">
      <dsp:nvSpPr>
        <dsp:cNvPr id="0" name=""/>
        <dsp:cNvSpPr/>
      </dsp:nvSpPr>
      <dsp:spPr>
        <a:xfrm rot="5400000">
          <a:off x="5297852" y="-328813"/>
          <a:ext cx="994540" cy="1654893"/>
        </a:xfrm>
        <a:prstGeom prst="corner">
          <a:avLst>
            <a:gd name="adj1" fmla="val 16120"/>
            <a:gd name="adj2" fmla="val 16110"/>
          </a:avLst>
        </a:prstGeom>
        <a:solidFill>
          <a:srgbClr val="7030A0"/>
        </a:solidFill>
        <a:ln w="19050" cap="flat" cmpd="sng" algn="ctr">
          <a:solidFill>
            <a:srgbClr val="7030A0"/>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53D462-A2C8-435C-9412-41027ED461B0}">
      <dsp:nvSpPr>
        <dsp:cNvPr id="0" name=""/>
        <dsp:cNvSpPr/>
      </dsp:nvSpPr>
      <dsp:spPr>
        <a:xfrm>
          <a:off x="5131838" y="165642"/>
          <a:ext cx="1494047" cy="1309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Mitigate Bias</a:t>
          </a:r>
        </a:p>
      </dsp:txBody>
      <dsp:txXfrm>
        <a:off x="5131838" y="165642"/>
        <a:ext cx="1494047" cy="1309620"/>
      </dsp:txXfrm>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4.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5.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7035" cy="498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2241" y="0"/>
            <a:ext cx="2947035" cy="498374"/>
          </a:xfrm>
          <a:prstGeom prst="rect">
            <a:avLst/>
          </a:prstGeom>
        </p:spPr>
        <p:txBody>
          <a:bodyPr vert="horz" lIns="91440" tIns="45720" rIns="91440" bIns="45720" rtlCol="0"/>
          <a:lstStyle>
            <a:lvl1pPr algn="r">
              <a:defRPr sz="1200"/>
            </a:lvl1pPr>
          </a:lstStyle>
          <a:p>
            <a:fld id="{CF5FDB12-96B8-438B-9BCE-2E81CA527ACC}" type="datetimeFigureOut">
              <a:rPr lang="en-GB" smtClean="0"/>
              <a:t>25/09/2025</a:t>
            </a:fld>
            <a:endParaRPr lang="en-GB"/>
          </a:p>
        </p:txBody>
      </p:sp>
      <p:sp>
        <p:nvSpPr>
          <p:cNvPr id="4" name="Slide Image Placeholder 3"/>
          <p:cNvSpPr>
            <a:spLocks noGrp="1" noRot="1" noChangeAspect="1"/>
          </p:cNvSpPr>
          <p:nvPr>
            <p:ph type="sldImg" idx="2"/>
          </p:nvPr>
        </p:nvSpPr>
        <p:spPr>
          <a:xfrm>
            <a:off x="420688" y="1241425"/>
            <a:ext cx="5959475" cy="33528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0085" y="4780250"/>
            <a:ext cx="5440680" cy="39111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4615"/>
            <a:ext cx="2947035" cy="498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2241" y="9434615"/>
            <a:ext cx="2947035" cy="498373"/>
          </a:xfrm>
          <a:prstGeom prst="rect">
            <a:avLst/>
          </a:prstGeom>
        </p:spPr>
        <p:txBody>
          <a:bodyPr vert="horz" lIns="91440" tIns="45720" rIns="91440" bIns="45720" rtlCol="0" anchor="b"/>
          <a:lstStyle>
            <a:lvl1pPr algn="r">
              <a:defRPr sz="1200"/>
            </a:lvl1pPr>
          </a:lstStyle>
          <a:p>
            <a:fld id="{0BE71F32-2AF2-43AB-A077-650A0A4654B6}" type="slidenum">
              <a:rPr lang="en-GB" smtClean="0"/>
              <a:t>‹#›</a:t>
            </a:fld>
            <a:endParaRPr lang="en-GB"/>
          </a:p>
        </p:txBody>
      </p:sp>
    </p:spTree>
    <p:extLst>
      <p:ext uri="{BB962C8B-B14F-4D97-AF65-F5344CB8AC3E}">
        <p14:creationId xmlns:p14="http://schemas.microsoft.com/office/powerpoint/2010/main" val="3529029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41425"/>
            <a:ext cx="5959475" cy="3352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E71F32-2AF2-43AB-A077-650A0A4654B6}" type="slidenum">
              <a:rPr lang="en-GB" smtClean="0"/>
              <a:t>1</a:t>
            </a:fld>
            <a:endParaRPr lang="en-GB"/>
          </a:p>
        </p:txBody>
      </p:sp>
    </p:spTree>
    <p:extLst>
      <p:ext uri="{BB962C8B-B14F-4D97-AF65-F5344CB8AC3E}">
        <p14:creationId xmlns:p14="http://schemas.microsoft.com/office/powerpoint/2010/main" val="2328238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2F67CC-4498-61E4-E816-72DC254BCC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5CCC55-4441-BE8F-1CBB-DCFFB623B4A9}"/>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83AE2D36-9A50-0047-A8A6-D05F543E58FD}"/>
              </a:ext>
            </a:extLst>
          </p:cNvPr>
          <p:cNvSpPr>
            <a:spLocks noGrp="1"/>
          </p:cNvSpPr>
          <p:nvPr>
            <p:ph type="body" idx="1"/>
          </p:nvPr>
        </p:nvSpPr>
        <p:spPr/>
        <p:txBody>
          <a:bodyPr/>
          <a:lstStyle/>
          <a:p>
            <a:r>
              <a:rPr lang="en-GB" dirty="0">
                <a:solidFill>
                  <a:srgbClr val="3A4972"/>
                </a:solidFill>
                <a:latin typeface="Arial" panose="020B0604020202020204" pitchFamily="34" charset="0"/>
                <a:cs typeface="Arial" panose="020B0604020202020204" pitchFamily="34" charset="0"/>
              </a:rPr>
              <a:t>The health board in its second year of targeted intervention must balance short term pressures with their multi-year vision enabling safe sustainable change whilst reaching its control target of £31.55m deficit (HDUHB, 2025a). </a:t>
            </a:r>
          </a:p>
          <a:p>
            <a:r>
              <a:rPr lang="en-GB" dirty="0">
                <a:solidFill>
                  <a:srgbClr val="3A4972"/>
                </a:solidFill>
                <a:latin typeface="Arial" panose="020B0604020202020204" pitchFamily="34" charset="0"/>
                <a:cs typeface="Arial" panose="020B0604020202020204" pitchFamily="34" charset="0"/>
              </a:rPr>
              <a:t>We are under level 4 - targeted intervention across four of the six WG </a:t>
            </a:r>
            <a:r>
              <a:rPr lang="en-US" dirty="0">
                <a:solidFill>
                  <a:srgbClr val="3A4972"/>
                </a:solidFill>
                <a:latin typeface="Arial" panose="020B0604020202020204" pitchFamily="34" charset="0"/>
                <a:cs typeface="Arial" panose="020B0604020202020204" pitchFamily="34" charset="0"/>
              </a:rPr>
              <a:t>oversight and escalation framework. </a:t>
            </a:r>
          </a:p>
          <a:p>
            <a:pPr marL="228600" indent="-228600">
              <a:buFont typeface="+mj-lt"/>
              <a:buAutoNum type="arabicPeriod"/>
            </a:pPr>
            <a:r>
              <a:rPr lang="en-US" dirty="0">
                <a:solidFill>
                  <a:srgbClr val="3A4972"/>
                </a:solidFill>
                <a:latin typeface="Arial" panose="020B0604020202020204" pitchFamily="34" charset="0"/>
                <a:cs typeface="Arial" panose="020B0604020202020204" pitchFamily="34" charset="0"/>
              </a:rPr>
              <a:t> Finance, Strategy and Planning; </a:t>
            </a:r>
          </a:p>
          <a:p>
            <a:pPr marL="228600" indent="-228600">
              <a:buFont typeface="+mj-lt"/>
              <a:buAutoNum type="arabicPeriod"/>
            </a:pPr>
            <a:r>
              <a:rPr lang="en-US" dirty="0">
                <a:solidFill>
                  <a:srgbClr val="3A4972"/>
                </a:solidFill>
                <a:latin typeface="Arial" panose="020B0604020202020204" pitchFamily="34" charset="0"/>
                <a:cs typeface="Arial" panose="020B0604020202020204" pitchFamily="34" charset="0"/>
              </a:rPr>
              <a:t>Performance and Outcomes; </a:t>
            </a:r>
          </a:p>
          <a:p>
            <a:pPr marL="228600" indent="-228600">
              <a:buFont typeface="+mj-lt"/>
              <a:buAutoNum type="arabicPeriod"/>
            </a:pPr>
            <a:r>
              <a:rPr lang="en-US" dirty="0">
                <a:solidFill>
                  <a:srgbClr val="3A4972"/>
                </a:solidFill>
                <a:latin typeface="Arial" panose="020B0604020202020204" pitchFamily="34" charset="0"/>
                <a:cs typeface="Arial" panose="020B0604020202020204" pitchFamily="34" charset="0"/>
              </a:rPr>
              <a:t>Fragile Services; and </a:t>
            </a:r>
          </a:p>
          <a:p>
            <a:pPr marL="228600" indent="-228600">
              <a:buFont typeface="+mj-lt"/>
              <a:buAutoNum type="arabicPeriod"/>
            </a:pPr>
            <a:r>
              <a:rPr lang="en-US" dirty="0">
                <a:solidFill>
                  <a:srgbClr val="3A4972"/>
                </a:solidFill>
                <a:latin typeface="Arial" panose="020B0604020202020204" pitchFamily="34" charset="0"/>
                <a:cs typeface="Arial" panose="020B0604020202020204" pitchFamily="34" charset="0"/>
              </a:rPr>
              <a:t>Quality of Care.</a:t>
            </a:r>
          </a:p>
          <a:p>
            <a:r>
              <a:rPr lang="en-US" dirty="0">
                <a:solidFill>
                  <a:srgbClr val="3A4972"/>
                </a:solidFill>
                <a:latin typeface="Arial" panose="020B0604020202020204" pitchFamily="34" charset="0"/>
                <a:cs typeface="Arial" panose="020B0604020202020204" pitchFamily="34" charset="0"/>
              </a:rPr>
              <a:t>HDUHB is also in level 3 – enhanced monitoring for the other 2 domains of  Governance AND Leadership, capability and culture. </a:t>
            </a:r>
          </a:p>
          <a:p>
            <a:endParaRPr lang="en-US" dirty="0">
              <a:solidFill>
                <a:srgbClr val="3A4972"/>
              </a:solidFill>
              <a:latin typeface="Arial" panose="020B0604020202020204" pitchFamily="34" charset="0"/>
              <a:cs typeface="Arial" panose="020B0604020202020204" pitchFamily="34" charset="0"/>
            </a:endParaRPr>
          </a:p>
          <a:p>
            <a:r>
              <a:rPr lang="en-US" dirty="0">
                <a:solidFill>
                  <a:srgbClr val="3A4972"/>
                </a:solidFill>
                <a:latin typeface="Arial" panose="020B0604020202020204" pitchFamily="34" charset="0"/>
                <a:cs typeface="Arial" panose="020B0604020202020204" pitchFamily="34" charset="0"/>
              </a:rPr>
              <a:t>Key outcomes for the health boards strategy link to workforce stabilisation, planning and deployment. As such effective use of AI in people analytics within the health board could be key to unlocking insights into our people to drive evidence-based decisions (CIPD, 2025a) whilst keeping our values at forefront and achieve our strategic goals. </a:t>
            </a:r>
            <a:endParaRPr lang="en-GB" dirty="0">
              <a:solidFill>
                <a:srgbClr val="3A497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BF7937B-CBB5-713A-7E3F-8D93F14836CA}"/>
              </a:ext>
            </a:extLst>
          </p:cNvPr>
          <p:cNvSpPr>
            <a:spLocks noGrp="1"/>
          </p:cNvSpPr>
          <p:nvPr>
            <p:ph type="sldNum" sz="quarter" idx="5"/>
          </p:nvPr>
        </p:nvSpPr>
        <p:spPr/>
        <p:txBody>
          <a:bodyPr/>
          <a:lstStyle/>
          <a:p>
            <a:fld id="{0BE71F32-2AF2-43AB-A077-650A0A4654B6}" type="slidenum">
              <a:rPr lang="en-GB" smtClean="0"/>
              <a:t>2</a:t>
            </a:fld>
            <a:endParaRPr lang="en-GB"/>
          </a:p>
        </p:txBody>
      </p:sp>
    </p:spTree>
    <p:extLst>
      <p:ext uri="{BB962C8B-B14F-4D97-AF65-F5344CB8AC3E}">
        <p14:creationId xmlns:p14="http://schemas.microsoft.com/office/powerpoint/2010/main" val="192107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18744-55F6-2299-93EB-279A5E293A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8815FE-4E7B-BA30-414D-39EE871F7E68}"/>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72399043-5A0E-71CA-0AC2-AF42E9F66925}"/>
              </a:ext>
            </a:extLst>
          </p:cNvPr>
          <p:cNvSpPr>
            <a:spLocks noGrp="1"/>
          </p:cNvSpPr>
          <p:nvPr>
            <p:ph type="body" idx="1"/>
          </p:nvPr>
        </p:nvSpPr>
        <p:spPr/>
        <p:txBody>
          <a:bodyPr/>
          <a:lstStyle/>
          <a:p>
            <a:r>
              <a:rPr lang="en-US" dirty="0">
                <a:solidFill>
                  <a:srgbClr val="3A4972"/>
                </a:solidFill>
                <a:latin typeface="Arial" panose="020B0604020202020204" pitchFamily="34" charset="0"/>
                <a:cs typeface="Arial" panose="020B0604020202020204" pitchFamily="34" charset="0"/>
              </a:rPr>
              <a:t>PID objective – </a:t>
            </a:r>
          </a:p>
          <a:p>
            <a:r>
              <a:rPr lang="en-US" dirty="0">
                <a:solidFill>
                  <a:srgbClr val="3A4972"/>
                </a:solidFill>
                <a:latin typeface="Arial" panose="020B0604020202020204" pitchFamily="34" charset="0"/>
                <a:cs typeface="Arial" panose="020B0604020202020204" pitchFamily="34" charset="0"/>
              </a:rPr>
              <a:t>1 -Critically analyse literature in relation to AI use in people analytics. Including existing guidance, regulations or examples that are in place via Welsh government, NHS England and NHS Wales along with wider sectors as comparators. </a:t>
            </a:r>
          </a:p>
          <a:p>
            <a:r>
              <a:rPr lang="en-US" dirty="0">
                <a:solidFill>
                  <a:srgbClr val="3A4972"/>
                </a:solidFill>
                <a:latin typeface="Arial" panose="020B0604020202020204" pitchFamily="34" charset="0"/>
                <a:cs typeface="Arial" panose="020B0604020202020204" pitchFamily="34" charset="0"/>
              </a:rPr>
              <a:t>2 - Primary research in form of semi-structured interviews to identify areas of interest and/or risk for stakeholders linked to people analytics. </a:t>
            </a:r>
          </a:p>
          <a:p>
            <a:r>
              <a:rPr lang="en-US" dirty="0">
                <a:solidFill>
                  <a:srgbClr val="3A4972"/>
                </a:solidFill>
                <a:latin typeface="Arial" panose="020B0604020202020204" pitchFamily="34" charset="0"/>
                <a:cs typeface="Arial" panose="020B0604020202020204" pitchFamily="34" charset="0"/>
              </a:rPr>
              <a:t>3 - Evaluate evidence collected through literature and interviews. Compare and contrast analysis of all sources.</a:t>
            </a:r>
          </a:p>
          <a:p>
            <a:r>
              <a:rPr lang="en-US" dirty="0">
                <a:solidFill>
                  <a:srgbClr val="3A4972"/>
                </a:solidFill>
                <a:latin typeface="Arial" panose="020B0604020202020204" pitchFamily="34" charset="0"/>
                <a:cs typeface="Arial" panose="020B0604020202020204" pitchFamily="34" charset="0"/>
              </a:rPr>
              <a:t>4 - To make recommendations based on primary and secondary research. </a:t>
            </a:r>
          </a:p>
          <a:p>
            <a:endParaRPr lang="en-US" dirty="0">
              <a:solidFill>
                <a:srgbClr val="3A4972"/>
              </a:solidFill>
              <a:latin typeface="Arial" panose="020B0604020202020204" pitchFamily="34" charset="0"/>
              <a:cs typeface="Arial" panose="020B0604020202020204" pitchFamily="34" charset="0"/>
            </a:endParaRPr>
          </a:p>
          <a:p>
            <a:r>
              <a:rPr lang="en-US" dirty="0">
                <a:solidFill>
                  <a:srgbClr val="3A4972"/>
                </a:solidFill>
                <a:latin typeface="Arial" panose="020B0604020202020204" pitchFamily="34" charset="0"/>
                <a:cs typeface="Arial" panose="020B0604020202020204" pitchFamily="34" charset="0"/>
              </a:rPr>
              <a:t>Pragmatism as a research theory is a flexible, favoring real-world problem solving over rigid ideology. Useful in complex, interdisciplinary contexts such as NHS transformation and change. </a:t>
            </a:r>
          </a:p>
          <a:p>
            <a:r>
              <a:rPr lang="en-US" dirty="0">
                <a:solidFill>
                  <a:srgbClr val="3A4972"/>
                </a:solidFill>
                <a:latin typeface="Arial" panose="020B0604020202020204" pitchFamily="34" charset="0"/>
                <a:cs typeface="Arial" panose="020B0604020202020204" pitchFamily="34" charset="0"/>
              </a:rPr>
              <a:t>It combines policy analysis with lived experiences, and It allows the adaption of change theories such as Lewins model. </a:t>
            </a:r>
          </a:p>
          <a:p>
            <a:endParaRPr lang="en-GB" dirty="0">
              <a:solidFill>
                <a:srgbClr val="3A497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2D9D1A3-7967-9280-12AB-945CD95182C5}"/>
              </a:ext>
            </a:extLst>
          </p:cNvPr>
          <p:cNvSpPr>
            <a:spLocks noGrp="1"/>
          </p:cNvSpPr>
          <p:nvPr>
            <p:ph type="sldNum" sz="quarter" idx="5"/>
          </p:nvPr>
        </p:nvSpPr>
        <p:spPr/>
        <p:txBody>
          <a:bodyPr/>
          <a:lstStyle/>
          <a:p>
            <a:fld id="{0BE71F32-2AF2-43AB-A077-650A0A4654B6}" type="slidenum">
              <a:rPr lang="en-GB" smtClean="0"/>
              <a:t>3</a:t>
            </a:fld>
            <a:endParaRPr lang="en-GB"/>
          </a:p>
        </p:txBody>
      </p:sp>
    </p:spTree>
    <p:extLst>
      <p:ext uri="{BB962C8B-B14F-4D97-AF65-F5344CB8AC3E}">
        <p14:creationId xmlns:p14="http://schemas.microsoft.com/office/powerpoint/2010/main" val="2455936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ED3FB-174D-893F-05D9-E37EDDB0F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5AE436-1019-49DA-FE68-7138BD9FF0B1}"/>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A90EB965-191D-D854-1761-A0A13880C2A8}"/>
              </a:ext>
            </a:extLst>
          </p:cNvPr>
          <p:cNvSpPr>
            <a:spLocks noGrp="1"/>
          </p:cNvSpPr>
          <p:nvPr>
            <p:ph type="body" idx="1"/>
          </p:nvPr>
        </p:nvSpPr>
        <p:spPr/>
        <p:txBody>
          <a:bodyPr/>
          <a:lstStyle/>
          <a:p>
            <a:r>
              <a:rPr lang="en-GB" dirty="0">
                <a:solidFill>
                  <a:srgbClr val="3A4972"/>
                </a:solidFill>
                <a:latin typeface="Arial" panose="020B0604020202020204" pitchFamily="34" charset="0"/>
                <a:cs typeface="Arial" panose="020B0604020202020204" pitchFamily="34" charset="0"/>
              </a:rPr>
              <a:t>Continuous quality improvement in the NHS is paramount and is iterative based on a Plan, Do, Study, Act (PDSA) cycles and lean principles (</a:t>
            </a:r>
            <a:r>
              <a:rPr lang="en-GB" dirty="0" err="1">
                <a:solidFill>
                  <a:srgbClr val="3A4972"/>
                </a:solidFill>
                <a:latin typeface="Arial" panose="020B0604020202020204" pitchFamily="34" charset="0"/>
                <a:cs typeface="Arial" panose="020B0604020202020204" pitchFamily="34" charset="0"/>
              </a:rPr>
              <a:t>Jabbal</a:t>
            </a:r>
            <a:r>
              <a:rPr lang="en-GB" dirty="0">
                <a:solidFill>
                  <a:srgbClr val="3A4972"/>
                </a:solidFill>
                <a:latin typeface="Arial" panose="020B0604020202020204" pitchFamily="34" charset="0"/>
                <a:cs typeface="Arial" panose="020B0604020202020204" pitchFamily="34" charset="0"/>
              </a:rPr>
              <a:t>, 2017). </a:t>
            </a:r>
          </a:p>
          <a:p>
            <a:r>
              <a:rPr lang="en-GB" dirty="0">
                <a:solidFill>
                  <a:srgbClr val="3A4972"/>
                </a:solidFill>
                <a:latin typeface="Arial" panose="020B0604020202020204" pitchFamily="34" charset="0"/>
                <a:cs typeface="Arial" panose="020B0604020202020204" pitchFamily="34" charset="0"/>
              </a:rPr>
              <a:t>Whilst Lewin’s theory is a well used framework in the NHS’s improvement programmes, there needs to be a consideration to the modernisation of this that is digitally focused and allows a feedback loop. This will bring agility and dynamic responses to digital change (</a:t>
            </a:r>
            <a:r>
              <a:rPr lang="en-US" dirty="0">
                <a:solidFill>
                  <a:srgbClr val="3A4972"/>
                </a:solidFill>
                <a:latin typeface="Arial" panose="020B0604020202020204" pitchFamily="34" charset="0"/>
                <a:cs typeface="Arial" panose="020B0604020202020204" pitchFamily="34" charset="0"/>
              </a:rPr>
              <a:t>Maheswari and Chandrasekar, 2025). </a:t>
            </a:r>
          </a:p>
          <a:p>
            <a:r>
              <a:rPr lang="en-GB" dirty="0">
                <a:solidFill>
                  <a:srgbClr val="3A4972"/>
                </a:solidFill>
                <a:latin typeface="Arial" panose="020B0604020202020204" pitchFamily="34" charset="0"/>
                <a:cs typeface="Arial" panose="020B0604020202020204" pitchFamily="34" charset="0"/>
              </a:rPr>
              <a:t>Whilst forces are equal there is a steady state, when either side is stronger than the other then change will occur until a new balance is reached (Rees and French, 2023). </a:t>
            </a:r>
          </a:p>
          <a:p>
            <a:endParaRPr lang="en-GB" dirty="0">
              <a:solidFill>
                <a:srgbClr val="3A497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FB39584-594C-F0E9-C633-4131FAC8BD09}"/>
              </a:ext>
            </a:extLst>
          </p:cNvPr>
          <p:cNvSpPr>
            <a:spLocks noGrp="1"/>
          </p:cNvSpPr>
          <p:nvPr>
            <p:ph type="sldNum" sz="quarter" idx="5"/>
          </p:nvPr>
        </p:nvSpPr>
        <p:spPr/>
        <p:txBody>
          <a:bodyPr/>
          <a:lstStyle/>
          <a:p>
            <a:fld id="{0BE71F32-2AF2-43AB-A077-650A0A4654B6}" type="slidenum">
              <a:rPr lang="en-GB" smtClean="0"/>
              <a:t>4</a:t>
            </a:fld>
            <a:endParaRPr lang="en-GB"/>
          </a:p>
        </p:txBody>
      </p:sp>
    </p:spTree>
    <p:extLst>
      <p:ext uri="{BB962C8B-B14F-4D97-AF65-F5344CB8AC3E}">
        <p14:creationId xmlns:p14="http://schemas.microsoft.com/office/powerpoint/2010/main" val="3913193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96C1D-7CDF-DFC1-889D-DF85655481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A0B1F0-488A-D619-CB7B-A2C250279B12}"/>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010C9EE0-ED2E-597E-BB99-C0399BC1A76A}"/>
              </a:ext>
            </a:extLst>
          </p:cNvPr>
          <p:cNvSpPr>
            <a:spLocks noGrp="1"/>
          </p:cNvSpPr>
          <p:nvPr>
            <p:ph type="body" idx="1"/>
          </p:nvPr>
        </p:nvSpPr>
        <p:spPr/>
        <p:txBody>
          <a:bodyPr/>
          <a:lstStyle/>
          <a:p>
            <a:endParaRPr lang="en-GB" dirty="0">
              <a:solidFill>
                <a:srgbClr val="3A497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D3EEA09-01A3-6E81-7896-36E5A2287285}"/>
              </a:ext>
            </a:extLst>
          </p:cNvPr>
          <p:cNvSpPr>
            <a:spLocks noGrp="1"/>
          </p:cNvSpPr>
          <p:nvPr>
            <p:ph type="sldNum" sz="quarter" idx="5"/>
          </p:nvPr>
        </p:nvSpPr>
        <p:spPr/>
        <p:txBody>
          <a:bodyPr/>
          <a:lstStyle/>
          <a:p>
            <a:fld id="{0BE71F32-2AF2-43AB-A077-650A0A4654B6}" type="slidenum">
              <a:rPr lang="en-GB" smtClean="0"/>
              <a:t>5</a:t>
            </a:fld>
            <a:endParaRPr lang="en-GB"/>
          </a:p>
        </p:txBody>
      </p:sp>
    </p:spTree>
    <p:extLst>
      <p:ext uri="{BB962C8B-B14F-4D97-AF65-F5344CB8AC3E}">
        <p14:creationId xmlns:p14="http://schemas.microsoft.com/office/powerpoint/2010/main" val="10518102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98433-160E-FC95-BFFE-5E495BFBB4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7DB0AE-5205-240C-CCA9-693398C090F6}"/>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B424CFD4-328B-D29F-A2E0-E8D9804969AC}"/>
              </a:ext>
            </a:extLst>
          </p:cNvPr>
          <p:cNvSpPr>
            <a:spLocks noGrp="1"/>
          </p:cNvSpPr>
          <p:nvPr>
            <p:ph type="body" idx="1"/>
          </p:nvPr>
        </p:nvSpPr>
        <p:spPr/>
        <p:txBody>
          <a:bodyPr/>
          <a:lstStyle/>
          <a:p>
            <a:r>
              <a:rPr lang="en-US" dirty="0">
                <a:solidFill>
                  <a:srgbClr val="3A4972"/>
                </a:solidFill>
                <a:latin typeface="Arial" panose="020B0604020202020204" pitchFamily="34" charset="0"/>
                <a:cs typeface="Arial" panose="020B0604020202020204" pitchFamily="34" charset="0"/>
              </a:rPr>
              <a:t>The governance infrastructure risk that became clear in the research is being addressed as a wider strategic aim for the health board (HDUHB, 2025d).  There has been the DDIC (Digital, Data and innovation committee) established with effect 1</a:t>
            </a:r>
            <a:r>
              <a:rPr lang="en-US" baseline="30000" dirty="0">
                <a:solidFill>
                  <a:srgbClr val="3A4972"/>
                </a:solidFill>
                <a:latin typeface="Arial" panose="020B0604020202020204" pitchFamily="34" charset="0"/>
                <a:cs typeface="Arial" panose="020B0604020202020204" pitchFamily="34" charset="0"/>
              </a:rPr>
              <a:t>st</a:t>
            </a:r>
            <a:r>
              <a:rPr lang="en-US" dirty="0">
                <a:solidFill>
                  <a:srgbClr val="3A4972"/>
                </a:solidFill>
                <a:latin typeface="Arial" panose="020B0604020202020204" pitchFamily="34" charset="0"/>
                <a:cs typeface="Arial" panose="020B0604020202020204" pitchFamily="34" charset="0"/>
              </a:rPr>
              <a:t>  April 2025 to provide advice and assurance to board in relation to Information governance and security as well as delivery of the digital strategic plan feeding into IMTP. </a:t>
            </a:r>
            <a:endParaRPr lang="en-GB" dirty="0">
              <a:solidFill>
                <a:srgbClr val="3A4972"/>
              </a:solidFill>
              <a:latin typeface="Arial" panose="020B0604020202020204" pitchFamily="34" charset="0"/>
              <a:cs typeface="Arial" panose="020B0604020202020204" pitchFamily="34" charset="0"/>
            </a:endParaRPr>
          </a:p>
          <a:p>
            <a:r>
              <a:rPr lang="en-GB" dirty="0">
                <a:solidFill>
                  <a:srgbClr val="3A4972"/>
                </a:solidFill>
                <a:latin typeface="Arial" panose="020B0604020202020204" pitchFamily="34" charset="0"/>
                <a:cs typeface="Arial" panose="020B0604020202020204" pitchFamily="34" charset="0"/>
              </a:rPr>
              <a:t>As part of this committee there is a statutory responsibility to annually review the privacy statement.</a:t>
            </a:r>
          </a:p>
          <a:p>
            <a:endParaRPr lang="en-GB" dirty="0">
              <a:solidFill>
                <a:srgbClr val="3A4972"/>
              </a:solidFill>
              <a:latin typeface="Arial" panose="020B0604020202020204" pitchFamily="34" charset="0"/>
              <a:cs typeface="Arial" panose="020B0604020202020204" pitchFamily="34" charset="0"/>
            </a:endParaRPr>
          </a:p>
          <a:p>
            <a:r>
              <a:rPr lang="en-GB" dirty="0">
                <a:solidFill>
                  <a:srgbClr val="3A4972"/>
                </a:solidFill>
                <a:latin typeface="Arial" panose="020B0604020202020204" pitchFamily="34" charset="0"/>
                <a:cs typeface="Arial" panose="020B0604020202020204" pitchFamily="34" charset="0"/>
              </a:rPr>
              <a:t>The Health board is acutely aware of the implications on data protection and privacy with t</a:t>
            </a:r>
            <a:r>
              <a:rPr lang="en-US" dirty="0">
                <a:solidFill>
                  <a:srgbClr val="3A4972"/>
                </a:solidFill>
                <a:latin typeface="Arial" panose="020B0604020202020204" pitchFamily="34" charset="0"/>
                <a:cs typeface="Arial" panose="020B0604020202020204" pitchFamily="34" charset="0"/>
              </a:rPr>
              <a:t>he implementation of AI. </a:t>
            </a:r>
          </a:p>
          <a:p>
            <a:r>
              <a:rPr lang="en-US" dirty="0">
                <a:solidFill>
                  <a:srgbClr val="3A4972"/>
                </a:solidFill>
                <a:latin typeface="Arial" panose="020B0604020202020204" pitchFamily="34" charset="0"/>
                <a:cs typeface="Arial" panose="020B0604020202020204" pitchFamily="34" charset="0"/>
              </a:rPr>
              <a:t>Whilst the primary focus of AI implementation is not on people analytics at this time, the standards that need to be adhered to are the same in order to ensure compliance with legislation. </a:t>
            </a:r>
          </a:p>
          <a:p>
            <a:r>
              <a:rPr lang="en-US" dirty="0">
                <a:solidFill>
                  <a:srgbClr val="3A4972"/>
                </a:solidFill>
                <a:latin typeface="Arial" panose="020B0604020202020204" pitchFamily="34" charset="0"/>
                <a:cs typeface="Arial" panose="020B0604020202020204" pitchFamily="34" charset="0"/>
              </a:rPr>
              <a:t>The HB is also in collaboration with the National AI Commission to observe ethical guidelines and maintain trust of stakeholders both internal and external. </a:t>
            </a:r>
            <a:endParaRPr lang="en-GB" dirty="0">
              <a:solidFill>
                <a:srgbClr val="3A497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2D1545F-4217-4916-58D9-EB0D946A52CB}"/>
              </a:ext>
            </a:extLst>
          </p:cNvPr>
          <p:cNvSpPr>
            <a:spLocks noGrp="1"/>
          </p:cNvSpPr>
          <p:nvPr>
            <p:ph type="sldNum" sz="quarter" idx="5"/>
          </p:nvPr>
        </p:nvSpPr>
        <p:spPr/>
        <p:txBody>
          <a:bodyPr/>
          <a:lstStyle/>
          <a:p>
            <a:fld id="{0BE71F32-2AF2-43AB-A077-650A0A4654B6}" type="slidenum">
              <a:rPr lang="en-GB" smtClean="0"/>
              <a:t>6</a:t>
            </a:fld>
            <a:endParaRPr lang="en-GB"/>
          </a:p>
        </p:txBody>
      </p:sp>
    </p:spTree>
    <p:extLst>
      <p:ext uri="{BB962C8B-B14F-4D97-AF65-F5344CB8AC3E}">
        <p14:creationId xmlns:p14="http://schemas.microsoft.com/office/powerpoint/2010/main" val="2030130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21238-1E57-9082-C949-EC3D917C7C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1A5D0E-29B9-83E9-DFB5-EA3F3EFB0338}"/>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AC86474E-47C1-4AD1-94C8-DE32404D9FF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3A4972"/>
                </a:solidFill>
                <a:latin typeface="Arial" panose="020B0604020202020204" pitchFamily="34" charset="0"/>
                <a:cs typeface="Arial" panose="020B0604020202020204" pitchFamily="34" charset="0"/>
              </a:rPr>
              <a:t>A risk identified in HDUHB (2025b) board paper is that the lack of AI literacy in the workforce poses a ‘significant barrier to digital transformation’.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3A4972"/>
                </a:solidFill>
                <a:latin typeface="Arial" panose="020B0604020202020204" pitchFamily="34" charset="0"/>
                <a:cs typeface="Arial" panose="020B0604020202020204" pitchFamily="34" charset="0"/>
              </a:rPr>
              <a:t>Upskilling isn’t just a reactive measure to technological change; it’s a proactive investment in resilience, agility and responsiveness to the changing external environment  (Rees and French, 2023).</a:t>
            </a:r>
            <a:endParaRPr lang="en-GB" dirty="0">
              <a:solidFill>
                <a:srgbClr val="3A4972"/>
              </a:solidFill>
              <a:latin typeface="Arial" panose="020B0604020202020204" pitchFamily="34" charset="0"/>
              <a:cs typeface="Arial" panose="020B0604020202020204" pitchFamily="34" charset="0"/>
            </a:endParaRPr>
          </a:p>
          <a:p>
            <a:endParaRPr lang="en-GB" dirty="0">
              <a:solidFill>
                <a:srgbClr val="3A4972"/>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A4972"/>
                </a:solidFill>
                <a:latin typeface="Arial" panose="020B0604020202020204" pitchFamily="34" charset="0"/>
                <a:cs typeface="Arial" panose="020B0604020202020204" pitchFamily="34" charset="0"/>
              </a:rPr>
              <a:t>Whilst there is a risk that automation will disproportionately affect lower banded staff and risk widening socioeconomic gaps, increasing digital literacy in the workforce will empower employees to effectively utilise digital services to improve outcomes (</a:t>
            </a:r>
            <a:r>
              <a:rPr lang="en-US" dirty="0">
                <a:solidFill>
                  <a:srgbClr val="3A4972"/>
                </a:solidFill>
                <a:latin typeface="Arial" panose="020B0604020202020204" pitchFamily="34" charset="0"/>
                <a:cs typeface="Arial" panose="020B0604020202020204" pitchFamily="34" charset="0"/>
              </a:rPr>
              <a:t>Welsh Government, 2023). A digitally literate workforce is better equipped to identify bias or ethical misuse.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A4972"/>
                </a:solidFill>
                <a:latin typeface="Arial" panose="020B0604020202020204" pitchFamily="34" charset="0"/>
                <a:cs typeface="Arial" panose="020B0604020202020204" pitchFamily="34" charset="0"/>
              </a:rPr>
              <a:t>Any role redesign would need to be carefully managed to ensure that it doesn’t inadvertently cause a shift in job profiles resulting in re-banding.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rgbClr val="3A4972"/>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A4972"/>
                </a:solidFill>
                <a:latin typeface="Arial" panose="020B0604020202020204" pitchFamily="34" charset="0"/>
                <a:cs typeface="Arial" panose="020B0604020202020204" pitchFamily="34" charset="0"/>
              </a:rPr>
              <a:t>Findings by the Organisation for Economic Co-Operation and Development (OECD) were that 4 in 5 employees report improved performance whilst 3 in 5 noted increased enjoyment in work. However, risks posed include 3 in 5 workers worried about losing their job in the next 10 years (OECD,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A4972"/>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A4972"/>
              </a:solidFill>
              <a:latin typeface="Arial" panose="020B0604020202020204" pitchFamily="34" charset="0"/>
              <a:cs typeface="Arial" panose="020B0604020202020204" pitchFamily="34" charset="0"/>
            </a:endParaRPr>
          </a:p>
          <a:p>
            <a:endParaRPr lang="en-GB" dirty="0">
              <a:solidFill>
                <a:srgbClr val="3A497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ABB956E-A7F7-212B-491F-42AD94D8074C}"/>
              </a:ext>
            </a:extLst>
          </p:cNvPr>
          <p:cNvSpPr>
            <a:spLocks noGrp="1"/>
          </p:cNvSpPr>
          <p:nvPr>
            <p:ph type="sldNum" sz="quarter" idx="5"/>
          </p:nvPr>
        </p:nvSpPr>
        <p:spPr/>
        <p:txBody>
          <a:bodyPr/>
          <a:lstStyle/>
          <a:p>
            <a:fld id="{0BE71F32-2AF2-43AB-A077-650A0A4654B6}" type="slidenum">
              <a:rPr lang="en-GB" smtClean="0"/>
              <a:t>7</a:t>
            </a:fld>
            <a:endParaRPr lang="en-GB"/>
          </a:p>
        </p:txBody>
      </p:sp>
    </p:spTree>
    <p:extLst>
      <p:ext uri="{BB962C8B-B14F-4D97-AF65-F5344CB8AC3E}">
        <p14:creationId xmlns:p14="http://schemas.microsoft.com/office/powerpoint/2010/main" val="3586106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84A693-3CC1-B55F-6AF9-E916D95453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0B7F12-01D7-5022-C77E-F9097A05AFCB}"/>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54FA4511-3707-6EA3-0B7E-2EF29691D19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A4972"/>
                </a:solidFill>
                <a:latin typeface="Arial" panose="020B0604020202020204" pitchFamily="34" charset="0"/>
                <a:cs typeface="Arial" panose="020B0604020202020204" pitchFamily="34" charset="0"/>
              </a:rPr>
              <a:t>The HEIW DCF is available nationally, is free to use and takes approximately 45 minutes (HEIW, 2024). This can be utilised to assess the gaps and support the scope of training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A4972"/>
                </a:solidFill>
                <a:latin typeface="Arial" panose="020B0604020202020204" pitchFamily="34" charset="0"/>
                <a:cs typeface="Arial" panose="020B0604020202020204" pitchFamily="34" charset="0"/>
              </a:rPr>
              <a:t>Priority staff within workforce are likely those in analyst roles where data interrogation is part of their daily work plans. These roles are generally banded between 5 (entry level) and 7 (data scientists). As such the cost per hour for release can range from £15.88 - £27.98 (NHS Employers, 2025) excluding employers on costs.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A4972"/>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A4972"/>
                </a:solidFill>
                <a:latin typeface="Arial" panose="020B0604020202020204" pitchFamily="34" charset="0"/>
                <a:cs typeface="Arial" panose="020B0604020202020204" pitchFamily="34" charset="0"/>
              </a:rPr>
              <a:t>Utilise free National resources such as Futures NHS Collaborative Platform to minimise cost, maximise networking and shared learning across NHS Wales and NHS England.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A4972"/>
                </a:solidFill>
                <a:latin typeface="Arial" panose="020B0604020202020204" pitchFamily="34" charset="0"/>
                <a:cs typeface="Arial" panose="020B0604020202020204" pitchFamily="34" charset="0"/>
              </a:rPr>
              <a:t>Continuous feedback and evaluation, through PADRs, usage and staff input.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3A4972"/>
                </a:solidFill>
                <a:latin typeface="Arial" panose="020B0604020202020204" pitchFamily="34" charset="0"/>
                <a:cs typeface="Arial" panose="020B0604020202020204" pitchFamily="34" charset="0"/>
              </a:rPr>
              <a:t>Embed modules on bias, governance, and responsible innovation to support ethical integration. </a:t>
            </a:r>
            <a:endParaRPr lang="en-GB" dirty="0">
              <a:solidFill>
                <a:srgbClr val="3A497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1ED0DC1-8A04-507D-C4E3-738017A98FF1}"/>
              </a:ext>
            </a:extLst>
          </p:cNvPr>
          <p:cNvSpPr>
            <a:spLocks noGrp="1"/>
          </p:cNvSpPr>
          <p:nvPr>
            <p:ph type="sldNum" sz="quarter" idx="5"/>
          </p:nvPr>
        </p:nvSpPr>
        <p:spPr/>
        <p:txBody>
          <a:bodyPr/>
          <a:lstStyle/>
          <a:p>
            <a:fld id="{0BE71F32-2AF2-43AB-A077-650A0A4654B6}" type="slidenum">
              <a:rPr lang="en-GB" smtClean="0"/>
              <a:t>8</a:t>
            </a:fld>
            <a:endParaRPr lang="en-GB"/>
          </a:p>
        </p:txBody>
      </p:sp>
    </p:spTree>
    <p:extLst>
      <p:ext uri="{BB962C8B-B14F-4D97-AF65-F5344CB8AC3E}">
        <p14:creationId xmlns:p14="http://schemas.microsoft.com/office/powerpoint/2010/main" val="3734051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55D5C-BA97-4CEB-DB7D-2A04A46D2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7F9C30-B37C-AE18-1A83-F71A96734DDE}"/>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257FDDC8-BA38-F790-5E5B-38F1A4BB70F8}"/>
              </a:ext>
            </a:extLst>
          </p:cNvPr>
          <p:cNvSpPr>
            <a:spLocks noGrp="1"/>
          </p:cNvSpPr>
          <p:nvPr>
            <p:ph type="body" idx="1"/>
          </p:nvPr>
        </p:nvSpPr>
        <p:spPr/>
        <p:txBody>
          <a:bodyPr/>
          <a:lstStyle/>
          <a:p>
            <a:r>
              <a:rPr lang="en-GB" dirty="0">
                <a:solidFill>
                  <a:srgbClr val="3A4972"/>
                </a:solidFill>
                <a:latin typeface="Arial" panose="020B0604020202020204" pitchFamily="34" charset="0"/>
                <a:cs typeface="Arial" panose="020B0604020202020204" pitchFamily="34" charset="0"/>
              </a:rPr>
              <a:t>Building off the establish </a:t>
            </a:r>
            <a:r>
              <a:rPr lang="en-US" dirty="0">
                <a:solidFill>
                  <a:srgbClr val="3A4972"/>
                </a:solidFill>
                <a:latin typeface="Arial" panose="020B0604020202020204" pitchFamily="34" charset="0"/>
                <a:cs typeface="Arial" panose="020B0604020202020204" pitchFamily="34" charset="0"/>
              </a:rPr>
              <a:t>Equality, Diversity and Inclusion (EDI) Taskforce build the culture of psychological safety within the health board (HDUHB, 2025c). </a:t>
            </a:r>
          </a:p>
          <a:p>
            <a:r>
              <a:rPr lang="en-US" dirty="0">
                <a:solidFill>
                  <a:srgbClr val="3A4972"/>
                </a:solidFill>
                <a:latin typeface="Arial" panose="020B0604020202020204" pitchFamily="34" charset="0"/>
                <a:cs typeface="Arial" panose="020B0604020202020204" pitchFamily="34" charset="0"/>
              </a:rPr>
              <a:t>AI must be audited to eradicate bias (CIPD, 2025b).</a:t>
            </a:r>
          </a:p>
          <a:p>
            <a:r>
              <a:rPr lang="en-US" dirty="0">
                <a:solidFill>
                  <a:srgbClr val="3A4972"/>
                </a:solidFill>
                <a:latin typeface="Arial" panose="020B0604020202020204" pitchFamily="34" charset="0"/>
                <a:cs typeface="Arial" panose="020B0604020202020204" pitchFamily="34" charset="0"/>
              </a:rPr>
              <a:t>To deliver the benefits of AI requires interdisciplinary teams to ensure an ethical people centered approach (GOV.UK, 2025). </a:t>
            </a:r>
          </a:p>
        </p:txBody>
      </p:sp>
      <p:sp>
        <p:nvSpPr>
          <p:cNvPr id="4" name="Slide Number Placeholder 3">
            <a:extLst>
              <a:ext uri="{FF2B5EF4-FFF2-40B4-BE49-F238E27FC236}">
                <a16:creationId xmlns:a16="http://schemas.microsoft.com/office/drawing/2014/main" id="{4965A944-CEB3-DB01-E65C-0D3D9E8DFB3B}"/>
              </a:ext>
            </a:extLst>
          </p:cNvPr>
          <p:cNvSpPr>
            <a:spLocks noGrp="1"/>
          </p:cNvSpPr>
          <p:nvPr>
            <p:ph type="sldNum" sz="quarter" idx="5"/>
          </p:nvPr>
        </p:nvSpPr>
        <p:spPr/>
        <p:txBody>
          <a:bodyPr/>
          <a:lstStyle/>
          <a:p>
            <a:fld id="{0BE71F32-2AF2-43AB-A077-650A0A4654B6}" type="slidenum">
              <a:rPr lang="en-GB" smtClean="0"/>
              <a:t>9</a:t>
            </a:fld>
            <a:endParaRPr lang="en-GB"/>
          </a:p>
        </p:txBody>
      </p:sp>
    </p:spTree>
    <p:extLst>
      <p:ext uri="{BB962C8B-B14F-4D97-AF65-F5344CB8AC3E}">
        <p14:creationId xmlns:p14="http://schemas.microsoft.com/office/powerpoint/2010/main" val="3231458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55D5C-BA97-4CEB-DB7D-2A04A46D2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7F9C30-B37C-AE18-1A83-F71A96734DDE}"/>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257FDDC8-BA38-F790-5E5B-38F1A4BB70F8}"/>
              </a:ext>
            </a:extLst>
          </p:cNvPr>
          <p:cNvSpPr>
            <a:spLocks noGrp="1"/>
          </p:cNvSpPr>
          <p:nvPr>
            <p:ph type="body" idx="1"/>
          </p:nvPr>
        </p:nvSpPr>
        <p:spPr/>
        <p:txBody>
          <a:bodyPr/>
          <a:lstStyle/>
          <a:p>
            <a:r>
              <a:rPr lang="en-GB" dirty="0">
                <a:solidFill>
                  <a:srgbClr val="3A4972"/>
                </a:solidFill>
                <a:latin typeface="Arial" panose="020B0604020202020204" pitchFamily="34" charset="0"/>
                <a:cs typeface="Arial" panose="020B0604020202020204" pitchFamily="34" charset="0"/>
              </a:rPr>
              <a:t>Use the </a:t>
            </a:r>
            <a:r>
              <a:rPr lang="en-US" dirty="0">
                <a:solidFill>
                  <a:srgbClr val="3A4972"/>
                </a:solidFill>
                <a:latin typeface="Arial" panose="020B0604020202020204" pitchFamily="34" charset="0"/>
                <a:cs typeface="Arial" panose="020B0604020202020204" pitchFamily="34" charset="0"/>
              </a:rPr>
              <a:t>(EDI) Taskforce to establish focus group in order to build Communication and engagement strategy. It must empower not just inform employees. </a:t>
            </a:r>
          </a:p>
          <a:p>
            <a:endParaRPr lang="en-US" dirty="0">
              <a:solidFill>
                <a:srgbClr val="3A4972"/>
              </a:solidFill>
              <a:latin typeface="Arial" panose="020B0604020202020204" pitchFamily="34" charset="0"/>
              <a:cs typeface="Arial" panose="020B0604020202020204" pitchFamily="34" charset="0"/>
            </a:endParaRPr>
          </a:p>
          <a:p>
            <a:r>
              <a:rPr lang="en-US" dirty="0">
                <a:solidFill>
                  <a:srgbClr val="3A4972"/>
                </a:solidFill>
                <a:latin typeface="Arial" panose="020B0604020202020204" pitchFamily="34" charset="0"/>
                <a:cs typeface="Arial" panose="020B0604020202020204" pitchFamily="34" charset="0"/>
              </a:rPr>
              <a:t>Human Centric approach – assess beyond the technical risk and assess emotional, cultural, and social impacts. Use storytelling to highlight human impact, ethical dilemmas, and inclusive innovation. </a:t>
            </a:r>
          </a:p>
          <a:p>
            <a:r>
              <a:rPr lang="en-US" dirty="0">
                <a:solidFill>
                  <a:srgbClr val="3A4972"/>
                </a:solidFill>
                <a:latin typeface="Arial" panose="020B0604020202020204" pitchFamily="34" charset="0"/>
                <a:cs typeface="Arial" panose="020B0604020202020204" pitchFamily="34" charset="0"/>
              </a:rPr>
              <a:t>For AI to fully reach its potential it must be paired with human ingenuity ( KPMG, 2023). </a:t>
            </a:r>
          </a:p>
          <a:p>
            <a:endParaRPr lang="en-US" dirty="0">
              <a:solidFill>
                <a:srgbClr val="3A4972"/>
              </a:solidFill>
              <a:latin typeface="Arial" panose="020B0604020202020204" pitchFamily="34" charset="0"/>
              <a:cs typeface="Arial" panose="020B0604020202020204" pitchFamily="34" charset="0"/>
            </a:endParaRPr>
          </a:p>
          <a:p>
            <a:r>
              <a:rPr lang="en-US" dirty="0">
                <a:solidFill>
                  <a:srgbClr val="3A4972"/>
                </a:solidFill>
                <a:latin typeface="Arial" panose="020B0604020202020204" pitchFamily="34" charset="0"/>
                <a:cs typeface="Arial" panose="020B0604020202020204" pitchFamily="34" charset="0"/>
              </a:rPr>
              <a:t>Initial steps to build trust in the process; true change takes time.</a:t>
            </a:r>
          </a:p>
        </p:txBody>
      </p:sp>
      <p:sp>
        <p:nvSpPr>
          <p:cNvPr id="4" name="Slide Number Placeholder 3">
            <a:extLst>
              <a:ext uri="{FF2B5EF4-FFF2-40B4-BE49-F238E27FC236}">
                <a16:creationId xmlns:a16="http://schemas.microsoft.com/office/drawing/2014/main" id="{4965A944-CEB3-DB01-E65C-0D3D9E8DFB3B}"/>
              </a:ext>
            </a:extLst>
          </p:cNvPr>
          <p:cNvSpPr>
            <a:spLocks noGrp="1"/>
          </p:cNvSpPr>
          <p:nvPr>
            <p:ph type="sldNum" sz="quarter" idx="5"/>
          </p:nvPr>
        </p:nvSpPr>
        <p:spPr/>
        <p:txBody>
          <a:bodyPr/>
          <a:lstStyle/>
          <a:p>
            <a:fld id="{0BE71F32-2AF2-43AB-A077-650A0A4654B6}" type="slidenum">
              <a:rPr lang="en-GB" smtClean="0"/>
              <a:t>10</a:t>
            </a:fld>
            <a:endParaRPr lang="en-GB"/>
          </a:p>
        </p:txBody>
      </p:sp>
    </p:spTree>
    <p:extLst>
      <p:ext uri="{BB962C8B-B14F-4D97-AF65-F5344CB8AC3E}">
        <p14:creationId xmlns:p14="http://schemas.microsoft.com/office/powerpoint/2010/main" val="1878731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28C06-2916-6AB2-8227-A4F7DC2B7F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2D9926-DB81-EB7B-17A4-EE18EE6A189D}"/>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C2470D9A-63E1-B30D-289E-B914153022C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BCF7447-1AAB-AF0D-3CA0-B146921CD129}"/>
              </a:ext>
            </a:extLst>
          </p:cNvPr>
          <p:cNvSpPr>
            <a:spLocks noGrp="1"/>
          </p:cNvSpPr>
          <p:nvPr>
            <p:ph type="sldNum" sz="quarter" idx="5"/>
          </p:nvPr>
        </p:nvSpPr>
        <p:spPr/>
        <p:txBody>
          <a:bodyPr/>
          <a:lstStyle/>
          <a:p>
            <a:fld id="{0BE71F32-2AF2-43AB-A077-650A0A4654B6}" type="slidenum">
              <a:rPr lang="en-GB" smtClean="0"/>
              <a:t>11</a:t>
            </a:fld>
            <a:endParaRPr lang="en-GB"/>
          </a:p>
        </p:txBody>
      </p:sp>
    </p:spTree>
    <p:extLst>
      <p:ext uri="{BB962C8B-B14F-4D97-AF65-F5344CB8AC3E}">
        <p14:creationId xmlns:p14="http://schemas.microsoft.com/office/powerpoint/2010/main" val="4645324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F1EC6-0D1A-26CF-73F1-0D33751E0A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4F2199-A27C-EE04-505C-502567CA9D80}"/>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0267F005-54AE-DF46-341F-563C12A726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B56650-5430-A88D-2D47-9C2F869BE118}"/>
              </a:ext>
            </a:extLst>
          </p:cNvPr>
          <p:cNvSpPr>
            <a:spLocks noGrp="1"/>
          </p:cNvSpPr>
          <p:nvPr>
            <p:ph type="sldNum" sz="quarter" idx="5"/>
          </p:nvPr>
        </p:nvSpPr>
        <p:spPr/>
        <p:txBody>
          <a:bodyPr/>
          <a:lstStyle/>
          <a:p>
            <a:fld id="{0BE71F32-2AF2-43AB-A077-650A0A4654B6}" type="slidenum">
              <a:rPr lang="en-GB" smtClean="0"/>
              <a:t>12</a:t>
            </a:fld>
            <a:endParaRPr lang="en-GB"/>
          </a:p>
        </p:txBody>
      </p:sp>
    </p:spTree>
    <p:extLst>
      <p:ext uri="{BB962C8B-B14F-4D97-AF65-F5344CB8AC3E}">
        <p14:creationId xmlns:p14="http://schemas.microsoft.com/office/powerpoint/2010/main" val="24602827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DC0E6-CA8D-A7D5-D3F8-2416CCEAB8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F7C8E-2815-7D0B-C27B-4A28655D8D17}"/>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EE196670-98D8-C2FE-CDB4-06173EBD06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48D738-72E7-B1E6-AF99-5AE7D65651C8}"/>
              </a:ext>
            </a:extLst>
          </p:cNvPr>
          <p:cNvSpPr>
            <a:spLocks noGrp="1"/>
          </p:cNvSpPr>
          <p:nvPr>
            <p:ph type="sldNum" sz="quarter" idx="5"/>
          </p:nvPr>
        </p:nvSpPr>
        <p:spPr/>
        <p:txBody>
          <a:bodyPr/>
          <a:lstStyle/>
          <a:p>
            <a:fld id="{0BE71F32-2AF2-43AB-A077-650A0A4654B6}" type="slidenum">
              <a:rPr lang="en-GB" smtClean="0"/>
              <a:t>13</a:t>
            </a:fld>
            <a:endParaRPr lang="en-GB"/>
          </a:p>
        </p:txBody>
      </p:sp>
    </p:spTree>
    <p:extLst>
      <p:ext uri="{BB962C8B-B14F-4D97-AF65-F5344CB8AC3E}">
        <p14:creationId xmlns:p14="http://schemas.microsoft.com/office/powerpoint/2010/main" val="4891033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9C9616-241E-CEC9-7503-68888322E0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70247A-2F20-6EE1-2529-0B93FF017604}"/>
              </a:ext>
            </a:extLst>
          </p:cNvPr>
          <p:cNvSpPr>
            <a:spLocks noGrp="1" noRot="1" noChangeAspect="1"/>
          </p:cNvSpPr>
          <p:nvPr>
            <p:ph type="sldImg"/>
          </p:nvPr>
        </p:nvSpPr>
        <p:spPr>
          <a:xfrm>
            <a:off x="420688" y="1241425"/>
            <a:ext cx="5959475" cy="3352800"/>
          </a:xfrm>
        </p:spPr>
      </p:sp>
      <p:sp>
        <p:nvSpPr>
          <p:cNvPr id="3" name="Notes Placeholder 2">
            <a:extLst>
              <a:ext uri="{FF2B5EF4-FFF2-40B4-BE49-F238E27FC236}">
                <a16:creationId xmlns:a16="http://schemas.microsoft.com/office/drawing/2014/main" id="{979B66A5-96A8-9DD5-24B8-0EA29CD6BAC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CC0D69-C28D-9DC8-85F1-BDA425B3E808}"/>
              </a:ext>
            </a:extLst>
          </p:cNvPr>
          <p:cNvSpPr>
            <a:spLocks noGrp="1"/>
          </p:cNvSpPr>
          <p:nvPr>
            <p:ph type="sldNum" sz="quarter" idx="5"/>
          </p:nvPr>
        </p:nvSpPr>
        <p:spPr/>
        <p:txBody>
          <a:bodyPr/>
          <a:lstStyle/>
          <a:p>
            <a:fld id="{0BE71F32-2AF2-43AB-A077-650A0A4654B6}" type="slidenum">
              <a:rPr lang="en-GB" smtClean="0"/>
              <a:t>14</a:t>
            </a:fld>
            <a:endParaRPr lang="en-GB"/>
          </a:p>
        </p:txBody>
      </p:sp>
    </p:spTree>
    <p:extLst>
      <p:ext uri="{BB962C8B-B14F-4D97-AF65-F5344CB8AC3E}">
        <p14:creationId xmlns:p14="http://schemas.microsoft.com/office/powerpoint/2010/main" val="1850751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F99C-C438-D102-D52F-05CDFFEBD8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416993-EED8-6235-CACD-E9997FAD2C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0DE9E5-4139-5A2F-761A-752E23C3195F}"/>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5" name="Footer Placeholder 4">
            <a:extLst>
              <a:ext uri="{FF2B5EF4-FFF2-40B4-BE49-F238E27FC236}">
                <a16:creationId xmlns:a16="http://schemas.microsoft.com/office/drawing/2014/main" id="{4D3172E6-EC7E-CC97-82A8-81D74F6388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86501-5A06-9BCD-A32B-AB4FA38B0871}"/>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20565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22CE-25C3-5D5E-3B19-348E5A865C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894DBC-2609-E510-F978-278FFB40BD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7F895-984F-66BB-DC16-921896FB42D2}"/>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5" name="Footer Placeholder 4">
            <a:extLst>
              <a:ext uri="{FF2B5EF4-FFF2-40B4-BE49-F238E27FC236}">
                <a16:creationId xmlns:a16="http://schemas.microsoft.com/office/drawing/2014/main" id="{EB573688-D43D-12B8-180A-C19AE54ED7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EAE7A-F560-7EB3-B441-9F4805F34FB9}"/>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1110343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88F2-133F-9BF4-A043-E5269F2EC1DC}"/>
              </a:ext>
            </a:extLst>
          </p:cNvPr>
          <p:cNvSpPr>
            <a:spLocks noGrp="1"/>
          </p:cNvSpPr>
          <p:nvPr>
            <p:ph type="title"/>
          </p:nvPr>
        </p:nvSpPr>
        <p:spPr>
          <a:xfrm>
            <a:off x="831850" y="1709739"/>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C9488C-9C1E-42C2-EF59-6A2D6A8A71A2}"/>
              </a:ext>
            </a:extLst>
          </p:cNvPr>
          <p:cNvSpPr>
            <a:spLocks noGrp="1"/>
          </p:cNvSpPr>
          <p:nvPr>
            <p:ph type="body" idx="1"/>
          </p:nvPr>
        </p:nvSpPr>
        <p:spPr>
          <a:xfrm>
            <a:off x="831850" y="4589464"/>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30E484-F211-9DC2-AE90-C1BFD7247CC5}"/>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5" name="Footer Placeholder 4">
            <a:extLst>
              <a:ext uri="{FF2B5EF4-FFF2-40B4-BE49-F238E27FC236}">
                <a16:creationId xmlns:a16="http://schemas.microsoft.com/office/drawing/2014/main" id="{90B2B232-8AC1-98EE-A82D-999E038AE2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366E0-206C-50A7-6650-529B7917FC3D}"/>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3837069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A6FC-C4A4-B733-8504-E2AC69A541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C783C5-6FF3-21F5-FC15-AB92FEACDB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E408BB-78AB-9FA1-779E-5313F05CDA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D8F03E-C39A-1D6B-2B5A-A6422DF8A3DB}"/>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6" name="Footer Placeholder 5">
            <a:extLst>
              <a:ext uri="{FF2B5EF4-FFF2-40B4-BE49-F238E27FC236}">
                <a16:creationId xmlns:a16="http://schemas.microsoft.com/office/drawing/2014/main" id="{5C485924-8655-F218-E701-05EF0F5CF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D529FE-7563-DAD5-17B7-5EF952B7C820}"/>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3453366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CD6FD-9478-9F46-66B8-98327C8C9AA9}"/>
              </a:ext>
            </a:extLst>
          </p:cNvPr>
          <p:cNvSpPr>
            <a:spLocks noGrp="1"/>
          </p:cNvSpPr>
          <p:nvPr>
            <p:ph type="title"/>
          </p:nvPr>
        </p:nvSpPr>
        <p:spPr>
          <a:xfrm>
            <a:off x="839788" y="365126"/>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05F560-1BA5-E2E3-CC15-D474C4A308EF}"/>
              </a:ext>
            </a:extLst>
          </p:cNvPr>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39C780-99CF-9340-53E0-30DA6A3F121A}"/>
              </a:ext>
            </a:extLst>
          </p:cNvPr>
          <p:cNvSpPr>
            <a:spLocks noGrp="1"/>
          </p:cNvSpPr>
          <p:nvPr>
            <p:ph sz="half" idx="2"/>
          </p:nvPr>
        </p:nvSpPr>
        <p:spPr>
          <a:xfrm>
            <a:off x="839790"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59F5AF-5009-DD86-A476-8ACF59529D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9975B5-D2E5-057D-987A-C17FF42498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38C5A5-0B68-0830-8CD2-71DA5D11E97C}"/>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8" name="Footer Placeholder 7">
            <a:extLst>
              <a:ext uri="{FF2B5EF4-FFF2-40B4-BE49-F238E27FC236}">
                <a16:creationId xmlns:a16="http://schemas.microsoft.com/office/drawing/2014/main" id="{BBF2C4AE-F028-1596-B709-ABB4398332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5A5476-A2AB-BC49-97FD-5841574E60AD}"/>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296868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77FBF-C1EC-1C46-66BF-4E7B299ABE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B09B7A-8039-843D-1B51-10D9D6EC3A71}"/>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4" name="Footer Placeholder 3">
            <a:extLst>
              <a:ext uri="{FF2B5EF4-FFF2-40B4-BE49-F238E27FC236}">
                <a16:creationId xmlns:a16="http://schemas.microsoft.com/office/drawing/2014/main" id="{D7B1B337-FCE8-B52D-8874-385C267475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D03AC5-07F7-B859-FC7F-0FD3D801E896}"/>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959821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DB4860-9E73-6A3C-5E57-34287D0A32F4}"/>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3" name="Footer Placeholder 2">
            <a:extLst>
              <a:ext uri="{FF2B5EF4-FFF2-40B4-BE49-F238E27FC236}">
                <a16:creationId xmlns:a16="http://schemas.microsoft.com/office/drawing/2014/main" id="{E6702811-8561-84B2-3D86-709A79E53C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47E6CA-7C71-7AC7-A392-5B8F6F5AD1F8}"/>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3056534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FEEF8-5A1D-E1F6-A454-8983684ED78E}"/>
              </a:ext>
            </a:extLst>
          </p:cNvPr>
          <p:cNvSpPr>
            <a:spLocks noGrp="1"/>
          </p:cNvSpPr>
          <p:nvPr>
            <p:ph type="title"/>
          </p:nvPr>
        </p:nvSpPr>
        <p:spPr>
          <a:xfrm>
            <a:off x="839790"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9CA147-28D2-E898-AE21-949DBD29879C}"/>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C799C7-21DD-1A4C-5130-898533457EC6}"/>
              </a:ext>
            </a:extLst>
          </p:cNvPr>
          <p:cNvSpPr>
            <a:spLocks noGrp="1"/>
          </p:cNvSpPr>
          <p:nvPr>
            <p:ph type="body" sz="half" idx="2"/>
          </p:nvPr>
        </p:nvSpPr>
        <p:spPr>
          <a:xfrm>
            <a:off x="839790" y="2057401"/>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4DF255-7DA5-5B9F-9F5B-BE1D5CF24723}"/>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6" name="Footer Placeholder 5">
            <a:extLst>
              <a:ext uri="{FF2B5EF4-FFF2-40B4-BE49-F238E27FC236}">
                <a16:creationId xmlns:a16="http://schemas.microsoft.com/office/drawing/2014/main" id="{C97022FC-0F65-BC97-C96D-7814F4F078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5B6E7A-1D33-1AB0-3C06-5EDA0726C71A}"/>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2979836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6D1BC-B676-E592-E6FD-FC4F35B20B35}"/>
              </a:ext>
            </a:extLst>
          </p:cNvPr>
          <p:cNvSpPr>
            <a:spLocks noGrp="1"/>
          </p:cNvSpPr>
          <p:nvPr>
            <p:ph type="title"/>
          </p:nvPr>
        </p:nvSpPr>
        <p:spPr>
          <a:xfrm>
            <a:off x="839790"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2868AF-5A04-5112-BC02-74E51031A8E0}"/>
              </a:ext>
            </a:extLst>
          </p:cNvPr>
          <p:cNvSpPr>
            <a:spLocks noGrp="1"/>
          </p:cNvSpPr>
          <p:nvPr>
            <p:ph type="pic" idx="1"/>
          </p:nvPr>
        </p:nvSpPr>
        <p:spPr>
          <a:xfrm>
            <a:off x="5183188"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3BBDCD-2842-D706-B30C-18B99EA009BE}"/>
              </a:ext>
            </a:extLst>
          </p:cNvPr>
          <p:cNvSpPr>
            <a:spLocks noGrp="1"/>
          </p:cNvSpPr>
          <p:nvPr>
            <p:ph type="body" sz="half" idx="2"/>
          </p:nvPr>
        </p:nvSpPr>
        <p:spPr>
          <a:xfrm>
            <a:off x="839790" y="2057401"/>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FB6BF2-A42F-4499-D961-FC27724AB5BF}"/>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6" name="Footer Placeholder 5">
            <a:extLst>
              <a:ext uri="{FF2B5EF4-FFF2-40B4-BE49-F238E27FC236}">
                <a16:creationId xmlns:a16="http://schemas.microsoft.com/office/drawing/2014/main" id="{697A779E-64DE-DDFC-4C5A-862B843BB3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4ECD9B-CFBD-00BD-6957-23E12FE91FAA}"/>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3414715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05D3F-C907-1371-6CB4-8B927030A1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AE37EC-05B0-B71E-CC6C-248DD91775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23258-1469-078C-9402-10157CED3FF3}"/>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5" name="Footer Placeholder 4">
            <a:extLst>
              <a:ext uri="{FF2B5EF4-FFF2-40B4-BE49-F238E27FC236}">
                <a16:creationId xmlns:a16="http://schemas.microsoft.com/office/drawing/2014/main" id="{B0738E24-732C-5880-E87A-F9DC445A57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D8AD81-E28C-8E7E-0A7C-E962730565D2}"/>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3422895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87030F-83D9-A015-6093-1CAC1668C1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5854DE-8CA2-449B-8609-C5E8C07CC2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1C7040-DF70-B275-D6B3-B0E18355AB75}"/>
              </a:ext>
            </a:extLst>
          </p:cNvPr>
          <p:cNvSpPr>
            <a:spLocks noGrp="1"/>
          </p:cNvSpPr>
          <p:nvPr>
            <p:ph type="dt" sz="half" idx="10"/>
          </p:nvPr>
        </p:nvSpPr>
        <p:spPr/>
        <p:txBody>
          <a:bodyPr/>
          <a:lstStyle/>
          <a:p>
            <a:fld id="{19CB31F1-6B35-4B7B-A7B8-F6F4EF7E0182}" type="datetimeFigureOut">
              <a:rPr lang="en-GB" smtClean="0"/>
              <a:t>25/09/2025</a:t>
            </a:fld>
            <a:endParaRPr lang="en-GB"/>
          </a:p>
        </p:txBody>
      </p:sp>
      <p:sp>
        <p:nvSpPr>
          <p:cNvPr id="5" name="Footer Placeholder 4">
            <a:extLst>
              <a:ext uri="{FF2B5EF4-FFF2-40B4-BE49-F238E27FC236}">
                <a16:creationId xmlns:a16="http://schemas.microsoft.com/office/drawing/2014/main" id="{A3552631-85E5-DBC7-7CAE-0731C13CC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0E2D59-7F85-FE5F-E3E8-E4F2E5547669}"/>
              </a:ext>
            </a:extLst>
          </p:cNvPr>
          <p:cNvSpPr>
            <a:spLocks noGrp="1"/>
          </p:cNvSpPr>
          <p:nvPr>
            <p:ph type="sldNum" sz="quarter" idx="12"/>
          </p:nvPr>
        </p:nvSpPr>
        <p:spPr/>
        <p:txBody>
          <a:bodyPr/>
          <a:lstStyle/>
          <a:p>
            <a:fld id="{584B2E90-1BC8-49B1-98E2-8951B7D72D17}" type="slidenum">
              <a:rPr lang="en-GB" smtClean="0"/>
              <a:t>‹#›</a:t>
            </a:fld>
            <a:endParaRPr lang="en-GB"/>
          </a:p>
        </p:txBody>
      </p:sp>
    </p:spTree>
    <p:extLst>
      <p:ext uri="{BB962C8B-B14F-4D97-AF65-F5344CB8AC3E}">
        <p14:creationId xmlns:p14="http://schemas.microsoft.com/office/powerpoint/2010/main" val="808796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E9079B-AF12-0B30-C745-79DF5B2AD2FF}"/>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299F7E-64FD-DEA3-2500-0D5EC19EC3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72258A-4F22-CBF7-4CF9-3AAB0BDC04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CB31F1-6B35-4B7B-A7B8-F6F4EF7E0182}" type="datetimeFigureOut">
              <a:rPr lang="en-GB" smtClean="0"/>
              <a:t>25/09/2025</a:t>
            </a:fld>
            <a:endParaRPr lang="en-GB"/>
          </a:p>
        </p:txBody>
      </p:sp>
      <p:sp>
        <p:nvSpPr>
          <p:cNvPr id="5" name="Footer Placeholder 4">
            <a:extLst>
              <a:ext uri="{FF2B5EF4-FFF2-40B4-BE49-F238E27FC236}">
                <a16:creationId xmlns:a16="http://schemas.microsoft.com/office/drawing/2014/main" id="{8B5EACD3-7A54-14C8-20A1-BF43FC776A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19EF42-674D-1630-4FC0-2F2BAA71E8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4B2E90-1BC8-49B1-98E2-8951B7D72D17}" type="slidenum">
              <a:rPr lang="en-GB" smtClean="0"/>
              <a:t>‹#›</a:t>
            </a:fld>
            <a:endParaRPr lang="en-GB"/>
          </a:p>
        </p:txBody>
      </p:sp>
    </p:spTree>
    <p:extLst>
      <p:ext uri="{BB962C8B-B14F-4D97-AF65-F5344CB8AC3E}">
        <p14:creationId xmlns:p14="http://schemas.microsoft.com/office/powerpoint/2010/main" val="548036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hyperlink" Target="https://ipwatchdog.com/2024/01/24/ai-research-pilot-launched-nsf-uspto-partner/id=172394/" TargetMode="External"/><Relationship Id="rId3" Type="http://schemas.openxmlformats.org/officeDocument/2006/relationships/image" Target="../media/image1.png"/><Relationship Id="rId7" Type="http://schemas.openxmlformats.org/officeDocument/2006/relationships/diagramData" Target="../diagrams/data1.xml"/><Relationship Id="rId12"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www.enago.com/academy/research-aims-and-objectives/" TargetMode="External"/><Relationship Id="rId11" Type="http://schemas.microsoft.com/office/2007/relationships/diagramDrawing" Target="../diagrams/drawing1.xml"/><Relationship Id="rId5" Type="http://schemas.openxmlformats.org/officeDocument/2006/relationships/image" Target="../media/image7.png"/><Relationship Id="rId10" Type="http://schemas.openxmlformats.org/officeDocument/2006/relationships/diagramColors" Target="../diagrams/colors1.xml"/><Relationship Id="rId4" Type="http://schemas.openxmlformats.org/officeDocument/2006/relationships/image" Target="../media/image2.jpeg"/><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1.png"/><Relationship Id="rId7" Type="http://schemas.openxmlformats.org/officeDocument/2006/relationships/diagramData" Target="../diagrams/data3.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www.wallpaperflare.com/black-computer-keyboard-ransomware-cyber-crime-security-wallpaper-wrffm" TargetMode="External"/><Relationship Id="rId11" Type="http://schemas.microsoft.com/office/2007/relationships/diagramDrawing" Target="../diagrams/drawing3.xml"/><Relationship Id="rId5" Type="http://schemas.openxmlformats.org/officeDocument/2006/relationships/image" Target="../media/image11.jpg"/><Relationship Id="rId10" Type="http://schemas.openxmlformats.org/officeDocument/2006/relationships/diagramColors" Target="../diagrams/colors3.xml"/><Relationship Id="rId4" Type="http://schemas.openxmlformats.org/officeDocument/2006/relationships/image" Target="../media/image2.jpeg"/><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png"/><Relationship Id="rId7"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jpe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slideLayout" Target="../slideLayouts/slideLayout1.xml"/><Relationship Id="rId7" Type="http://schemas.openxmlformats.org/officeDocument/2006/relationships/image" Target="../media/image18.png"/><Relationship Id="rId12" Type="http://schemas.microsoft.com/office/2007/relationships/diagramDrawing" Target="../diagrams/drawing5.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jpeg"/><Relationship Id="rId11" Type="http://schemas.openxmlformats.org/officeDocument/2006/relationships/diagramColors" Target="../diagrams/colors5.xml"/><Relationship Id="rId5" Type="http://schemas.openxmlformats.org/officeDocument/2006/relationships/image" Target="../media/image1.png"/><Relationship Id="rId10" Type="http://schemas.openxmlformats.org/officeDocument/2006/relationships/diagramQuickStyle" Target="../diagrams/quickStyle5.xml"/><Relationship Id="rId4" Type="http://schemas.openxmlformats.org/officeDocument/2006/relationships/notesSlide" Target="../notesSlides/notesSlide9.xml"/><Relationship Id="rId9"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948306-6906-D5BA-9E92-BFE6A4B934E8}"/>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D527E8EC-2177-730F-57A8-8EF62FCC28AC}"/>
              </a:ext>
            </a:extLst>
          </p:cNvPr>
          <p:cNvPicPr/>
          <p:nvPr/>
        </p:nvPicPr>
        <p:blipFill>
          <a:blip r:embed="rId4"/>
          <a:stretch>
            <a:fillRect/>
          </a:stretch>
        </p:blipFill>
        <p:spPr>
          <a:xfrm>
            <a:off x="43021" y="15241"/>
            <a:ext cx="2483870" cy="584529"/>
          </a:xfrm>
          <a:prstGeom prst="rect">
            <a:avLst/>
          </a:prstGeom>
        </p:spPr>
      </p:pic>
      <p:pic>
        <p:nvPicPr>
          <p:cNvPr id="36" name="Picture 35">
            <a:extLst>
              <a:ext uri="{FF2B5EF4-FFF2-40B4-BE49-F238E27FC236}">
                <a16:creationId xmlns:a16="http://schemas.microsoft.com/office/drawing/2014/main" id="{8802E693-F396-071B-4BE8-1C2DD5F997F0}"/>
              </a:ext>
            </a:extLst>
          </p:cNvPr>
          <p:cNvPicPr>
            <a:picLocks noChangeAspect="1"/>
          </p:cNvPicPr>
          <p:nvPr/>
        </p:nvPicPr>
        <p:blipFill>
          <a:blip r:embed="rId5"/>
          <a:stretch>
            <a:fillRect/>
          </a:stretch>
        </p:blipFill>
        <p:spPr>
          <a:xfrm>
            <a:off x="114422" y="723016"/>
            <a:ext cx="2522452" cy="6119747"/>
          </a:xfrm>
          <a:prstGeom prst="rect">
            <a:avLst/>
          </a:prstGeom>
        </p:spPr>
      </p:pic>
      <p:pic>
        <p:nvPicPr>
          <p:cNvPr id="37" name="Picture 36">
            <a:extLst>
              <a:ext uri="{FF2B5EF4-FFF2-40B4-BE49-F238E27FC236}">
                <a16:creationId xmlns:a16="http://schemas.microsoft.com/office/drawing/2014/main" id="{6AF88FCD-CF9E-236B-A183-B949E1EE445A}"/>
              </a:ext>
            </a:extLst>
          </p:cNvPr>
          <p:cNvPicPr>
            <a:picLocks noChangeAspect="1"/>
          </p:cNvPicPr>
          <p:nvPr/>
        </p:nvPicPr>
        <p:blipFill>
          <a:blip r:embed="rId5"/>
          <a:stretch>
            <a:fillRect/>
          </a:stretch>
        </p:blipFill>
        <p:spPr>
          <a:xfrm flipH="1">
            <a:off x="9708130" y="499730"/>
            <a:ext cx="2483870" cy="6343030"/>
          </a:xfrm>
          <a:prstGeom prst="rect">
            <a:avLst/>
          </a:prstGeom>
        </p:spPr>
      </p:pic>
      <p:sp>
        <p:nvSpPr>
          <p:cNvPr id="38" name="Text Box 30">
            <a:extLst>
              <a:ext uri="{FF2B5EF4-FFF2-40B4-BE49-F238E27FC236}">
                <a16:creationId xmlns:a16="http://schemas.microsoft.com/office/drawing/2014/main" id="{D73FBFD2-6058-ECF7-1570-73A30B4355CB}"/>
              </a:ext>
            </a:extLst>
          </p:cNvPr>
          <p:cNvSpPr txBox="1"/>
          <p:nvPr/>
        </p:nvSpPr>
        <p:spPr>
          <a:xfrm>
            <a:off x="2636874" y="2149951"/>
            <a:ext cx="7315200" cy="232418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GB" sz="3600" dirty="0">
                <a:solidFill>
                  <a:srgbClr val="3A4972"/>
                </a:solidFill>
                <a:latin typeface="Arial" panose="020B0604020202020204" pitchFamily="34" charset="0"/>
                <a:ea typeface="SimSun" panose="02010600030101010101" pitchFamily="2" charset="-122"/>
                <a:cs typeface="Arial" panose="020B0604020202020204" pitchFamily="34" charset="0"/>
              </a:rPr>
              <a:t>A critical analysis of the impact, benefits and risk of artificial intelligence (AI) in relation to people analytics in the Health Board</a:t>
            </a:r>
            <a:endParaRPr lang="en-GB" sz="1400" dirty="0">
              <a:solidFill>
                <a:srgbClr val="3A4972"/>
              </a:solidFill>
              <a:ea typeface="SimSun" panose="02010600030101010101" pitchFamily="2" charset="-122"/>
              <a:cs typeface="Arial" panose="020B0604020202020204" pitchFamily="34" charset="0"/>
            </a:endParaRPr>
          </a:p>
        </p:txBody>
      </p:sp>
      <p:sp>
        <p:nvSpPr>
          <p:cNvPr id="40" name="Text Box 30">
            <a:extLst>
              <a:ext uri="{FF2B5EF4-FFF2-40B4-BE49-F238E27FC236}">
                <a16:creationId xmlns:a16="http://schemas.microsoft.com/office/drawing/2014/main" id="{EDDDA9BE-3B09-0102-EE33-D75DDB9001CF}"/>
              </a:ext>
            </a:extLst>
          </p:cNvPr>
          <p:cNvSpPr txBox="1"/>
          <p:nvPr/>
        </p:nvSpPr>
        <p:spPr>
          <a:xfrm>
            <a:off x="2572113" y="5592726"/>
            <a:ext cx="7315200" cy="112842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US" sz="2000" dirty="0">
                <a:solidFill>
                  <a:srgbClr val="3A4972"/>
                </a:solidFill>
                <a:latin typeface="Arial" panose="020B0604020202020204" pitchFamily="34" charset="0"/>
                <a:ea typeface="SimSun" panose="02010600030101010101" pitchFamily="2" charset="-122"/>
                <a:cs typeface="Arial" panose="020B0604020202020204" pitchFamily="34" charset="0"/>
              </a:rPr>
              <a:t>Sarah Angharad Mary Barnes (2218490)</a:t>
            </a:r>
          </a:p>
          <a:p>
            <a:pPr>
              <a:buNone/>
            </a:pPr>
            <a:r>
              <a:rPr lang="en-US" sz="2000" dirty="0">
                <a:solidFill>
                  <a:srgbClr val="3A4972"/>
                </a:solidFill>
                <a:latin typeface="Arial" panose="020B0604020202020204" pitchFamily="34" charset="0"/>
                <a:ea typeface="SimSun" panose="02010600030101010101" pitchFamily="2" charset="-122"/>
                <a:cs typeface="Arial" panose="020B0604020202020204" pitchFamily="34" charset="0"/>
              </a:rPr>
              <a:t>September 2025</a:t>
            </a:r>
          </a:p>
          <a:p>
            <a:pPr>
              <a:buNone/>
            </a:pPr>
            <a:r>
              <a:rPr lang="en-GB" sz="2000" dirty="0">
                <a:ea typeface="SimSun" panose="02010600030101010101" pitchFamily="2" charset="-122"/>
                <a:cs typeface="Arial" panose="020B0604020202020204" pitchFamily="34" charset="0"/>
              </a:rPr>
              <a:t> </a:t>
            </a:r>
          </a:p>
        </p:txBody>
      </p:sp>
    </p:spTree>
    <p:extLst>
      <p:ext uri="{BB962C8B-B14F-4D97-AF65-F5344CB8AC3E}">
        <p14:creationId xmlns:p14="http://schemas.microsoft.com/office/powerpoint/2010/main" val="1183943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5721E-7F5C-59C9-2162-E8E76D63CB2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8F5E32B-78C1-E64C-3E11-789062C6CCD9}"/>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5B7D8A35-78B3-42B6-D572-7BF9446F9A76}"/>
              </a:ext>
            </a:extLst>
          </p:cNvPr>
          <p:cNvPicPr/>
          <p:nvPr/>
        </p:nvPicPr>
        <p:blipFill>
          <a:blip r:embed="rId4"/>
          <a:stretch>
            <a:fillRect/>
          </a:stretch>
        </p:blipFill>
        <p:spPr>
          <a:xfrm>
            <a:off x="43021" y="15241"/>
            <a:ext cx="2483870" cy="584529"/>
          </a:xfrm>
          <a:prstGeom prst="rect">
            <a:avLst/>
          </a:prstGeom>
        </p:spPr>
      </p:pic>
      <p:sp>
        <p:nvSpPr>
          <p:cNvPr id="2" name="Text Box 30">
            <a:extLst>
              <a:ext uri="{FF2B5EF4-FFF2-40B4-BE49-F238E27FC236}">
                <a16:creationId xmlns:a16="http://schemas.microsoft.com/office/drawing/2014/main" id="{F09E08F9-7901-3C8D-4BA4-EDC1E2DD3083}"/>
              </a:ext>
            </a:extLst>
          </p:cNvPr>
          <p:cNvSpPr txBox="1"/>
          <p:nvPr/>
        </p:nvSpPr>
        <p:spPr>
          <a:xfrm>
            <a:off x="3912781" y="72749"/>
            <a:ext cx="2881424"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GB" sz="3600" dirty="0">
                <a:solidFill>
                  <a:srgbClr val="3A4972"/>
                </a:solidFill>
                <a:latin typeface="Arial" panose="020B0604020202020204" pitchFamily="34" charset="0"/>
                <a:ea typeface="SimSun" panose="02010600030101010101" pitchFamily="2" charset="-122"/>
                <a:cs typeface="Arial" panose="020B0604020202020204" pitchFamily="34" charset="0"/>
              </a:rPr>
              <a:t>Introduction</a:t>
            </a:r>
            <a:endParaRPr lang="en-GB" sz="1400" dirty="0">
              <a:solidFill>
                <a:srgbClr val="3A4972"/>
              </a:solidFill>
              <a:ea typeface="SimSun" panose="02010600030101010101" pitchFamily="2" charset="-122"/>
              <a:cs typeface="Arial" panose="020B0604020202020204" pitchFamily="34" charset="0"/>
            </a:endParaRPr>
          </a:p>
        </p:txBody>
      </p:sp>
      <p:grpSp>
        <p:nvGrpSpPr>
          <p:cNvPr id="35" name="Group 34">
            <a:extLst>
              <a:ext uri="{FF2B5EF4-FFF2-40B4-BE49-F238E27FC236}">
                <a16:creationId xmlns:a16="http://schemas.microsoft.com/office/drawing/2014/main" id="{28B95553-072F-D8F9-09E3-70C5ABE14B87}"/>
              </a:ext>
            </a:extLst>
          </p:cNvPr>
          <p:cNvGrpSpPr/>
          <p:nvPr/>
        </p:nvGrpSpPr>
        <p:grpSpPr>
          <a:xfrm>
            <a:off x="7389628" y="821484"/>
            <a:ext cx="4802372" cy="5884260"/>
            <a:chOff x="6477000" y="821209"/>
            <a:chExt cx="5715000" cy="6044326"/>
          </a:xfrm>
        </p:grpSpPr>
        <p:sp>
          <p:nvSpPr>
            <p:cNvPr id="18" name="TextBox 17">
              <a:extLst>
                <a:ext uri="{FF2B5EF4-FFF2-40B4-BE49-F238E27FC236}">
                  <a16:creationId xmlns:a16="http://schemas.microsoft.com/office/drawing/2014/main" id="{C526A56E-2F67-5B2D-C064-F144A35FD761}"/>
                </a:ext>
              </a:extLst>
            </p:cNvPr>
            <p:cNvSpPr txBox="1"/>
            <p:nvPr/>
          </p:nvSpPr>
          <p:spPr>
            <a:xfrm>
              <a:off x="8289737" y="6581001"/>
              <a:ext cx="1832458" cy="284534"/>
            </a:xfrm>
            <a:prstGeom prst="rect">
              <a:avLst/>
            </a:prstGeom>
            <a:noFill/>
          </p:spPr>
          <p:txBody>
            <a:bodyPr wrap="square" rtlCol="0">
              <a:spAutoFit/>
            </a:bodyPr>
            <a:lstStyle/>
            <a:p>
              <a:r>
                <a:rPr lang="en-GB" sz="1200" dirty="0"/>
                <a:t>(HDUHB, 2024)</a:t>
              </a:r>
            </a:p>
          </p:txBody>
        </p:sp>
        <p:pic>
          <p:nvPicPr>
            <p:cNvPr id="34" name="Picture 2" descr="A little about us - Hywel Dda University Health Board">
              <a:extLst>
                <a:ext uri="{FF2B5EF4-FFF2-40B4-BE49-F238E27FC236}">
                  <a16:creationId xmlns:a16="http://schemas.microsoft.com/office/drawing/2014/main" id="{B7D77717-1237-684A-B3F9-FB2EBBF7FA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7000" y="821209"/>
              <a:ext cx="5715000" cy="5749552"/>
            </a:xfrm>
            <a:prstGeom prst="rect">
              <a:avLst/>
            </a:prstGeom>
            <a:noFill/>
            <a:extLst>
              <a:ext uri="{909E8E84-426E-40DD-AFC4-6F175D3DCCD1}">
                <a14:hiddenFill xmlns:a14="http://schemas.microsoft.com/office/drawing/2010/main">
                  <a:solidFill>
                    <a:srgbClr val="FFFFFF"/>
                  </a:solidFill>
                </a14:hiddenFill>
              </a:ext>
            </a:extLst>
          </p:spPr>
        </p:pic>
      </p:grpSp>
      <p:sp>
        <p:nvSpPr>
          <p:cNvPr id="37" name="TextBox 36">
            <a:extLst>
              <a:ext uri="{FF2B5EF4-FFF2-40B4-BE49-F238E27FC236}">
                <a16:creationId xmlns:a16="http://schemas.microsoft.com/office/drawing/2014/main" id="{3C4B92D6-C07B-9669-EC4D-E07D666BAF93}"/>
              </a:ext>
            </a:extLst>
          </p:cNvPr>
          <p:cNvSpPr txBox="1"/>
          <p:nvPr/>
        </p:nvSpPr>
        <p:spPr>
          <a:xfrm>
            <a:off x="1493691" y="4812918"/>
            <a:ext cx="5556515" cy="1754326"/>
          </a:xfrm>
          <a:prstGeom prst="rect">
            <a:avLst/>
          </a:prstGeom>
          <a:noFill/>
        </p:spPr>
        <p:txBody>
          <a:bodyPr wrap="square" rtlCol="0">
            <a:spAutoFit/>
          </a:bodyPr>
          <a:lstStyle/>
          <a:p>
            <a:r>
              <a:rPr lang="en-GB" dirty="0">
                <a:solidFill>
                  <a:srgbClr val="3A4972"/>
                </a:solidFill>
                <a:latin typeface="Arial" panose="020B0604020202020204" pitchFamily="34" charset="0"/>
                <a:cs typeface="Arial" panose="020B0604020202020204" pitchFamily="34" charset="0"/>
              </a:rPr>
              <a:t>Hywel Dda University Health Board (HDUHB) must balance short term pressures with their multi-year vision to enable safe, sustainable change whilst reaching its control target of £31.55m deficit (HDUHB, 2025a). </a:t>
            </a:r>
          </a:p>
          <a:p>
            <a:endParaRPr lang="en-GB" dirty="0"/>
          </a:p>
        </p:txBody>
      </p:sp>
      <p:pic>
        <p:nvPicPr>
          <p:cNvPr id="39" name="Picture 38" descr="A group of people holding a phone and a heart&#10;&#10;AI-generated content may be incorrect.">
            <a:extLst>
              <a:ext uri="{FF2B5EF4-FFF2-40B4-BE49-F238E27FC236}">
                <a16:creationId xmlns:a16="http://schemas.microsoft.com/office/drawing/2014/main" id="{7C7E7638-2B88-89C6-EF3E-EB961AFA90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35206" y="2713173"/>
            <a:ext cx="6054422" cy="2099746"/>
          </a:xfrm>
          <a:prstGeom prst="rect">
            <a:avLst/>
          </a:prstGeom>
        </p:spPr>
      </p:pic>
      <p:pic>
        <p:nvPicPr>
          <p:cNvPr id="40" name="Picture 39">
            <a:extLst>
              <a:ext uri="{FF2B5EF4-FFF2-40B4-BE49-F238E27FC236}">
                <a16:creationId xmlns:a16="http://schemas.microsoft.com/office/drawing/2014/main" id="{0FDD541C-423B-E43F-77FE-4F9444C89A16}"/>
              </a:ext>
            </a:extLst>
          </p:cNvPr>
          <p:cNvPicPr>
            <a:picLocks noChangeAspect="1"/>
          </p:cNvPicPr>
          <p:nvPr/>
        </p:nvPicPr>
        <p:blipFill>
          <a:blip r:embed="rId7"/>
          <a:stretch>
            <a:fillRect/>
          </a:stretch>
        </p:blipFill>
        <p:spPr>
          <a:xfrm>
            <a:off x="0" y="1143480"/>
            <a:ext cx="1154270" cy="5275299"/>
          </a:xfrm>
          <a:prstGeom prst="rect">
            <a:avLst/>
          </a:prstGeom>
        </p:spPr>
      </p:pic>
      <p:sp>
        <p:nvSpPr>
          <p:cNvPr id="7" name="TextBox 6">
            <a:extLst>
              <a:ext uri="{FF2B5EF4-FFF2-40B4-BE49-F238E27FC236}">
                <a16:creationId xmlns:a16="http://schemas.microsoft.com/office/drawing/2014/main" id="{98F63CBE-0A83-AD57-AB2A-F495D916F4A0}"/>
              </a:ext>
            </a:extLst>
          </p:cNvPr>
          <p:cNvSpPr txBox="1"/>
          <p:nvPr/>
        </p:nvSpPr>
        <p:spPr>
          <a:xfrm>
            <a:off x="1493691" y="1222188"/>
            <a:ext cx="7294709" cy="1477328"/>
          </a:xfrm>
          <a:prstGeom prst="rect">
            <a:avLst/>
          </a:prstGeom>
          <a:noFill/>
        </p:spPr>
        <p:txBody>
          <a:bodyPr wrap="square" rtlCol="0">
            <a:spAutoFit/>
          </a:bodyPr>
          <a:lstStyle/>
          <a:p>
            <a:pPr lvl="0">
              <a:defRPr/>
            </a:pPr>
            <a:r>
              <a:rPr lang="en-GB" dirty="0">
                <a:solidFill>
                  <a:srgbClr val="3A4972"/>
                </a:solidFill>
                <a:latin typeface="Arial" panose="020B0604020202020204" pitchFamily="34" charset="0"/>
                <a:cs typeface="Arial" panose="020B0604020202020204" pitchFamily="34" charset="0"/>
              </a:rPr>
              <a:t>Through four main hospitals, five community hospitals, two integrated care centres and many community facilities we support the provision of healthcare in Carmarthenshire, Ceredigion and Pembrokeshire as well as in neighbouring counties (HDUHB, 2024). </a:t>
            </a:r>
          </a:p>
          <a:p>
            <a:endParaRPr lang="en-GB" dirty="0"/>
          </a:p>
        </p:txBody>
      </p:sp>
    </p:spTree>
    <p:extLst>
      <p:ext uri="{BB962C8B-B14F-4D97-AF65-F5344CB8AC3E}">
        <p14:creationId xmlns:p14="http://schemas.microsoft.com/office/powerpoint/2010/main" val="2817934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3A55A3-D3F6-73E9-0D85-5CFD98DF685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4F8F363-AAB7-49DD-5ED0-052BE38E1BBB}"/>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0BDF1300-BCEE-A868-C5C5-0756627F6DE3}"/>
              </a:ext>
            </a:extLst>
          </p:cNvPr>
          <p:cNvPicPr/>
          <p:nvPr/>
        </p:nvPicPr>
        <p:blipFill>
          <a:blip r:embed="rId4"/>
          <a:stretch>
            <a:fillRect/>
          </a:stretch>
        </p:blipFill>
        <p:spPr>
          <a:xfrm>
            <a:off x="43021" y="15241"/>
            <a:ext cx="2483870" cy="584529"/>
          </a:xfrm>
          <a:prstGeom prst="rect">
            <a:avLst/>
          </a:prstGeom>
        </p:spPr>
      </p:pic>
      <p:sp>
        <p:nvSpPr>
          <p:cNvPr id="7" name="Text Box 30">
            <a:extLst>
              <a:ext uri="{FF2B5EF4-FFF2-40B4-BE49-F238E27FC236}">
                <a16:creationId xmlns:a16="http://schemas.microsoft.com/office/drawing/2014/main" id="{9574DD04-D3FB-CB6A-80E4-AFCC0547C5B7}"/>
              </a:ext>
            </a:extLst>
          </p:cNvPr>
          <p:cNvSpPr txBox="1"/>
          <p:nvPr/>
        </p:nvSpPr>
        <p:spPr>
          <a:xfrm>
            <a:off x="3434316" y="15241"/>
            <a:ext cx="4136066"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GB" sz="3600" dirty="0">
                <a:solidFill>
                  <a:srgbClr val="3A4972"/>
                </a:solidFill>
                <a:latin typeface="Arial" panose="020B0604020202020204" pitchFamily="34" charset="0"/>
                <a:ea typeface="SimSun" panose="02010600030101010101" pitchFamily="2" charset="-122"/>
                <a:cs typeface="Arial" panose="020B0604020202020204" pitchFamily="34" charset="0"/>
              </a:rPr>
              <a:t>Method</a:t>
            </a:r>
            <a:endParaRPr lang="en-GB" sz="1400" dirty="0">
              <a:solidFill>
                <a:srgbClr val="3A4972"/>
              </a:solidFill>
              <a:ea typeface="SimSun" panose="02010600030101010101" pitchFamily="2" charset="-122"/>
              <a:cs typeface="Arial" panose="020B0604020202020204" pitchFamily="34" charset="0"/>
            </a:endParaRPr>
          </a:p>
        </p:txBody>
      </p:sp>
      <p:pic>
        <p:nvPicPr>
          <p:cNvPr id="14" name="Picture 13" descr="A hand holding a magnifying glass with a glowing target&#10;&#10;AI-generated content may be incorrect.">
            <a:extLst>
              <a:ext uri="{FF2B5EF4-FFF2-40B4-BE49-F238E27FC236}">
                <a16:creationId xmlns:a16="http://schemas.microsoft.com/office/drawing/2014/main" id="{E6EE1F34-0806-3677-B54E-F353B30C93D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0442" r="34541" b="1"/>
          <a:stretch>
            <a:fillRect/>
          </a:stretch>
        </p:blipFill>
        <p:spPr>
          <a:xfrm>
            <a:off x="8635461" y="1925563"/>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graphicFrame>
        <p:nvGraphicFramePr>
          <p:cNvPr id="2" name="Diagram 1">
            <a:extLst>
              <a:ext uri="{FF2B5EF4-FFF2-40B4-BE49-F238E27FC236}">
                <a16:creationId xmlns:a16="http://schemas.microsoft.com/office/drawing/2014/main" id="{A6B04D9F-21C4-F965-618E-573344534632}"/>
              </a:ext>
            </a:extLst>
          </p:cNvPr>
          <p:cNvGraphicFramePr/>
          <p:nvPr>
            <p:extLst>
              <p:ext uri="{D42A27DB-BD31-4B8C-83A1-F6EECF244321}">
                <p14:modId xmlns:p14="http://schemas.microsoft.com/office/powerpoint/2010/main" val="1347687369"/>
              </p:ext>
            </p:extLst>
          </p:nvPr>
        </p:nvGraphicFramePr>
        <p:xfrm>
          <a:off x="1925144" y="1150358"/>
          <a:ext cx="8341711" cy="570764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Picture 7" descr="A robot hand touching a circular screen&#10;&#10;AI-generated content may be incorrect.">
            <a:extLst>
              <a:ext uri="{FF2B5EF4-FFF2-40B4-BE49-F238E27FC236}">
                <a16:creationId xmlns:a16="http://schemas.microsoft.com/office/drawing/2014/main" id="{19A15DC9-0783-AF25-66C6-A650AFEE612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43200" r="7056" b="-2"/>
          <a:stretch>
            <a:fillRect/>
          </a:stretch>
        </p:blipFill>
        <p:spPr>
          <a:xfrm>
            <a:off x="0" y="1843041"/>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spTree>
    <p:extLst>
      <p:ext uri="{BB962C8B-B14F-4D97-AF65-F5344CB8AC3E}">
        <p14:creationId xmlns:p14="http://schemas.microsoft.com/office/powerpoint/2010/main" val="3558519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643661-28A3-B340-6DB7-92C0ACA97EA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075686B-9B55-2265-B51A-BA273BBCDCD3}"/>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33D4E705-0FB4-271C-F0F7-144FAFC23B9B}"/>
              </a:ext>
            </a:extLst>
          </p:cNvPr>
          <p:cNvPicPr/>
          <p:nvPr/>
        </p:nvPicPr>
        <p:blipFill>
          <a:blip r:embed="rId4"/>
          <a:stretch>
            <a:fillRect/>
          </a:stretch>
        </p:blipFill>
        <p:spPr>
          <a:xfrm>
            <a:off x="43021" y="15241"/>
            <a:ext cx="2483870" cy="584529"/>
          </a:xfrm>
          <a:prstGeom prst="rect">
            <a:avLst/>
          </a:prstGeom>
        </p:spPr>
      </p:pic>
      <p:sp>
        <p:nvSpPr>
          <p:cNvPr id="2" name="Text Box 30">
            <a:extLst>
              <a:ext uri="{FF2B5EF4-FFF2-40B4-BE49-F238E27FC236}">
                <a16:creationId xmlns:a16="http://schemas.microsoft.com/office/drawing/2014/main" id="{81CC4FCA-7969-0BE9-3E7F-31C445F8CEAD}"/>
              </a:ext>
            </a:extLst>
          </p:cNvPr>
          <p:cNvSpPr txBox="1"/>
          <p:nvPr/>
        </p:nvSpPr>
        <p:spPr>
          <a:xfrm>
            <a:off x="3434316" y="15241"/>
            <a:ext cx="4136066"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GB" sz="3400" dirty="0">
                <a:solidFill>
                  <a:srgbClr val="3A4972"/>
                </a:solidFill>
                <a:latin typeface="Arial" panose="020B0604020202020204" pitchFamily="34" charset="0"/>
                <a:ea typeface="SimSun" panose="02010600030101010101" pitchFamily="2" charset="-122"/>
                <a:cs typeface="Arial" panose="020B0604020202020204" pitchFamily="34" charset="0"/>
              </a:rPr>
              <a:t>Change Theory</a:t>
            </a:r>
            <a:endParaRPr lang="en-GB" sz="3400" dirty="0">
              <a:solidFill>
                <a:srgbClr val="3A4972"/>
              </a:solidFill>
              <a:ea typeface="SimSun" panose="02010600030101010101" pitchFamily="2" charset="-122"/>
              <a:cs typeface="Arial" panose="020B0604020202020204" pitchFamily="34" charset="0"/>
            </a:endParaRPr>
          </a:p>
        </p:txBody>
      </p:sp>
      <p:sp>
        <p:nvSpPr>
          <p:cNvPr id="11" name="TextBox 10">
            <a:extLst>
              <a:ext uri="{FF2B5EF4-FFF2-40B4-BE49-F238E27FC236}">
                <a16:creationId xmlns:a16="http://schemas.microsoft.com/office/drawing/2014/main" id="{570900AE-0871-7F27-7234-6F8744F39DDB}"/>
              </a:ext>
            </a:extLst>
          </p:cNvPr>
          <p:cNvSpPr txBox="1"/>
          <p:nvPr/>
        </p:nvSpPr>
        <p:spPr>
          <a:xfrm>
            <a:off x="435936" y="1063256"/>
            <a:ext cx="11557591" cy="2585323"/>
          </a:xfrm>
          <a:prstGeom prst="rect">
            <a:avLst/>
          </a:prstGeom>
          <a:noFill/>
        </p:spPr>
        <p:txBody>
          <a:bodyPr wrap="square" rtlCol="0">
            <a:spAutoFit/>
          </a:bodyPr>
          <a:lstStyle/>
          <a:p>
            <a:r>
              <a:rPr lang="en-GB" dirty="0">
                <a:solidFill>
                  <a:srgbClr val="3A4972"/>
                </a:solidFill>
                <a:latin typeface="Arial" panose="020B0604020202020204" pitchFamily="34" charset="0"/>
                <a:cs typeface="Arial" panose="020B0604020202020204" pitchFamily="34" charset="0"/>
              </a:rPr>
              <a:t>Lewin’s Force Field analysis is a simple framework to help understand a proposed change and potentially uncover forces that the initial planners may have been unaware of (Langley et al, 2009). </a:t>
            </a:r>
          </a:p>
          <a:p>
            <a:endParaRPr lang="en-GB" dirty="0">
              <a:solidFill>
                <a:srgbClr val="3A4972"/>
              </a:solidFill>
              <a:latin typeface="Arial" panose="020B0604020202020204" pitchFamily="34" charset="0"/>
              <a:cs typeface="Arial" panose="020B0604020202020204" pitchFamily="34" charset="0"/>
            </a:endParaRPr>
          </a:p>
          <a:p>
            <a:r>
              <a:rPr lang="en-GB" dirty="0">
                <a:solidFill>
                  <a:srgbClr val="3A4972"/>
                </a:solidFill>
                <a:latin typeface="Arial" panose="020B0604020202020204" pitchFamily="34" charset="0"/>
                <a:cs typeface="Arial" panose="020B0604020202020204" pitchFamily="34" charset="0"/>
              </a:rPr>
              <a:t>It is widely used in NHS improvement programmes. </a:t>
            </a:r>
          </a:p>
          <a:p>
            <a:r>
              <a:rPr lang="en-GB" dirty="0">
                <a:solidFill>
                  <a:srgbClr val="3A4972"/>
                </a:solidFill>
                <a:latin typeface="Arial" panose="020B0604020202020204" pitchFamily="34" charset="0"/>
                <a:cs typeface="Arial" panose="020B0604020202020204" pitchFamily="34" charset="0"/>
              </a:rPr>
              <a:t> </a:t>
            </a:r>
          </a:p>
          <a:p>
            <a:r>
              <a:rPr lang="en-GB" dirty="0">
                <a:solidFill>
                  <a:srgbClr val="3A4972"/>
                </a:solidFill>
                <a:latin typeface="Arial" panose="020B0604020202020204" pitchFamily="34" charset="0"/>
                <a:cs typeface="Arial" panose="020B0604020202020204" pitchFamily="34" charset="0"/>
              </a:rPr>
              <a:t>Whilst this model is simple, it is assumed that change is ‘linear’ (Taylor and Perkins, 2021) which does not align to digital transformation so consideration should be given to making this iterative to keep inline with NHS QI frameworks such as PDSA (</a:t>
            </a:r>
            <a:r>
              <a:rPr lang="en-GB" dirty="0" err="1">
                <a:solidFill>
                  <a:srgbClr val="3A4972"/>
                </a:solidFill>
                <a:latin typeface="Arial" panose="020B0604020202020204" pitchFamily="34" charset="0"/>
                <a:cs typeface="Arial" panose="020B0604020202020204" pitchFamily="34" charset="0"/>
              </a:rPr>
              <a:t>Jabbal</a:t>
            </a:r>
            <a:r>
              <a:rPr lang="en-GB" dirty="0">
                <a:solidFill>
                  <a:srgbClr val="3A4972"/>
                </a:solidFill>
                <a:latin typeface="Arial" panose="020B0604020202020204" pitchFamily="34" charset="0"/>
                <a:cs typeface="Arial" panose="020B0604020202020204" pitchFamily="34" charset="0"/>
              </a:rPr>
              <a:t>, 2017).</a:t>
            </a:r>
          </a:p>
          <a:p>
            <a:endParaRPr lang="en-GB" dirty="0">
              <a:solidFill>
                <a:srgbClr val="3A4972"/>
              </a:solidFill>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FECA98F4-BCD4-B160-FE9D-B864F10B9BBF}"/>
              </a:ext>
            </a:extLst>
          </p:cNvPr>
          <p:cNvGrpSpPr/>
          <p:nvPr/>
        </p:nvGrpSpPr>
        <p:grpSpPr>
          <a:xfrm>
            <a:off x="435934" y="3367355"/>
            <a:ext cx="6077798" cy="3410847"/>
            <a:chOff x="2526891" y="3019853"/>
            <a:chExt cx="6077798" cy="3524762"/>
          </a:xfrm>
        </p:grpSpPr>
        <p:pic>
          <p:nvPicPr>
            <p:cNvPr id="8" name="Picture 7">
              <a:extLst>
                <a:ext uri="{FF2B5EF4-FFF2-40B4-BE49-F238E27FC236}">
                  <a16:creationId xmlns:a16="http://schemas.microsoft.com/office/drawing/2014/main" id="{3FA12EE5-BBE9-FC31-CE44-8B838A18217A}"/>
                </a:ext>
              </a:extLst>
            </p:cNvPr>
            <p:cNvPicPr>
              <a:picLocks noChangeAspect="1"/>
            </p:cNvPicPr>
            <p:nvPr/>
          </p:nvPicPr>
          <p:blipFill>
            <a:blip r:embed="rId5"/>
            <a:stretch>
              <a:fillRect/>
            </a:stretch>
          </p:blipFill>
          <p:spPr>
            <a:xfrm>
              <a:off x="2526891" y="3019853"/>
              <a:ext cx="6077798" cy="3391373"/>
            </a:xfrm>
            <a:prstGeom prst="rect">
              <a:avLst/>
            </a:prstGeom>
          </p:spPr>
        </p:pic>
        <p:sp>
          <p:nvSpPr>
            <p:cNvPr id="9" name="TextBox 8">
              <a:extLst>
                <a:ext uri="{FF2B5EF4-FFF2-40B4-BE49-F238E27FC236}">
                  <a16:creationId xmlns:a16="http://schemas.microsoft.com/office/drawing/2014/main" id="{484F8D45-DE90-9F31-2C2B-2CA1BB17D4F4}"/>
                </a:ext>
              </a:extLst>
            </p:cNvPr>
            <p:cNvSpPr txBox="1"/>
            <p:nvPr/>
          </p:nvSpPr>
          <p:spPr>
            <a:xfrm>
              <a:off x="5890437" y="6226559"/>
              <a:ext cx="2232837" cy="318056"/>
            </a:xfrm>
            <a:prstGeom prst="rect">
              <a:avLst/>
            </a:prstGeom>
            <a:noFill/>
          </p:spPr>
          <p:txBody>
            <a:bodyPr wrap="square" rtlCol="0">
              <a:spAutoFit/>
            </a:bodyPr>
            <a:lstStyle/>
            <a:p>
              <a:r>
                <a:rPr lang="en-GB" sz="1400" dirty="0">
                  <a:solidFill>
                    <a:srgbClr val="3A4972"/>
                  </a:solidFill>
                  <a:latin typeface="Arial" panose="020B0604020202020204" pitchFamily="34" charset="0"/>
                  <a:cs typeface="Arial" panose="020B0604020202020204" pitchFamily="34" charset="0"/>
                </a:rPr>
                <a:t>(Rees and French, 2023)</a:t>
              </a:r>
            </a:p>
          </p:txBody>
        </p:sp>
      </p:grpSp>
      <p:pic>
        <p:nvPicPr>
          <p:cNvPr id="13" name="Picture 12">
            <a:extLst>
              <a:ext uri="{FF2B5EF4-FFF2-40B4-BE49-F238E27FC236}">
                <a16:creationId xmlns:a16="http://schemas.microsoft.com/office/drawing/2014/main" id="{D5A53751-2369-DF12-B85B-B159BFCB8A0F}"/>
              </a:ext>
            </a:extLst>
          </p:cNvPr>
          <p:cNvPicPr>
            <a:picLocks noChangeAspect="1"/>
          </p:cNvPicPr>
          <p:nvPr/>
        </p:nvPicPr>
        <p:blipFill>
          <a:blip r:embed="rId6"/>
          <a:stretch>
            <a:fillRect/>
          </a:stretch>
        </p:blipFill>
        <p:spPr>
          <a:xfrm>
            <a:off x="7014944" y="3367354"/>
            <a:ext cx="4477375" cy="3247009"/>
          </a:xfrm>
          <a:prstGeom prst="rect">
            <a:avLst/>
          </a:prstGeom>
        </p:spPr>
      </p:pic>
      <p:sp>
        <p:nvSpPr>
          <p:cNvPr id="14" name="TextBox 13">
            <a:extLst>
              <a:ext uri="{FF2B5EF4-FFF2-40B4-BE49-F238E27FC236}">
                <a16:creationId xmlns:a16="http://schemas.microsoft.com/office/drawing/2014/main" id="{C7E6F07E-2305-3EFD-1749-87462B1A44D2}"/>
              </a:ext>
            </a:extLst>
          </p:cNvPr>
          <p:cNvSpPr txBox="1"/>
          <p:nvPr/>
        </p:nvSpPr>
        <p:spPr>
          <a:xfrm>
            <a:off x="9197163" y="6460478"/>
            <a:ext cx="2796362" cy="307777"/>
          </a:xfrm>
          <a:prstGeom prst="rect">
            <a:avLst/>
          </a:prstGeom>
          <a:noFill/>
        </p:spPr>
        <p:txBody>
          <a:bodyPr wrap="square" rtlCol="0">
            <a:spAutoFit/>
          </a:bodyPr>
          <a:lstStyle/>
          <a:p>
            <a:r>
              <a:rPr lang="en-GB" sz="1400" dirty="0">
                <a:solidFill>
                  <a:srgbClr val="3A4972"/>
                </a:solidFill>
                <a:latin typeface="Arial" panose="020B0604020202020204" pitchFamily="34" charset="0"/>
                <a:cs typeface="Arial" panose="020B0604020202020204" pitchFamily="34" charset="0"/>
              </a:rPr>
              <a:t>(Improvement Cymru, 2023)</a:t>
            </a:r>
          </a:p>
        </p:txBody>
      </p:sp>
    </p:spTree>
    <p:extLst>
      <p:ext uri="{BB962C8B-B14F-4D97-AF65-F5344CB8AC3E}">
        <p14:creationId xmlns:p14="http://schemas.microsoft.com/office/powerpoint/2010/main" val="494445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070AD-F9DF-D7C1-D8D9-94912AE4B29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A5DA7FB-61E1-65C9-BAB8-A26AB4517954}"/>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649384BD-13A7-F136-6F7E-29A58E206385}"/>
              </a:ext>
            </a:extLst>
          </p:cNvPr>
          <p:cNvPicPr/>
          <p:nvPr/>
        </p:nvPicPr>
        <p:blipFill>
          <a:blip r:embed="rId4"/>
          <a:stretch>
            <a:fillRect/>
          </a:stretch>
        </p:blipFill>
        <p:spPr>
          <a:xfrm>
            <a:off x="43021" y="15241"/>
            <a:ext cx="2483870" cy="584529"/>
          </a:xfrm>
          <a:prstGeom prst="rect">
            <a:avLst/>
          </a:prstGeom>
        </p:spPr>
      </p:pic>
      <p:sp>
        <p:nvSpPr>
          <p:cNvPr id="2" name="Text Box 30">
            <a:extLst>
              <a:ext uri="{FF2B5EF4-FFF2-40B4-BE49-F238E27FC236}">
                <a16:creationId xmlns:a16="http://schemas.microsoft.com/office/drawing/2014/main" id="{9F42AFFB-5D10-B6FE-4526-DAF70080B7AF}"/>
              </a:ext>
            </a:extLst>
          </p:cNvPr>
          <p:cNvSpPr txBox="1"/>
          <p:nvPr/>
        </p:nvSpPr>
        <p:spPr>
          <a:xfrm>
            <a:off x="3062176" y="15241"/>
            <a:ext cx="4136066"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GB" sz="3400" dirty="0">
                <a:solidFill>
                  <a:srgbClr val="3A4972"/>
                </a:solidFill>
                <a:latin typeface="Arial" panose="020B0604020202020204" pitchFamily="34" charset="0"/>
                <a:ea typeface="SimSun" panose="02010600030101010101" pitchFamily="2" charset="-122"/>
                <a:cs typeface="Arial" panose="020B0604020202020204" pitchFamily="34" charset="0"/>
              </a:rPr>
              <a:t>Recommendations </a:t>
            </a:r>
            <a:endParaRPr lang="en-GB" sz="3400" dirty="0">
              <a:solidFill>
                <a:srgbClr val="3A4972"/>
              </a:solidFill>
              <a:ea typeface="SimSun" panose="02010600030101010101" pitchFamily="2" charset="-122"/>
              <a:cs typeface="Arial" panose="020B0604020202020204" pitchFamily="34" charset="0"/>
            </a:endParaRPr>
          </a:p>
        </p:txBody>
      </p:sp>
      <p:graphicFrame>
        <p:nvGraphicFramePr>
          <p:cNvPr id="7" name="Diagram 6">
            <a:extLst>
              <a:ext uri="{FF2B5EF4-FFF2-40B4-BE49-F238E27FC236}">
                <a16:creationId xmlns:a16="http://schemas.microsoft.com/office/drawing/2014/main" id="{414F8352-AEEE-E2DF-12E1-96071512E227}"/>
              </a:ext>
            </a:extLst>
          </p:cNvPr>
          <p:cNvGraphicFramePr/>
          <p:nvPr>
            <p:extLst>
              <p:ext uri="{D42A27DB-BD31-4B8C-83A1-F6EECF244321}">
                <p14:modId xmlns:p14="http://schemas.microsoft.com/office/powerpoint/2010/main" val="2891991724"/>
              </p:ext>
            </p:extLst>
          </p:nvPr>
        </p:nvGraphicFramePr>
        <p:xfrm>
          <a:off x="1788697" y="1104405"/>
          <a:ext cx="8257827" cy="47826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75361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EAD5C-7E96-324F-3C83-2138CED170B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C94AE23-029D-1170-2E1E-7F3A7F3BAACE}"/>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48FF6C3D-BD6F-723A-2435-226F45D3A3BF}"/>
              </a:ext>
            </a:extLst>
          </p:cNvPr>
          <p:cNvPicPr/>
          <p:nvPr/>
        </p:nvPicPr>
        <p:blipFill>
          <a:blip r:embed="rId4"/>
          <a:stretch>
            <a:fillRect/>
          </a:stretch>
        </p:blipFill>
        <p:spPr>
          <a:xfrm>
            <a:off x="43021" y="15241"/>
            <a:ext cx="2483870" cy="584529"/>
          </a:xfrm>
          <a:prstGeom prst="rect">
            <a:avLst/>
          </a:prstGeom>
        </p:spPr>
      </p:pic>
      <p:sp>
        <p:nvSpPr>
          <p:cNvPr id="6" name="Text Box 30">
            <a:extLst>
              <a:ext uri="{FF2B5EF4-FFF2-40B4-BE49-F238E27FC236}">
                <a16:creationId xmlns:a16="http://schemas.microsoft.com/office/drawing/2014/main" id="{17CF6959-8848-A427-23CA-462637E425EF}"/>
              </a:ext>
            </a:extLst>
          </p:cNvPr>
          <p:cNvSpPr txBox="1"/>
          <p:nvPr/>
        </p:nvSpPr>
        <p:spPr>
          <a:xfrm>
            <a:off x="2987749" y="15241"/>
            <a:ext cx="6047394"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lvl="0"/>
            <a:r>
              <a:rPr lang="en-GB" sz="3400" dirty="0">
                <a:solidFill>
                  <a:srgbClr val="3A4972"/>
                </a:solidFill>
              </a:rPr>
              <a:t>Governance &amp; Infrastructure</a:t>
            </a:r>
          </a:p>
        </p:txBody>
      </p:sp>
      <p:pic>
        <p:nvPicPr>
          <p:cNvPr id="14" name="Picture 13" descr="A blue and yellow background with a map and padlocks&#10;&#10;AI-generated content may be incorrect.">
            <a:extLst>
              <a:ext uri="{FF2B5EF4-FFF2-40B4-BE49-F238E27FC236}">
                <a16:creationId xmlns:a16="http://schemas.microsoft.com/office/drawing/2014/main" id="{740EB573-367A-4D74-C988-6A783A87111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2963" r="21581" b="-3"/>
          <a:stretch>
            <a:fillRect/>
          </a:stretch>
        </p:blipFill>
        <p:spPr>
          <a:xfrm>
            <a:off x="8444068" y="3681459"/>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grpSp>
        <p:nvGrpSpPr>
          <p:cNvPr id="31" name="Group 30">
            <a:extLst>
              <a:ext uri="{FF2B5EF4-FFF2-40B4-BE49-F238E27FC236}">
                <a16:creationId xmlns:a16="http://schemas.microsoft.com/office/drawing/2014/main" id="{284D70F1-DC95-E4CD-D607-152A07A0DFA8}"/>
              </a:ext>
            </a:extLst>
          </p:cNvPr>
          <p:cNvGrpSpPr/>
          <p:nvPr/>
        </p:nvGrpSpPr>
        <p:grpSpPr>
          <a:xfrm>
            <a:off x="589286" y="836726"/>
            <a:ext cx="8250607" cy="5756068"/>
            <a:chOff x="43021" y="917864"/>
            <a:chExt cx="8250607" cy="5756068"/>
          </a:xfrm>
        </p:grpSpPr>
        <p:graphicFrame>
          <p:nvGraphicFramePr>
            <p:cNvPr id="8" name="Diagram 7">
              <a:extLst>
                <a:ext uri="{FF2B5EF4-FFF2-40B4-BE49-F238E27FC236}">
                  <a16:creationId xmlns:a16="http://schemas.microsoft.com/office/drawing/2014/main" id="{643CB66F-AD52-6634-C134-F5DC257DCD66}"/>
                </a:ext>
              </a:extLst>
            </p:cNvPr>
            <p:cNvGraphicFramePr/>
            <p:nvPr>
              <p:extLst>
                <p:ext uri="{D42A27DB-BD31-4B8C-83A1-F6EECF244321}">
                  <p14:modId xmlns:p14="http://schemas.microsoft.com/office/powerpoint/2010/main" val="4275982828"/>
                </p:ext>
              </p:extLst>
            </p:nvPr>
          </p:nvGraphicFramePr>
          <p:xfrm>
            <a:off x="1282535" y="917864"/>
            <a:ext cx="6143970" cy="57560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16" name="Group 15">
              <a:extLst>
                <a:ext uri="{FF2B5EF4-FFF2-40B4-BE49-F238E27FC236}">
                  <a16:creationId xmlns:a16="http://schemas.microsoft.com/office/drawing/2014/main" id="{72577585-4488-6C12-C848-7C9135FE29DF}"/>
                </a:ext>
              </a:extLst>
            </p:cNvPr>
            <p:cNvGrpSpPr/>
            <p:nvPr/>
          </p:nvGrpSpPr>
          <p:grpSpPr>
            <a:xfrm>
              <a:off x="43021" y="3325772"/>
              <a:ext cx="3027600" cy="3027600"/>
              <a:chOff x="3161587" y="0"/>
              <a:chExt cx="2709998" cy="2709960"/>
            </a:xfrm>
            <a:scene3d>
              <a:camera prst="orthographicFront">
                <a:rot lat="0" lon="0" rev="0"/>
              </a:camera>
              <a:lightRig rig="contrasting" dir="t">
                <a:rot lat="0" lon="0" rev="1200000"/>
              </a:lightRig>
            </a:scene3d>
          </p:grpSpPr>
          <p:sp>
            <p:nvSpPr>
              <p:cNvPr id="17" name="Oval 16">
                <a:extLst>
                  <a:ext uri="{FF2B5EF4-FFF2-40B4-BE49-F238E27FC236}">
                    <a16:creationId xmlns:a16="http://schemas.microsoft.com/office/drawing/2014/main" id="{ED72DCDE-7F83-C015-664D-31092C0719AC}"/>
                  </a:ext>
                </a:extLst>
              </p:cNvPr>
              <p:cNvSpPr/>
              <p:nvPr/>
            </p:nvSpPr>
            <p:spPr>
              <a:xfrm>
                <a:off x="3161587" y="0"/>
                <a:ext cx="2709998" cy="2709960"/>
              </a:xfrm>
              <a:prstGeom prst="ellipse">
                <a:avLst/>
              </a:prstGeom>
              <a:solidFill>
                <a:srgbClr val="C1A875">
                  <a:alpha val="50000"/>
                </a:srgbClr>
              </a:solidFill>
              <a:sp3d contourW="12700" prstMaterial="clear">
                <a:bevelT w="177800" h="254000"/>
                <a:bevelB w="152400"/>
              </a:sp3d>
            </p:spPr>
            <p:style>
              <a:lnRef idx="0">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a:lstStyle/>
              <a:p>
                <a:endParaRPr lang="en-GB"/>
              </a:p>
            </p:txBody>
          </p:sp>
          <p:sp>
            <p:nvSpPr>
              <p:cNvPr id="18" name="Oval 4">
                <a:extLst>
                  <a:ext uri="{FF2B5EF4-FFF2-40B4-BE49-F238E27FC236}">
                    <a16:creationId xmlns:a16="http://schemas.microsoft.com/office/drawing/2014/main" id="{BAC56037-571E-3590-AF96-107B78250D3C}"/>
                  </a:ext>
                </a:extLst>
              </p:cNvPr>
              <p:cNvSpPr txBox="1"/>
              <p:nvPr/>
            </p:nvSpPr>
            <p:spPr>
              <a:xfrm>
                <a:off x="3558457" y="396864"/>
                <a:ext cx="1916258" cy="1916232"/>
              </a:xfrm>
              <a:prstGeom prst="rect">
                <a:avLst/>
              </a:prstGeom>
              <a:sp3d/>
            </p:spPr>
            <p:style>
              <a:lnRef idx="0">
                <a:scrgbClr r="0" g="0" b="0"/>
              </a:lnRef>
              <a:fillRef idx="0">
                <a:scrgbClr r="0" g="0" b="0"/>
              </a:fillRef>
              <a:effectRef idx="0">
                <a:scrgbClr r="0" g="0" b="0"/>
              </a:effectRef>
              <a:fontRef idx="minor">
                <a:schemeClr val="tx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rgbClr val="3A4972"/>
                    </a:solidFill>
                  </a:rPr>
                  <a:t>DDIC</a:t>
                </a:r>
              </a:p>
            </p:txBody>
          </p:sp>
        </p:grpSp>
        <p:grpSp>
          <p:nvGrpSpPr>
            <p:cNvPr id="19" name="Group 18">
              <a:extLst>
                <a:ext uri="{FF2B5EF4-FFF2-40B4-BE49-F238E27FC236}">
                  <a16:creationId xmlns:a16="http://schemas.microsoft.com/office/drawing/2014/main" id="{0EAB53A2-6FD2-0B23-DA4A-40ED854487E6}"/>
                </a:ext>
              </a:extLst>
            </p:cNvPr>
            <p:cNvGrpSpPr/>
            <p:nvPr/>
          </p:nvGrpSpPr>
          <p:grpSpPr>
            <a:xfrm>
              <a:off x="5266028" y="3051334"/>
              <a:ext cx="3027600" cy="3027600"/>
              <a:chOff x="373515" y="0"/>
              <a:chExt cx="2709998" cy="2709960"/>
            </a:xfrm>
            <a:scene3d>
              <a:camera prst="orthographicFront">
                <a:rot lat="0" lon="0" rev="0"/>
              </a:camera>
              <a:lightRig rig="contrasting" dir="t">
                <a:rot lat="0" lon="0" rev="1200000"/>
              </a:lightRig>
            </a:scene3d>
          </p:grpSpPr>
          <p:sp>
            <p:nvSpPr>
              <p:cNvPr id="20" name="Oval 19">
                <a:extLst>
                  <a:ext uri="{FF2B5EF4-FFF2-40B4-BE49-F238E27FC236}">
                    <a16:creationId xmlns:a16="http://schemas.microsoft.com/office/drawing/2014/main" id="{D051B239-7AE8-31D6-B6D2-FEE80E751B28}"/>
                  </a:ext>
                </a:extLst>
              </p:cNvPr>
              <p:cNvSpPr/>
              <p:nvPr/>
            </p:nvSpPr>
            <p:spPr>
              <a:xfrm>
                <a:off x="373515" y="0"/>
                <a:ext cx="2709998" cy="2709960"/>
              </a:xfrm>
              <a:prstGeom prst="ellipse">
                <a:avLst/>
              </a:prstGeom>
              <a:solidFill>
                <a:srgbClr val="3A4972">
                  <a:alpha val="50000"/>
                </a:srgbClr>
              </a:solidFill>
              <a:sp3d contourW="12700" prstMaterial="clear">
                <a:bevelT w="177800" h="254000"/>
                <a:bevelB w="152400"/>
              </a:sp3d>
            </p:spPr>
            <p:style>
              <a:lnRef idx="0">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a:lstStyle/>
              <a:p>
                <a:endParaRPr lang="en-GB"/>
              </a:p>
            </p:txBody>
          </p:sp>
          <p:sp>
            <p:nvSpPr>
              <p:cNvPr id="21" name="Oval 4">
                <a:extLst>
                  <a:ext uri="{FF2B5EF4-FFF2-40B4-BE49-F238E27FC236}">
                    <a16:creationId xmlns:a16="http://schemas.microsoft.com/office/drawing/2014/main" id="{8DCABB90-C452-2E4B-CB4F-27B755776C2F}"/>
                  </a:ext>
                </a:extLst>
              </p:cNvPr>
              <p:cNvSpPr txBox="1"/>
              <p:nvPr/>
            </p:nvSpPr>
            <p:spPr>
              <a:xfrm>
                <a:off x="770385" y="396864"/>
                <a:ext cx="1916258" cy="1916232"/>
              </a:xfrm>
              <a:prstGeom prst="rect">
                <a:avLst/>
              </a:prstGeom>
              <a:sp3d/>
            </p:spPr>
            <p:style>
              <a:lnRef idx="0">
                <a:scrgbClr r="0" g="0" b="0"/>
              </a:lnRef>
              <a:fillRef idx="0">
                <a:scrgbClr r="0" g="0" b="0"/>
              </a:fillRef>
              <a:effectRef idx="0">
                <a:scrgbClr r="0" g="0" b="0"/>
              </a:effectRef>
              <a:fontRef idx="minor">
                <a:schemeClr val="tx1"/>
              </a:fontRef>
            </p:style>
            <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rgbClr val="3A4972"/>
                    </a:solidFill>
                  </a:rPr>
                  <a:t>Alignment </a:t>
                </a:r>
              </a:p>
            </p:txBody>
          </p:sp>
        </p:grpSp>
      </p:grpSp>
    </p:spTree>
    <p:extLst>
      <p:ext uri="{BB962C8B-B14F-4D97-AF65-F5344CB8AC3E}">
        <p14:creationId xmlns:p14="http://schemas.microsoft.com/office/powerpoint/2010/main" val="411333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189DB-408C-D68B-51C9-E094A63AEFA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1BCC22D-27EA-8220-F876-15C6FD1C143E}"/>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69CE7E17-E77A-2EF1-8A2D-B7B43ED4836F}"/>
              </a:ext>
            </a:extLst>
          </p:cNvPr>
          <p:cNvPicPr/>
          <p:nvPr/>
        </p:nvPicPr>
        <p:blipFill>
          <a:blip r:embed="rId4"/>
          <a:stretch>
            <a:fillRect/>
          </a:stretch>
        </p:blipFill>
        <p:spPr>
          <a:xfrm>
            <a:off x="43021" y="15241"/>
            <a:ext cx="2483870" cy="584529"/>
          </a:xfrm>
          <a:prstGeom prst="rect">
            <a:avLst/>
          </a:prstGeom>
        </p:spPr>
      </p:pic>
      <p:graphicFrame>
        <p:nvGraphicFramePr>
          <p:cNvPr id="2" name="Diagram 1">
            <a:extLst>
              <a:ext uri="{FF2B5EF4-FFF2-40B4-BE49-F238E27FC236}">
                <a16:creationId xmlns:a16="http://schemas.microsoft.com/office/drawing/2014/main" id="{B575251B-D458-A3E8-63AE-8DE56A1949E2}"/>
              </a:ext>
            </a:extLst>
          </p:cNvPr>
          <p:cNvGraphicFramePr/>
          <p:nvPr>
            <p:extLst>
              <p:ext uri="{D42A27DB-BD31-4B8C-83A1-F6EECF244321}">
                <p14:modId xmlns:p14="http://schemas.microsoft.com/office/powerpoint/2010/main" val="144915298"/>
              </p:ext>
            </p:extLst>
          </p:nvPr>
        </p:nvGraphicFramePr>
        <p:xfrm>
          <a:off x="457200" y="821486"/>
          <a:ext cx="11568223" cy="59292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 Box 30">
            <a:extLst>
              <a:ext uri="{FF2B5EF4-FFF2-40B4-BE49-F238E27FC236}">
                <a16:creationId xmlns:a16="http://schemas.microsoft.com/office/drawing/2014/main" id="{8C7FE5EF-C4CE-675A-7940-0C1C7CD95252}"/>
              </a:ext>
            </a:extLst>
          </p:cNvPr>
          <p:cNvSpPr txBox="1"/>
          <p:nvPr/>
        </p:nvSpPr>
        <p:spPr>
          <a:xfrm>
            <a:off x="2987749" y="15241"/>
            <a:ext cx="5156791"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GB" sz="3400" dirty="0">
                <a:solidFill>
                  <a:srgbClr val="3A4972"/>
                </a:solidFill>
                <a:latin typeface="Arial" panose="020B0604020202020204" pitchFamily="34" charset="0"/>
                <a:ea typeface="SimSun" panose="02010600030101010101" pitchFamily="2" charset="-122"/>
                <a:cs typeface="Arial" panose="020B0604020202020204" pitchFamily="34" charset="0"/>
              </a:rPr>
              <a:t>Upskilling the Workforce</a:t>
            </a:r>
            <a:endParaRPr lang="en-GB" sz="3400" dirty="0">
              <a:solidFill>
                <a:srgbClr val="3A4972"/>
              </a:solidFill>
              <a:ea typeface="SimSu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31530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82420-9F7D-DC79-73F3-8804AA0FC95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DCF5FF4-D34A-92C4-139D-6714EA9E605E}"/>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94D11DA6-37A4-AEC6-C3EA-943505B94E46}"/>
              </a:ext>
            </a:extLst>
          </p:cNvPr>
          <p:cNvPicPr/>
          <p:nvPr/>
        </p:nvPicPr>
        <p:blipFill>
          <a:blip r:embed="rId4"/>
          <a:stretch>
            <a:fillRect/>
          </a:stretch>
        </p:blipFill>
        <p:spPr>
          <a:xfrm>
            <a:off x="43021" y="15241"/>
            <a:ext cx="2483870" cy="584529"/>
          </a:xfrm>
          <a:prstGeom prst="rect">
            <a:avLst/>
          </a:prstGeom>
        </p:spPr>
      </p:pic>
      <p:sp>
        <p:nvSpPr>
          <p:cNvPr id="6" name="Text Box 30">
            <a:extLst>
              <a:ext uri="{FF2B5EF4-FFF2-40B4-BE49-F238E27FC236}">
                <a16:creationId xmlns:a16="http://schemas.microsoft.com/office/drawing/2014/main" id="{80D076C8-D806-60D4-2878-DDB30305EE7C}"/>
              </a:ext>
            </a:extLst>
          </p:cNvPr>
          <p:cNvSpPr txBox="1"/>
          <p:nvPr/>
        </p:nvSpPr>
        <p:spPr>
          <a:xfrm>
            <a:off x="2987749" y="15241"/>
            <a:ext cx="5156791"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GB" sz="3400" dirty="0">
                <a:solidFill>
                  <a:srgbClr val="3A4972"/>
                </a:solidFill>
                <a:latin typeface="Arial" panose="020B0604020202020204" pitchFamily="34" charset="0"/>
                <a:ea typeface="SimSun" panose="02010600030101010101" pitchFamily="2" charset="-122"/>
                <a:cs typeface="Arial" panose="020B0604020202020204" pitchFamily="34" charset="0"/>
              </a:rPr>
              <a:t>Upskilling the Workforce</a:t>
            </a:r>
            <a:endParaRPr lang="en-GB" sz="3400" dirty="0">
              <a:solidFill>
                <a:srgbClr val="3A4972"/>
              </a:solidFill>
              <a:ea typeface="SimSun" panose="02010600030101010101" pitchFamily="2" charset="-122"/>
              <a:cs typeface="Arial" panose="020B0604020202020204" pitchFamily="34" charset="0"/>
            </a:endParaRPr>
          </a:p>
        </p:txBody>
      </p:sp>
      <p:pic>
        <p:nvPicPr>
          <p:cNvPr id="9" name="Picture 8">
            <a:extLst>
              <a:ext uri="{FF2B5EF4-FFF2-40B4-BE49-F238E27FC236}">
                <a16:creationId xmlns:a16="http://schemas.microsoft.com/office/drawing/2014/main" id="{BCA061BB-DC4F-097B-0BED-DBC56150E1A9}"/>
              </a:ext>
            </a:extLst>
          </p:cNvPr>
          <p:cNvPicPr>
            <a:picLocks noChangeAspect="1"/>
          </p:cNvPicPr>
          <p:nvPr/>
        </p:nvPicPr>
        <p:blipFill>
          <a:blip r:embed="rId5"/>
          <a:stretch>
            <a:fillRect/>
          </a:stretch>
        </p:blipFill>
        <p:spPr>
          <a:xfrm>
            <a:off x="7058346" y="1421255"/>
            <a:ext cx="5256944" cy="3537659"/>
          </a:xfrm>
          <a:prstGeom prst="rect">
            <a:avLst/>
          </a:prstGeom>
        </p:spPr>
      </p:pic>
      <p:sp>
        <p:nvSpPr>
          <p:cNvPr id="10" name="TextBox 9">
            <a:extLst>
              <a:ext uri="{FF2B5EF4-FFF2-40B4-BE49-F238E27FC236}">
                <a16:creationId xmlns:a16="http://schemas.microsoft.com/office/drawing/2014/main" id="{FB4F1C61-620B-3547-7438-B5A662F37380}"/>
              </a:ext>
            </a:extLst>
          </p:cNvPr>
          <p:cNvSpPr txBox="1"/>
          <p:nvPr/>
        </p:nvSpPr>
        <p:spPr>
          <a:xfrm>
            <a:off x="8966473" y="821487"/>
            <a:ext cx="3176187" cy="646331"/>
          </a:xfrm>
          <a:prstGeom prst="rect">
            <a:avLst/>
          </a:prstGeom>
          <a:noFill/>
        </p:spPr>
        <p:txBody>
          <a:bodyPr wrap="square" rtlCol="0">
            <a:spAutoFit/>
          </a:bodyPr>
          <a:lstStyle/>
          <a:p>
            <a:r>
              <a:rPr lang="en-GB" dirty="0">
                <a:solidFill>
                  <a:srgbClr val="3A4972"/>
                </a:solidFill>
                <a:latin typeface="Arial" panose="020B0604020202020204" pitchFamily="34" charset="0"/>
                <a:cs typeface="Arial" panose="020B0604020202020204" pitchFamily="34" charset="0"/>
              </a:rPr>
              <a:t>Digital Capability Framework (HEIW, 2024)</a:t>
            </a:r>
          </a:p>
        </p:txBody>
      </p:sp>
      <p:pic>
        <p:nvPicPr>
          <p:cNvPr id="13" name="Picture 12">
            <a:extLst>
              <a:ext uri="{FF2B5EF4-FFF2-40B4-BE49-F238E27FC236}">
                <a16:creationId xmlns:a16="http://schemas.microsoft.com/office/drawing/2014/main" id="{5FCDFD65-56A3-CA58-52AB-75A696CF757A}"/>
              </a:ext>
            </a:extLst>
          </p:cNvPr>
          <p:cNvPicPr>
            <a:picLocks noChangeAspect="1"/>
          </p:cNvPicPr>
          <p:nvPr/>
        </p:nvPicPr>
        <p:blipFill>
          <a:blip r:embed="rId6"/>
          <a:stretch>
            <a:fillRect/>
          </a:stretch>
        </p:blipFill>
        <p:spPr>
          <a:xfrm>
            <a:off x="49340" y="1421255"/>
            <a:ext cx="6787793" cy="4897909"/>
          </a:xfrm>
          <a:prstGeom prst="rect">
            <a:avLst/>
          </a:prstGeom>
        </p:spPr>
      </p:pic>
    </p:spTree>
    <p:extLst>
      <p:ext uri="{BB962C8B-B14F-4D97-AF65-F5344CB8AC3E}">
        <p14:creationId xmlns:p14="http://schemas.microsoft.com/office/powerpoint/2010/main" val="4234973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BE393-F9C3-3664-76AD-DB7C33F530C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C1CC565-8A25-9660-58D2-A70824B22FB6}"/>
              </a:ext>
            </a:extLst>
          </p:cNvPr>
          <p:cNvPicPr/>
          <p:nvPr/>
        </p:nvPicPr>
        <p:blipFill>
          <a:blip r:embed="rId5"/>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D9FDC733-31BE-D69B-8C4C-997C4462728C}"/>
              </a:ext>
            </a:extLst>
          </p:cNvPr>
          <p:cNvPicPr/>
          <p:nvPr/>
        </p:nvPicPr>
        <p:blipFill>
          <a:blip r:embed="rId6"/>
          <a:stretch>
            <a:fillRect/>
          </a:stretch>
        </p:blipFill>
        <p:spPr>
          <a:xfrm>
            <a:off x="43021" y="15241"/>
            <a:ext cx="2483870" cy="584529"/>
          </a:xfrm>
          <a:prstGeom prst="rect">
            <a:avLst/>
          </a:prstGeom>
        </p:spPr>
      </p:pic>
      <p:pic>
        <p:nvPicPr>
          <p:cNvPr id="3" name="Video 2" title="Animated unity logo">
            <a:hlinkClick r:id="" action="ppaction://media"/>
            <a:extLst>
              <a:ext uri="{FF2B5EF4-FFF2-40B4-BE49-F238E27FC236}">
                <a16:creationId xmlns:a16="http://schemas.microsoft.com/office/drawing/2014/main" id="{7E39380A-9D46-4C78-A479-BC1479971DBF}"/>
              </a:ext>
            </a:extLst>
          </p:cNvPr>
          <p:cNvPicPr>
            <a:picLocks noChangeAspect="1"/>
          </p:cNvPicPr>
          <p:nvPr>
            <a:videoFile r:link="rId2"/>
            <p:extLst>
              <p:ext uri="{DAA4B4D4-6D71-4841-9C94-3DE7FCFB9230}">
                <p14:media xmlns:p14="http://schemas.microsoft.com/office/powerpoint/2010/main" r:embed="rId1"/>
              </p:ext>
            </p:extLst>
          </p:nvPr>
        </p:nvPicPr>
        <p:blipFill>
          <a:blip r:embed="rId7"/>
          <a:srcRect l="50858"/>
          <a:stretch>
            <a:fillRect/>
          </a:stretch>
        </p:blipFill>
        <p:spPr>
          <a:xfrm>
            <a:off x="8144540" y="2014584"/>
            <a:ext cx="4047460" cy="3749102"/>
          </a:xfrm>
          <a:prstGeom prst="rect">
            <a:avLst/>
          </a:prstGeom>
        </p:spPr>
      </p:pic>
      <p:sp>
        <p:nvSpPr>
          <p:cNvPr id="15" name="Text Box 30">
            <a:extLst>
              <a:ext uri="{FF2B5EF4-FFF2-40B4-BE49-F238E27FC236}">
                <a16:creationId xmlns:a16="http://schemas.microsoft.com/office/drawing/2014/main" id="{C2B6994C-C6F5-635E-7848-1DB4BD056132}"/>
              </a:ext>
            </a:extLst>
          </p:cNvPr>
          <p:cNvSpPr txBox="1"/>
          <p:nvPr/>
        </p:nvSpPr>
        <p:spPr>
          <a:xfrm>
            <a:off x="2987749" y="15241"/>
            <a:ext cx="5156791"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lvl="0"/>
            <a:r>
              <a:rPr lang="en-GB" sz="3400" dirty="0">
                <a:solidFill>
                  <a:srgbClr val="3A4972"/>
                </a:solidFill>
                <a:latin typeface="Arial" panose="020B0604020202020204" pitchFamily="34" charset="0"/>
                <a:cs typeface="Arial" panose="020B0604020202020204" pitchFamily="34" charset="0"/>
              </a:rPr>
              <a:t>Diversity to Build Trust</a:t>
            </a:r>
          </a:p>
        </p:txBody>
      </p:sp>
      <p:sp>
        <p:nvSpPr>
          <p:cNvPr id="17" name="TextBox 16">
            <a:extLst>
              <a:ext uri="{FF2B5EF4-FFF2-40B4-BE49-F238E27FC236}">
                <a16:creationId xmlns:a16="http://schemas.microsoft.com/office/drawing/2014/main" id="{18F5CF5F-7AF7-4997-64A9-254B585C3B57}"/>
              </a:ext>
            </a:extLst>
          </p:cNvPr>
          <p:cNvSpPr txBox="1"/>
          <p:nvPr/>
        </p:nvSpPr>
        <p:spPr>
          <a:xfrm>
            <a:off x="152400" y="1035885"/>
            <a:ext cx="11925300" cy="1477328"/>
          </a:xfrm>
          <a:prstGeom prst="rect">
            <a:avLst/>
          </a:prstGeom>
          <a:noFill/>
        </p:spPr>
        <p:txBody>
          <a:bodyPr wrap="square" rtlCol="0">
            <a:spAutoFit/>
          </a:bodyPr>
          <a:lstStyle/>
          <a:p>
            <a:r>
              <a:rPr lang="en-GB" dirty="0">
                <a:solidFill>
                  <a:srgbClr val="3A4972"/>
                </a:solidFill>
                <a:latin typeface="Arial" panose="020B0604020202020204" pitchFamily="34" charset="0"/>
                <a:cs typeface="Arial" panose="020B0604020202020204" pitchFamily="34" charset="0"/>
              </a:rPr>
              <a:t>Staff will present challenges to change and adoption of new technology such as AI if they feel threatened </a:t>
            </a:r>
          </a:p>
          <a:p>
            <a:r>
              <a:rPr lang="en-GB" dirty="0">
                <a:solidFill>
                  <a:srgbClr val="3A4972"/>
                </a:solidFill>
                <a:latin typeface="Arial" panose="020B0604020202020204" pitchFamily="34" charset="0"/>
                <a:cs typeface="Arial" panose="020B0604020202020204" pitchFamily="34" charset="0"/>
              </a:rPr>
              <a:t>(NHS England, 2025).</a:t>
            </a:r>
          </a:p>
          <a:p>
            <a:endParaRPr lang="en-GB" dirty="0">
              <a:solidFill>
                <a:srgbClr val="3A4972"/>
              </a:solidFill>
              <a:latin typeface="Arial" panose="020B0604020202020204" pitchFamily="34" charset="0"/>
              <a:cs typeface="Arial" panose="020B0604020202020204" pitchFamily="34" charset="0"/>
            </a:endParaRPr>
          </a:p>
          <a:p>
            <a:r>
              <a:rPr lang="en-GB" dirty="0">
                <a:solidFill>
                  <a:srgbClr val="3A4972"/>
                </a:solidFill>
                <a:latin typeface="Arial" panose="020B0604020202020204" pitchFamily="34" charset="0"/>
                <a:cs typeface="Arial" panose="020B0604020202020204" pitchFamily="34" charset="0"/>
              </a:rPr>
              <a:t>Compliance to legislation and governance frameworks evidences trustworthiness thus increasing confidence </a:t>
            </a:r>
          </a:p>
          <a:p>
            <a:r>
              <a:rPr lang="en-GB" dirty="0">
                <a:solidFill>
                  <a:srgbClr val="3A4972"/>
                </a:solidFill>
                <a:latin typeface="Arial" panose="020B0604020202020204" pitchFamily="34" charset="0"/>
                <a:cs typeface="Arial" panose="020B0604020202020204" pitchFamily="34" charset="0"/>
              </a:rPr>
              <a:t>(Nix, </a:t>
            </a:r>
            <a:r>
              <a:rPr lang="en-GB" dirty="0" err="1">
                <a:solidFill>
                  <a:srgbClr val="3A4972"/>
                </a:solidFill>
                <a:latin typeface="Arial" panose="020B0604020202020204" pitchFamily="34" charset="0"/>
                <a:cs typeface="Arial" panose="020B0604020202020204" pitchFamily="34" charset="0"/>
              </a:rPr>
              <a:t>Onisiforou</a:t>
            </a:r>
            <a:r>
              <a:rPr lang="en-GB" dirty="0">
                <a:solidFill>
                  <a:srgbClr val="3A4972"/>
                </a:solidFill>
                <a:latin typeface="Arial" panose="020B0604020202020204" pitchFamily="34" charset="0"/>
                <a:cs typeface="Arial" panose="020B0604020202020204" pitchFamily="34" charset="0"/>
              </a:rPr>
              <a:t> and Painter, 2022).</a:t>
            </a:r>
          </a:p>
        </p:txBody>
      </p:sp>
      <p:sp>
        <p:nvSpPr>
          <p:cNvPr id="2" name="TextBox 1">
            <a:extLst>
              <a:ext uri="{FF2B5EF4-FFF2-40B4-BE49-F238E27FC236}">
                <a16:creationId xmlns:a16="http://schemas.microsoft.com/office/drawing/2014/main" id="{83C97F74-756B-EC52-D260-84C8BA0A737B}"/>
              </a:ext>
            </a:extLst>
          </p:cNvPr>
          <p:cNvSpPr txBox="1"/>
          <p:nvPr/>
        </p:nvSpPr>
        <p:spPr>
          <a:xfrm>
            <a:off x="152399" y="5391704"/>
            <a:ext cx="11637434" cy="1200329"/>
          </a:xfrm>
          <a:prstGeom prst="rect">
            <a:avLst/>
          </a:prstGeom>
          <a:noFill/>
        </p:spPr>
        <p:txBody>
          <a:bodyPr wrap="square" rtlCol="0">
            <a:spAutoFit/>
          </a:bodyPr>
          <a:lstStyle/>
          <a:p>
            <a:r>
              <a:rPr lang="en-GB" dirty="0">
                <a:solidFill>
                  <a:srgbClr val="3A4972"/>
                </a:solidFill>
                <a:latin typeface="Arial" panose="020B0604020202020204" pitchFamily="34" charset="0"/>
                <a:cs typeface="Arial" panose="020B0604020202020204" pitchFamily="34" charset="0"/>
              </a:rPr>
              <a:t>AI is trained on data. </a:t>
            </a:r>
          </a:p>
          <a:p>
            <a:r>
              <a:rPr lang="en-GB" dirty="0">
                <a:solidFill>
                  <a:srgbClr val="3A4972"/>
                </a:solidFill>
                <a:latin typeface="Arial" panose="020B0604020202020204" pitchFamily="34" charset="0"/>
                <a:cs typeface="Arial" panose="020B0604020202020204" pitchFamily="34" charset="0"/>
              </a:rPr>
              <a:t>Human data may reflect bias or unethical practice; geographical data may reflect demographic profiles </a:t>
            </a:r>
          </a:p>
          <a:p>
            <a:endParaRPr lang="en-GB" dirty="0">
              <a:solidFill>
                <a:srgbClr val="3A4972"/>
              </a:solidFill>
              <a:latin typeface="Arial" panose="020B0604020202020204" pitchFamily="34" charset="0"/>
              <a:cs typeface="Arial" panose="020B0604020202020204" pitchFamily="34" charset="0"/>
            </a:endParaRPr>
          </a:p>
          <a:p>
            <a:r>
              <a:rPr lang="en-GB" dirty="0">
                <a:solidFill>
                  <a:srgbClr val="3A4972"/>
                </a:solidFill>
                <a:latin typeface="Arial" panose="020B0604020202020204" pitchFamily="34" charset="0"/>
                <a:cs typeface="Arial" panose="020B0604020202020204" pitchFamily="34" charset="0"/>
              </a:rPr>
              <a:t>The contextual nuances derived from human interactions can not be replaced by AI (Armstrong, 2025).</a:t>
            </a:r>
          </a:p>
        </p:txBody>
      </p:sp>
      <p:graphicFrame>
        <p:nvGraphicFramePr>
          <p:cNvPr id="10" name="Diagram 9">
            <a:extLst>
              <a:ext uri="{FF2B5EF4-FFF2-40B4-BE49-F238E27FC236}">
                <a16:creationId xmlns:a16="http://schemas.microsoft.com/office/drawing/2014/main" id="{E71FE290-8323-C691-B9B7-668ADC05C0AA}"/>
              </a:ext>
            </a:extLst>
          </p:cNvPr>
          <p:cNvGraphicFramePr/>
          <p:nvPr>
            <p:extLst>
              <p:ext uri="{D42A27DB-BD31-4B8C-83A1-F6EECF244321}">
                <p14:modId xmlns:p14="http://schemas.microsoft.com/office/powerpoint/2010/main" val="2901252185"/>
              </p:ext>
            </p:extLst>
          </p:nvPr>
        </p:nvGraphicFramePr>
        <p:xfrm>
          <a:off x="152399" y="2844801"/>
          <a:ext cx="7935551" cy="238180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32578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BE393-F9C3-3664-76AD-DB7C33F530C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C1CC565-8A25-9660-58D2-A70824B22FB6}"/>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D9FDC733-31BE-D69B-8C4C-997C4462728C}"/>
              </a:ext>
            </a:extLst>
          </p:cNvPr>
          <p:cNvPicPr/>
          <p:nvPr/>
        </p:nvPicPr>
        <p:blipFill>
          <a:blip r:embed="rId4"/>
          <a:stretch>
            <a:fillRect/>
          </a:stretch>
        </p:blipFill>
        <p:spPr>
          <a:xfrm>
            <a:off x="43021" y="15241"/>
            <a:ext cx="2483870" cy="584529"/>
          </a:xfrm>
          <a:prstGeom prst="rect">
            <a:avLst/>
          </a:prstGeom>
        </p:spPr>
      </p:pic>
      <p:sp>
        <p:nvSpPr>
          <p:cNvPr id="15" name="Text Box 30">
            <a:extLst>
              <a:ext uri="{FF2B5EF4-FFF2-40B4-BE49-F238E27FC236}">
                <a16:creationId xmlns:a16="http://schemas.microsoft.com/office/drawing/2014/main" id="{C2B6994C-C6F5-635E-7848-1DB4BD056132}"/>
              </a:ext>
            </a:extLst>
          </p:cNvPr>
          <p:cNvSpPr txBox="1"/>
          <p:nvPr/>
        </p:nvSpPr>
        <p:spPr>
          <a:xfrm>
            <a:off x="2987749" y="15241"/>
            <a:ext cx="5156791" cy="63578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lvl="0"/>
            <a:r>
              <a:rPr lang="en-GB" sz="3400" dirty="0">
                <a:solidFill>
                  <a:srgbClr val="3A4972"/>
                </a:solidFill>
                <a:latin typeface="Arial" panose="020B0604020202020204" pitchFamily="34" charset="0"/>
                <a:cs typeface="Arial" panose="020B0604020202020204" pitchFamily="34" charset="0"/>
              </a:rPr>
              <a:t>Diversity to Build Trust</a:t>
            </a:r>
          </a:p>
        </p:txBody>
      </p:sp>
      <p:sp>
        <p:nvSpPr>
          <p:cNvPr id="21" name="TextBox 20">
            <a:extLst>
              <a:ext uri="{FF2B5EF4-FFF2-40B4-BE49-F238E27FC236}">
                <a16:creationId xmlns:a16="http://schemas.microsoft.com/office/drawing/2014/main" id="{2A27647C-DC47-DDC2-8F56-21038802CA61}"/>
              </a:ext>
            </a:extLst>
          </p:cNvPr>
          <p:cNvSpPr txBox="1"/>
          <p:nvPr/>
        </p:nvSpPr>
        <p:spPr>
          <a:xfrm>
            <a:off x="0" y="1130301"/>
            <a:ext cx="12192000" cy="2031325"/>
          </a:xfrm>
          <a:prstGeom prst="rect">
            <a:avLst/>
          </a:prstGeom>
          <a:noFill/>
        </p:spPr>
        <p:txBody>
          <a:bodyPr wrap="square">
            <a:spAutoFit/>
          </a:bodyPr>
          <a:lstStyle/>
          <a:p>
            <a:r>
              <a:rPr lang="en-GB" dirty="0">
                <a:solidFill>
                  <a:srgbClr val="3A4972"/>
                </a:solidFill>
                <a:latin typeface="Arial" panose="020B0604020202020204" pitchFamily="34" charset="0"/>
                <a:cs typeface="Arial" panose="020B0604020202020204" pitchFamily="34" charset="0"/>
              </a:rPr>
              <a:t>Successful adoption necessitates a broad range of experiences, views and qualities to allow culturally informed interventions. </a:t>
            </a:r>
          </a:p>
          <a:p>
            <a:endParaRPr lang="en-GB" dirty="0">
              <a:solidFill>
                <a:srgbClr val="3A4972"/>
              </a:solidFill>
              <a:latin typeface="Arial" panose="020B0604020202020204" pitchFamily="34" charset="0"/>
              <a:cs typeface="Arial" panose="020B0604020202020204" pitchFamily="34" charset="0"/>
            </a:endParaRPr>
          </a:p>
          <a:p>
            <a:r>
              <a:rPr lang="en-GB" dirty="0">
                <a:solidFill>
                  <a:srgbClr val="3A4972"/>
                </a:solidFill>
                <a:latin typeface="Arial" panose="020B0604020202020204" pitchFamily="34" charset="0"/>
                <a:cs typeface="Arial" panose="020B0604020202020204" pitchFamily="34" charset="0"/>
              </a:rPr>
              <a:t>Using the established taskforce, design a communication and engagement strategy to onboard stakeholders to help inform AI adoption through an EDI lens. </a:t>
            </a:r>
          </a:p>
          <a:p>
            <a:endParaRPr lang="en-GB" dirty="0">
              <a:solidFill>
                <a:srgbClr val="3A4972"/>
              </a:solidFill>
              <a:latin typeface="Arial" panose="020B0604020202020204" pitchFamily="34" charset="0"/>
              <a:cs typeface="Arial" panose="020B0604020202020204" pitchFamily="34" charset="0"/>
            </a:endParaRPr>
          </a:p>
          <a:p>
            <a:r>
              <a:rPr lang="en-GB" dirty="0">
                <a:solidFill>
                  <a:srgbClr val="3A4972"/>
                </a:solidFill>
                <a:latin typeface="Arial" panose="020B0604020202020204" pitchFamily="34" charset="0"/>
                <a:cs typeface="Arial" panose="020B0604020202020204" pitchFamily="34" charset="0"/>
              </a:rPr>
              <a:t>Human centric and informed by lived experiences. </a:t>
            </a:r>
          </a:p>
        </p:txBody>
      </p:sp>
      <p:pic>
        <p:nvPicPr>
          <p:cNvPr id="22" name="Picture 21">
            <a:extLst>
              <a:ext uri="{FF2B5EF4-FFF2-40B4-BE49-F238E27FC236}">
                <a16:creationId xmlns:a16="http://schemas.microsoft.com/office/drawing/2014/main" id="{D1462708-016C-EFD7-478B-00B20749972F}"/>
              </a:ext>
            </a:extLst>
          </p:cNvPr>
          <p:cNvPicPr>
            <a:picLocks noChangeAspect="1"/>
          </p:cNvPicPr>
          <p:nvPr/>
        </p:nvPicPr>
        <p:blipFill>
          <a:blip r:embed="rId5"/>
          <a:stretch>
            <a:fillRect/>
          </a:stretch>
        </p:blipFill>
        <p:spPr>
          <a:xfrm>
            <a:off x="1" y="3563876"/>
            <a:ext cx="12192000" cy="3278883"/>
          </a:xfrm>
          <a:prstGeom prst="rect">
            <a:avLst/>
          </a:prstGeom>
        </p:spPr>
      </p:pic>
    </p:spTree>
    <p:extLst>
      <p:ext uri="{BB962C8B-B14F-4D97-AF65-F5344CB8AC3E}">
        <p14:creationId xmlns:p14="http://schemas.microsoft.com/office/powerpoint/2010/main" val="3939179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CDCE1-A895-5814-7C56-1B8EF8794A4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F1FD7DE-2AC2-325E-F744-A3BD874A0445}"/>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4DF2B4E2-E69A-8277-08DE-12510C7D991E}"/>
              </a:ext>
            </a:extLst>
          </p:cNvPr>
          <p:cNvPicPr/>
          <p:nvPr/>
        </p:nvPicPr>
        <p:blipFill>
          <a:blip r:embed="rId4"/>
          <a:stretch>
            <a:fillRect/>
          </a:stretch>
        </p:blipFill>
        <p:spPr>
          <a:xfrm>
            <a:off x="43021" y="15241"/>
            <a:ext cx="2483870" cy="584529"/>
          </a:xfrm>
          <a:prstGeom prst="rect">
            <a:avLst/>
          </a:prstGeom>
        </p:spPr>
      </p:pic>
      <p:pic>
        <p:nvPicPr>
          <p:cNvPr id="36" name="Picture 35">
            <a:extLst>
              <a:ext uri="{FF2B5EF4-FFF2-40B4-BE49-F238E27FC236}">
                <a16:creationId xmlns:a16="http://schemas.microsoft.com/office/drawing/2014/main" id="{4ED32FD9-6AD2-4283-5023-551BB1F53D94}"/>
              </a:ext>
            </a:extLst>
          </p:cNvPr>
          <p:cNvPicPr>
            <a:picLocks noChangeAspect="1"/>
          </p:cNvPicPr>
          <p:nvPr/>
        </p:nvPicPr>
        <p:blipFill>
          <a:blip r:embed="rId5"/>
          <a:stretch>
            <a:fillRect/>
          </a:stretch>
        </p:blipFill>
        <p:spPr>
          <a:xfrm>
            <a:off x="114422" y="723016"/>
            <a:ext cx="2522452" cy="6119747"/>
          </a:xfrm>
          <a:prstGeom prst="rect">
            <a:avLst/>
          </a:prstGeom>
        </p:spPr>
      </p:pic>
      <p:pic>
        <p:nvPicPr>
          <p:cNvPr id="37" name="Picture 36">
            <a:extLst>
              <a:ext uri="{FF2B5EF4-FFF2-40B4-BE49-F238E27FC236}">
                <a16:creationId xmlns:a16="http://schemas.microsoft.com/office/drawing/2014/main" id="{BC0EDF80-7EF3-E147-D6BF-31CFEA9FBA84}"/>
              </a:ext>
            </a:extLst>
          </p:cNvPr>
          <p:cNvPicPr>
            <a:picLocks noChangeAspect="1"/>
          </p:cNvPicPr>
          <p:nvPr/>
        </p:nvPicPr>
        <p:blipFill>
          <a:blip r:embed="rId5"/>
          <a:stretch>
            <a:fillRect/>
          </a:stretch>
        </p:blipFill>
        <p:spPr>
          <a:xfrm flipH="1">
            <a:off x="9708130" y="499730"/>
            <a:ext cx="2483870" cy="6343030"/>
          </a:xfrm>
          <a:prstGeom prst="rect">
            <a:avLst/>
          </a:prstGeom>
        </p:spPr>
      </p:pic>
      <p:sp>
        <p:nvSpPr>
          <p:cNvPr id="38" name="Text Box 30">
            <a:extLst>
              <a:ext uri="{FF2B5EF4-FFF2-40B4-BE49-F238E27FC236}">
                <a16:creationId xmlns:a16="http://schemas.microsoft.com/office/drawing/2014/main" id="{B2DB9F8F-57C5-896D-AED2-A58176E51B34}"/>
              </a:ext>
            </a:extLst>
          </p:cNvPr>
          <p:cNvSpPr txBox="1"/>
          <p:nvPr/>
        </p:nvSpPr>
        <p:spPr>
          <a:xfrm>
            <a:off x="2034610" y="2577424"/>
            <a:ext cx="8612373" cy="3780846"/>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0" tIns="0" rIns="0" bIns="0" numCol="1" spcCol="0" rtlCol="0" fromWordArt="0" anchor="t" anchorCtr="0" forceAA="0" compatLnSpc="1">
            <a:prstTxWarp prst="textNoShape">
              <a:avLst/>
            </a:prstTxWarp>
            <a:noAutofit/>
          </a:bodyPr>
          <a:lstStyle/>
          <a:p>
            <a:pPr>
              <a:buNone/>
            </a:pPr>
            <a:r>
              <a:rPr lang="en-GB" sz="3600" dirty="0">
                <a:solidFill>
                  <a:srgbClr val="3A4972"/>
                </a:solidFill>
                <a:latin typeface="Arial" panose="020B0604020202020204" pitchFamily="34" charset="0"/>
                <a:ea typeface="SimSun" panose="02010600030101010101" pitchFamily="2" charset="-122"/>
                <a:cs typeface="Arial" panose="020B0604020202020204" pitchFamily="34" charset="0"/>
              </a:rPr>
              <a:t>Diolch </a:t>
            </a:r>
            <a:r>
              <a:rPr lang="en-GB" sz="3600" dirty="0" err="1">
                <a:solidFill>
                  <a:srgbClr val="3A4972"/>
                </a:solidFill>
                <a:latin typeface="Arial" panose="020B0604020202020204" pitchFamily="34" charset="0"/>
                <a:ea typeface="SimSun" panose="02010600030101010101" pitchFamily="2" charset="-122"/>
                <a:cs typeface="Arial" panose="020B0604020202020204" pitchFamily="34" charset="0"/>
              </a:rPr>
              <a:t>yn</a:t>
            </a:r>
            <a:r>
              <a:rPr lang="en-GB" sz="3600" dirty="0">
                <a:solidFill>
                  <a:srgbClr val="3A4972"/>
                </a:solidFill>
                <a:latin typeface="Arial" panose="020B0604020202020204" pitchFamily="34" charset="0"/>
                <a:ea typeface="SimSun" panose="02010600030101010101" pitchFamily="2" charset="-122"/>
                <a:cs typeface="Arial" panose="020B0604020202020204" pitchFamily="34" charset="0"/>
              </a:rPr>
              <a:t> </a:t>
            </a:r>
            <a:r>
              <a:rPr lang="en-GB" sz="3600" dirty="0" err="1">
                <a:solidFill>
                  <a:srgbClr val="3A4972"/>
                </a:solidFill>
                <a:latin typeface="Arial" panose="020B0604020202020204" pitchFamily="34" charset="0"/>
                <a:ea typeface="SimSun" panose="02010600030101010101" pitchFamily="2" charset="-122"/>
                <a:cs typeface="Arial" panose="020B0604020202020204" pitchFamily="34" charset="0"/>
              </a:rPr>
              <a:t>fawr</a:t>
            </a:r>
            <a:r>
              <a:rPr lang="en-GB" sz="3600" dirty="0">
                <a:solidFill>
                  <a:srgbClr val="3A4972"/>
                </a:solidFill>
                <a:latin typeface="Arial" panose="020B0604020202020204" pitchFamily="34" charset="0"/>
                <a:ea typeface="SimSun" panose="02010600030101010101" pitchFamily="2" charset="-122"/>
                <a:cs typeface="Arial" panose="020B0604020202020204" pitchFamily="34" charset="0"/>
              </a:rPr>
              <a:t> </a:t>
            </a:r>
            <a:r>
              <a:rPr lang="en-GB" sz="3600" dirty="0" err="1">
                <a:solidFill>
                  <a:srgbClr val="3A4972"/>
                </a:solidFill>
                <a:latin typeface="Arial" panose="020B0604020202020204" pitchFamily="34" charset="0"/>
                <a:ea typeface="SimSun" panose="02010600030101010101" pitchFamily="2" charset="-122"/>
                <a:cs typeface="Arial" panose="020B0604020202020204" pitchFamily="34" charset="0"/>
              </a:rPr>
              <a:t>Iawn</a:t>
            </a:r>
            <a:r>
              <a:rPr lang="en-GB" sz="3600" dirty="0">
                <a:solidFill>
                  <a:srgbClr val="3A4972"/>
                </a:solidFill>
                <a:latin typeface="Arial" panose="020B0604020202020204" pitchFamily="34" charset="0"/>
                <a:ea typeface="SimSun" panose="02010600030101010101" pitchFamily="2" charset="-122"/>
                <a:cs typeface="Arial" panose="020B0604020202020204" pitchFamily="34" charset="0"/>
              </a:rPr>
              <a:t>; </a:t>
            </a:r>
            <a:r>
              <a:rPr lang="en-GB" sz="3600" dirty="0" err="1">
                <a:solidFill>
                  <a:srgbClr val="C1A875"/>
                </a:solidFill>
                <a:latin typeface="Arial" panose="020B0604020202020204" pitchFamily="34" charset="0"/>
                <a:ea typeface="SimSun" panose="02010600030101010101" pitchFamily="2" charset="-122"/>
                <a:cs typeface="Arial" panose="020B0604020202020204" pitchFamily="34" charset="0"/>
              </a:rPr>
              <a:t>Unrhyw</a:t>
            </a:r>
            <a:r>
              <a:rPr lang="en-GB" sz="3600" dirty="0">
                <a:solidFill>
                  <a:srgbClr val="C1A875"/>
                </a:solidFill>
                <a:latin typeface="Arial" panose="020B0604020202020204" pitchFamily="34" charset="0"/>
                <a:ea typeface="SimSun" panose="02010600030101010101" pitchFamily="2" charset="-122"/>
                <a:cs typeface="Arial" panose="020B0604020202020204" pitchFamily="34" charset="0"/>
              </a:rPr>
              <a:t> </a:t>
            </a:r>
            <a:r>
              <a:rPr lang="en-GB" sz="3600" dirty="0" err="1">
                <a:solidFill>
                  <a:srgbClr val="C1A875"/>
                </a:solidFill>
                <a:latin typeface="Arial" panose="020B0604020202020204" pitchFamily="34" charset="0"/>
                <a:ea typeface="SimSun" panose="02010600030101010101" pitchFamily="2" charset="-122"/>
                <a:cs typeface="Arial" panose="020B0604020202020204" pitchFamily="34" charset="0"/>
              </a:rPr>
              <a:t>gwestiynau</a:t>
            </a:r>
            <a:r>
              <a:rPr lang="en-GB" sz="3600" dirty="0">
                <a:solidFill>
                  <a:srgbClr val="C1A875"/>
                </a:solidFill>
                <a:latin typeface="Arial" panose="020B0604020202020204" pitchFamily="34" charset="0"/>
                <a:ea typeface="SimSun" panose="02010600030101010101" pitchFamily="2" charset="-122"/>
                <a:cs typeface="Arial" panose="020B0604020202020204" pitchFamily="34" charset="0"/>
              </a:rPr>
              <a:t>? </a:t>
            </a:r>
          </a:p>
          <a:p>
            <a:pPr>
              <a:buNone/>
            </a:pPr>
            <a:endParaRPr lang="en-GB" sz="3600" dirty="0">
              <a:solidFill>
                <a:srgbClr val="C1A875"/>
              </a:solidFill>
              <a:latin typeface="Arial" panose="020B0604020202020204" pitchFamily="34" charset="0"/>
              <a:ea typeface="SimSun" panose="02010600030101010101" pitchFamily="2" charset="-122"/>
              <a:cs typeface="Arial" panose="020B0604020202020204" pitchFamily="34" charset="0"/>
            </a:endParaRPr>
          </a:p>
          <a:p>
            <a:pPr>
              <a:buNone/>
            </a:pPr>
            <a:endParaRPr lang="en-GB" sz="2800" dirty="0">
              <a:solidFill>
                <a:srgbClr val="262626"/>
              </a:solidFill>
              <a:latin typeface="Arial" panose="020B0604020202020204" pitchFamily="34" charset="0"/>
              <a:ea typeface="SimSun" panose="02010600030101010101" pitchFamily="2" charset="-122"/>
              <a:cs typeface="Arial" panose="020B0604020202020204" pitchFamily="34" charset="0"/>
            </a:endParaRPr>
          </a:p>
          <a:p>
            <a:pPr>
              <a:buNone/>
            </a:pPr>
            <a:endParaRPr lang="en-GB" sz="2800" dirty="0">
              <a:solidFill>
                <a:srgbClr val="262626"/>
              </a:solidFill>
              <a:latin typeface="Arial" panose="020B0604020202020204" pitchFamily="34" charset="0"/>
              <a:ea typeface="SimSun" panose="02010600030101010101" pitchFamily="2" charset="-122"/>
              <a:cs typeface="Arial" panose="020B0604020202020204" pitchFamily="34" charset="0"/>
            </a:endParaRPr>
          </a:p>
          <a:p>
            <a:pPr>
              <a:buNone/>
            </a:pPr>
            <a:r>
              <a:rPr lang="en-GB" sz="3600" dirty="0">
                <a:solidFill>
                  <a:srgbClr val="3A4972"/>
                </a:solidFill>
                <a:latin typeface="Arial" panose="020B0604020202020204" pitchFamily="34" charset="0"/>
                <a:ea typeface="SimSun" panose="02010600030101010101" pitchFamily="2" charset="-122"/>
                <a:cs typeface="Arial" panose="020B0604020202020204" pitchFamily="34" charset="0"/>
              </a:rPr>
              <a:t>Thank you very much; </a:t>
            </a:r>
            <a:r>
              <a:rPr lang="en-GB" sz="3600" dirty="0">
                <a:solidFill>
                  <a:srgbClr val="C1A875"/>
                </a:solidFill>
                <a:latin typeface="Arial" panose="020B0604020202020204" pitchFamily="34" charset="0"/>
                <a:ea typeface="SimSun" panose="02010600030101010101" pitchFamily="2" charset="-122"/>
                <a:cs typeface="Arial" panose="020B0604020202020204" pitchFamily="34" charset="0"/>
              </a:rPr>
              <a:t>Any Questions?</a:t>
            </a:r>
            <a:endParaRPr lang="en-GB" sz="1400" dirty="0">
              <a:solidFill>
                <a:srgbClr val="C1A875"/>
              </a:solidFill>
              <a:ea typeface="SimSun" panose="02010600030101010101" pitchFamily="2" charset="-122"/>
              <a:cs typeface="Arial" panose="020B0604020202020204" pitchFamily="34" charset="0"/>
            </a:endParaRPr>
          </a:p>
        </p:txBody>
      </p:sp>
    </p:spTree>
    <p:extLst>
      <p:ext uri="{BB962C8B-B14F-4D97-AF65-F5344CB8AC3E}">
        <p14:creationId xmlns:p14="http://schemas.microsoft.com/office/powerpoint/2010/main" val="887768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FB511-2EE1-F308-F28A-587AAFD57FD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AC5E5A4-E82A-1984-F19A-BCB11F97268B}"/>
              </a:ext>
            </a:extLst>
          </p:cNvPr>
          <p:cNvPicPr/>
          <p:nvPr/>
        </p:nvPicPr>
        <p:blipFill>
          <a:blip r:embed="rId3"/>
          <a:stretch>
            <a:fillRect/>
          </a:stretch>
        </p:blipFill>
        <p:spPr>
          <a:xfrm>
            <a:off x="43021" y="15241"/>
            <a:ext cx="2483870" cy="584529"/>
          </a:xfrm>
          <a:prstGeom prst="rect">
            <a:avLst/>
          </a:prstGeom>
        </p:spPr>
      </p:pic>
      <p:pic>
        <p:nvPicPr>
          <p:cNvPr id="4" name="Picture 3">
            <a:extLst>
              <a:ext uri="{FF2B5EF4-FFF2-40B4-BE49-F238E27FC236}">
                <a16:creationId xmlns:a16="http://schemas.microsoft.com/office/drawing/2014/main" id="{E5B32C00-675C-FFEC-E0B0-0211040D30E0}"/>
              </a:ext>
            </a:extLst>
          </p:cNvPr>
          <p:cNvPicPr/>
          <p:nvPr/>
        </p:nvPicPr>
        <p:blipFill>
          <a:blip r:embed="rId4"/>
          <a:stretch>
            <a:fillRect/>
          </a:stretch>
        </p:blipFill>
        <p:spPr>
          <a:xfrm>
            <a:off x="0" y="3"/>
            <a:ext cx="12192000" cy="733776"/>
          </a:xfrm>
          <a:prstGeom prst="rect">
            <a:avLst/>
          </a:prstGeom>
        </p:spPr>
      </p:pic>
      <p:sp>
        <p:nvSpPr>
          <p:cNvPr id="2" name="TextBox 1">
            <a:extLst>
              <a:ext uri="{FF2B5EF4-FFF2-40B4-BE49-F238E27FC236}">
                <a16:creationId xmlns:a16="http://schemas.microsoft.com/office/drawing/2014/main" id="{A56CFE8A-1FFF-C261-CDE9-7C7B9639CD82}"/>
              </a:ext>
            </a:extLst>
          </p:cNvPr>
          <p:cNvSpPr txBox="1"/>
          <p:nvPr/>
        </p:nvSpPr>
        <p:spPr>
          <a:xfrm>
            <a:off x="43023" y="749017"/>
            <a:ext cx="12148977" cy="6017032"/>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Armstrong, M. (2025) </a:t>
            </a:r>
            <a:r>
              <a:rPr lang="en-US" sz="1100" i="1" dirty="0">
                <a:latin typeface="Arial" panose="020B0604020202020204" pitchFamily="34" charset="0"/>
                <a:cs typeface="Arial" panose="020B0604020202020204" pitchFamily="34" charset="0"/>
              </a:rPr>
              <a:t>Armstrong’s handbook of strategic human resource management : improve business performance through strategic people management</a:t>
            </a:r>
            <a:r>
              <a:rPr lang="en-US" sz="1100" dirty="0">
                <a:latin typeface="Arial" panose="020B0604020202020204" pitchFamily="34" charset="0"/>
                <a:cs typeface="Arial" panose="020B0604020202020204" pitchFamily="34" charset="0"/>
              </a:rPr>
              <a:t>. Eighth edition. London: KoganPage.</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Cassidy, N. (2024) Skilling up your organisation now and for the future [Podcast]. 19 November 2024. Available at: https://soundcloud.com/cipd/skilling-up-now-and-for-the-future?utm_source=www.cipd.org&amp;utm_campaign=wtshare&amp;utm_medium=widget&amp;utm_content=https%253A%252F%252Fsoundcloud.com%252Fcipd%252Fskilling-up-now-and-for-</a:t>
            </a:r>
          </a:p>
          <a:p>
            <a:r>
              <a:rPr lang="en-GB" sz="1100" dirty="0">
                <a:latin typeface="Arial" panose="020B0604020202020204" pitchFamily="34" charset="0"/>
                <a:cs typeface="Arial" panose="020B0604020202020204" pitchFamily="34" charset="0"/>
              </a:rPr>
              <a:t>the-future (Accessed: 05 September 2025).</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CIPD (2025a). </a:t>
            </a:r>
            <a:r>
              <a:rPr lang="en-US" sz="1100" i="1" dirty="0">
                <a:latin typeface="Arial" panose="020B0604020202020204" pitchFamily="34" charset="0"/>
                <a:cs typeface="Arial" panose="020B0604020202020204" pitchFamily="34" charset="0"/>
              </a:rPr>
              <a:t>People Analytics. </a:t>
            </a:r>
            <a:r>
              <a:rPr lang="en-US" sz="1100" dirty="0">
                <a:latin typeface="Arial" panose="020B0604020202020204" pitchFamily="34" charset="0"/>
                <a:cs typeface="Arial" panose="020B0604020202020204" pitchFamily="34" charset="0"/>
              </a:rPr>
              <a:t>Available At: https://www.cipd.org/uk/knowledge/factsheets/analytics-factsheet/#five (Accessed: 16 July 2025).</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CIPD (2025b) </a:t>
            </a:r>
            <a:r>
              <a:rPr lang="en-US" sz="1100" i="1" dirty="0">
                <a:latin typeface="Arial" panose="020B0604020202020204" pitchFamily="34" charset="0"/>
                <a:cs typeface="Arial" panose="020B0604020202020204" pitchFamily="34" charset="0"/>
              </a:rPr>
              <a:t>Resetting EDI and reaffirming inclusion. </a:t>
            </a:r>
            <a:r>
              <a:rPr lang="en-US" sz="1100" dirty="0">
                <a:latin typeface="Arial" panose="020B0604020202020204" pitchFamily="34" charset="0"/>
                <a:cs typeface="Arial" panose="020B0604020202020204" pitchFamily="34" charset="0"/>
              </a:rPr>
              <a:t>Available At:  https://www.cipd.org/globalassets/media/knowledge/knowledge-hub/reports/2025-pdfs/8841-resetting-edi-and-reaffirming-inclusion.pdf (Accessed: 11 September 2025).</a:t>
            </a:r>
          </a:p>
          <a:p>
            <a:endParaRPr lang="en-US" sz="1100" i="1"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GOV.UK (2025). </a:t>
            </a:r>
            <a:r>
              <a:rPr lang="en-US" sz="1100" i="1" dirty="0">
                <a:latin typeface="Arial" panose="020B0604020202020204" pitchFamily="34" charset="0"/>
                <a:cs typeface="Arial" panose="020B0604020202020204" pitchFamily="34" charset="0"/>
              </a:rPr>
              <a:t>The People Factor: A human-</a:t>
            </a:r>
            <a:r>
              <a:rPr lang="en-US" sz="1100" i="1" dirty="0" err="1">
                <a:latin typeface="Arial" panose="020B0604020202020204" pitchFamily="34" charset="0"/>
                <a:cs typeface="Arial" panose="020B0604020202020204" pitchFamily="34" charset="0"/>
              </a:rPr>
              <a:t>centred</a:t>
            </a:r>
            <a:r>
              <a:rPr lang="en-US" sz="1100" i="1" dirty="0">
                <a:latin typeface="Arial" panose="020B0604020202020204" pitchFamily="34" charset="0"/>
                <a:cs typeface="Arial" panose="020B0604020202020204" pitchFamily="34" charset="0"/>
              </a:rPr>
              <a:t> approach to scaling AI tools. </a:t>
            </a:r>
            <a:r>
              <a:rPr lang="en-US" sz="1100" dirty="0">
                <a:latin typeface="Arial" panose="020B0604020202020204" pitchFamily="34" charset="0"/>
                <a:cs typeface="Arial" panose="020B0604020202020204" pitchFamily="34" charset="0"/>
              </a:rPr>
              <a:t>Available at: https://www.gov.uk/government/publications/a-human-centred-approach-to-scaling-and-de-risking-ai-tools/the-people-factor-a-human-centred-approach-to-scaling-ai-tools-html (Accessed: 14 September 2025).</a:t>
            </a:r>
            <a:endParaRPr lang="en-US" sz="1100" i="1"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HDUHB (2025a). </a:t>
            </a:r>
            <a:r>
              <a:rPr lang="en-US" sz="1100" i="1" dirty="0">
                <a:latin typeface="Arial" panose="020B0604020202020204" pitchFamily="34" charset="0"/>
                <a:cs typeface="Arial" panose="020B0604020202020204" pitchFamily="34" charset="0"/>
              </a:rPr>
              <a:t>Annual Plan 2025-2025</a:t>
            </a:r>
            <a:r>
              <a:rPr lang="en-US" sz="1100" dirty="0">
                <a:latin typeface="Arial" panose="020B0604020202020204" pitchFamily="34" charset="0"/>
                <a:cs typeface="Arial" panose="020B0604020202020204" pitchFamily="34" charset="0"/>
              </a:rPr>
              <a:t>. Available at: https://hduhb.nhs.wales/about-us/your-health-board/board-meetings-2025/board-agenda-and-papers-27-march-2025/board-agenda-and-papers-27-march-2025/8-annual-plan-2025-26-pdf/ (Accessed: 15 August 2025).</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HDUHB (2025b) </a:t>
            </a:r>
            <a:r>
              <a:rPr lang="en-US" sz="1100" i="1" dirty="0">
                <a:latin typeface="Arial" panose="020B0604020202020204" pitchFamily="34" charset="0"/>
                <a:cs typeface="Arial" panose="020B0604020202020204" pitchFamily="34" charset="0"/>
              </a:rPr>
              <a:t>Proposal of Ambient AI within the Health Board </a:t>
            </a:r>
            <a:r>
              <a:rPr lang="en-US" sz="1100" dirty="0">
                <a:latin typeface="Arial" panose="020B0604020202020204" pitchFamily="34" charset="0"/>
                <a:cs typeface="Arial" panose="020B0604020202020204" pitchFamily="34" charset="0"/>
              </a:rPr>
              <a:t>Available at: https://hduhb.nhs.wales/about-us/governance-arrangements/board-committees/digital-data-and-innovation-committee-ddic/digital-data-and-innovation-committee-22-july-2025/3-8-proposal-of-ambient-ai-within-the-health-board/ (Accessed: 11 September 2025).</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HDUHB (2025c) </a:t>
            </a:r>
            <a:r>
              <a:rPr lang="en-US" sz="1100" i="1" dirty="0">
                <a:latin typeface="Arial" panose="020B0604020202020204" pitchFamily="34" charset="0"/>
                <a:cs typeface="Arial" panose="020B0604020202020204" pitchFamily="34" charset="0"/>
              </a:rPr>
              <a:t>Equality, Diversity and Inclusion (EDI) Update </a:t>
            </a:r>
            <a:r>
              <a:rPr lang="en-US" sz="1100" dirty="0">
                <a:latin typeface="Arial" panose="020B0604020202020204" pitchFamily="34" charset="0"/>
                <a:cs typeface="Arial" panose="020B0604020202020204" pitchFamily="34" charset="0"/>
              </a:rPr>
              <a:t>Available at: https://hduhb.nhs.wales/about-us/governance-arrangements/board-committees/people-organisational-development-and-culture-committee-podcc/podcc-19-august-2025/3-1-equality-diversity-and-inclusion-update/ (Accessed: 11 September 2025)</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HDUHB (2025d) </a:t>
            </a:r>
            <a:r>
              <a:rPr lang="en-US" sz="1100" i="1" dirty="0">
                <a:latin typeface="Arial" panose="020B0604020202020204" pitchFamily="34" charset="0"/>
                <a:cs typeface="Arial" panose="020B0604020202020204" pitchFamily="34" charset="0"/>
              </a:rPr>
              <a:t>Digital, Data and Innovation Committee Meeting. </a:t>
            </a:r>
            <a:r>
              <a:rPr lang="en-US" sz="1100" dirty="0">
                <a:latin typeface="Arial" panose="020B0604020202020204" pitchFamily="34" charset="0"/>
                <a:cs typeface="Arial" panose="020B0604020202020204" pitchFamily="34" charset="0"/>
              </a:rPr>
              <a:t>Available at: https://hduhb.nhs.wales/about-us/governance-arrangements/board-committees/digital-data-and-innovation-committee-ddic/digital-data-and-innovation-committee-22-april-2025/digital-data-and-innovation-committee-meeting-book/ (Accessed: 11 September 2025).</a:t>
            </a:r>
            <a:endParaRPr lang="en-GB" sz="1100" i="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HDUHB (2024). </a:t>
            </a:r>
            <a:r>
              <a:rPr lang="en-GB" sz="1100" i="1" dirty="0">
                <a:latin typeface="Arial" panose="020B0604020202020204" pitchFamily="34" charset="0"/>
                <a:cs typeface="Arial" panose="020B0604020202020204" pitchFamily="34" charset="0"/>
              </a:rPr>
              <a:t>Hywel Dda University Health Board Annual Report and Accounts 2023-2024. </a:t>
            </a:r>
            <a:r>
              <a:rPr lang="en-GB" sz="1100" dirty="0">
                <a:latin typeface="Arial" panose="020B0604020202020204" pitchFamily="34" charset="0"/>
                <a:cs typeface="Arial" panose="020B0604020202020204" pitchFamily="34" charset="0"/>
              </a:rPr>
              <a:t>Available at: https://hduhb.nhs.wales/about-us/your-health-board/board-meetings-2024/annual-general-meeting-agenda-and-papers-26-september-2024/annual-general-meeting-agenda-and-papers-26-september-2024/5-hdduhb-annual-report-and-accounts-2023-2024-pdf/#page=50 (Accessed: 16 July 2025).</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HDUHB (no date). </a:t>
            </a:r>
            <a:r>
              <a:rPr lang="en-GB" sz="1100" i="1" dirty="0">
                <a:latin typeface="Arial" panose="020B0604020202020204" pitchFamily="34" charset="0"/>
                <a:cs typeface="Arial" panose="020B0604020202020204" pitchFamily="34" charset="0"/>
              </a:rPr>
              <a:t>Hywel Dda University Health Board </a:t>
            </a:r>
            <a:r>
              <a:rPr lang="en-US" sz="1100" i="1" dirty="0">
                <a:latin typeface="Arial" panose="020B0604020202020204" pitchFamily="34" charset="0"/>
                <a:cs typeface="Arial" panose="020B0604020202020204" pitchFamily="34" charset="0"/>
              </a:rPr>
              <a:t>Values and Behaviors Framework Staff Information Booklet</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Available at: https://hduhb.nhs.wales/about-us/governance-arrangements/freedom-of-information/disclosure-log/disclosure-log-appendices/1-health-boards-values-and-behaviours-framework-pdf-4-096kb/ (Accessed: 02 September 2025).</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HEIW (2024). </a:t>
            </a:r>
            <a:r>
              <a:rPr lang="en-GB" sz="1100" i="1" dirty="0">
                <a:latin typeface="Arial" panose="020B0604020202020204" pitchFamily="34" charset="0"/>
                <a:cs typeface="Arial" panose="020B0604020202020204" pitchFamily="34" charset="0"/>
              </a:rPr>
              <a:t>Digital Capability Framework. </a:t>
            </a:r>
            <a:r>
              <a:rPr lang="en-GB" sz="1100" dirty="0">
                <a:latin typeface="Arial" panose="020B0604020202020204" pitchFamily="34" charset="0"/>
                <a:cs typeface="Arial" panose="020B0604020202020204" pitchFamily="34" charset="0"/>
              </a:rPr>
              <a:t>Available at: https://heiw.nhs.wales/files/dcf-2024/ (Accessed: 16 September 2025).</a:t>
            </a:r>
          </a:p>
        </p:txBody>
      </p:sp>
      <p:sp>
        <p:nvSpPr>
          <p:cNvPr id="3" name="TextBox 2">
            <a:extLst>
              <a:ext uri="{FF2B5EF4-FFF2-40B4-BE49-F238E27FC236}">
                <a16:creationId xmlns:a16="http://schemas.microsoft.com/office/drawing/2014/main" id="{74264CBC-4E4D-D1A6-AB4A-245B54137691}"/>
              </a:ext>
            </a:extLst>
          </p:cNvPr>
          <p:cNvSpPr txBox="1"/>
          <p:nvPr/>
        </p:nvSpPr>
        <p:spPr>
          <a:xfrm>
            <a:off x="3423684" y="95693"/>
            <a:ext cx="343431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3314080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48379-57B5-53A8-984A-9A23D13A13E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99E03EF-0792-8280-8702-DF66B8379355}"/>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300878E4-96EC-62C6-FF5C-D3298D23566C}"/>
              </a:ext>
            </a:extLst>
          </p:cNvPr>
          <p:cNvPicPr/>
          <p:nvPr/>
        </p:nvPicPr>
        <p:blipFill>
          <a:blip r:embed="rId4"/>
          <a:stretch>
            <a:fillRect/>
          </a:stretch>
        </p:blipFill>
        <p:spPr>
          <a:xfrm>
            <a:off x="43021" y="15241"/>
            <a:ext cx="2483870" cy="584529"/>
          </a:xfrm>
          <a:prstGeom prst="rect">
            <a:avLst/>
          </a:prstGeom>
        </p:spPr>
      </p:pic>
      <p:sp>
        <p:nvSpPr>
          <p:cNvPr id="2" name="TextBox 1">
            <a:extLst>
              <a:ext uri="{FF2B5EF4-FFF2-40B4-BE49-F238E27FC236}">
                <a16:creationId xmlns:a16="http://schemas.microsoft.com/office/drawing/2014/main" id="{98B805E0-6A7F-B82D-BEC9-1B2053B35BBF}"/>
              </a:ext>
            </a:extLst>
          </p:cNvPr>
          <p:cNvSpPr txBox="1"/>
          <p:nvPr/>
        </p:nvSpPr>
        <p:spPr>
          <a:xfrm>
            <a:off x="43023" y="836724"/>
            <a:ext cx="11589489" cy="550920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Improvement Cymru (2023) </a:t>
            </a:r>
            <a:r>
              <a:rPr lang="en-US" sz="1100" i="1" dirty="0">
                <a:latin typeface="Arial" panose="020B0604020202020204" pitchFamily="34" charset="0"/>
                <a:cs typeface="Arial" panose="020B0604020202020204" pitchFamily="34" charset="0"/>
              </a:rPr>
              <a:t>Improvement Cymru Academy Toolkit Guide. </a:t>
            </a:r>
            <a:r>
              <a:rPr lang="en-US" sz="1100" dirty="0">
                <a:latin typeface="Arial" panose="020B0604020202020204" pitchFamily="34" charset="0"/>
                <a:cs typeface="Arial" panose="020B0604020202020204" pitchFamily="34" charset="0"/>
              </a:rPr>
              <a:t>Available at: https://phw.nhs.wales/services-and-teams/improvement-cymru/improvement-cymru-academy1/resource-library/academy-toolkit-guides/model-for-improvement-toolkit-guide/ (Accessed: 9 September 2025).</a:t>
            </a:r>
            <a:endParaRPr lang="en-GB" sz="1100" i="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Jabbal</a:t>
            </a:r>
            <a:r>
              <a:rPr lang="en-GB" sz="1100" dirty="0">
                <a:latin typeface="Arial" panose="020B0604020202020204" pitchFamily="34" charset="0"/>
                <a:cs typeface="Arial" panose="020B0604020202020204" pitchFamily="34" charset="0"/>
              </a:rPr>
              <a:t>, J (2017), ‘</a:t>
            </a:r>
            <a:r>
              <a:rPr lang="en-US" sz="1100" dirty="0">
                <a:latin typeface="Arial" panose="020B0604020202020204" pitchFamily="34" charset="0"/>
                <a:cs typeface="Arial" panose="020B0604020202020204" pitchFamily="34" charset="0"/>
              </a:rPr>
              <a:t>Embedding a culture of quality improvement’</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The King's Trust</a:t>
            </a:r>
            <a:r>
              <a:rPr lang="en-GB" sz="1100" dirty="0">
                <a:latin typeface="Arial" panose="020B0604020202020204" pitchFamily="34" charset="0"/>
                <a:cs typeface="Arial" panose="020B0604020202020204" pitchFamily="34" charset="0"/>
              </a:rPr>
              <a:t>, 09 November. Available at: https://www.kingsfund.org.uk/insight-and-analysis/reports/embedding-culture-quality-improvement (Accessed: 2 September 2025).</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KPMG (2023). </a:t>
            </a:r>
            <a:r>
              <a:rPr lang="en-GB" sz="1100" i="1" dirty="0">
                <a:latin typeface="Arial" panose="020B0604020202020204" pitchFamily="34" charset="0"/>
                <a:cs typeface="Arial" panose="020B0604020202020204" pitchFamily="34" charset="0"/>
              </a:rPr>
              <a:t>The KPMG Trusted AI Approach </a:t>
            </a:r>
            <a:r>
              <a:rPr lang="en-GB" sz="1100" dirty="0">
                <a:latin typeface="Arial" panose="020B0604020202020204" pitchFamily="34" charset="0"/>
                <a:cs typeface="Arial" panose="020B0604020202020204" pitchFamily="34" charset="0"/>
              </a:rPr>
              <a:t>Available at: https://assets.kpmg.com/content/dam/kpmgsites/xx/pdf/2023/12/kpmg-trusted-ai-approach.pdf.coredownload.inline.pdf (Accessed: 16 September 2025).</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Langley, G. Moen, R. Nolan, K. Nolan, T. Norman, C and Provost, L (2009). </a:t>
            </a:r>
            <a:r>
              <a:rPr lang="en-GB" sz="1100" i="1" dirty="0">
                <a:latin typeface="Arial" panose="020B0604020202020204" pitchFamily="34" charset="0"/>
                <a:cs typeface="Arial" panose="020B0604020202020204" pitchFamily="34" charset="0"/>
              </a:rPr>
              <a:t>The Improvement guide a practical approach to enhancing organizational performance. </a:t>
            </a:r>
            <a:r>
              <a:rPr lang="en-GB" sz="1100" dirty="0">
                <a:latin typeface="Arial" panose="020B0604020202020204" pitchFamily="34" charset="0"/>
                <a:cs typeface="Arial" panose="020B0604020202020204" pitchFamily="34" charset="0"/>
              </a:rPr>
              <a:t>Second edition. London. Jossey-Bass</a:t>
            </a: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Loh,H</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Beauchene,V</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Lukic,V</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Shenoy,R</a:t>
            </a:r>
            <a:r>
              <a:rPr lang="en-GB" sz="1100" dirty="0">
                <a:latin typeface="Arial" panose="020B0604020202020204" pitchFamily="34" charset="0"/>
                <a:cs typeface="Arial" panose="020B0604020202020204" pitchFamily="34" charset="0"/>
              </a:rPr>
              <a:t> (2025). ‘</a:t>
            </a:r>
            <a:r>
              <a:rPr lang="en-US" sz="1100" dirty="0">
                <a:latin typeface="Arial" panose="020B0604020202020204" pitchFamily="34" charset="0"/>
                <a:cs typeface="Arial" panose="020B0604020202020204" pitchFamily="34" charset="0"/>
              </a:rPr>
              <a:t>Five Must-Haves for Effective AI Upskilling’. </a:t>
            </a:r>
            <a:r>
              <a:rPr lang="en-US" sz="1100" i="1" dirty="0">
                <a:latin typeface="Arial" panose="020B0604020202020204" pitchFamily="34" charset="0"/>
                <a:cs typeface="Arial" panose="020B0604020202020204" pitchFamily="34" charset="0"/>
              </a:rPr>
              <a:t>Boston Consulting Group. </a:t>
            </a:r>
            <a:r>
              <a:rPr lang="en-US" sz="1100" dirty="0">
                <a:latin typeface="Arial" panose="020B0604020202020204" pitchFamily="34" charset="0"/>
                <a:cs typeface="Arial" panose="020B0604020202020204" pitchFamily="34" charset="0"/>
              </a:rPr>
              <a:t>Available at: https://www.bcg.com/publications/2024/five-must-haves-for-ai-upskilling (Accessed: 9 September 2025).</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Maheswari, U and Chandrasekar, S. (2025) 'Force Field Analysis in the Digital Age: A Systemic Approach to Change Management in Organizations ', </a:t>
            </a:r>
            <a:r>
              <a:rPr lang="en-US" sz="1100" i="1" dirty="0">
                <a:latin typeface="Arial" panose="020B0604020202020204" pitchFamily="34" charset="0"/>
                <a:cs typeface="Arial" panose="020B0604020202020204" pitchFamily="34" charset="0"/>
              </a:rPr>
              <a:t>International Journal of Innovative Research in Technology</a:t>
            </a:r>
            <a:r>
              <a:rPr lang="en-US" sz="1100" dirty="0">
                <a:latin typeface="Arial" panose="020B0604020202020204" pitchFamily="34" charset="0"/>
                <a:cs typeface="Arial" panose="020B0604020202020204" pitchFamily="34" charset="0"/>
              </a:rPr>
              <a:t>, 11(10), Available at: https://ijirt.org/publishedpaper/IJIRT174109_PAPER.pdf (Accessed: 2 September 2025).</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NHS Employers (2025). </a:t>
            </a:r>
            <a:r>
              <a:rPr lang="en-US" sz="1100" i="1" dirty="0">
                <a:latin typeface="Arial" panose="020B0604020202020204" pitchFamily="34" charset="0"/>
                <a:cs typeface="Arial" panose="020B0604020202020204" pitchFamily="34" charset="0"/>
              </a:rPr>
              <a:t>Pay scales for 2025/26 </a:t>
            </a:r>
            <a:r>
              <a:rPr lang="en-US" sz="1100" dirty="0">
                <a:latin typeface="Arial" panose="020B0604020202020204" pitchFamily="34" charset="0"/>
                <a:cs typeface="Arial" panose="020B0604020202020204" pitchFamily="34" charset="0"/>
              </a:rPr>
              <a:t>Available at: https://www.nhsemployers.org/articles/pay-scales-202526. (Accessed: 16 September 2025).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NHS England (2025).</a:t>
            </a:r>
            <a:r>
              <a:rPr lang="en-GB" sz="1100" i="1"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Artificial intelligence (AI) and machine learning. </a:t>
            </a:r>
            <a:r>
              <a:rPr lang="en-US" sz="1100" dirty="0">
                <a:latin typeface="Arial" panose="020B0604020202020204" pitchFamily="34" charset="0"/>
                <a:cs typeface="Arial" panose="020B0604020202020204" pitchFamily="34" charset="0"/>
              </a:rPr>
              <a:t>Available at: https://www.england.nhs.uk/long-read/artificial-intelligence-ai-and-machine-learning/ (Accessed: 9 September 2025).</a:t>
            </a:r>
          </a:p>
          <a:p>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Nix, M. </a:t>
            </a:r>
            <a:r>
              <a:rPr lang="en-GB" sz="1100" dirty="0" err="1">
                <a:latin typeface="Arial" panose="020B0604020202020204" pitchFamily="34" charset="0"/>
                <a:cs typeface="Arial" panose="020B0604020202020204" pitchFamily="34" charset="0"/>
              </a:rPr>
              <a:t>Onisiforou</a:t>
            </a:r>
            <a:r>
              <a:rPr lang="en-GB" sz="1100" dirty="0">
                <a:latin typeface="Arial" panose="020B0604020202020204" pitchFamily="34" charset="0"/>
                <a:cs typeface="Arial" panose="020B0604020202020204" pitchFamily="34" charset="0"/>
              </a:rPr>
              <a:t>, G and </a:t>
            </a:r>
            <a:r>
              <a:rPr lang="en-GB" sz="1100" dirty="0" err="1">
                <a:latin typeface="Arial" panose="020B0604020202020204" pitchFamily="34" charset="0"/>
                <a:cs typeface="Arial" panose="020B0604020202020204" pitchFamily="34" charset="0"/>
              </a:rPr>
              <a:t>Painter,A</a:t>
            </a:r>
            <a:r>
              <a:rPr lang="en-GB" sz="1100" dirty="0">
                <a:latin typeface="Arial" panose="020B0604020202020204" pitchFamily="34" charset="0"/>
                <a:cs typeface="Arial" panose="020B0604020202020204" pitchFamily="34" charset="0"/>
              </a:rPr>
              <a:t> (2022) </a:t>
            </a:r>
            <a:r>
              <a:rPr lang="en-US" sz="1100" i="1" dirty="0">
                <a:latin typeface="Arial" panose="020B0604020202020204" pitchFamily="34" charset="0"/>
                <a:cs typeface="Arial" panose="020B0604020202020204" pitchFamily="34" charset="0"/>
              </a:rPr>
              <a:t>Understanding healthcare workers’ confidence in AI. </a:t>
            </a:r>
            <a:r>
              <a:rPr lang="en-US" sz="1100" dirty="0">
                <a:latin typeface="Arial" panose="020B0604020202020204" pitchFamily="34" charset="0"/>
                <a:cs typeface="Arial" panose="020B0604020202020204" pitchFamily="34" charset="0"/>
              </a:rPr>
              <a:t>Available at: https://digital-transformation.hee.nhs.uk/binaries/content/assets/digital-transformation/dart-ed/understandingconfidenceinai-may22.pdf (Accessed: 11 September 2025).</a:t>
            </a:r>
            <a:endParaRPr lang="en-US" sz="1100" i="1"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OECD (2024). </a:t>
            </a:r>
            <a:r>
              <a:rPr lang="en-US" sz="1100" i="1" dirty="0">
                <a:latin typeface="Arial" panose="020B0604020202020204" pitchFamily="34" charset="0"/>
                <a:cs typeface="Arial" panose="020B0604020202020204" pitchFamily="34" charset="0"/>
              </a:rPr>
              <a:t>USING AI IN THE WORKPLACE OPPORTUNITIES, RISKS AND POLICY RESPONSES. </a:t>
            </a:r>
            <a:r>
              <a:rPr lang="en-US" sz="1100" dirty="0">
                <a:latin typeface="Arial" panose="020B0604020202020204" pitchFamily="34" charset="0"/>
                <a:cs typeface="Arial" panose="020B0604020202020204" pitchFamily="34" charset="0"/>
              </a:rPr>
              <a:t>Available at: https://www.oecd.org/content/dam/oecd/en/publications/reports/2024/03/using-ai-in-the-workplace_02d6890a/73d417f9-en.pdf (Accessed: 6 September 2025)</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PWC (2024). </a:t>
            </a:r>
            <a:r>
              <a:rPr lang="en-US" sz="1100" i="1" dirty="0">
                <a:latin typeface="Arial" panose="020B0604020202020204" pitchFamily="34" charset="0"/>
                <a:cs typeface="Arial" panose="020B0604020202020204" pitchFamily="34" charset="0"/>
              </a:rPr>
              <a:t>Workers are ready for change. Are leaders ready to engage them? </a:t>
            </a:r>
            <a:r>
              <a:rPr lang="en-US" sz="1100" dirty="0">
                <a:latin typeface="Arial" panose="020B0604020202020204" pitchFamily="34" charset="0"/>
                <a:cs typeface="Arial" panose="020B0604020202020204" pitchFamily="34" charset="0"/>
              </a:rPr>
              <a:t>Available at: https://www.pwc.com/gx/en/issues/workforce/hopes-and-fears.html (Accessed: 9 September 2025).</a:t>
            </a:r>
            <a:endParaRPr lang="en-GB" sz="1100" i="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165055D-4A96-FA82-C7B1-4A74FE949F9B}"/>
              </a:ext>
            </a:extLst>
          </p:cNvPr>
          <p:cNvSpPr txBox="1"/>
          <p:nvPr/>
        </p:nvSpPr>
        <p:spPr>
          <a:xfrm>
            <a:off x="3423684" y="95693"/>
            <a:ext cx="343431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 List Continued:</a:t>
            </a:r>
          </a:p>
        </p:txBody>
      </p:sp>
    </p:spTree>
    <p:extLst>
      <p:ext uri="{BB962C8B-B14F-4D97-AF65-F5344CB8AC3E}">
        <p14:creationId xmlns:p14="http://schemas.microsoft.com/office/powerpoint/2010/main" val="3899336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F8C58-E776-0E32-D9E0-7E598A8B592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E57084B-0D39-3899-497A-9A44FD452315}"/>
              </a:ext>
            </a:extLst>
          </p:cNvPr>
          <p:cNvPicPr/>
          <p:nvPr/>
        </p:nvPicPr>
        <p:blipFill>
          <a:blip r:embed="rId3"/>
          <a:stretch>
            <a:fillRect/>
          </a:stretch>
        </p:blipFill>
        <p:spPr>
          <a:xfrm>
            <a:off x="0" y="2"/>
            <a:ext cx="12192000" cy="821485"/>
          </a:xfrm>
          <a:prstGeom prst="rect">
            <a:avLst/>
          </a:prstGeom>
        </p:spPr>
      </p:pic>
      <p:pic>
        <p:nvPicPr>
          <p:cNvPr id="5" name="Picture 4">
            <a:extLst>
              <a:ext uri="{FF2B5EF4-FFF2-40B4-BE49-F238E27FC236}">
                <a16:creationId xmlns:a16="http://schemas.microsoft.com/office/drawing/2014/main" id="{9A0B50A0-CCFE-FE5F-FA16-9BC0B636539D}"/>
              </a:ext>
            </a:extLst>
          </p:cNvPr>
          <p:cNvPicPr/>
          <p:nvPr/>
        </p:nvPicPr>
        <p:blipFill>
          <a:blip r:embed="rId4"/>
          <a:stretch>
            <a:fillRect/>
          </a:stretch>
        </p:blipFill>
        <p:spPr>
          <a:xfrm>
            <a:off x="43021" y="15241"/>
            <a:ext cx="2483870" cy="584529"/>
          </a:xfrm>
          <a:prstGeom prst="rect">
            <a:avLst/>
          </a:prstGeom>
        </p:spPr>
      </p:pic>
      <p:sp>
        <p:nvSpPr>
          <p:cNvPr id="2" name="TextBox 1">
            <a:extLst>
              <a:ext uri="{FF2B5EF4-FFF2-40B4-BE49-F238E27FC236}">
                <a16:creationId xmlns:a16="http://schemas.microsoft.com/office/drawing/2014/main" id="{C3287D6D-B1B8-823F-71AD-7F5F496953C0}"/>
              </a:ext>
            </a:extLst>
          </p:cNvPr>
          <p:cNvSpPr txBox="1"/>
          <p:nvPr/>
        </p:nvSpPr>
        <p:spPr>
          <a:xfrm>
            <a:off x="43023" y="836724"/>
            <a:ext cx="11589489" cy="1384995"/>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Rees, G. and French, R. (2023) </a:t>
            </a:r>
            <a:r>
              <a:rPr lang="en-US" sz="1100" i="1" dirty="0">
                <a:latin typeface="Arial" panose="020B0604020202020204" pitchFamily="34" charset="0"/>
                <a:cs typeface="Arial" panose="020B0604020202020204" pitchFamily="34" charset="0"/>
              </a:rPr>
              <a:t>Strategic people management and development : theory and practice</a:t>
            </a:r>
            <a:r>
              <a:rPr lang="en-US" sz="1100" dirty="0">
                <a:latin typeface="Arial" panose="020B0604020202020204" pitchFamily="34" charset="0"/>
                <a:cs typeface="Arial" panose="020B0604020202020204" pitchFamily="34" charset="0"/>
              </a:rPr>
              <a:t>. Sixth edition. London: KoganPage.</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Taylor, S. and Perkins, G. (2021) </a:t>
            </a:r>
            <a:r>
              <a:rPr lang="en-US" sz="1100" i="1" dirty="0">
                <a:latin typeface="Arial" panose="020B0604020202020204" pitchFamily="34" charset="0"/>
                <a:cs typeface="Arial" panose="020B0604020202020204" pitchFamily="34" charset="0"/>
              </a:rPr>
              <a:t>Work and employment in a changing business environment</a:t>
            </a:r>
            <a:r>
              <a:rPr lang="en-US" sz="1100" dirty="0">
                <a:latin typeface="Arial" panose="020B0604020202020204" pitchFamily="34" charset="0"/>
                <a:cs typeface="Arial" panose="020B0604020202020204" pitchFamily="34" charset="0"/>
              </a:rPr>
              <a:t>. London ; Kogan Page.</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Welsh Government (2023). </a:t>
            </a:r>
            <a:r>
              <a:rPr lang="en-US" sz="1100" i="1" dirty="0">
                <a:latin typeface="Arial" panose="020B0604020202020204" pitchFamily="34" charset="0"/>
                <a:cs typeface="Arial" panose="020B0604020202020204" pitchFamily="34" charset="0"/>
              </a:rPr>
              <a:t>Digital and data strategy for health and social care in Wales. </a:t>
            </a:r>
            <a:r>
              <a:rPr lang="en-US" sz="1100" dirty="0">
                <a:latin typeface="Arial" panose="020B0604020202020204" pitchFamily="34" charset="0"/>
                <a:cs typeface="Arial" panose="020B0604020202020204" pitchFamily="34" charset="0"/>
              </a:rPr>
              <a:t>Available at: https://www.gov.wales/digital-and-data-strategy-health-and-social-care-wales-html (Accessed: 06 September 2025). </a:t>
            </a:r>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55CB9AE-D5A0-548C-E4D6-1C25469BDA66}"/>
              </a:ext>
            </a:extLst>
          </p:cNvPr>
          <p:cNvSpPr txBox="1"/>
          <p:nvPr/>
        </p:nvSpPr>
        <p:spPr>
          <a:xfrm>
            <a:off x="3423684" y="95693"/>
            <a:ext cx="343431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 List Continued:</a:t>
            </a:r>
          </a:p>
        </p:txBody>
      </p:sp>
    </p:spTree>
    <p:extLst>
      <p:ext uri="{BB962C8B-B14F-4D97-AF65-F5344CB8AC3E}">
        <p14:creationId xmlns:p14="http://schemas.microsoft.com/office/powerpoint/2010/main" val="3933013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2511</TotalTime>
  <Words>2856</Words>
  <Application>Microsoft Office PowerPoint</Application>
  <PresentationFormat>Widescreen</PresentationFormat>
  <Paragraphs>189</Paragraphs>
  <Slides>14</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SimSun</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Barnes (Hywel Dda UHB - Workforce Manager: Systems and Workforce Intelligence)</dc:creator>
  <cp:lastModifiedBy>Sarah Barnes (Hywel Dda UHB - Workforce Manager: Systems and Workforce Intelligence)</cp:lastModifiedBy>
  <cp:revision>18</cp:revision>
  <cp:lastPrinted>2025-09-22T11:45:36Z</cp:lastPrinted>
  <dcterms:created xsi:type="dcterms:W3CDTF">2025-08-19T11:18:58Z</dcterms:created>
  <dcterms:modified xsi:type="dcterms:W3CDTF">2025-09-25T12:00:13Z</dcterms:modified>
</cp:coreProperties>
</file>