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0"/>
  </p:notesMasterIdLst>
  <p:handoutMasterIdLst>
    <p:handoutMasterId r:id="rId21"/>
  </p:handoutMasterIdLst>
  <p:sldIdLst>
    <p:sldId id="256" r:id="rId5"/>
    <p:sldId id="272" r:id="rId6"/>
    <p:sldId id="257" r:id="rId7"/>
    <p:sldId id="258" r:id="rId8"/>
    <p:sldId id="262" r:id="rId9"/>
    <p:sldId id="269" r:id="rId10"/>
    <p:sldId id="265" r:id="rId11"/>
    <p:sldId id="264" r:id="rId12"/>
    <p:sldId id="263" r:id="rId13"/>
    <p:sldId id="270" r:id="rId14"/>
    <p:sldId id="260" r:id="rId15"/>
    <p:sldId id="261" r:id="rId16"/>
    <p:sldId id="266" r:id="rId17"/>
    <p:sldId id="271"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9898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4B3D7D-C247-2870-90A4-181B4DDC465C}" v="5" dt="2023-03-15T13:11:24.517"/>
    <p1510:client id="{85B943F8-4109-4C46-B3A1-648ED42ABB61}" v="7" dt="2023-03-15T12:40:32.3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631" autoAdjust="0"/>
  </p:normalViewPr>
  <p:slideViewPr>
    <p:cSldViewPr snapToGrid="0">
      <p:cViewPr varScale="1">
        <p:scale>
          <a:sx n="65" d="100"/>
          <a:sy n="65" d="100"/>
        </p:scale>
        <p:origin x="912" y="66"/>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E7F456E-01A6-4013-ACA5-F5492591A24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84983A3-9B9B-4D61-97C9-B9E239A315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56F32FC-4BD9-442A-A8C6-51598C909FE3}" type="datetimeFigureOut">
              <a:rPr lang="en-US" smtClean="0"/>
              <a:t>3/15/2023</a:t>
            </a:fld>
            <a:endParaRPr lang="en-US" dirty="0"/>
          </a:p>
        </p:txBody>
      </p:sp>
      <p:sp>
        <p:nvSpPr>
          <p:cNvPr id="4" name="Footer Placeholder 3">
            <a:extLst>
              <a:ext uri="{FF2B5EF4-FFF2-40B4-BE49-F238E27FC236}">
                <a16:creationId xmlns:a16="http://schemas.microsoft.com/office/drawing/2014/main" id="{5EEABE74-7A97-4D17-8390-42ADD25C33C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42C1DBD-1052-425E-BF3C-983304BED5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8EEFA9E-C190-4F5C-8394-BD5F1CD55C02}" type="slidenum">
              <a:rPr lang="en-US" smtClean="0"/>
              <a:t>‹#›</a:t>
            </a:fld>
            <a:endParaRPr lang="en-US" dirty="0"/>
          </a:p>
        </p:txBody>
      </p:sp>
    </p:spTree>
    <p:extLst>
      <p:ext uri="{BB962C8B-B14F-4D97-AF65-F5344CB8AC3E}">
        <p14:creationId xmlns:p14="http://schemas.microsoft.com/office/powerpoint/2010/main" val="23248019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371FA-A98D-41E8-93F4-09945841298A}" type="datetimeFigureOut">
              <a:rPr lang="en-US" smtClean="0"/>
              <a:t>3/15/2023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89C57-55D7-40A4-A101-E74FAC7A092B}" type="slidenum">
              <a:rPr lang="en-US" smtClean="0"/>
              <a:t>‹#›</a:t>
            </a:fld>
            <a:endParaRPr lang="en-US" dirty="0"/>
          </a:p>
        </p:txBody>
      </p:sp>
    </p:spTree>
    <p:extLst>
      <p:ext uri="{BB962C8B-B14F-4D97-AF65-F5344CB8AC3E}">
        <p14:creationId xmlns:p14="http://schemas.microsoft.com/office/powerpoint/2010/main" val="2839902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289C57-55D7-40A4-A101-E74FAC7A092B}" type="slidenum">
              <a:rPr lang="en-US" smtClean="0"/>
              <a:t>1</a:t>
            </a:fld>
            <a:endParaRPr lang="en-US" dirty="0"/>
          </a:p>
        </p:txBody>
      </p:sp>
    </p:spTree>
    <p:extLst>
      <p:ext uri="{BB962C8B-B14F-4D97-AF65-F5344CB8AC3E}">
        <p14:creationId xmlns:p14="http://schemas.microsoft.com/office/powerpoint/2010/main" val="39747745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spc="150" baseline="0"/>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pic>
        <p:nvPicPr>
          <p:cNvPr id="8" name="Graphic 7">
            <a:extLst>
              <a:ext uri="{FF2B5EF4-FFF2-40B4-BE49-F238E27FC236}">
                <a16:creationId xmlns:a16="http://schemas.microsoft.com/office/drawing/2014/main" id="{A04F1E16-9A84-4D0E-9706-79C396AF6AE6}"/>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1776826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500" y="1020445"/>
            <a:ext cx="2895600" cy="1325563"/>
          </a:xfrm>
        </p:spPr>
        <p:txBody>
          <a:bodyPr anchor="b">
            <a:normAutofit/>
          </a:bodyPr>
          <a:lstStyle>
            <a:lvl1pPr>
              <a:defRPr sz="2800" spc="150" baseline="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500" y="2924175"/>
            <a:ext cx="2895600" cy="2519363"/>
          </a:xfrm>
        </p:spPr>
        <p:txBody>
          <a:bodyPr>
            <a:normAutofit/>
          </a:bodyPr>
          <a:lstStyle>
            <a:lvl1pPr marL="0" indent="0">
              <a:lnSpc>
                <a:spcPct val="150000"/>
              </a:lnSpc>
              <a:buNone/>
              <a:defRPr sz="1400">
                <a:solidFill>
                  <a:schemeClr val="bg1"/>
                </a:solidFill>
              </a:defRPr>
            </a:lvl1pPr>
            <a:lvl2pPr marL="457200" indent="0">
              <a:lnSpc>
                <a:spcPct val="150000"/>
              </a:lnSpc>
              <a:buNone/>
              <a:defRPr sz="1400">
                <a:solidFill>
                  <a:schemeClr val="bg1"/>
                </a:solidFill>
              </a:defRPr>
            </a:lvl2pPr>
            <a:lvl3pPr marL="914400" indent="0">
              <a:lnSpc>
                <a:spcPct val="150000"/>
              </a:lnSpc>
              <a:buNone/>
              <a:defRPr sz="1400">
                <a:solidFill>
                  <a:schemeClr val="bg1"/>
                </a:solidFill>
              </a:defRPr>
            </a:lvl3pPr>
            <a:lvl4pPr marL="1371600" indent="0">
              <a:lnSpc>
                <a:spcPct val="150000"/>
              </a:lnSpc>
              <a:buNone/>
              <a:defRPr sz="1400">
                <a:solidFill>
                  <a:schemeClr val="bg1"/>
                </a:solidFill>
              </a:defRPr>
            </a:lvl4pPr>
            <a:lvl5pPr marL="1828800" indent="0">
              <a:lnSpc>
                <a:spcPct val="150000"/>
              </a:lnSpc>
              <a:buNone/>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dirty="0"/>
              <a:t>PRESENTATION TITLE</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982124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11EBF9-6826-475B-8079-C11128991BAE}"/>
              </a:ext>
            </a:extLst>
          </p:cNvPr>
          <p:cNvSpPr>
            <a:spLocks noGrp="1"/>
          </p:cNvSpPr>
          <p:nvPr>
            <p:ph type="dt" sz="half" idx="10"/>
          </p:nvPr>
        </p:nvSpPr>
        <p:spPr>
          <a:xfrm>
            <a:off x="838200" y="6356350"/>
            <a:ext cx="1219200"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3FB726A3-DF54-47D2-8C3A-34FD43A19E8E}"/>
              </a:ext>
            </a:extLst>
          </p:cNvPr>
          <p:cNvSpPr>
            <a:spLocks noGrp="1"/>
          </p:cNvSpPr>
          <p:nvPr>
            <p:ph type="ftr" sz="quarter" idx="11"/>
          </p:nvPr>
        </p:nvSpPr>
        <p:spPr>
          <a:xfrm>
            <a:off x="2463800" y="6356350"/>
            <a:ext cx="3479800" cy="365125"/>
          </a:xfrm>
        </p:spPr>
        <p:txBody>
          <a:bodyPr/>
          <a:lstStyle>
            <a:lvl1pPr>
              <a:defRPr sz="900"/>
            </a:lvl1pPr>
          </a:lstStyle>
          <a:p>
            <a:r>
              <a:rPr lang="en-US" dirty="0"/>
              <a:t>PRESENTATION TITLE</a:t>
            </a:r>
          </a:p>
        </p:txBody>
      </p:sp>
      <p:sp>
        <p:nvSpPr>
          <p:cNvPr id="6" name="Slide Number Placeholder 5">
            <a:extLst>
              <a:ext uri="{FF2B5EF4-FFF2-40B4-BE49-F238E27FC236}">
                <a16:creationId xmlns:a16="http://schemas.microsoft.com/office/drawing/2014/main" id="{D0CD125A-4493-4967-9146-841D0EF3BC63}"/>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7" name="Group 6">
            <a:extLst>
              <a:ext uri="{FF2B5EF4-FFF2-40B4-BE49-F238E27FC236}">
                <a16:creationId xmlns:a16="http://schemas.microsoft.com/office/drawing/2014/main" id="{D7A1CF8B-3479-49A3-A30E-2F2ECE962075}"/>
              </a:ext>
            </a:extLst>
          </p:cNvPr>
          <p:cNvGrpSpPr/>
          <p:nvPr userDrawn="1"/>
        </p:nvGrpSpPr>
        <p:grpSpPr>
          <a:xfrm>
            <a:off x="6953250" y="-25401"/>
            <a:ext cx="5238750" cy="6902451"/>
            <a:chOff x="6953250" y="-25401"/>
            <a:chExt cx="5238750" cy="6902451"/>
          </a:xfrm>
        </p:grpSpPr>
        <p:cxnSp>
          <p:nvCxnSpPr>
            <p:cNvPr id="14" name="Straight Connector 13">
              <a:extLst>
                <a:ext uri="{FF2B5EF4-FFF2-40B4-BE49-F238E27FC236}">
                  <a16:creationId xmlns:a16="http://schemas.microsoft.com/office/drawing/2014/main" id="{49FBD260-5143-4B12-B9F8-33E48D548909}"/>
                </a:ext>
              </a:extLst>
            </p:cNvPr>
            <p:cNvCxnSpPr/>
            <p:nvPr userDrawn="1"/>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userDrawn="1"/>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49735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Brea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148840"/>
            <a:ext cx="4179570" cy="1715531"/>
          </a:xfrm>
        </p:spPr>
        <p:txBody>
          <a:bodyPr anchor="b">
            <a:noAutofit/>
          </a:bodyPr>
          <a:lstStyle>
            <a:lvl1pPr algn="l">
              <a:defRPr sz="3600" spc="1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991350" y="3962003"/>
            <a:ext cx="4179570" cy="365125"/>
          </a:xfrm>
        </p:spPr>
        <p:txBody>
          <a:bodyPr>
            <a:normAutofit/>
          </a:bodyPr>
          <a:lstStyle>
            <a:lvl1pPr marL="0" indent="0" algn="l">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2699512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111608"/>
            <a:ext cx="10515600" cy="3744912"/>
          </a:xfrm>
        </p:spPr>
        <p:txBody>
          <a:bodyPr/>
          <a:lstStyle/>
          <a:p>
            <a:endParaRPr lang="en-US" dirty="0"/>
          </a:p>
        </p:txBody>
      </p:sp>
    </p:spTree>
    <p:extLst>
      <p:ext uri="{BB962C8B-B14F-4D97-AF65-F5344CB8AC3E}">
        <p14:creationId xmlns:p14="http://schemas.microsoft.com/office/powerpoint/2010/main" val="1485277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838200" y="2111381"/>
            <a:ext cx="10515600" cy="3744913"/>
          </a:xfrm>
        </p:spPr>
        <p:txBody>
          <a:bodyPr/>
          <a:lstStyle/>
          <a:p>
            <a:endParaRPr lang="en-US" dirty="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3370680036"/>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4657724" y="2809875"/>
            <a:ext cx="6696075" cy="1909763"/>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10" name="Subtitle 2">
            <a:extLst>
              <a:ext uri="{FF2B5EF4-FFF2-40B4-BE49-F238E27FC236}">
                <a16:creationId xmlns:a16="http://schemas.microsoft.com/office/drawing/2014/main" id="{104828DA-5EC5-4A00-9A7B-CD9668EF24D1}"/>
              </a:ext>
            </a:extLst>
          </p:cNvPr>
          <p:cNvSpPr>
            <a:spLocks noGrp="1"/>
          </p:cNvSpPr>
          <p:nvPr>
            <p:ph type="subTitle" idx="1"/>
          </p:nvPr>
        </p:nvSpPr>
        <p:spPr>
          <a:xfrm>
            <a:off x="4657725" y="5028803"/>
            <a:ext cx="6696074" cy="365125"/>
          </a:xfrm>
        </p:spPr>
        <p:txBody>
          <a:bodyPr anchor="b">
            <a:normAutofit/>
          </a:bodyPr>
          <a:lstStyle>
            <a:lvl1pPr marL="0" indent="0" algn="l">
              <a:buNone/>
              <a:defRPr sz="1600">
                <a:solidFill>
                  <a:schemeClr val="bg2">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3" name="Date Placeholder 2">
            <a:extLst>
              <a:ext uri="{FF2B5EF4-FFF2-40B4-BE49-F238E27FC236}">
                <a16:creationId xmlns:a16="http://schemas.microsoft.com/office/drawing/2014/main" id="{D9303E9A-96BC-4283-A6E1-5948AEB119F4}"/>
              </a:ext>
            </a:extLst>
          </p:cNvPr>
          <p:cNvSpPr>
            <a:spLocks noGrp="1"/>
          </p:cNvSpPr>
          <p:nvPr>
            <p:ph type="dt" sz="half" idx="10"/>
          </p:nvPr>
        </p:nvSpPr>
        <p:spPr>
          <a:xfrm>
            <a:off x="4676774" y="6356350"/>
            <a:ext cx="1695450" cy="365125"/>
          </a:xfrm>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45A19C49-052B-4D3E-B227-1D787463CE96}"/>
              </a:ext>
            </a:extLst>
          </p:cNvPr>
          <p:cNvSpPr>
            <a:spLocks noGrp="1"/>
          </p:cNvSpPr>
          <p:nvPr>
            <p:ph type="ftr" sz="quarter" idx="11"/>
          </p:nvPr>
        </p:nvSpPr>
        <p:spPr>
          <a:xfrm>
            <a:off x="6743699" y="6356350"/>
            <a:ext cx="2543175" cy="365125"/>
          </a:xfrm>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4E5E724A-95F0-41B6-A77E-EDD067272C27}"/>
              </a:ext>
            </a:extLst>
          </p:cNvPr>
          <p:cNvSpPr>
            <a:spLocks noGrp="1"/>
          </p:cNvSpPr>
          <p:nvPr>
            <p:ph type="sldNum" sz="quarter" idx="12"/>
          </p:nvPr>
        </p:nvSpPr>
        <p:spPr>
          <a:xfrm>
            <a:off x="9658350" y="6356350"/>
            <a:ext cx="1695450" cy="365125"/>
          </a:xfrm>
        </p:spPr>
        <p:txBody>
          <a:bodyPr/>
          <a:lstStyle>
            <a:lvl1pPr>
              <a:defRPr sz="900"/>
            </a:lvl1pPr>
          </a:lstStyle>
          <a:p>
            <a:fld id="{A49DFD55-3C28-40EF-9E31-A92D2E4017FF}" type="slidenum">
              <a:rPr lang="en-US" smtClean="0"/>
              <a:pPr/>
              <a:t>‹#›</a:t>
            </a:fld>
            <a:endParaRPr lang="en-US" dirty="0"/>
          </a:p>
        </p:txBody>
      </p:sp>
      <p:cxnSp>
        <p:nvCxnSpPr>
          <p:cNvPr id="9" name="Straight Connector 8">
            <a:extLst>
              <a:ext uri="{FF2B5EF4-FFF2-40B4-BE49-F238E27FC236}">
                <a16:creationId xmlns:a16="http://schemas.microsoft.com/office/drawing/2014/main" id="{BDAC7E4E-FE06-4E90-8107-6B543E5515ED}"/>
              </a:ext>
              <a:ext uri="{C183D7F6-B498-43B3-948B-1728B52AA6E4}">
                <adec:decorative xmlns:adec="http://schemas.microsoft.com/office/drawing/2017/decorative" val="1"/>
              </a:ext>
            </a:extLst>
          </p:cNvPr>
          <p:cNvCxnSpPr/>
          <p:nvPr userDrawn="1"/>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3065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lstStyle/>
          <a:p>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28568" y="5084524"/>
            <a:ext cx="2317707"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lstStyle/>
          <a:p>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578300" y="5084524"/>
            <a:ext cx="2330816"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lstStyle/>
          <a:p>
            <a:pPr lvl="1"/>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068964" y="5084524"/>
            <a:ext cx="2317707"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lstStyle/>
          <a:p>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488845" y="5084524"/>
            <a:ext cx="2317706"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4" name="Group 3">
            <a:extLst>
              <a:ext uri="{FF2B5EF4-FFF2-40B4-BE49-F238E27FC236}">
                <a16:creationId xmlns:a16="http://schemas.microsoft.com/office/drawing/2014/main" id="{73C911F2-9041-416A-B83C-F23B354E063B}"/>
              </a:ext>
              <a:ext uri="{C183D7F6-B498-43B3-948B-1728B52AA6E4}">
                <adec:decorative xmlns:adec="http://schemas.microsoft.com/office/drawing/2017/decorative" val="1"/>
              </a:ext>
            </a:extLst>
          </p:cNvPr>
          <p:cNvGrpSpPr/>
          <p:nvPr userDrawn="1"/>
        </p:nvGrpSpPr>
        <p:grpSpPr>
          <a:xfrm>
            <a:off x="7334250" y="0"/>
            <a:ext cx="4857750" cy="1724025"/>
            <a:chOff x="7334250" y="0"/>
            <a:chExt cx="4857750" cy="1724025"/>
          </a:xfrm>
        </p:grpSpPr>
        <p:cxnSp>
          <p:nvCxnSpPr>
            <p:cNvPr id="10" name="Straight Connector 9">
              <a:extLst>
                <a:ext uri="{FF2B5EF4-FFF2-40B4-BE49-F238E27FC236}">
                  <a16:creationId xmlns:a16="http://schemas.microsoft.com/office/drawing/2014/main" id="{4E4B72DA-52CB-4D39-A342-8857B4D959B2}"/>
                </a:ext>
              </a:extLst>
            </p:cNvPr>
            <p:cNvCxnSpPr/>
            <p:nvPr userDrawn="1"/>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Lst>
            </p:cNvPr>
            <p:cNvCxnSpPr>
              <a:cxnSpLocks/>
            </p:cNvCxnSpPr>
            <p:nvPr userDrawn="1"/>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51227852"/>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Slide 8 People">
    <p:bg>
      <p:bgPr>
        <a:solidFill>
          <a:schemeClr val="bg1"/>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87AAB93-862D-455E-9E73-3D0DAEFDEDB4}"/>
              </a:ext>
              <a:ext uri="{C183D7F6-B498-43B3-948B-1728B52AA6E4}">
                <adec:decorative xmlns:adec="http://schemas.microsoft.com/office/drawing/2017/decorative" val="1"/>
              </a:ext>
            </a:extLst>
          </p:cNvPr>
          <p:cNvGrpSpPr/>
          <p:nvPr userDrawn="1"/>
        </p:nvGrpSpPr>
        <p:grpSpPr>
          <a:xfrm>
            <a:off x="0" y="473953"/>
            <a:ext cx="12192000" cy="5621336"/>
            <a:chOff x="0" y="473953"/>
            <a:chExt cx="12192000" cy="5621336"/>
          </a:xfrm>
        </p:grpSpPr>
        <p:pic>
          <p:nvPicPr>
            <p:cNvPr id="13" name="Graphic 12">
              <a:extLst>
                <a:ext uri="{FF2B5EF4-FFF2-40B4-BE49-F238E27FC236}">
                  <a16:creationId xmlns:a16="http://schemas.microsoft.com/office/drawing/2014/main" id="{B0DFD584-E5CF-41EF-B51E-679CE22DDF9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grp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gn="l">
              <a:lnSpc>
                <a:spcPct val="100000"/>
              </a:lnSpc>
              <a:buFont typeface="Arial" panose="020B0604020202020204" pitchFamily="34" charset="0"/>
              <a:buNone/>
              <a:defRPr sz="900">
                <a:solidFill>
                  <a:sysClr val="windowText" lastClr="000000"/>
                </a:solidFill>
              </a:defRPr>
            </a:lvl1pPr>
          </a:lstStyle>
          <a:p>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500168" y="3809747"/>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49262" y="3809747"/>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32" name="Picture Placeholder 10">
            <a:extLst>
              <a:ext uri="{FF2B5EF4-FFF2-40B4-BE49-F238E27FC236}">
                <a16:creationId xmlns:a16="http://schemas.microsoft.com/office/drawing/2014/main" id="{1938DB4D-239F-4E8E-8802-0470B0131189}"/>
              </a:ext>
            </a:extLst>
          </p:cNvPr>
          <p:cNvSpPr>
            <a:spLocks noGrp="1"/>
          </p:cNvSpPr>
          <p:nvPr>
            <p:ph type="pic" sz="quarter" idx="37"/>
          </p:nvPr>
        </p:nvSpPr>
        <p:spPr>
          <a:xfrm>
            <a:off x="6655584"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98355" y="3654378"/>
            <a:ext cx="2105135"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095999" y="3809747"/>
            <a:ext cx="2299855"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4480" y="3809747"/>
            <a:ext cx="1844126"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endParaRPr lang="en-US" dirty="0"/>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500168" y="5668583"/>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endParaRPr lang="en-US" dirty="0"/>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849262" y="5668583"/>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33" name="Picture Placeholder 10">
            <a:extLst>
              <a:ext uri="{FF2B5EF4-FFF2-40B4-BE49-F238E27FC236}">
                <a16:creationId xmlns:a16="http://schemas.microsoft.com/office/drawing/2014/main" id="{E029C5CA-EDDA-4BF9-9051-8B09E98EE1E2}"/>
              </a:ext>
            </a:extLst>
          </p:cNvPr>
          <p:cNvSpPr>
            <a:spLocks noGrp="1"/>
          </p:cNvSpPr>
          <p:nvPr>
            <p:ph type="pic" sz="quarter" idx="38"/>
          </p:nvPr>
        </p:nvSpPr>
        <p:spPr>
          <a:xfrm>
            <a:off x="6655584"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endParaRPr lang="en-US" dirty="0"/>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339926" y="5668583"/>
            <a:ext cx="1813474"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endParaRPr lang="en-US" dirty="0"/>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744480" y="5668583"/>
            <a:ext cx="1844126"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857120649"/>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E786F69D-D4FA-4075-A7EC-8D31A184F630}"/>
              </a:ext>
              <a:ext uri="{C183D7F6-B498-43B3-948B-1728B52AA6E4}">
                <adec:decorative xmlns:adec="http://schemas.microsoft.com/office/drawing/2017/decorative" val="1"/>
              </a:ext>
            </a:extLst>
          </p:cNvPr>
          <p:cNvGrpSpPr/>
          <p:nvPr userDrawn="1"/>
        </p:nvGrpSpPr>
        <p:grpSpPr>
          <a:xfrm>
            <a:off x="0" y="0"/>
            <a:ext cx="2590800" cy="1027906"/>
            <a:chOff x="0" y="0"/>
            <a:chExt cx="2590800" cy="1027906"/>
          </a:xfrm>
        </p:grpSpPr>
        <p:cxnSp>
          <p:nvCxnSpPr>
            <p:cNvPr id="10" name="Straight Connector 9">
              <a:extLst>
                <a:ext uri="{FF2B5EF4-FFF2-40B4-BE49-F238E27FC236}">
                  <a16:creationId xmlns:a16="http://schemas.microsoft.com/office/drawing/2014/main" id="{66988B2D-0240-4256-8268-4B9FF1E72363}"/>
                </a:ext>
              </a:extLst>
            </p:cNvPr>
            <p:cNvCxnSpPr>
              <a:cxnSpLocks/>
            </p:cNvCxnSpPr>
            <p:nvPr userDrawn="1"/>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Lst>
            </p:cNvPr>
            <p:cNvCxnSpPr>
              <a:cxnSpLocks/>
            </p:cNvCxnSpPr>
            <p:nvPr userDrawn="1"/>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11375"/>
            <a:ext cx="10515600" cy="3744913"/>
          </a:xfrm>
        </p:spPr>
        <p:txBody>
          <a:bodyPr/>
          <a:lstStyle/>
          <a:p>
            <a:endParaRPr lang="en-US" dirty="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68311559"/>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p:nvPr>
        </p:nvSpPr>
        <p:spPr>
          <a:xfrm>
            <a:off x="166074" y="1507772"/>
            <a:ext cx="2141764" cy="514350"/>
          </a:xfrm>
        </p:spPr>
        <p:txBody>
          <a:bodyPr anchor="ctr">
            <a:normAutofit/>
          </a:bodyPr>
          <a:lstStyle>
            <a:lvl1pPr marL="0" indent="0" algn="r">
              <a:buNone/>
              <a:defRPr sz="2000"/>
            </a:lvl1pPr>
          </a:lstStyle>
          <a:p>
            <a:pPr lvl="0"/>
            <a:r>
              <a:rPr lang="en-US"/>
              <a:t>Click to edit</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p:nvPr>
        </p:nvSpPr>
        <p:spPr>
          <a:xfrm>
            <a:off x="732131" y="2584097"/>
            <a:ext cx="2141764" cy="514350"/>
          </a:xfrm>
        </p:spPr>
        <p:txBody>
          <a:bodyPr anchor="ctr">
            <a:normAutofit/>
          </a:bodyPr>
          <a:lstStyle>
            <a:lvl1pPr marL="0" indent="0" algn="r">
              <a:buNone/>
              <a:defRPr sz="2000"/>
            </a:lvl1pPr>
          </a:lstStyle>
          <a:p>
            <a:pPr lvl="0"/>
            <a:r>
              <a:rPr lang="en-US"/>
              <a:t>Click to edit</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p:nvPr>
        </p:nvSpPr>
        <p:spPr>
          <a:xfrm>
            <a:off x="1338556" y="3660422"/>
            <a:ext cx="2141764" cy="514350"/>
          </a:xfrm>
        </p:spPr>
        <p:txBody>
          <a:bodyPr anchor="ctr">
            <a:normAutofit/>
          </a:bodyPr>
          <a:lstStyle>
            <a:lvl1pPr marL="0" indent="0" algn="r">
              <a:buNone/>
              <a:defRPr sz="2000"/>
            </a:lvl1pPr>
          </a:lstStyle>
          <a:p>
            <a:pPr lvl="0"/>
            <a:r>
              <a:rPr lang="en-US"/>
              <a:t>Click to edit</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p:nvPr>
        </p:nvSpPr>
        <p:spPr>
          <a:xfrm>
            <a:off x="1922756" y="4736748"/>
            <a:ext cx="2141764" cy="514350"/>
          </a:xfrm>
        </p:spPr>
        <p:txBody>
          <a:bodyPr anchor="ctr">
            <a:normAutofit/>
          </a:bodyPr>
          <a:lstStyle>
            <a:lvl1pPr marL="0" indent="0" algn="r">
              <a:buNone/>
              <a:defRPr sz="2000"/>
            </a:lvl1pPr>
          </a:lstStyle>
          <a:p>
            <a:pPr lvl="0"/>
            <a:r>
              <a:rPr lang="en-US"/>
              <a:t>Click to edit</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6" y="1613528"/>
            <a:ext cx="5102680" cy="1010842"/>
          </a:xfrm>
        </p:spPr>
        <p:txBody>
          <a:bodyPr anchor="t">
            <a:normAutofit/>
          </a:bodyPr>
          <a:lstStyle>
            <a:lvl1pPr marL="0" indent="0" algn="l">
              <a:lnSpc>
                <a:spcPct val="100000"/>
              </a:lnSpc>
              <a:buNone/>
              <a:defRPr sz="1400" spc="50" baseline="0"/>
            </a:lvl1pPr>
          </a:lstStyle>
          <a:p>
            <a:pPr lvl="0"/>
            <a:r>
              <a:rPr lang="en-US" dirty="0"/>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9" y="2682564"/>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8" y="3755394"/>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80" y="4824430"/>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749143" y="6356350"/>
            <a:ext cx="3775981" cy="365125"/>
          </a:xfrm>
        </p:spPr>
        <p:txBody>
          <a:bodyPr/>
          <a:lstStyle>
            <a:lvl1pPr>
              <a:defRPr sz="900"/>
            </a:lvl1pPr>
          </a:lstStyle>
          <a:p>
            <a:r>
              <a:rPr lang="en-US" dirty="0"/>
              <a:t>PRESENTATION TITLE</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A49DFD55-3C28-40EF-9E31-A92D2E4017FF}" type="slidenum">
              <a:rPr lang="en-US" smtClean="0"/>
              <a:pPr/>
              <a:t>‹#›</a:t>
            </a:fld>
            <a:endParaRPr lang="en-US" dirty="0"/>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userDrawn="1"/>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userDrawn="1"/>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userDrawn="1"/>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userDrawn="1"/>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1165259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2432451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10" name="Group 9">
            <a:extLst>
              <a:ext uri="{FF2B5EF4-FFF2-40B4-BE49-F238E27FC236}">
                <a16:creationId xmlns:a16="http://schemas.microsoft.com/office/drawing/2014/main" id="{B2368EF4-1233-48C7-8DB5-75844BFCD594}"/>
              </a:ext>
              <a:ext uri="{C183D7F6-B498-43B3-948B-1728B52AA6E4}">
                <adec:decorative xmlns:adec="http://schemas.microsoft.com/office/drawing/2017/decorative" val="1"/>
              </a:ext>
            </a:extLst>
          </p:cNvPr>
          <p:cNvGrpSpPr/>
          <p:nvPr userDrawn="1"/>
        </p:nvGrpSpPr>
        <p:grpSpPr>
          <a:xfrm>
            <a:off x="0" y="0"/>
            <a:ext cx="2238376" cy="3105150"/>
            <a:chOff x="0" y="0"/>
            <a:chExt cx="2238376" cy="3105150"/>
          </a:xfrm>
        </p:grpSpPr>
        <p:cxnSp>
          <p:nvCxnSpPr>
            <p:cNvPr id="16" name="Straight Connector 15">
              <a:extLst>
                <a:ext uri="{FF2B5EF4-FFF2-40B4-BE49-F238E27FC236}">
                  <a16:creationId xmlns:a16="http://schemas.microsoft.com/office/drawing/2014/main" id="{463D7850-C2A6-43CE-BBE4-8E81A0A593BF}"/>
                </a:ext>
              </a:extLst>
            </p:cNvPr>
            <p:cNvCxnSpPr>
              <a:cxnSpLocks/>
            </p:cNvCxnSpPr>
            <p:nvPr userDrawn="1"/>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Lst>
            </p:cNvPr>
            <p:cNvCxnSpPr>
              <a:cxnSpLocks/>
            </p:cNvCxnSpPr>
            <p:nvPr userDrawn="1"/>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18896713"/>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4" name="Group 3">
            <a:extLst>
              <a:ext uri="{FF2B5EF4-FFF2-40B4-BE49-F238E27FC236}">
                <a16:creationId xmlns:a16="http://schemas.microsoft.com/office/drawing/2014/main" id="{D74AA03A-263D-4B5F-B05B-7D6923A9A4D3}"/>
              </a:ext>
            </a:extLst>
          </p:cNvPr>
          <p:cNvGrpSpPr/>
          <p:nvPr userDrawn="1"/>
        </p:nvGrpSpPr>
        <p:grpSpPr>
          <a:xfrm>
            <a:off x="0" y="0"/>
            <a:ext cx="4762501" cy="5186363"/>
            <a:chOff x="0" y="0"/>
            <a:chExt cx="4762501" cy="5186363"/>
          </a:xfrm>
        </p:grpSpPr>
        <p:cxnSp>
          <p:nvCxnSpPr>
            <p:cNvPr id="23" name="Straight Connector 22">
              <a:extLst>
                <a:ext uri="{FF2B5EF4-FFF2-40B4-BE49-F238E27FC236}">
                  <a16:creationId xmlns:a16="http://schemas.microsoft.com/office/drawing/2014/main" id="{D87F08D6-2CA7-4A5A-BE34-07113DCA535D}"/>
                </a:ext>
              </a:extLst>
            </p:cNvPr>
            <p:cNvCxnSpPr>
              <a:cxnSpLocks/>
            </p:cNvCxnSpPr>
            <p:nvPr userDrawn="1"/>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userDrawn="1"/>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PRESENTATION TITLE</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917780591"/>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600" spc="150" baseline="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1371997"/>
          </a:xfrm>
        </p:spPr>
        <p:txBody>
          <a:bodyPr>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dirty="0"/>
              <a:t>PRESENTATION TITLE</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1291140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9DFD55-3C28-40EF-9E31-A92D2E4017FF}" type="slidenum">
              <a:rPr lang="en-US" smtClean="0"/>
              <a:t>‹#›</a:t>
            </a:fld>
            <a:endParaRPr lang="en-US" dirty="0"/>
          </a:p>
        </p:txBody>
      </p:sp>
    </p:spTree>
    <p:extLst>
      <p:ext uri="{BB962C8B-B14F-4D97-AF65-F5344CB8AC3E}">
        <p14:creationId xmlns:p14="http://schemas.microsoft.com/office/powerpoint/2010/main" val="23190612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1" r:id="rId4"/>
    <p:sldLayoutId id="2147483666" r:id="rId5"/>
    <p:sldLayoutId id="2147483667" r:id="rId6"/>
    <p:sldLayoutId id="2147483654" r:id="rId7"/>
    <p:sldLayoutId id="2147483663" r:id="rId8"/>
    <p:sldLayoutId id="2147483662" r:id="rId9"/>
    <p:sldLayoutId id="2147483668" r:id="rId10"/>
    <p:sldLayoutId id="2147483652" r:id="rId11"/>
    <p:sldLayoutId id="2147483653" r:id="rId12"/>
    <p:sldLayoutId id="2147483660" r:id="rId13"/>
    <p:sldLayoutId id="2147483664" r:id="rId14"/>
    <p:sldLayoutId id="2147483665" r:id="rId15"/>
  </p:sldLayoutIdLst>
  <p:hf hdr="0" dt="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hyperlink" Target="https://www.reed.com/" TargetMode="Externa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3A406A8-ABBF-12FC-9169-4ED5C92B20EC}"/>
              </a:ext>
            </a:extLst>
          </p:cNvPr>
          <p:cNvSpPr txBox="1"/>
          <p:nvPr/>
        </p:nvSpPr>
        <p:spPr>
          <a:xfrm>
            <a:off x="1617785" y="5190979"/>
            <a:ext cx="8384344" cy="1287532"/>
          </a:xfrm>
          <a:prstGeom prst="rect">
            <a:avLst/>
          </a:prstGeom>
          <a:noFill/>
        </p:spPr>
        <p:txBody>
          <a:bodyPr wrap="square" rtlCol="0">
            <a:spAutoFit/>
          </a:bodyPr>
          <a:lstStyle/>
          <a:p>
            <a:pPr algn="ctr">
              <a:lnSpc>
                <a:spcPct val="150000"/>
              </a:lnSpc>
            </a:pPr>
            <a:r>
              <a:rPr lang="en-US" b="1" dirty="0">
                <a:latin typeface="Arial" panose="020B0604020202020204" pitchFamily="34" charset="0"/>
                <a:cs typeface="Arial" panose="020B0604020202020204" pitchFamily="34" charset="0"/>
              </a:rPr>
              <a:t>How Reed used the recruitment and selection process to support an organisation's cost reduction, quality enhancement and innovation strategy</a:t>
            </a:r>
            <a:endParaRPr lang="en-GB"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45AD2796-3432-6CA8-FA1E-B1B21DD7A4E8}"/>
              </a:ext>
            </a:extLst>
          </p:cNvPr>
          <p:cNvSpPr txBox="1"/>
          <p:nvPr/>
        </p:nvSpPr>
        <p:spPr>
          <a:xfrm>
            <a:off x="7528761" y="703272"/>
            <a:ext cx="3685624" cy="369332"/>
          </a:xfrm>
          <a:prstGeom prst="rect">
            <a:avLst/>
          </a:prstGeom>
          <a:noFill/>
        </p:spPr>
        <p:txBody>
          <a:bodyPr wrap="none" rtlCol="0">
            <a:spAutoFit/>
          </a:bodyPr>
          <a:lstStyle/>
          <a:p>
            <a:pPr algn="ctr"/>
            <a:r>
              <a:rPr lang="en-GB" b="1" dirty="0">
                <a:latin typeface="Arial" panose="020B0604020202020204" pitchFamily="34" charset="0"/>
                <a:cs typeface="Arial" panose="020B0604020202020204" pitchFamily="34" charset="0"/>
              </a:rPr>
              <a:t>Human Resources Management</a:t>
            </a:r>
          </a:p>
        </p:txBody>
      </p:sp>
      <p:sp>
        <p:nvSpPr>
          <p:cNvPr id="8" name="TextBox 7">
            <a:extLst>
              <a:ext uri="{FF2B5EF4-FFF2-40B4-BE49-F238E27FC236}">
                <a16:creationId xmlns:a16="http://schemas.microsoft.com/office/drawing/2014/main" id="{A24406DB-FFAB-A601-F7A1-F9BD74D17AC7}"/>
              </a:ext>
            </a:extLst>
          </p:cNvPr>
          <p:cNvSpPr txBox="1"/>
          <p:nvPr/>
        </p:nvSpPr>
        <p:spPr>
          <a:xfrm>
            <a:off x="6783725" y="2116129"/>
            <a:ext cx="5408275" cy="2949525"/>
          </a:xfrm>
          <a:prstGeom prst="rect">
            <a:avLst/>
          </a:prstGeom>
          <a:noFill/>
        </p:spPr>
        <p:txBody>
          <a:bodyPr wrap="none" rtlCol="0">
            <a:spAutoFit/>
          </a:bodyPr>
          <a:lstStyle/>
          <a:p>
            <a:pPr algn="ctr">
              <a:lnSpc>
                <a:spcPct val="150000"/>
              </a:lnSpc>
            </a:pPr>
            <a:r>
              <a:rPr lang="en-GB" b="1" dirty="0">
                <a:latin typeface="Arial" panose="020B0604020202020204" pitchFamily="34" charset="0"/>
                <a:cs typeface="Arial" panose="020B0604020202020204" pitchFamily="34" charset="0"/>
              </a:rPr>
              <a:t>Programme: Master of Business Administration</a:t>
            </a:r>
          </a:p>
          <a:p>
            <a:pPr algn="ctr">
              <a:lnSpc>
                <a:spcPct val="150000"/>
              </a:lnSpc>
            </a:pPr>
            <a:r>
              <a:rPr lang="en-GB" b="1" dirty="0">
                <a:latin typeface="Arial" panose="020B0604020202020204" pitchFamily="34" charset="0"/>
                <a:cs typeface="Arial" panose="020B0604020202020204" pitchFamily="34" charset="0"/>
              </a:rPr>
              <a:t>Module Code: LCMB7000</a:t>
            </a:r>
          </a:p>
          <a:p>
            <a:pPr algn="ctr">
              <a:lnSpc>
                <a:spcPct val="150000"/>
              </a:lnSpc>
            </a:pPr>
            <a:r>
              <a:rPr lang="en-GB" b="1" dirty="0">
                <a:latin typeface="Arial" panose="020B0604020202020204" pitchFamily="34" charset="0"/>
                <a:cs typeface="Arial" panose="020B0604020202020204" pitchFamily="34" charset="0"/>
              </a:rPr>
              <a:t>Lecturer: Prof D G </a:t>
            </a:r>
            <a:r>
              <a:rPr lang="en-GB" b="1" dirty="0" err="1">
                <a:latin typeface="Arial" panose="020B0604020202020204" pitchFamily="34" charset="0"/>
                <a:cs typeface="Arial" panose="020B0604020202020204" pitchFamily="34" charset="0"/>
              </a:rPr>
              <a:t>Pepple</a:t>
            </a:r>
            <a:endParaRPr lang="en-GB" b="1" dirty="0">
              <a:latin typeface="Arial" panose="020B0604020202020204" pitchFamily="34" charset="0"/>
              <a:cs typeface="Arial" panose="020B0604020202020204" pitchFamily="34" charset="0"/>
            </a:endParaRPr>
          </a:p>
          <a:p>
            <a:pPr algn="ctr">
              <a:lnSpc>
                <a:spcPct val="150000"/>
              </a:lnSpc>
            </a:pPr>
            <a:endParaRPr lang="en-GB" b="1" dirty="0">
              <a:latin typeface="Arial" panose="020B0604020202020204" pitchFamily="34" charset="0"/>
              <a:cs typeface="Arial" panose="020B0604020202020204" pitchFamily="34" charset="0"/>
            </a:endParaRPr>
          </a:p>
          <a:p>
            <a:pPr algn="ctr">
              <a:lnSpc>
                <a:spcPct val="150000"/>
              </a:lnSpc>
            </a:pPr>
            <a:endParaRPr lang="en-GB" b="1" dirty="0">
              <a:latin typeface="Arial" panose="020B0604020202020204" pitchFamily="34" charset="0"/>
              <a:cs typeface="Arial" panose="020B0604020202020204" pitchFamily="34" charset="0"/>
            </a:endParaRPr>
          </a:p>
          <a:p>
            <a:pPr algn="ctr">
              <a:lnSpc>
                <a:spcPct val="150000"/>
              </a:lnSpc>
            </a:pPr>
            <a:r>
              <a:rPr lang="en-GB" b="1" dirty="0">
                <a:latin typeface="Arial" panose="020B0604020202020204" pitchFamily="34" charset="0"/>
                <a:cs typeface="Arial" panose="020B0604020202020204" pitchFamily="34" charset="0"/>
              </a:rPr>
              <a:t>Student Name: </a:t>
            </a:r>
            <a:r>
              <a:rPr lang="en-GB" b="1" dirty="0" err="1">
                <a:latin typeface="Arial" panose="020B0604020202020204" pitchFamily="34" charset="0"/>
                <a:cs typeface="Arial" panose="020B0604020202020204" pitchFamily="34" charset="0"/>
              </a:rPr>
              <a:t>Stilyana</a:t>
            </a:r>
            <a:r>
              <a:rPr lang="en-GB" b="1" dirty="0">
                <a:latin typeface="Arial" panose="020B0604020202020204" pitchFamily="34" charset="0"/>
                <a:cs typeface="Arial" panose="020B0604020202020204" pitchFamily="34" charset="0"/>
              </a:rPr>
              <a:t> Mincheva</a:t>
            </a:r>
          </a:p>
          <a:p>
            <a:pPr algn="ctr">
              <a:lnSpc>
                <a:spcPct val="150000"/>
              </a:lnSpc>
            </a:pPr>
            <a:r>
              <a:rPr lang="en-GB" b="1" dirty="0">
                <a:latin typeface="Arial" panose="020B0604020202020204" pitchFamily="34" charset="0"/>
                <a:cs typeface="Arial" panose="020B0604020202020204" pitchFamily="34" charset="0"/>
              </a:rPr>
              <a:t>Student ID: 1816276</a:t>
            </a:r>
          </a:p>
        </p:txBody>
      </p:sp>
      <p:pic>
        <p:nvPicPr>
          <p:cNvPr id="10" name="Picture 9" descr="Text&#10;&#10;Description automatically generated with low confidence">
            <a:extLst>
              <a:ext uri="{FF2B5EF4-FFF2-40B4-BE49-F238E27FC236}">
                <a16:creationId xmlns:a16="http://schemas.microsoft.com/office/drawing/2014/main" id="{2EB310F1-34E5-60DD-219F-F44FCCE42F6C}"/>
              </a:ext>
            </a:extLst>
          </p:cNvPr>
          <p:cNvPicPr>
            <a:picLocks noChangeAspect="1"/>
          </p:cNvPicPr>
          <p:nvPr/>
        </p:nvPicPr>
        <p:blipFill>
          <a:blip r:embed="rId3"/>
          <a:stretch>
            <a:fillRect/>
          </a:stretch>
        </p:blipFill>
        <p:spPr>
          <a:xfrm>
            <a:off x="0" y="110930"/>
            <a:ext cx="3685624" cy="1246608"/>
          </a:xfrm>
          <a:prstGeom prst="rect">
            <a:avLst/>
          </a:prstGeom>
        </p:spPr>
      </p:pic>
    </p:spTree>
    <p:extLst>
      <p:ext uri="{BB962C8B-B14F-4D97-AF65-F5344CB8AC3E}">
        <p14:creationId xmlns:p14="http://schemas.microsoft.com/office/powerpoint/2010/main" val="2586058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35">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43" name="Freeform: Shape 37">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8" name="Picture 7" descr="A white and black logo&#10;&#10;Description automatically generated with low confidence">
            <a:extLst>
              <a:ext uri="{FF2B5EF4-FFF2-40B4-BE49-F238E27FC236}">
                <a16:creationId xmlns:a16="http://schemas.microsoft.com/office/drawing/2014/main" id="{2656E793-B1BA-5C45-FABC-048793062B7D}"/>
              </a:ext>
            </a:extLst>
          </p:cNvPr>
          <p:cNvPicPr>
            <a:picLocks noChangeAspect="1"/>
          </p:cNvPicPr>
          <p:nvPr/>
        </p:nvPicPr>
        <p:blipFill>
          <a:blip r:embed="rId2"/>
          <a:stretch>
            <a:fillRect/>
          </a:stretch>
        </p:blipFill>
        <p:spPr>
          <a:xfrm>
            <a:off x="2374710" y="1754778"/>
            <a:ext cx="9173823" cy="3348445"/>
          </a:xfrm>
          <a:prstGeom prst="rect">
            <a:avLst/>
          </a:prstGeom>
        </p:spPr>
      </p:pic>
    </p:spTree>
    <p:extLst>
      <p:ext uri="{BB962C8B-B14F-4D97-AF65-F5344CB8AC3E}">
        <p14:creationId xmlns:p14="http://schemas.microsoft.com/office/powerpoint/2010/main" val="2195949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F5859-10C9-4588-9727-B9362E26C29D}"/>
              </a:ext>
            </a:extLst>
          </p:cNvPr>
          <p:cNvSpPr>
            <a:spLocks noGrp="1"/>
          </p:cNvSpPr>
          <p:nvPr>
            <p:ph type="title"/>
          </p:nvPr>
        </p:nvSpPr>
        <p:spPr>
          <a:xfrm>
            <a:off x="545710" y="274857"/>
            <a:ext cx="6961220" cy="551053"/>
          </a:xfrm>
        </p:spPr>
        <p:txBody>
          <a:bodyPr>
            <a:normAutofit/>
          </a:bodyPr>
          <a:lstStyle/>
          <a:p>
            <a:pPr algn="ctr">
              <a:lnSpc>
                <a:spcPct val="150000"/>
              </a:lnSpc>
            </a:pPr>
            <a:r>
              <a:rPr lang="en-US" sz="1800" dirty="0">
                <a:latin typeface="Arial" panose="020B0604020202020204" pitchFamily="34" charset="0"/>
                <a:cs typeface="Arial" panose="020B0604020202020204" pitchFamily="34" charset="0"/>
              </a:rPr>
              <a:t>Table of Content</a:t>
            </a:r>
          </a:p>
        </p:txBody>
      </p:sp>
      <p:sp>
        <p:nvSpPr>
          <p:cNvPr id="3" name="Content Placeholder 2">
            <a:extLst>
              <a:ext uri="{FF2B5EF4-FFF2-40B4-BE49-F238E27FC236}">
                <a16:creationId xmlns:a16="http://schemas.microsoft.com/office/drawing/2014/main" id="{5671D7E5-EF66-4BCD-8DAA-E9061157F0BE}"/>
              </a:ext>
            </a:extLst>
          </p:cNvPr>
          <p:cNvSpPr>
            <a:spLocks noGrp="1"/>
          </p:cNvSpPr>
          <p:nvPr>
            <p:ph idx="1"/>
          </p:nvPr>
        </p:nvSpPr>
        <p:spPr>
          <a:xfrm>
            <a:off x="140676" y="1776045"/>
            <a:ext cx="5725551" cy="4807098"/>
          </a:xfrm>
        </p:spPr>
        <p:txBody>
          <a:bodyPr>
            <a:normAutofit/>
          </a:bodyPr>
          <a:lstStyle/>
          <a:p>
            <a:pPr marL="342900" indent="-342900">
              <a:buFont typeface="+mj-lt"/>
              <a:buAutoNum type="arabicPeriod"/>
            </a:pPr>
            <a:r>
              <a:rPr lang="en-US" sz="1100" dirty="0">
                <a:latin typeface="Arial" panose="020B0604020202020204" pitchFamily="34" charset="0"/>
                <a:cs typeface="Arial" panose="020B0604020202020204" pitchFamily="34" charset="0"/>
              </a:rPr>
              <a:t>Introduction</a:t>
            </a:r>
          </a:p>
          <a:p>
            <a:pPr marL="342900" indent="-342900">
              <a:buFont typeface="+mj-lt"/>
              <a:buAutoNum type="arabicPeriod"/>
            </a:pPr>
            <a:r>
              <a:rPr lang="en-US" sz="1100" dirty="0">
                <a:latin typeface="Arial" panose="020B0604020202020204" pitchFamily="34" charset="0"/>
                <a:cs typeface="Arial" panose="020B0604020202020204" pitchFamily="34" charset="0"/>
              </a:rPr>
              <a:t>Brief introduction of the company by relating the three strategic options of Porter's to gain a competitive advantage </a:t>
            </a:r>
          </a:p>
          <a:p>
            <a:pPr marL="342900" indent="-342900">
              <a:buFont typeface="+mj-lt"/>
              <a:buAutoNum type="arabicPeriod"/>
            </a:pPr>
            <a:r>
              <a:rPr lang="en-US" sz="1100" dirty="0">
                <a:latin typeface="Arial" panose="020B0604020202020204" pitchFamily="34" charset="0"/>
                <a:cs typeface="Arial" panose="020B0604020202020204" pitchFamily="34" charset="0"/>
              </a:rPr>
              <a:t>Summary of the literature review of 3 articles by explaining the supportive aspects of HRM in gaining a competitive advantage </a:t>
            </a:r>
          </a:p>
          <a:p>
            <a:pPr marL="342900" indent="-342900">
              <a:buFont typeface="+mj-lt"/>
              <a:buAutoNum type="arabicPeriod"/>
            </a:pPr>
            <a:r>
              <a:rPr lang="en-US" sz="1100" dirty="0">
                <a:latin typeface="Arial" panose="020B0604020202020204" pitchFamily="34" charset="0"/>
                <a:cs typeface="Arial" panose="020B0604020202020204" pitchFamily="34" charset="0"/>
              </a:rPr>
              <a:t> A job description and person specification by addressing the three strategic options </a:t>
            </a:r>
          </a:p>
          <a:p>
            <a:pPr marL="342900" indent="-342900">
              <a:buFont typeface="+mj-lt"/>
              <a:buAutoNum type="arabicPeriod"/>
            </a:pPr>
            <a:r>
              <a:rPr lang="en-US" sz="1100" dirty="0">
                <a:latin typeface="Arial" panose="020B0604020202020204" pitchFamily="34" charset="0"/>
                <a:cs typeface="Arial" panose="020B0604020202020204" pitchFamily="34" charset="0"/>
              </a:rPr>
              <a:t>An interview protocol by providing details of the sample questions for identifying potential employees to support the three strategic options</a:t>
            </a:r>
          </a:p>
          <a:p>
            <a:pPr marL="342900" indent="-342900">
              <a:buFont typeface="+mj-lt"/>
              <a:buAutoNum type="arabicPeriod"/>
            </a:pPr>
            <a:r>
              <a:rPr lang="en-US" sz="1100" dirty="0">
                <a:latin typeface="Arial" panose="020B0604020202020204" pitchFamily="34" charset="0"/>
                <a:cs typeface="Arial" panose="020B0604020202020204" pitchFamily="34" charset="0"/>
              </a:rPr>
              <a:t> Conclusion </a:t>
            </a:r>
          </a:p>
          <a:p>
            <a:pPr marL="342900" indent="-342900">
              <a:buFont typeface="+mj-lt"/>
              <a:buAutoNum type="arabicPeriod"/>
            </a:pPr>
            <a:r>
              <a:rPr lang="en-US" sz="1100" dirty="0">
                <a:latin typeface="Arial" panose="020B0604020202020204" pitchFamily="34" charset="0"/>
                <a:cs typeface="Arial" panose="020B0604020202020204" pitchFamily="34" charset="0"/>
              </a:rPr>
              <a:t>References</a:t>
            </a:r>
          </a:p>
          <a:p>
            <a:endParaRPr lang="en-US" dirty="0"/>
          </a:p>
        </p:txBody>
      </p:sp>
      <p:sp>
        <p:nvSpPr>
          <p:cNvPr id="6" name="Slide Number Placeholder 5">
            <a:extLst>
              <a:ext uri="{FF2B5EF4-FFF2-40B4-BE49-F238E27FC236}">
                <a16:creationId xmlns:a16="http://schemas.microsoft.com/office/drawing/2014/main" id="{7C991F00-87A7-45A6-8029-B097FA72498D}"/>
              </a:ext>
            </a:extLst>
          </p:cNvPr>
          <p:cNvSpPr>
            <a:spLocks noGrp="1"/>
          </p:cNvSpPr>
          <p:nvPr>
            <p:ph type="sldNum" sz="quarter" idx="12"/>
          </p:nvPr>
        </p:nvSpPr>
        <p:spPr>
          <a:xfrm>
            <a:off x="5536305" y="6356350"/>
            <a:ext cx="987552" cy="365125"/>
          </a:xfrm>
        </p:spPr>
        <p:txBody>
          <a:bodyPr/>
          <a:lstStyle/>
          <a:p>
            <a:fld id="{A49DFD55-3C28-40EF-9E31-A92D2E4017FF}" type="slidenum">
              <a:rPr lang="en-US" smtClean="0"/>
              <a:pPr/>
              <a:t>3</a:t>
            </a:fld>
            <a:endParaRPr lang="en-US" dirty="0"/>
          </a:p>
        </p:txBody>
      </p:sp>
    </p:spTree>
    <p:extLst>
      <p:ext uri="{BB962C8B-B14F-4D97-AF65-F5344CB8AC3E}">
        <p14:creationId xmlns:p14="http://schemas.microsoft.com/office/powerpoint/2010/main" val="1713219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2731C-311B-46F7-A865-6C3AF6B09A47}"/>
              </a:ext>
            </a:extLst>
          </p:cNvPr>
          <p:cNvSpPr>
            <a:spLocks noGrp="1"/>
          </p:cNvSpPr>
          <p:nvPr>
            <p:ph type="title"/>
          </p:nvPr>
        </p:nvSpPr>
        <p:spPr>
          <a:xfrm>
            <a:off x="602420" y="164233"/>
            <a:ext cx="10149154" cy="602456"/>
          </a:xfrm>
        </p:spPr>
        <p:txBody>
          <a:bodyPr>
            <a:normAutofit/>
          </a:bodyPr>
          <a:lstStyle/>
          <a:p>
            <a:pPr algn="ctr"/>
            <a:r>
              <a:rPr lang="en-US" sz="1800" dirty="0">
                <a:latin typeface="Arial" panose="020B0604020202020204" pitchFamily="34" charset="0"/>
                <a:cs typeface="Arial" panose="020B0604020202020204" pitchFamily="34" charset="0"/>
              </a:rPr>
              <a:t>INTRODUCTION</a:t>
            </a:r>
          </a:p>
        </p:txBody>
      </p:sp>
      <p:sp>
        <p:nvSpPr>
          <p:cNvPr id="3" name="Text Placeholder 2">
            <a:extLst>
              <a:ext uri="{FF2B5EF4-FFF2-40B4-BE49-F238E27FC236}">
                <a16:creationId xmlns:a16="http://schemas.microsoft.com/office/drawing/2014/main" id="{9D5232F9-FD00-464A-9F17-619C91AEF8F3}"/>
              </a:ext>
            </a:extLst>
          </p:cNvPr>
          <p:cNvSpPr>
            <a:spLocks noGrp="1"/>
          </p:cNvSpPr>
          <p:nvPr>
            <p:ph type="body" idx="1"/>
          </p:nvPr>
        </p:nvSpPr>
        <p:spPr>
          <a:xfrm>
            <a:off x="302233" y="2666206"/>
            <a:ext cx="5111750" cy="1525588"/>
          </a:xfrm>
        </p:spPr>
        <p:txBody>
          <a:bodyPr/>
          <a:lstStyle/>
          <a:p>
            <a:pPr marL="171450" indent="-171450">
              <a:lnSpc>
                <a:spcPct val="150000"/>
              </a:lnSpc>
              <a:buFont typeface="Arial" panose="020B0604020202020204" pitchFamily="34" charset="0"/>
              <a:buChar char="•"/>
            </a:pPr>
            <a:r>
              <a:rPr lang="en-US" sz="1100" b="1" dirty="0">
                <a:latin typeface="Arial" panose="020B0604020202020204" pitchFamily="34" charset="0"/>
                <a:cs typeface="Arial" panose="020B0604020202020204" pitchFamily="34" charset="0"/>
              </a:rPr>
              <a:t>Human Resources support employees by ensuring a positive work environment within the Resource Management, or HRM is one of the known strategic options for business organizations </a:t>
            </a:r>
          </a:p>
          <a:p>
            <a:pPr marL="171450" indent="-171450">
              <a:lnSpc>
                <a:spcPct val="150000"/>
              </a:lnSpc>
              <a:buFont typeface="Arial" panose="020B0604020202020204" pitchFamily="34" charset="0"/>
              <a:buChar char="•"/>
            </a:pPr>
            <a:r>
              <a:rPr lang="en-US" sz="1100" b="1" dirty="0">
                <a:latin typeface="Arial" panose="020B0604020202020204" pitchFamily="34" charset="0"/>
                <a:cs typeface="Arial" panose="020B0604020202020204" pitchFamily="34" charset="0"/>
              </a:rPr>
              <a:t>It helps to nurture and choose recruitment </a:t>
            </a:r>
            <a:r>
              <a:rPr lang="en-GB" sz="1100" b="1" dirty="0">
                <a:latin typeface="Arial" panose="020B0604020202020204" pitchFamily="34" charset="0"/>
                <a:cs typeface="Arial" panose="020B0604020202020204" pitchFamily="34" charset="0"/>
              </a:rPr>
              <a:t>company</a:t>
            </a:r>
            <a:r>
              <a:rPr lang="en-US" sz="1100" b="1" dirty="0">
                <a:latin typeface="Arial" panose="020B0604020202020204" pitchFamily="34" charset="0"/>
                <a:cs typeface="Arial" panose="020B0604020202020204" pitchFamily="34" charset="0"/>
              </a:rPr>
              <a:t> Reed. </a:t>
            </a:r>
          </a:p>
          <a:p>
            <a:endParaRPr lang="en-US" dirty="0"/>
          </a:p>
        </p:txBody>
      </p:sp>
      <p:sp>
        <p:nvSpPr>
          <p:cNvPr id="6" name="Slide Number Placeholder 5">
            <a:extLst>
              <a:ext uri="{FF2B5EF4-FFF2-40B4-BE49-F238E27FC236}">
                <a16:creationId xmlns:a16="http://schemas.microsoft.com/office/drawing/2014/main" id="{7BC1787E-7110-4989-B0B8-DD4E0ACC09DF}"/>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4</a:t>
            </a:fld>
            <a:endParaRPr lang="en-US" dirty="0"/>
          </a:p>
        </p:txBody>
      </p:sp>
      <p:pic>
        <p:nvPicPr>
          <p:cNvPr id="7" name="Picture 6" descr="Diagram&#10;&#10;Description automatically generated">
            <a:extLst>
              <a:ext uri="{FF2B5EF4-FFF2-40B4-BE49-F238E27FC236}">
                <a16:creationId xmlns:a16="http://schemas.microsoft.com/office/drawing/2014/main" id="{8F7D9D37-B489-44EA-6602-66412987DB60}"/>
              </a:ext>
            </a:extLst>
          </p:cNvPr>
          <p:cNvPicPr>
            <a:picLocks noChangeAspect="1"/>
          </p:cNvPicPr>
          <p:nvPr/>
        </p:nvPicPr>
        <p:blipFill>
          <a:blip r:embed="rId2"/>
          <a:stretch>
            <a:fillRect/>
          </a:stretch>
        </p:blipFill>
        <p:spPr>
          <a:xfrm>
            <a:off x="5676997" y="2079332"/>
            <a:ext cx="5887616" cy="2964374"/>
          </a:xfrm>
          <a:prstGeom prst="rect">
            <a:avLst/>
          </a:prstGeom>
        </p:spPr>
      </p:pic>
    </p:spTree>
    <p:extLst>
      <p:ext uri="{BB962C8B-B14F-4D97-AF65-F5344CB8AC3E}">
        <p14:creationId xmlns:p14="http://schemas.microsoft.com/office/powerpoint/2010/main" val="3571516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E5F11-B7B9-4B80-8C6A-A8A7A7190B77}"/>
              </a:ext>
            </a:extLst>
          </p:cNvPr>
          <p:cNvSpPr>
            <a:spLocks noGrp="1"/>
          </p:cNvSpPr>
          <p:nvPr>
            <p:ph type="ctrTitle"/>
          </p:nvPr>
        </p:nvSpPr>
        <p:spPr>
          <a:xfrm>
            <a:off x="575187" y="193431"/>
            <a:ext cx="11172509" cy="1015937"/>
          </a:xfrm>
        </p:spPr>
        <p:txBody>
          <a:bodyPr/>
          <a:lstStyle/>
          <a:p>
            <a:pPr algn="ctr">
              <a:lnSpc>
                <a:spcPct val="150000"/>
              </a:lnSpc>
            </a:pPr>
            <a:r>
              <a:rPr lang="en-US" sz="1800" dirty="0">
                <a:latin typeface="Arial" panose="020B0604020202020204" pitchFamily="34" charset="0"/>
                <a:cs typeface="Arial" panose="020B0604020202020204" pitchFamily="34" charset="0"/>
              </a:rPr>
              <a:t>Brief introduction of the company by relating the three strategic options of Porter's to gain a competitive advantage </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A8AFAA9-633A-475C-B8ED-840A34F7294D}"/>
              </a:ext>
            </a:extLst>
          </p:cNvPr>
          <p:cNvSpPr>
            <a:spLocks noGrp="1"/>
          </p:cNvSpPr>
          <p:nvPr>
            <p:ph type="subTitle" idx="1"/>
          </p:nvPr>
        </p:nvSpPr>
        <p:spPr>
          <a:xfrm>
            <a:off x="6330462" y="1768805"/>
            <a:ext cx="5528603" cy="4183190"/>
          </a:xfrm>
        </p:spPr>
        <p:txBody>
          <a:bodyPr>
            <a:normAutofit/>
          </a:bodyPr>
          <a:lstStyle/>
          <a:p>
            <a:pPr>
              <a:lnSpc>
                <a:spcPct val="150000"/>
              </a:lnSpc>
            </a:pPr>
            <a:endParaRPr lang="en-US" sz="12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Reed is an employment agency and recruitment company of the UK that helps to retain knowledgeable and skill-based professionals for relevant jobs (Reed.com, 2023)</a:t>
            </a:r>
          </a:p>
          <a:p>
            <a:pPr>
              <a:lnSpc>
                <a:spcPct val="150000"/>
              </a:lnSpc>
            </a:pPr>
            <a:r>
              <a:rPr lang="en-US" sz="1100" dirty="0">
                <a:latin typeface="Arial" panose="020B0604020202020204" pitchFamily="34" charset="0"/>
                <a:cs typeface="Arial" panose="020B0604020202020204" pitchFamily="34" charset="0"/>
              </a:rPr>
              <a:t>The company seems to identify potential employees that further support the strategic initiative of the firm related to the process of gaining competitive advantage.</a:t>
            </a:r>
          </a:p>
          <a:p>
            <a:pPr>
              <a:lnSpc>
                <a:spcPct val="150000"/>
              </a:lnSpc>
            </a:pPr>
            <a:r>
              <a:rPr lang="en-US" sz="1100" dirty="0">
                <a:latin typeface="Arial" panose="020B0604020202020204" pitchFamily="34" charset="0"/>
                <a:cs typeface="Arial" panose="020B0604020202020204" pitchFamily="34" charset="0"/>
              </a:rPr>
              <a:t>The recruitment and selection process of the company is done through online registration, where an offer is made to the successful candidates within 30 days from the point of vacancy being advertised. This kind of policy and procedure related to HRM support the organization cost management process along with its innovation strategy that further enhances the quality of the business process.</a:t>
            </a:r>
          </a:p>
          <a:p>
            <a:endParaRPr lang="en-US" dirty="0"/>
          </a:p>
        </p:txBody>
      </p:sp>
      <p:pic>
        <p:nvPicPr>
          <p:cNvPr id="5" name="Picture 4" descr="Logo, company name&#10;&#10;Description automatically generated">
            <a:extLst>
              <a:ext uri="{FF2B5EF4-FFF2-40B4-BE49-F238E27FC236}">
                <a16:creationId xmlns:a16="http://schemas.microsoft.com/office/drawing/2014/main" id="{C9DACCF4-23E1-36D0-64A8-0F256BD0A2D2}"/>
              </a:ext>
            </a:extLst>
          </p:cNvPr>
          <p:cNvPicPr>
            <a:picLocks noChangeAspect="1"/>
          </p:cNvPicPr>
          <p:nvPr/>
        </p:nvPicPr>
        <p:blipFill>
          <a:blip r:embed="rId2"/>
          <a:stretch>
            <a:fillRect/>
          </a:stretch>
        </p:blipFill>
        <p:spPr>
          <a:xfrm>
            <a:off x="829993" y="2242211"/>
            <a:ext cx="5031547" cy="2607626"/>
          </a:xfrm>
          <a:prstGeom prst="rect">
            <a:avLst/>
          </a:prstGeom>
        </p:spPr>
      </p:pic>
    </p:spTree>
    <p:extLst>
      <p:ext uri="{BB962C8B-B14F-4D97-AF65-F5344CB8AC3E}">
        <p14:creationId xmlns:p14="http://schemas.microsoft.com/office/powerpoint/2010/main" val="379728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E5FEE2D-79E5-4C1D-8BF7-EE619CA7039A}"/>
              </a:ext>
            </a:extLst>
          </p:cNvPr>
          <p:cNvSpPr>
            <a:spLocks noGrp="1"/>
          </p:cNvSpPr>
          <p:nvPr>
            <p:ph type="title"/>
          </p:nvPr>
        </p:nvSpPr>
        <p:spPr>
          <a:xfrm>
            <a:off x="838200" y="365125"/>
            <a:ext cx="10515600" cy="1325563"/>
          </a:xfrm>
        </p:spPr>
        <p:txBody>
          <a:bodyPr>
            <a:normAutofit fontScale="90000"/>
          </a:bodyPr>
          <a:lstStyle/>
          <a:p>
            <a:pPr>
              <a:lnSpc>
                <a:spcPct val="150000"/>
              </a:lnSpc>
            </a:pPr>
            <a:r>
              <a:rPr lang="en-US" sz="2000" dirty="0">
                <a:latin typeface="Arial" panose="020B0604020202020204" pitchFamily="34" charset="0"/>
                <a:cs typeface="Arial" panose="020B0604020202020204" pitchFamily="34" charset="0"/>
              </a:rPr>
              <a:t>Summary of the literature review of 3 articles by explaining the supportive aspects of HRM in gaining a competitive advantage </a:t>
            </a: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9" name="Slide Number Placeholder 8">
            <a:extLst>
              <a:ext uri="{FF2B5EF4-FFF2-40B4-BE49-F238E27FC236}">
                <a16:creationId xmlns:a16="http://schemas.microsoft.com/office/drawing/2014/main" id="{03091613-153A-4005-9F4D-2F185AE5F7BF}"/>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6</a:t>
            </a:fld>
            <a:endParaRPr lang="en-US" dirty="0"/>
          </a:p>
        </p:txBody>
      </p:sp>
      <p:sp>
        <p:nvSpPr>
          <p:cNvPr id="6" name="TextBox 5">
            <a:extLst>
              <a:ext uri="{FF2B5EF4-FFF2-40B4-BE49-F238E27FC236}">
                <a16:creationId xmlns:a16="http://schemas.microsoft.com/office/drawing/2014/main" id="{F4721D65-397F-8891-75FD-392112F9E716}"/>
              </a:ext>
            </a:extLst>
          </p:cNvPr>
          <p:cNvSpPr txBox="1"/>
          <p:nvPr/>
        </p:nvSpPr>
        <p:spPr>
          <a:xfrm>
            <a:off x="698699" y="1715195"/>
            <a:ext cx="4881488" cy="4616648"/>
          </a:xfrm>
          <a:prstGeom prst="rect">
            <a:avLst/>
          </a:prstGeom>
          <a:noFill/>
        </p:spPr>
        <p:txBody>
          <a:bodyPr wrap="square" rtlCol="0">
            <a:spAutoFit/>
          </a:bodyPr>
          <a:lstStyle/>
          <a:p>
            <a:pPr>
              <a:lnSpc>
                <a:spcPct val="150000"/>
              </a:lnSpc>
            </a:pPr>
            <a:r>
              <a:rPr lang="en-GB" b="1" dirty="0">
                <a:latin typeface="Arial" panose="020B0604020202020204" pitchFamily="34" charset="0"/>
                <a:cs typeface="Arial" panose="020B0604020202020204" pitchFamily="34" charset="0"/>
              </a:rPr>
              <a:t>Article 1: Opportunities and risks of artificial intelligence in recruitment and selection</a:t>
            </a:r>
          </a:p>
          <a:p>
            <a:pPr>
              <a:lnSpc>
                <a:spcPct val="150000"/>
              </a:lnSpc>
            </a:pPr>
            <a:endParaRPr lang="en-GB" b="1"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In this article, the author has given information on the recruitment and selection process by considering the beneficial and opportunistic aspect of artificial intelligence along with stating its risk factor. </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In order to effectively manage the design and implementation of fair, efficient and effective policies and procedures related to recruitment and selection, artificial intelligence seems to attract potential employees through the process of e-recruitment. </a:t>
            </a:r>
          </a:p>
          <a:p>
            <a:endParaRPr lang="en-US" dirty="0"/>
          </a:p>
          <a:p>
            <a:endParaRPr lang="en-GB" dirty="0"/>
          </a:p>
          <a:p>
            <a:endParaRPr lang="en-GB" dirty="0"/>
          </a:p>
        </p:txBody>
      </p:sp>
      <p:pic>
        <p:nvPicPr>
          <p:cNvPr id="10" name="Picture 9" descr="Graphical user interface, text, application&#10;&#10;Description automatically generated">
            <a:extLst>
              <a:ext uri="{FF2B5EF4-FFF2-40B4-BE49-F238E27FC236}">
                <a16:creationId xmlns:a16="http://schemas.microsoft.com/office/drawing/2014/main" id="{6A89C4DA-A792-476C-558F-124936A92247}"/>
              </a:ext>
            </a:extLst>
          </p:cNvPr>
          <p:cNvPicPr>
            <a:picLocks noChangeAspect="1"/>
          </p:cNvPicPr>
          <p:nvPr/>
        </p:nvPicPr>
        <p:blipFill>
          <a:blip r:embed="rId2"/>
          <a:stretch>
            <a:fillRect/>
          </a:stretch>
        </p:blipFill>
        <p:spPr>
          <a:xfrm>
            <a:off x="6611814" y="1405822"/>
            <a:ext cx="4741985" cy="5452178"/>
          </a:xfrm>
          <a:prstGeom prst="rect">
            <a:avLst/>
          </a:prstGeom>
        </p:spPr>
      </p:pic>
    </p:spTree>
    <p:extLst>
      <p:ext uri="{BB962C8B-B14F-4D97-AF65-F5344CB8AC3E}">
        <p14:creationId xmlns:p14="http://schemas.microsoft.com/office/powerpoint/2010/main" val="2499682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A2CD4-732A-43E4-BCB9-CBA2055E0AC6}"/>
              </a:ext>
            </a:extLst>
          </p:cNvPr>
          <p:cNvSpPr>
            <a:spLocks noGrp="1"/>
          </p:cNvSpPr>
          <p:nvPr>
            <p:ph type="title"/>
          </p:nvPr>
        </p:nvSpPr>
        <p:spPr>
          <a:xfrm>
            <a:off x="576775" y="136525"/>
            <a:ext cx="11211951" cy="1218491"/>
          </a:xfrm>
        </p:spPr>
        <p:txBody>
          <a:bodyPr>
            <a:normAutofit fontScale="90000"/>
          </a:bodyPr>
          <a:lstStyle/>
          <a:p>
            <a:pPr algn="ctr">
              <a:lnSpc>
                <a:spcPct val="150000"/>
              </a:lnSpc>
            </a:pPr>
            <a:r>
              <a:rPr lang="en-US" sz="2000" dirty="0">
                <a:latin typeface="Arial" panose="020B0604020202020204" pitchFamily="34" charset="0"/>
                <a:cs typeface="Arial" panose="020B0604020202020204" pitchFamily="34" charset="0"/>
              </a:rPr>
              <a:t>​</a:t>
            </a:r>
            <a:r>
              <a:rPr lang="en-US" sz="1800" dirty="0">
                <a:latin typeface="Arial" panose="020B0604020202020204" pitchFamily="34" charset="0"/>
                <a:cs typeface="Arial" panose="020B0604020202020204" pitchFamily="34" charset="0"/>
              </a:rPr>
              <a:t>Summary of the literature review of 3 articles by explaining the supportive aspects of HRM in gaining a competitive advantage </a:t>
            </a: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F2A39FA3-9AE3-4689-A469-B7D2DFCCC2D9}"/>
              </a:ext>
            </a:extLst>
          </p:cNvPr>
          <p:cNvSpPr>
            <a:spLocks noGrp="1"/>
          </p:cNvSpPr>
          <p:nvPr>
            <p:ph type="sldNum" sz="quarter" idx="12"/>
          </p:nvPr>
        </p:nvSpPr>
        <p:spPr>
          <a:xfrm>
            <a:off x="9658350" y="6356350"/>
            <a:ext cx="1695450" cy="365125"/>
          </a:xfrm>
        </p:spPr>
        <p:txBody>
          <a:bodyPr/>
          <a:lstStyle/>
          <a:p>
            <a:fld id="{A49DFD55-3C28-40EF-9E31-A92D2E4017FF}" type="slidenum">
              <a:rPr lang="en-US" smtClean="0"/>
              <a:pPr/>
              <a:t>7</a:t>
            </a:fld>
            <a:endParaRPr lang="en-US" dirty="0"/>
          </a:p>
        </p:txBody>
      </p:sp>
      <p:sp>
        <p:nvSpPr>
          <p:cNvPr id="8" name="TextBox 7">
            <a:extLst>
              <a:ext uri="{FF2B5EF4-FFF2-40B4-BE49-F238E27FC236}">
                <a16:creationId xmlns:a16="http://schemas.microsoft.com/office/drawing/2014/main" id="{61DDE98D-741C-ADA1-1C86-D7AF24777E95}"/>
              </a:ext>
            </a:extLst>
          </p:cNvPr>
          <p:cNvSpPr txBox="1"/>
          <p:nvPr/>
        </p:nvSpPr>
        <p:spPr>
          <a:xfrm>
            <a:off x="4881489" y="1463041"/>
            <a:ext cx="6907237" cy="3846630"/>
          </a:xfrm>
          <a:prstGeom prst="rect">
            <a:avLst/>
          </a:prstGeom>
          <a:noFill/>
        </p:spPr>
        <p:txBody>
          <a:bodyPr wrap="square" rtlCol="0">
            <a:spAutoFit/>
          </a:bodyPr>
          <a:lstStyle/>
          <a:p>
            <a:pPr>
              <a:lnSpc>
                <a:spcPct val="150000"/>
              </a:lnSpc>
            </a:pPr>
            <a:r>
              <a:rPr lang="en-US" b="1" dirty="0">
                <a:latin typeface="Arial" panose="020B0604020202020204" pitchFamily="34" charset="0"/>
                <a:cs typeface="Arial" panose="020B0604020202020204" pitchFamily="34" charset="0"/>
              </a:rPr>
              <a:t>Article 2: Developing SME performance management practices: Interventions for improving productivity</a:t>
            </a:r>
          </a:p>
          <a:p>
            <a:pPr>
              <a:lnSpc>
                <a:spcPct val="150000"/>
              </a:lnSpc>
            </a:pPr>
            <a:endParaRPr lang="en-US" b="1"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In article two, focus has been made on the second strategic option for gaining competitive advantage which is quality enhancement. </a:t>
            </a:r>
          </a:p>
          <a:p>
            <a:pPr>
              <a:lnSpc>
                <a:spcPct val="150000"/>
              </a:lnSpc>
            </a:pPr>
            <a:r>
              <a:rPr lang="en-US" sz="1100" dirty="0">
                <a:latin typeface="Arial" panose="020B0604020202020204" pitchFamily="34" charset="0"/>
                <a:cs typeface="Arial" panose="020B0604020202020204" pitchFamily="34" charset="0"/>
              </a:rPr>
              <a:t>In this article, the performance management practices of small and medium enterprise has been taken into consideration for improving the productivity of the business. </a:t>
            </a:r>
          </a:p>
          <a:p>
            <a:pPr>
              <a:lnSpc>
                <a:spcPct val="150000"/>
              </a:lnSpc>
            </a:pPr>
            <a:r>
              <a:rPr lang="en-US" sz="1100" dirty="0">
                <a:latin typeface="Arial" panose="020B0604020202020204" pitchFamily="34" charset="0"/>
                <a:cs typeface="Arial" panose="020B0604020202020204" pitchFamily="34" charset="0"/>
              </a:rPr>
              <a:t>In order to enhance the quality of a business </a:t>
            </a:r>
            <a:r>
              <a:rPr lang="en-GB" sz="1100" dirty="0">
                <a:latin typeface="Arial" panose="020B0604020202020204" pitchFamily="34" charset="0"/>
                <a:cs typeface="Arial" panose="020B0604020202020204" pitchFamily="34" charset="0"/>
              </a:rPr>
              <a:t>organisation</a:t>
            </a:r>
            <a:r>
              <a:rPr lang="en-US" sz="1100" dirty="0">
                <a:latin typeface="Arial" panose="020B0604020202020204" pitchFamily="34" charset="0"/>
                <a:cs typeface="Arial" panose="020B0604020202020204" pitchFamily="34" charset="0"/>
              </a:rPr>
              <a:t> in context to its recruitment and selection process, productivity maintenance of each and every business operation is important</a:t>
            </a:r>
          </a:p>
          <a:p>
            <a:pPr>
              <a:lnSpc>
                <a:spcPct val="150000"/>
              </a:lnSpc>
            </a:pPr>
            <a:r>
              <a:rPr lang="en-US" sz="1100" dirty="0">
                <a:latin typeface="Arial" panose="020B0604020202020204" pitchFamily="34" charset="0"/>
                <a:cs typeface="Arial" panose="020B0604020202020204" pitchFamily="34" charset="0"/>
              </a:rPr>
              <a:t>For this, it is essential to consider some productive tools along with proper recruitment engagement and orientation process for desired outcome within a business </a:t>
            </a:r>
            <a:r>
              <a:rPr lang="en-GB" sz="1100" dirty="0">
                <a:latin typeface="Arial" panose="020B0604020202020204" pitchFamily="34" charset="0"/>
                <a:cs typeface="Arial" panose="020B0604020202020204" pitchFamily="34" charset="0"/>
              </a:rPr>
              <a:t>organisation</a:t>
            </a:r>
            <a:r>
              <a:rPr lang="en-US" sz="1100" dirty="0">
                <a:latin typeface="Arial" panose="020B0604020202020204" pitchFamily="34" charset="0"/>
                <a:cs typeface="Arial" panose="020B0604020202020204" pitchFamily="34" charset="0"/>
              </a:rPr>
              <a:t> like Reed. </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endParaRPr lang="en-US" sz="1100" dirty="0">
              <a:latin typeface="Arial" panose="020B0604020202020204" pitchFamily="34" charset="0"/>
              <a:cs typeface="Arial" panose="020B0604020202020204" pitchFamily="34" charset="0"/>
            </a:endParaRPr>
          </a:p>
        </p:txBody>
      </p:sp>
      <p:pic>
        <p:nvPicPr>
          <p:cNvPr id="10" name="Picture 9" descr="Text&#10;&#10;Description automatically generated">
            <a:extLst>
              <a:ext uri="{FF2B5EF4-FFF2-40B4-BE49-F238E27FC236}">
                <a16:creationId xmlns:a16="http://schemas.microsoft.com/office/drawing/2014/main" id="{4C7DA9BC-D128-1A71-74AC-259AAA203AD9}"/>
              </a:ext>
            </a:extLst>
          </p:cNvPr>
          <p:cNvPicPr>
            <a:picLocks noChangeAspect="1"/>
          </p:cNvPicPr>
          <p:nvPr/>
        </p:nvPicPr>
        <p:blipFill>
          <a:blip r:embed="rId2"/>
          <a:stretch>
            <a:fillRect/>
          </a:stretch>
        </p:blipFill>
        <p:spPr>
          <a:xfrm>
            <a:off x="0" y="1463040"/>
            <a:ext cx="4515729" cy="5258435"/>
          </a:xfrm>
          <a:prstGeom prst="rect">
            <a:avLst/>
          </a:prstGeom>
        </p:spPr>
      </p:pic>
    </p:spTree>
    <p:extLst>
      <p:ext uri="{BB962C8B-B14F-4D97-AF65-F5344CB8AC3E}">
        <p14:creationId xmlns:p14="http://schemas.microsoft.com/office/powerpoint/2010/main" val="744379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A2D15-4D68-4BF7-9421-032AE6C8852C}"/>
              </a:ext>
            </a:extLst>
          </p:cNvPr>
          <p:cNvSpPr>
            <a:spLocks noGrp="1"/>
          </p:cNvSpPr>
          <p:nvPr>
            <p:ph type="title"/>
          </p:nvPr>
        </p:nvSpPr>
        <p:spPr>
          <a:xfrm>
            <a:off x="526293" y="447913"/>
            <a:ext cx="11085341" cy="1085465"/>
          </a:xfrm>
        </p:spPr>
        <p:txBody>
          <a:bodyPr>
            <a:normAutofit fontScale="90000"/>
          </a:bodyPr>
          <a:lstStyle/>
          <a:p>
            <a:pPr>
              <a:lnSpc>
                <a:spcPct val="150000"/>
              </a:lnSpc>
            </a:pPr>
            <a:r>
              <a:rPr lang="en-US" sz="1800" dirty="0">
                <a:latin typeface="Arial" panose="020B0604020202020204" pitchFamily="34" charset="0"/>
                <a:cs typeface="Arial" panose="020B0604020202020204" pitchFamily="34" charset="0"/>
              </a:rPr>
              <a:t>​Summary of the literature review of 3 articles by explaining the supportive aspects of HRM in gaining a competitive advantage </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id="{8F0714D4-1A7C-4D7F-A5C0-4F766382B6A9}"/>
              </a:ext>
            </a:extLst>
          </p:cNvPr>
          <p:cNvSpPr>
            <a:spLocks noGrp="1"/>
          </p:cNvSpPr>
          <p:nvPr>
            <p:ph type="body" idx="18"/>
          </p:nvPr>
        </p:nvSpPr>
        <p:spPr>
          <a:xfrm>
            <a:off x="526293" y="1533379"/>
            <a:ext cx="5874507" cy="4876708"/>
          </a:xfrm>
        </p:spPr>
        <p:txBody>
          <a:bodyPr>
            <a:normAutofit/>
          </a:bodyPr>
          <a:lstStyle/>
          <a:p>
            <a:pPr algn="l">
              <a:lnSpc>
                <a:spcPct val="150000"/>
              </a:lnSpc>
            </a:pPr>
            <a:r>
              <a:rPr lang="en-US" sz="1800" b="1" dirty="0">
                <a:latin typeface="Arial" panose="020B0604020202020204" pitchFamily="34" charset="0"/>
                <a:cs typeface="Arial" panose="020B0604020202020204" pitchFamily="34" charset="0"/>
              </a:rPr>
              <a:t>Article 3:Techniques of Applied Machine Learning Being Utilized for the Purpose of Selecting and Placing Human Resources within the Public Sector</a:t>
            </a:r>
          </a:p>
          <a:p>
            <a:pPr algn="l">
              <a:lnSpc>
                <a:spcPct val="150000"/>
              </a:lnSpc>
            </a:pPr>
            <a:r>
              <a:rPr lang="en-US" sz="1100" dirty="0">
                <a:latin typeface="Arial" panose="020B0604020202020204" pitchFamily="34" charset="0"/>
                <a:cs typeface="Arial" panose="020B0604020202020204" pitchFamily="34" charset="0"/>
              </a:rPr>
              <a:t>In this particular article, the importance of selecting and placing human resource-based practices within the public sector has been </a:t>
            </a:r>
            <a:r>
              <a:rPr lang="en-GB" sz="1100" dirty="0">
                <a:latin typeface="Arial" panose="020B0604020202020204" pitchFamily="34" charset="0"/>
                <a:cs typeface="Arial" panose="020B0604020202020204" pitchFamily="34" charset="0"/>
              </a:rPr>
              <a:t>utilised</a:t>
            </a:r>
            <a:r>
              <a:rPr lang="en-US" sz="1100" dirty="0">
                <a:latin typeface="Arial" panose="020B0604020202020204" pitchFamily="34" charset="0"/>
                <a:cs typeface="Arial" panose="020B0604020202020204" pitchFamily="34" charset="0"/>
              </a:rPr>
              <a:t> by stating the significant role of techniques related to applied-machine learning</a:t>
            </a:r>
          </a:p>
          <a:p>
            <a:pPr algn="l">
              <a:lnSpc>
                <a:spcPct val="150000"/>
              </a:lnSpc>
            </a:pPr>
            <a:r>
              <a:rPr lang="en-US" sz="1100" dirty="0">
                <a:latin typeface="Arial" panose="020B0604020202020204" pitchFamily="34" charset="0"/>
                <a:cs typeface="Arial" panose="020B0604020202020204" pitchFamily="34" charset="0"/>
              </a:rPr>
              <a:t>For accomplishing this particular goal which is about implementing the technique of applied machine learning for the purpose of selecting and placing human resources within the public sector, involvement of workers seems to be the core purpose. </a:t>
            </a:r>
          </a:p>
          <a:p>
            <a:pPr algn="l">
              <a:lnSpc>
                <a:spcPct val="150000"/>
              </a:lnSpc>
            </a:pPr>
            <a:endParaRPr lang="en-US" sz="1100" dirty="0">
              <a:latin typeface="Arial" panose="020B0604020202020204" pitchFamily="34" charset="0"/>
              <a:cs typeface="Arial" panose="020B0604020202020204" pitchFamily="34" charset="0"/>
            </a:endParaRPr>
          </a:p>
          <a:p>
            <a:pPr algn="l">
              <a:lnSpc>
                <a:spcPct val="150000"/>
              </a:lnSpc>
            </a:pPr>
            <a:endParaRPr lang="en-US" sz="1100" dirty="0">
              <a:latin typeface="Arial" panose="020B0604020202020204" pitchFamily="34" charset="0"/>
              <a:cs typeface="Arial" panose="020B0604020202020204" pitchFamily="34" charset="0"/>
            </a:endParaRPr>
          </a:p>
        </p:txBody>
      </p:sp>
      <p:sp>
        <p:nvSpPr>
          <p:cNvPr id="25" name="Slide Number Placeholder 24">
            <a:extLst>
              <a:ext uri="{FF2B5EF4-FFF2-40B4-BE49-F238E27FC236}">
                <a16:creationId xmlns:a16="http://schemas.microsoft.com/office/drawing/2014/main" id="{148E9129-4CC6-47BA-ACD8-2C632A8660EC}"/>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8</a:t>
            </a:fld>
            <a:endParaRPr lang="en-US" dirty="0"/>
          </a:p>
        </p:txBody>
      </p:sp>
      <p:pic>
        <p:nvPicPr>
          <p:cNvPr id="30" name="Picture 29" descr="Graphical user interface, text, application, email&#10;&#10;Description automatically generated">
            <a:extLst>
              <a:ext uri="{FF2B5EF4-FFF2-40B4-BE49-F238E27FC236}">
                <a16:creationId xmlns:a16="http://schemas.microsoft.com/office/drawing/2014/main" id="{9FB5A8D4-C5EE-D928-3A9A-60AC4F04F834}"/>
              </a:ext>
            </a:extLst>
          </p:cNvPr>
          <p:cNvPicPr>
            <a:picLocks noChangeAspect="1"/>
          </p:cNvPicPr>
          <p:nvPr/>
        </p:nvPicPr>
        <p:blipFill>
          <a:blip r:embed="rId2"/>
          <a:stretch>
            <a:fillRect/>
          </a:stretch>
        </p:blipFill>
        <p:spPr>
          <a:xfrm>
            <a:off x="6836898" y="1361459"/>
            <a:ext cx="4828809" cy="5360015"/>
          </a:xfrm>
          <a:prstGeom prst="rect">
            <a:avLst/>
          </a:prstGeom>
        </p:spPr>
      </p:pic>
    </p:spTree>
    <p:extLst>
      <p:ext uri="{BB962C8B-B14F-4D97-AF65-F5344CB8AC3E}">
        <p14:creationId xmlns:p14="http://schemas.microsoft.com/office/powerpoint/2010/main" val="26193012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D0E59-4C68-4F87-9821-23C69713D980}"/>
              </a:ext>
            </a:extLst>
          </p:cNvPr>
          <p:cNvSpPr>
            <a:spLocks noGrp="1"/>
          </p:cNvSpPr>
          <p:nvPr>
            <p:ph type="title"/>
          </p:nvPr>
        </p:nvSpPr>
        <p:spPr>
          <a:xfrm>
            <a:off x="1055077" y="136526"/>
            <a:ext cx="10170941" cy="709838"/>
          </a:xfrm>
        </p:spPr>
        <p:txBody>
          <a:bodyPr>
            <a:normAutofit fontScale="90000"/>
          </a:bodyPr>
          <a:lstStyle/>
          <a:p>
            <a:pPr>
              <a:lnSpc>
                <a:spcPct val="150000"/>
              </a:lnSpc>
            </a:pPr>
            <a:r>
              <a:rPr lang="en-US" sz="2000" dirty="0">
                <a:latin typeface="Arial" panose="020B0604020202020204" pitchFamily="34" charset="0"/>
                <a:cs typeface="Arial" panose="020B0604020202020204" pitchFamily="34" charset="0"/>
              </a:rPr>
              <a:t> A job description and person specification by addressing the three strategic options </a:t>
            </a: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58" name="Slide Number Placeholder 57">
            <a:extLst>
              <a:ext uri="{FF2B5EF4-FFF2-40B4-BE49-F238E27FC236}">
                <a16:creationId xmlns:a16="http://schemas.microsoft.com/office/drawing/2014/main" id="{E1900601-8B04-4FF3-B06F-6BEFAC6556D3}"/>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9</a:t>
            </a:fld>
            <a:endParaRPr lang="en-US" dirty="0"/>
          </a:p>
        </p:txBody>
      </p:sp>
      <p:sp>
        <p:nvSpPr>
          <p:cNvPr id="61" name="TextBox 60">
            <a:extLst>
              <a:ext uri="{FF2B5EF4-FFF2-40B4-BE49-F238E27FC236}">
                <a16:creationId xmlns:a16="http://schemas.microsoft.com/office/drawing/2014/main" id="{203B9B2A-E382-70B0-B4F9-A5AD57D4BAD3}"/>
              </a:ext>
            </a:extLst>
          </p:cNvPr>
          <p:cNvSpPr txBox="1"/>
          <p:nvPr/>
        </p:nvSpPr>
        <p:spPr>
          <a:xfrm>
            <a:off x="281354" y="900333"/>
            <a:ext cx="11072446" cy="5106572"/>
          </a:xfrm>
          <a:prstGeom prst="rect">
            <a:avLst/>
          </a:prstGeom>
          <a:noFill/>
        </p:spPr>
        <p:txBody>
          <a:bodyPr wrap="square" rtlCol="0">
            <a:spAutoFit/>
          </a:bodyPr>
          <a:lstStyle/>
          <a:p>
            <a:endParaRPr lang="en-GB" sz="1100" dirty="0">
              <a:latin typeface="Arial" panose="020B0604020202020204" pitchFamily="34" charset="0"/>
              <a:cs typeface="Arial" panose="020B0604020202020204" pitchFamily="34" charset="0"/>
            </a:endParaRPr>
          </a:p>
        </p:txBody>
      </p:sp>
      <p:graphicFrame>
        <p:nvGraphicFramePr>
          <p:cNvPr id="320" name="Table 320">
            <a:extLst>
              <a:ext uri="{FF2B5EF4-FFF2-40B4-BE49-F238E27FC236}">
                <a16:creationId xmlns:a16="http://schemas.microsoft.com/office/drawing/2014/main" id="{ADDE66D8-94CA-B0D5-2E1B-D6E960B7D2AC}"/>
              </a:ext>
            </a:extLst>
          </p:cNvPr>
          <p:cNvGraphicFramePr>
            <a:graphicFrameLocks noGrp="1"/>
          </p:cNvGraphicFramePr>
          <p:nvPr>
            <p:extLst>
              <p:ext uri="{D42A27DB-BD31-4B8C-83A1-F6EECF244321}">
                <p14:modId xmlns:p14="http://schemas.microsoft.com/office/powerpoint/2010/main" val="3761683294"/>
              </p:ext>
            </p:extLst>
          </p:nvPr>
        </p:nvGraphicFramePr>
        <p:xfrm>
          <a:off x="838200" y="900333"/>
          <a:ext cx="10720943" cy="5887611"/>
        </p:xfrm>
        <a:graphic>
          <a:graphicData uri="http://schemas.openxmlformats.org/drawingml/2006/table">
            <a:tbl>
              <a:tblPr firstRow="1" bandRow="1">
                <a:tableStyleId>{073A0DAA-6AF3-43AB-8588-CEC1D06C72B9}</a:tableStyleId>
              </a:tblPr>
              <a:tblGrid>
                <a:gridCol w="1725698">
                  <a:extLst>
                    <a:ext uri="{9D8B030D-6E8A-4147-A177-3AD203B41FA5}">
                      <a16:colId xmlns:a16="http://schemas.microsoft.com/office/drawing/2014/main" val="448309157"/>
                    </a:ext>
                  </a:extLst>
                </a:gridCol>
                <a:gridCol w="8995245">
                  <a:extLst>
                    <a:ext uri="{9D8B030D-6E8A-4147-A177-3AD203B41FA5}">
                      <a16:colId xmlns:a16="http://schemas.microsoft.com/office/drawing/2014/main" val="3865814173"/>
                    </a:ext>
                  </a:extLst>
                </a:gridCol>
              </a:tblGrid>
              <a:tr h="637763">
                <a:tc gridSpan="2">
                  <a:txBody>
                    <a:bodyPr/>
                    <a:lstStyle/>
                    <a:p>
                      <a:pPr algn="ctr">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Job</a:t>
                      </a:r>
                      <a:r>
                        <a:rPr lang="en-GB" sz="1100" b="1" dirty="0">
                          <a:solidFill>
                            <a:schemeClr val="bg1"/>
                          </a:solidFill>
                          <a:latin typeface="Arial" panose="020B0604020202020204" pitchFamily="34" charset="0"/>
                          <a:cs typeface="Arial" panose="020B0604020202020204" pitchFamily="34" charset="0"/>
                        </a:rPr>
                        <a:t> </a:t>
                      </a:r>
                      <a:r>
                        <a:rPr lang="en-GB" sz="1100" b="1" dirty="0">
                          <a:solidFill>
                            <a:schemeClr val="tx1"/>
                          </a:solidFill>
                          <a:latin typeface="Arial" panose="020B0604020202020204" pitchFamily="34" charset="0"/>
                          <a:cs typeface="Arial" panose="020B0604020202020204" pitchFamily="34" charset="0"/>
                        </a:rPr>
                        <a:t>Description &amp; Person Specification</a:t>
                      </a:r>
                      <a:endParaRPr lang="en-US" sz="1100" b="1" dirty="0">
                        <a:solidFill>
                          <a:schemeClr val="tx1"/>
                        </a:solidFill>
                        <a:latin typeface="Arial" panose="020B0604020202020204" pitchFamily="34" charset="0"/>
                        <a:cs typeface="Arial" panose="020B0604020202020204" pitchFamily="34" charset="0"/>
                      </a:endParaRPr>
                    </a:p>
                    <a:p>
                      <a:pPr algn="ctr">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[Business Administrator]</a:t>
                      </a:r>
                      <a:endParaRPr lang="en-US" sz="1100" b="1" dirty="0">
                        <a:solidFill>
                          <a:schemeClr val="tx1"/>
                        </a:solidFill>
                        <a:latin typeface="Arial" panose="020B0604020202020204" pitchFamily="34" charset="0"/>
                        <a:ea typeface="Arial"/>
                        <a:cs typeface="Arial" panose="020B0604020202020204" pitchFamily="34" charset="0"/>
                      </a:endParaRPr>
                    </a:p>
                  </a:txBody>
                  <a:tcPr marL="15771" marR="15771" marT="15771" marB="15771"/>
                </a:tc>
                <a:tc hMerge="1">
                  <a:txBody>
                    <a:bodyPr/>
                    <a:lstStyle/>
                    <a:p>
                      <a:endParaRPr lang="en-US"/>
                    </a:p>
                  </a:txBody>
                  <a:tcPr/>
                </a:tc>
                <a:extLst>
                  <a:ext uri="{0D108BD9-81ED-4DB2-BD59-A6C34878D82A}">
                    <a16:rowId xmlns:a16="http://schemas.microsoft.com/office/drawing/2014/main" val="604012519"/>
                  </a:ext>
                </a:extLst>
              </a:tr>
              <a:tr h="393646">
                <a:tc>
                  <a:txBody>
                    <a:bodyPr/>
                    <a:lstStyle/>
                    <a:p>
                      <a:pPr algn="just">
                        <a:lnSpc>
                          <a:spcPct val="150000"/>
                        </a:lnSpc>
                        <a:spcAft>
                          <a:spcPts val="0"/>
                        </a:spcAft>
                      </a:pPr>
                      <a:r>
                        <a:rPr lang="en-GB" sz="1100" b="1">
                          <a:solidFill>
                            <a:schemeClr val="bg1"/>
                          </a:solidFill>
                          <a:latin typeface="Arial" panose="020B0604020202020204" pitchFamily="34" charset="0"/>
                          <a:cs typeface="Arial" panose="020B0604020202020204" pitchFamily="34" charset="0"/>
                        </a:rPr>
                        <a:t>Name : </a:t>
                      </a:r>
                      <a:endParaRPr lang="en-US" sz="1100" b="1">
                        <a:solidFill>
                          <a:schemeClr val="bg1"/>
                        </a:solidFill>
                        <a:latin typeface="Arial" panose="020B0604020202020204" pitchFamily="34" charset="0"/>
                        <a:ea typeface="Arial"/>
                        <a:cs typeface="Arial" panose="020B0604020202020204" pitchFamily="34" charset="0"/>
                      </a:endParaRPr>
                    </a:p>
                  </a:txBody>
                  <a:tcPr marL="15771" marR="15771" marT="15771" marB="15771"/>
                </a:tc>
                <a:tc>
                  <a:txBody>
                    <a:bodyPr/>
                    <a:lstStyle/>
                    <a:p>
                      <a:pPr algn="just">
                        <a:lnSpc>
                          <a:spcPct val="150000"/>
                        </a:lnSpc>
                        <a:spcAft>
                          <a:spcPts val="0"/>
                        </a:spcAft>
                      </a:pPr>
                      <a:r>
                        <a:rPr lang="en-GB" sz="1100" b="1" dirty="0">
                          <a:solidFill>
                            <a:schemeClr val="bg1"/>
                          </a:solidFill>
                          <a:latin typeface="Arial" panose="020B0604020202020204" pitchFamily="34" charset="0"/>
                          <a:cs typeface="Arial" panose="020B0604020202020204" pitchFamily="34" charset="0"/>
                        </a:rPr>
                        <a:t>ABC</a:t>
                      </a:r>
                      <a:endParaRPr lang="en-US" sz="1100" b="1" dirty="0">
                        <a:solidFill>
                          <a:schemeClr val="bg1"/>
                        </a:solidFill>
                        <a:latin typeface="Arial" panose="020B0604020202020204" pitchFamily="34" charset="0"/>
                        <a:ea typeface="Arial"/>
                        <a:cs typeface="Arial" panose="020B0604020202020204" pitchFamily="34" charset="0"/>
                      </a:endParaRPr>
                    </a:p>
                  </a:txBody>
                  <a:tcPr marL="15771" marR="15771" marT="15771" marB="15771"/>
                </a:tc>
                <a:extLst>
                  <a:ext uri="{0D108BD9-81ED-4DB2-BD59-A6C34878D82A}">
                    <a16:rowId xmlns:a16="http://schemas.microsoft.com/office/drawing/2014/main" val="3176442666"/>
                  </a:ext>
                </a:extLst>
              </a:tr>
              <a:tr h="297614">
                <a:tc>
                  <a:txBody>
                    <a:bodyPr/>
                    <a:lstStyle/>
                    <a:p>
                      <a:pPr algn="just">
                        <a:lnSpc>
                          <a:spcPct val="150000"/>
                        </a:lnSpc>
                        <a:spcAft>
                          <a:spcPts val="0"/>
                        </a:spcAft>
                      </a:pPr>
                      <a:r>
                        <a:rPr lang="en-GB" sz="1100" b="1" dirty="0">
                          <a:solidFill>
                            <a:schemeClr val="bg1"/>
                          </a:solidFill>
                          <a:latin typeface="Arial" panose="020B0604020202020204" pitchFamily="34" charset="0"/>
                          <a:cs typeface="Arial" panose="020B0604020202020204" pitchFamily="34" charset="0"/>
                        </a:rPr>
                        <a:t>Job Reference:</a:t>
                      </a:r>
                      <a:endParaRPr lang="en-US" sz="1100" b="1" dirty="0">
                        <a:solidFill>
                          <a:schemeClr val="bg1"/>
                        </a:solidFill>
                        <a:latin typeface="Arial" panose="020B0604020202020204" pitchFamily="34" charset="0"/>
                        <a:ea typeface="Arial"/>
                        <a:cs typeface="Arial" panose="020B0604020202020204" pitchFamily="34" charset="0"/>
                      </a:endParaRPr>
                    </a:p>
                  </a:txBody>
                  <a:tcPr marL="15771" marR="15771" marT="15771" marB="15771"/>
                </a:tc>
                <a:tc>
                  <a:txBody>
                    <a:bodyPr/>
                    <a:lstStyle/>
                    <a:p>
                      <a:pPr algn="just">
                        <a:lnSpc>
                          <a:spcPct val="150000"/>
                        </a:lnSpc>
                        <a:spcAft>
                          <a:spcPts val="0"/>
                        </a:spcAft>
                      </a:pPr>
                      <a:r>
                        <a:rPr lang="en-GB" sz="1100" b="1" dirty="0">
                          <a:solidFill>
                            <a:schemeClr val="bg1"/>
                          </a:solidFill>
                          <a:latin typeface="Arial" panose="020B0604020202020204" pitchFamily="34" charset="0"/>
                          <a:cs typeface="Arial" panose="020B0604020202020204" pitchFamily="34" charset="0"/>
                        </a:rPr>
                        <a:t>Through e-recruitment process</a:t>
                      </a:r>
                      <a:endParaRPr lang="en-US" sz="1100" b="1" dirty="0">
                        <a:solidFill>
                          <a:schemeClr val="bg1"/>
                        </a:solidFill>
                        <a:latin typeface="Arial" panose="020B0604020202020204" pitchFamily="34" charset="0"/>
                        <a:ea typeface="Arial"/>
                        <a:cs typeface="Arial" panose="020B0604020202020204" pitchFamily="34" charset="0"/>
                      </a:endParaRPr>
                    </a:p>
                  </a:txBody>
                  <a:tcPr marL="15771" marR="15771" marT="15771" marB="15771"/>
                </a:tc>
                <a:extLst>
                  <a:ext uri="{0D108BD9-81ED-4DB2-BD59-A6C34878D82A}">
                    <a16:rowId xmlns:a16="http://schemas.microsoft.com/office/drawing/2014/main" val="2265856283"/>
                  </a:ext>
                </a:extLst>
              </a:tr>
              <a:tr h="313585">
                <a:tc>
                  <a:txBody>
                    <a:bodyPr/>
                    <a:lstStyle/>
                    <a:p>
                      <a:pPr algn="just">
                        <a:lnSpc>
                          <a:spcPct val="150000"/>
                        </a:lnSpc>
                        <a:spcAft>
                          <a:spcPts val="0"/>
                        </a:spcAft>
                      </a:pPr>
                      <a:r>
                        <a:rPr lang="en-GB" sz="1100" b="1" dirty="0">
                          <a:solidFill>
                            <a:schemeClr val="bg1"/>
                          </a:solidFill>
                          <a:latin typeface="Arial" panose="020B0604020202020204" pitchFamily="34" charset="0"/>
                          <a:cs typeface="Arial" panose="020B0604020202020204" pitchFamily="34" charset="0"/>
                        </a:rPr>
                        <a:t>Position:</a:t>
                      </a:r>
                      <a:endParaRPr lang="en-US" sz="1100" b="1" dirty="0">
                        <a:solidFill>
                          <a:schemeClr val="bg1"/>
                        </a:solidFill>
                        <a:latin typeface="Arial" panose="020B0604020202020204" pitchFamily="34" charset="0"/>
                        <a:ea typeface="Arial"/>
                        <a:cs typeface="Arial" panose="020B0604020202020204" pitchFamily="34" charset="0"/>
                      </a:endParaRPr>
                    </a:p>
                  </a:txBody>
                  <a:tcPr marL="15771" marR="15771" marT="15771" marB="15771"/>
                </a:tc>
                <a:tc>
                  <a:txBody>
                    <a:bodyPr/>
                    <a:lstStyle/>
                    <a:p>
                      <a:pPr algn="just">
                        <a:lnSpc>
                          <a:spcPct val="150000"/>
                        </a:lnSpc>
                        <a:spcAft>
                          <a:spcPts val="0"/>
                        </a:spcAft>
                      </a:pPr>
                      <a:r>
                        <a:rPr lang="en-GB" sz="1100" b="1" dirty="0">
                          <a:solidFill>
                            <a:schemeClr val="bg1"/>
                          </a:solidFill>
                          <a:latin typeface="Arial" panose="020B0604020202020204" pitchFamily="34" charset="0"/>
                          <a:cs typeface="Arial" panose="020B0604020202020204" pitchFamily="34" charset="0"/>
                        </a:rPr>
                        <a:t>Business Administrator/Business Director </a:t>
                      </a:r>
                      <a:endParaRPr lang="en-US" sz="1100" b="1" dirty="0">
                        <a:solidFill>
                          <a:schemeClr val="bg1"/>
                        </a:solidFill>
                        <a:latin typeface="Arial" panose="020B0604020202020204" pitchFamily="34" charset="0"/>
                        <a:ea typeface="Arial"/>
                        <a:cs typeface="Arial" panose="020B0604020202020204" pitchFamily="34" charset="0"/>
                      </a:endParaRPr>
                    </a:p>
                  </a:txBody>
                  <a:tcPr marL="15771" marR="15771" marT="15771" marB="15771"/>
                </a:tc>
                <a:extLst>
                  <a:ext uri="{0D108BD9-81ED-4DB2-BD59-A6C34878D82A}">
                    <a16:rowId xmlns:a16="http://schemas.microsoft.com/office/drawing/2014/main" val="2405405548"/>
                  </a:ext>
                </a:extLst>
              </a:tr>
              <a:tr h="348428">
                <a:tc>
                  <a:txBody>
                    <a:bodyPr/>
                    <a:lstStyle/>
                    <a:p>
                      <a:pPr algn="just">
                        <a:lnSpc>
                          <a:spcPct val="150000"/>
                        </a:lnSpc>
                        <a:spcAft>
                          <a:spcPts val="0"/>
                        </a:spcAft>
                      </a:pPr>
                      <a:r>
                        <a:rPr lang="en-GB" sz="1100" b="1">
                          <a:solidFill>
                            <a:schemeClr val="bg1"/>
                          </a:solidFill>
                          <a:latin typeface="Arial" panose="020B0604020202020204" pitchFamily="34" charset="0"/>
                          <a:cs typeface="Arial" panose="020B0604020202020204" pitchFamily="34" charset="0"/>
                        </a:rPr>
                        <a:t>Department: </a:t>
                      </a:r>
                      <a:endParaRPr lang="en-US" sz="1100" b="1">
                        <a:solidFill>
                          <a:schemeClr val="bg1"/>
                        </a:solidFill>
                        <a:latin typeface="Arial" panose="020B0604020202020204" pitchFamily="34" charset="0"/>
                        <a:ea typeface="Arial"/>
                        <a:cs typeface="Arial" panose="020B0604020202020204" pitchFamily="34" charset="0"/>
                      </a:endParaRPr>
                    </a:p>
                  </a:txBody>
                  <a:tcPr marL="15771" marR="15771" marT="15771" marB="15771"/>
                </a:tc>
                <a:tc>
                  <a:txBody>
                    <a:bodyPr/>
                    <a:lstStyle/>
                    <a:p>
                      <a:pPr algn="just">
                        <a:lnSpc>
                          <a:spcPct val="150000"/>
                        </a:lnSpc>
                        <a:spcAft>
                          <a:spcPts val="0"/>
                        </a:spcAft>
                      </a:pPr>
                      <a:r>
                        <a:rPr lang="en-GB" sz="1100" b="1" dirty="0">
                          <a:solidFill>
                            <a:schemeClr val="bg1"/>
                          </a:solidFill>
                          <a:latin typeface="Arial" panose="020B0604020202020204" pitchFamily="34" charset="0"/>
                          <a:cs typeface="Arial" panose="020B0604020202020204" pitchFamily="34" charset="0"/>
                        </a:rPr>
                        <a:t>HR department</a:t>
                      </a:r>
                      <a:endParaRPr lang="en-US" sz="1100" b="1" dirty="0">
                        <a:solidFill>
                          <a:schemeClr val="bg1"/>
                        </a:solidFill>
                        <a:latin typeface="Arial" panose="020B0604020202020204" pitchFamily="34" charset="0"/>
                        <a:ea typeface="Arial"/>
                        <a:cs typeface="Arial" panose="020B0604020202020204" pitchFamily="34" charset="0"/>
                      </a:endParaRPr>
                    </a:p>
                  </a:txBody>
                  <a:tcPr marL="15771" marR="15771" marT="15771" marB="15771"/>
                </a:tc>
                <a:extLst>
                  <a:ext uri="{0D108BD9-81ED-4DB2-BD59-A6C34878D82A}">
                    <a16:rowId xmlns:a16="http://schemas.microsoft.com/office/drawing/2014/main" val="231684472"/>
                  </a:ext>
                </a:extLst>
              </a:tr>
              <a:tr h="297614">
                <a:tc>
                  <a:txBody>
                    <a:bodyPr/>
                    <a:lstStyle/>
                    <a:p>
                      <a:pPr algn="just">
                        <a:lnSpc>
                          <a:spcPct val="150000"/>
                        </a:lnSpc>
                        <a:spcAft>
                          <a:spcPts val="0"/>
                        </a:spcAft>
                      </a:pPr>
                      <a:r>
                        <a:rPr lang="en-GB" sz="1100" b="1">
                          <a:solidFill>
                            <a:schemeClr val="bg1"/>
                          </a:solidFill>
                          <a:latin typeface="Arial" panose="020B0604020202020204" pitchFamily="34" charset="0"/>
                          <a:cs typeface="Arial" panose="020B0604020202020204" pitchFamily="34" charset="0"/>
                        </a:rPr>
                        <a:t>Location:</a:t>
                      </a:r>
                      <a:endParaRPr lang="en-US" sz="1100" b="1">
                        <a:solidFill>
                          <a:schemeClr val="bg1"/>
                        </a:solidFill>
                        <a:latin typeface="Arial" panose="020B0604020202020204" pitchFamily="34" charset="0"/>
                        <a:ea typeface="Arial"/>
                        <a:cs typeface="Arial" panose="020B0604020202020204" pitchFamily="34" charset="0"/>
                      </a:endParaRPr>
                    </a:p>
                  </a:txBody>
                  <a:tcPr marL="15771" marR="15771" marT="15771" marB="15771"/>
                </a:tc>
                <a:tc>
                  <a:txBody>
                    <a:bodyPr/>
                    <a:lstStyle/>
                    <a:p>
                      <a:pPr algn="just">
                        <a:lnSpc>
                          <a:spcPct val="150000"/>
                        </a:lnSpc>
                        <a:spcAft>
                          <a:spcPts val="0"/>
                        </a:spcAft>
                      </a:pPr>
                      <a:r>
                        <a:rPr lang="en-GB" sz="1100" b="1" dirty="0">
                          <a:solidFill>
                            <a:schemeClr val="bg1"/>
                          </a:solidFill>
                          <a:latin typeface="Arial" panose="020B0604020202020204" pitchFamily="34" charset="0"/>
                          <a:cs typeface="Arial" panose="020B0604020202020204" pitchFamily="34" charset="0"/>
                        </a:rPr>
                        <a:t>London, UK</a:t>
                      </a:r>
                      <a:endParaRPr lang="en-US" sz="1100" b="1" dirty="0">
                        <a:solidFill>
                          <a:schemeClr val="bg1"/>
                        </a:solidFill>
                        <a:latin typeface="Arial" panose="020B0604020202020204" pitchFamily="34" charset="0"/>
                        <a:ea typeface="Arial"/>
                        <a:cs typeface="Arial" panose="020B0604020202020204" pitchFamily="34" charset="0"/>
                      </a:endParaRPr>
                    </a:p>
                  </a:txBody>
                  <a:tcPr marL="15771" marR="15771" marT="15771" marB="15771"/>
                </a:tc>
                <a:extLst>
                  <a:ext uri="{0D108BD9-81ED-4DB2-BD59-A6C34878D82A}">
                    <a16:rowId xmlns:a16="http://schemas.microsoft.com/office/drawing/2014/main" val="2416008363"/>
                  </a:ext>
                </a:extLst>
              </a:tr>
              <a:tr h="331006">
                <a:tc>
                  <a:txBody>
                    <a:bodyPr/>
                    <a:lstStyle/>
                    <a:p>
                      <a:pPr algn="just">
                        <a:lnSpc>
                          <a:spcPct val="150000"/>
                        </a:lnSpc>
                        <a:spcAft>
                          <a:spcPts val="0"/>
                        </a:spcAft>
                      </a:pPr>
                      <a:r>
                        <a:rPr lang="en-GB" sz="1100" b="1">
                          <a:solidFill>
                            <a:schemeClr val="bg1"/>
                          </a:solidFill>
                          <a:latin typeface="Arial" panose="020B0604020202020204" pitchFamily="34" charset="0"/>
                          <a:cs typeface="Arial" panose="020B0604020202020204" pitchFamily="34" charset="0"/>
                        </a:rPr>
                        <a:t>Company: </a:t>
                      </a:r>
                      <a:endParaRPr lang="en-US" sz="1100" b="1">
                        <a:solidFill>
                          <a:schemeClr val="bg1"/>
                        </a:solidFill>
                        <a:latin typeface="Arial" panose="020B0604020202020204" pitchFamily="34" charset="0"/>
                        <a:ea typeface="Arial"/>
                        <a:cs typeface="Arial" panose="020B0604020202020204" pitchFamily="34" charset="0"/>
                      </a:endParaRPr>
                    </a:p>
                  </a:txBody>
                  <a:tcPr marL="15771" marR="15771" marT="15771" marB="15771"/>
                </a:tc>
                <a:tc>
                  <a:txBody>
                    <a:bodyPr/>
                    <a:lstStyle/>
                    <a:p>
                      <a:pPr algn="just">
                        <a:lnSpc>
                          <a:spcPct val="150000"/>
                        </a:lnSpc>
                        <a:spcAft>
                          <a:spcPts val="0"/>
                        </a:spcAft>
                      </a:pPr>
                      <a:r>
                        <a:rPr lang="en-GB" sz="1100" b="1" dirty="0">
                          <a:solidFill>
                            <a:schemeClr val="bg1"/>
                          </a:solidFill>
                          <a:latin typeface="Arial" panose="020B0604020202020204" pitchFamily="34" charset="0"/>
                          <a:cs typeface="Arial" panose="020B0604020202020204" pitchFamily="34" charset="0"/>
                        </a:rPr>
                        <a:t>Reed</a:t>
                      </a:r>
                      <a:endParaRPr lang="en-US" sz="1100" b="1" dirty="0">
                        <a:solidFill>
                          <a:schemeClr val="bg1"/>
                        </a:solidFill>
                        <a:latin typeface="Arial" panose="020B0604020202020204" pitchFamily="34" charset="0"/>
                        <a:ea typeface="Arial"/>
                        <a:cs typeface="Arial" panose="020B0604020202020204" pitchFamily="34" charset="0"/>
                      </a:endParaRPr>
                    </a:p>
                  </a:txBody>
                  <a:tcPr marL="15771" marR="15771" marT="15771" marB="15771"/>
                </a:tc>
                <a:extLst>
                  <a:ext uri="{0D108BD9-81ED-4DB2-BD59-A6C34878D82A}">
                    <a16:rowId xmlns:a16="http://schemas.microsoft.com/office/drawing/2014/main" val="3109726032"/>
                  </a:ext>
                </a:extLst>
              </a:tr>
              <a:tr h="3267955">
                <a:tc>
                  <a:txBody>
                    <a:bodyPr/>
                    <a:lstStyle/>
                    <a:p>
                      <a:pPr algn="just">
                        <a:lnSpc>
                          <a:spcPct val="150000"/>
                        </a:lnSpc>
                        <a:spcAft>
                          <a:spcPts val="0"/>
                        </a:spcAft>
                      </a:pPr>
                      <a:r>
                        <a:rPr lang="en-GB" sz="1100" b="1">
                          <a:solidFill>
                            <a:schemeClr val="bg1"/>
                          </a:solidFill>
                          <a:latin typeface="Arial" panose="020B0604020202020204" pitchFamily="34" charset="0"/>
                          <a:cs typeface="Arial" panose="020B0604020202020204" pitchFamily="34" charset="0"/>
                        </a:rPr>
                        <a:t>Skills and competencies:</a:t>
                      </a:r>
                      <a:endParaRPr lang="en-US" sz="1100" b="1">
                        <a:solidFill>
                          <a:schemeClr val="bg1"/>
                        </a:solidFill>
                        <a:latin typeface="Arial" panose="020B0604020202020204" pitchFamily="34" charset="0"/>
                        <a:ea typeface="Arial"/>
                        <a:cs typeface="Arial" panose="020B0604020202020204" pitchFamily="34" charset="0"/>
                      </a:endParaRPr>
                    </a:p>
                  </a:txBody>
                  <a:tcPr marL="15771" marR="15771" marT="15771" marB="15771"/>
                </a:tc>
                <a:tc>
                  <a:txBody>
                    <a:bodyPr/>
                    <a:lstStyle/>
                    <a:p>
                      <a:pPr algn="just">
                        <a:lnSpc>
                          <a:spcPct val="150000"/>
                        </a:lnSpc>
                        <a:spcAft>
                          <a:spcPts val="0"/>
                        </a:spcAft>
                      </a:pPr>
                      <a:r>
                        <a:rPr lang="en-GB" sz="1100" b="1" dirty="0">
                          <a:solidFill>
                            <a:schemeClr val="bg1"/>
                          </a:solidFill>
                          <a:latin typeface="Arial" panose="020B0604020202020204" pitchFamily="34" charset="0"/>
                          <a:cs typeface="Arial" panose="020B0604020202020204" pitchFamily="34" charset="0"/>
                        </a:rPr>
                        <a:t>Skills: </a:t>
                      </a:r>
                      <a:endParaRPr lang="en-US" sz="1100" b="1" dirty="0">
                        <a:solidFill>
                          <a:schemeClr val="bg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bg1"/>
                          </a:solidFill>
                          <a:latin typeface="Arial" panose="020B0604020202020204" pitchFamily="34" charset="0"/>
                          <a:cs typeface="Arial" panose="020B0604020202020204" pitchFamily="34" charset="0"/>
                        </a:rPr>
                        <a:t>Communication skills</a:t>
                      </a:r>
                      <a:endParaRPr lang="en-US" sz="1100" b="1" u="none" strike="noStrike" dirty="0">
                        <a:solidFill>
                          <a:schemeClr val="bg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bg1"/>
                          </a:solidFill>
                          <a:latin typeface="Arial" panose="020B0604020202020204" pitchFamily="34" charset="0"/>
                          <a:cs typeface="Arial" panose="020B0604020202020204" pitchFamily="34" charset="0"/>
                        </a:rPr>
                        <a:t>Technology skills </a:t>
                      </a:r>
                      <a:endParaRPr lang="en-US" sz="1100" b="1" u="none" strike="noStrike" dirty="0">
                        <a:solidFill>
                          <a:schemeClr val="bg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bg1"/>
                          </a:solidFill>
                          <a:latin typeface="Arial" panose="020B0604020202020204" pitchFamily="34" charset="0"/>
                          <a:cs typeface="Arial" panose="020B0604020202020204" pitchFamily="34" charset="0"/>
                        </a:rPr>
                        <a:t>Time management skills </a:t>
                      </a:r>
                      <a:endParaRPr lang="en-US" sz="1100" b="1" u="none" strike="noStrike" dirty="0">
                        <a:solidFill>
                          <a:schemeClr val="bg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bg1"/>
                          </a:solidFill>
                          <a:latin typeface="Arial" panose="020B0604020202020204" pitchFamily="34" charset="0"/>
                          <a:cs typeface="Arial" panose="020B0604020202020204" pitchFamily="34" charset="0"/>
                        </a:rPr>
                        <a:t>Problem solving skills </a:t>
                      </a:r>
                      <a:endParaRPr lang="en-US" sz="1100" b="1" u="none" strike="noStrike" dirty="0">
                        <a:solidFill>
                          <a:schemeClr val="bg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bg1"/>
                          </a:solidFill>
                          <a:latin typeface="Arial" panose="020B0604020202020204" pitchFamily="34" charset="0"/>
                          <a:cs typeface="Arial" panose="020B0604020202020204" pitchFamily="34" charset="0"/>
                        </a:rPr>
                        <a:t>Organisation skills </a:t>
                      </a:r>
                      <a:endParaRPr lang="en-US" sz="1100" b="1" u="none" strike="noStrike" dirty="0">
                        <a:solidFill>
                          <a:schemeClr val="bg1"/>
                        </a:solidFill>
                        <a:latin typeface="Arial" panose="020B0604020202020204" pitchFamily="34" charset="0"/>
                        <a:cs typeface="Arial" panose="020B0604020202020204" pitchFamily="34" charset="0"/>
                      </a:endParaRPr>
                    </a:p>
                    <a:p>
                      <a:pPr algn="just">
                        <a:lnSpc>
                          <a:spcPct val="150000"/>
                        </a:lnSpc>
                        <a:spcAft>
                          <a:spcPts val="0"/>
                        </a:spcAft>
                      </a:pPr>
                      <a:r>
                        <a:rPr lang="en-GB" sz="1100" b="1" dirty="0">
                          <a:solidFill>
                            <a:schemeClr val="bg1"/>
                          </a:solidFill>
                          <a:latin typeface="Arial" panose="020B0604020202020204" pitchFamily="34" charset="0"/>
                          <a:cs typeface="Arial" panose="020B0604020202020204" pitchFamily="34" charset="0"/>
                        </a:rPr>
                        <a:t>Competencies: </a:t>
                      </a:r>
                      <a:endParaRPr lang="en-US" sz="1100" b="1" dirty="0">
                        <a:solidFill>
                          <a:schemeClr val="bg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bg1"/>
                          </a:solidFill>
                          <a:latin typeface="Arial" panose="020B0604020202020204" pitchFamily="34" charset="0"/>
                          <a:cs typeface="Arial" panose="020B0604020202020204" pitchFamily="34" charset="0"/>
                        </a:rPr>
                        <a:t>Capacity or authority to manage and direct the business detail</a:t>
                      </a:r>
                      <a:endParaRPr lang="en-US" sz="1100" b="1" u="none" strike="noStrike" dirty="0">
                        <a:solidFill>
                          <a:schemeClr val="bg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bg1"/>
                          </a:solidFill>
                          <a:latin typeface="Arial" panose="020B0604020202020204" pitchFamily="34" charset="0"/>
                          <a:cs typeface="Arial" panose="020B0604020202020204" pitchFamily="34" charset="0"/>
                        </a:rPr>
                        <a:t>Establishing a collaborative approach and building relationship with the workforce</a:t>
                      </a:r>
                      <a:endParaRPr lang="en-US" sz="1100" b="1" u="none" strike="noStrike" dirty="0">
                        <a:solidFill>
                          <a:schemeClr val="bg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bg1"/>
                          </a:solidFill>
                          <a:latin typeface="Arial" panose="020B0604020202020204" pitchFamily="34" charset="0"/>
                          <a:cs typeface="Arial" panose="020B0604020202020204" pitchFamily="34" charset="0"/>
                        </a:rPr>
                        <a:t>Leading to effective change by thinking critically and communicating clearly</a:t>
                      </a:r>
                      <a:endParaRPr lang="en-US" sz="1100" b="1" u="none" strike="noStrike" dirty="0">
                        <a:solidFill>
                          <a:schemeClr val="bg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bg1"/>
                          </a:solidFill>
                          <a:latin typeface="Arial" panose="020B0604020202020204" pitchFamily="34" charset="0"/>
                          <a:cs typeface="Arial" panose="020B0604020202020204" pitchFamily="34" charset="0"/>
                        </a:rPr>
                        <a:t>Inspiring others and developing people through proper guidance and motivation</a:t>
                      </a:r>
                      <a:endParaRPr lang="en-US" sz="1100" b="1" u="none" strike="noStrike" dirty="0">
                        <a:solidFill>
                          <a:schemeClr val="bg1"/>
                        </a:solidFill>
                        <a:latin typeface="Arial" panose="020B0604020202020204" pitchFamily="34" charset="0"/>
                        <a:ea typeface="Arial"/>
                        <a:cs typeface="Arial" panose="020B0604020202020204" pitchFamily="34" charset="0"/>
                      </a:endParaRPr>
                    </a:p>
                  </a:txBody>
                  <a:tcPr marL="15771" marR="15771" marT="15771" marB="15771"/>
                </a:tc>
                <a:extLst>
                  <a:ext uri="{0D108BD9-81ED-4DB2-BD59-A6C34878D82A}">
                    <a16:rowId xmlns:a16="http://schemas.microsoft.com/office/drawing/2014/main" val="177321805"/>
                  </a:ext>
                </a:extLst>
              </a:tr>
            </a:tbl>
          </a:graphicData>
        </a:graphic>
      </p:graphicFrame>
    </p:spTree>
    <p:extLst>
      <p:ext uri="{BB962C8B-B14F-4D97-AF65-F5344CB8AC3E}">
        <p14:creationId xmlns:p14="http://schemas.microsoft.com/office/powerpoint/2010/main" val="40550799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7762301-F83A-4BEA-9D11-E6C99FB574A8}"/>
              </a:ext>
            </a:extLst>
          </p:cNvPr>
          <p:cNvSpPr>
            <a:spLocks noGrp="1"/>
          </p:cNvSpPr>
          <p:nvPr>
            <p:ph type="title"/>
          </p:nvPr>
        </p:nvSpPr>
        <p:spPr>
          <a:xfrm>
            <a:off x="501445" y="136525"/>
            <a:ext cx="11017045" cy="866365"/>
          </a:xfrm>
        </p:spPr>
        <p:txBody>
          <a:bodyPr>
            <a:normAutofit fontScale="90000"/>
          </a:bodyPr>
          <a:lstStyle/>
          <a:p>
            <a:pPr>
              <a:lnSpc>
                <a:spcPct val="150000"/>
              </a:lnSpc>
            </a:pPr>
            <a:r>
              <a:rPr lang="en-US" sz="2000" dirty="0">
                <a:latin typeface="Arial" panose="020B0604020202020204" pitchFamily="34" charset="0"/>
                <a:cs typeface="Arial" panose="020B0604020202020204" pitchFamily="34" charset="0"/>
              </a:rPr>
              <a:t> A job description and person specification by addressing the three strategic options </a:t>
            </a: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8" name="Slide Number Placeholder 7">
            <a:extLst>
              <a:ext uri="{FF2B5EF4-FFF2-40B4-BE49-F238E27FC236}">
                <a16:creationId xmlns:a16="http://schemas.microsoft.com/office/drawing/2014/main" id="{92908AF9-2A07-4B50-BC13-471792106EC8}"/>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10</a:t>
            </a:fld>
            <a:endParaRPr lang="en-US" dirty="0"/>
          </a:p>
        </p:txBody>
      </p:sp>
      <p:graphicFrame>
        <p:nvGraphicFramePr>
          <p:cNvPr id="6" name="Table 8">
            <a:extLst>
              <a:ext uri="{FF2B5EF4-FFF2-40B4-BE49-F238E27FC236}">
                <a16:creationId xmlns:a16="http://schemas.microsoft.com/office/drawing/2014/main" id="{C7B965CD-4D3D-E636-7310-7CCAF4FE4D28}"/>
              </a:ext>
            </a:extLst>
          </p:cNvPr>
          <p:cNvGraphicFramePr>
            <a:graphicFrameLocks noGrp="1"/>
          </p:cNvGraphicFramePr>
          <p:nvPr>
            <p:extLst>
              <p:ext uri="{D42A27DB-BD31-4B8C-83A1-F6EECF244321}">
                <p14:modId xmlns:p14="http://schemas.microsoft.com/office/powerpoint/2010/main" val="1560023883"/>
              </p:ext>
            </p:extLst>
          </p:nvPr>
        </p:nvGraphicFramePr>
        <p:xfrm>
          <a:off x="501444" y="1002890"/>
          <a:ext cx="11017045" cy="5569437"/>
        </p:xfrm>
        <a:graphic>
          <a:graphicData uri="http://schemas.openxmlformats.org/drawingml/2006/table">
            <a:tbl>
              <a:tblPr firstRow="1" bandRow="1">
                <a:tableStyleId>{073A0DAA-6AF3-43AB-8588-CEC1D06C72B9}</a:tableStyleId>
              </a:tblPr>
              <a:tblGrid>
                <a:gridCol w="1578078">
                  <a:extLst>
                    <a:ext uri="{9D8B030D-6E8A-4147-A177-3AD203B41FA5}">
                      <a16:colId xmlns:a16="http://schemas.microsoft.com/office/drawing/2014/main" val="2417717904"/>
                    </a:ext>
                  </a:extLst>
                </a:gridCol>
                <a:gridCol w="9438967">
                  <a:extLst>
                    <a:ext uri="{9D8B030D-6E8A-4147-A177-3AD203B41FA5}">
                      <a16:colId xmlns:a16="http://schemas.microsoft.com/office/drawing/2014/main" val="3766282951"/>
                    </a:ext>
                  </a:extLst>
                </a:gridCol>
              </a:tblGrid>
              <a:tr h="902923">
                <a:tc>
                  <a:txBody>
                    <a:bodyPr/>
                    <a:lstStyle/>
                    <a:p>
                      <a:pPr algn="just">
                        <a:lnSpc>
                          <a:spcPct val="150000"/>
                        </a:lnSpc>
                        <a:spcAft>
                          <a:spcPts val="0"/>
                        </a:spcAft>
                      </a:pPr>
                      <a:r>
                        <a:rPr lang="en-GB" sz="1100" b="1" dirty="0">
                          <a:solidFill>
                            <a:schemeClr val="bg1"/>
                          </a:solidFill>
                          <a:latin typeface="Arial" panose="020B0604020202020204" pitchFamily="34" charset="0"/>
                          <a:cs typeface="Arial" panose="020B0604020202020204" pitchFamily="34" charset="0"/>
                        </a:rPr>
                        <a:t>Qualifications: </a:t>
                      </a:r>
                      <a:endParaRPr lang="en-US" sz="1100" b="1" dirty="0">
                        <a:solidFill>
                          <a:schemeClr val="bg1"/>
                        </a:solidFill>
                        <a:latin typeface="Arial" panose="020B0604020202020204" pitchFamily="34" charset="0"/>
                        <a:ea typeface="Arial"/>
                        <a:cs typeface="Arial" panose="020B0604020202020204" pitchFamily="34" charset="0"/>
                      </a:endParaRPr>
                    </a:p>
                  </a:txBody>
                  <a:tcPr marL="15771" marR="15771" marT="15771" marB="15771"/>
                </a:tc>
                <a:tc>
                  <a:txBody>
                    <a:bodyPr/>
                    <a:lstStyle/>
                    <a:p>
                      <a:pPr marL="342900" lvl="0" indent="-342900" algn="just">
                        <a:lnSpc>
                          <a:spcPct val="150000"/>
                        </a:lnSpc>
                        <a:spcAft>
                          <a:spcPts val="0"/>
                        </a:spcAft>
                        <a:buFont typeface="Arial"/>
                        <a:buChar char="●"/>
                      </a:pPr>
                      <a:r>
                        <a:rPr lang="en-GB" sz="1100" b="1" u="none" strike="noStrike" dirty="0">
                          <a:solidFill>
                            <a:schemeClr val="bg1"/>
                          </a:solidFill>
                          <a:latin typeface="Arial" panose="020B0604020202020204" pitchFamily="34" charset="0"/>
                          <a:cs typeface="Arial" panose="020B0604020202020204" pitchFamily="34" charset="0"/>
                        </a:rPr>
                        <a:t>Undergraduate and postgraduate degree in business management in any discipline or equivalent from a recognised University</a:t>
                      </a:r>
                      <a:endParaRPr lang="en-US" sz="1100" b="1" u="none" strike="noStrike" dirty="0">
                        <a:solidFill>
                          <a:schemeClr val="bg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bg1"/>
                          </a:solidFill>
                          <a:latin typeface="Arial" panose="020B0604020202020204" pitchFamily="34" charset="0"/>
                          <a:cs typeface="Arial" panose="020B0604020202020204" pitchFamily="34" charset="0"/>
                        </a:rPr>
                        <a:t>Passing the entrance exam for business administration like CAT, MAT and CMAT</a:t>
                      </a:r>
                      <a:endParaRPr lang="en-US" sz="1100" b="1" u="none" strike="noStrike" dirty="0">
                        <a:solidFill>
                          <a:schemeClr val="bg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bg1"/>
                          </a:solidFill>
                          <a:latin typeface="Arial" panose="020B0604020202020204" pitchFamily="34" charset="0"/>
                          <a:cs typeface="Arial" panose="020B0604020202020204" pitchFamily="34" charset="0"/>
                        </a:rPr>
                        <a:t>Diploma in business administration and experience of 2 years diploma program management</a:t>
                      </a:r>
                      <a:endParaRPr lang="en-US" sz="1100" b="1" u="none" strike="noStrike" dirty="0">
                        <a:solidFill>
                          <a:schemeClr val="bg1"/>
                        </a:solidFill>
                        <a:latin typeface="Arial" panose="020B0604020202020204" pitchFamily="34" charset="0"/>
                        <a:ea typeface="Arial"/>
                        <a:cs typeface="Arial" panose="020B0604020202020204" pitchFamily="34" charset="0"/>
                      </a:endParaRPr>
                    </a:p>
                  </a:txBody>
                  <a:tcPr marL="15771" marR="15771" marT="15771" marB="15771"/>
                </a:tc>
                <a:extLst>
                  <a:ext uri="{0D108BD9-81ED-4DB2-BD59-A6C34878D82A}">
                    <a16:rowId xmlns:a16="http://schemas.microsoft.com/office/drawing/2014/main" val="3671800010"/>
                  </a:ext>
                </a:extLst>
              </a:tr>
              <a:tr h="389730">
                <a:tc>
                  <a:txBody>
                    <a:bodyPr/>
                    <a:lstStyle/>
                    <a:p>
                      <a:pPr algn="just">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Expertise area:</a:t>
                      </a:r>
                      <a:endParaRPr lang="en-US" sz="1100" b="1" dirty="0">
                        <a:solidFill>
                          <a:schemeClr val="tx1"/>
                        </a:solidFill>
                        <a:latin typeface="Arial" panose="020B0604020202020204" pitchFamily="34" charset="0"/>
                        <a:ea typeface="Arial"/>
                        <a:cs typeface="Arial" panose="020B0604020202020204" pitchFamily="34" charset="0"/>
                      </a:endParaRPr>
                    </a:p>
                  </a:txBody>
                  <a:tcPr marL="15771" marR="15771" marT="15771" marB="15771"/>
                </a:tc>
                <a:tc>
                  <a:txBody>
                    <a:bodyPr/>
                    <a:lstStyle/>
                    <a:p>
                      <a:pPr algn="just">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Increasing the productivity of the organisation and running the business operation smoothly</a:t>
                      </a:r>
                      <a:endParaRPr lang="en-US" sz="1100" b="1" dirty="0">
                        <a:solidFill>
                          <a:schemeClr val="tx1"/>
                        </a:solidFill>
                        <a:latin typeface="Arial" panose="020B0604020202020204" pitchFamily="34" charset="0"/>
                        <a:ea typeface="Arial"/>
                        <a:cs typeface="Arial" panose="020B0604020202020204" pitchFamily="34" charset="0"/>
                      </a:endParaRPr>
                    </a:p>
                  </a:txBody>
                  <a:tcPr marL="15771" marR="15771" marT="15771" marB="15771"/>
                </a:tc>
                <a:extLst>
                  <a:ext uri="{0D108BD9-81ED-4DB2-BD59-A6C34878D82A}">
                    <a16:rowId xmlns:a16="http://schemas.microsoft.com/office/drawing/2014/main" val="3038929639"/>
                  </a:ext>
                </a:extLst>
              </a:tr>
              <a:tr h="589936">
                <a:tc>
                  <a:txBody>
                    <a:bodyPr/>
                    <a:lstStyle/>
                    <a:p>
                      <a:pPr algn="just">
                        <a:lnSpc>
                          <a:spcPct val="150000"/>
                        </a:lnSpc>
                        <a:spcAft>
                          <a:spcPts val="0"/>
                        </a:spcAft>
                      </a:pPr>
                      <a:r>
                        <a:rPr lang="en-GB" sz="1100" b="1">
                          <a:solidFill>
                            <a:schemeClr val="tx1"/>
                          </a:solidFill>
                          <a:latin typeface="Arial" panose="020B0604020202020204" pitchFamily="34" charset="0"/>
                          <a:cs typeface="Arial" panose="020B0604020202020204" pitchFamily="34" charset="0"/>
                        </a:rPr>
                        <a:t>Scope of the job:</a:t>
                      </a:r>
                      <a:endParaRPr lang="en-US" sz="1100" b="1">
                        <a:solidFill>
                          <a:schemeClr val="tx1"/>
                        </a:solidFill>
                        <a:latin typeface="Arial" panose="020B0604020202020204" pitchFamily="34" charset="0"/>
                        <a:ea typeface="Arial"/>
                        <a:cs typeface="Arial" panose="020B0604020202020204" pitchFamily="34" charset="0"/>
                      </a:endParaRPr>
                    </a:p>
                  </a:txBody>
                  <a:tcPr marL="15771" marR="15771" marT="15771" marB="15771"/>
                </a:tc>
                <a:tc>
                  <a:txBody>
                    <a:bodyPr/>
                    <a:lstStyle/>
                    <a:p>
                      <a:pPr marL="342900" lvl="0" indent="-342900" algn="just">
                        <a:lnSpc>
                          <a:spcPct val="150000"/>
                        </a:lnSpc>
                        <a:spcAft>
                          <a:spcPts val="0"/>
                        </a:spcAft>
                        <a:buFont typeface="Arial"/>
                        <a:buChar char="●"/>
                      </a:pPr>
                      <a:r>
                        <a:rPr lang="en-GB" sz="1100" b="1" u="none" strike="noStrike" dirty="0">
                          <a:solidFill>
                            <a:schemeClr val="tx1"/>
                          </a:solidFill>
                          <a:latin typeface="Arial" panose="020B0604020202020204" pitchFamily="34" charset="0"/>
                          <a:cs typeface="Arial" panose="020B0604020202020204" pitchFamily="34" charset="0"/>
                        </a:rPr>
                        <a:t>This particular job role will overseas and analyse the financial operations of an organisation</a:t>
                      </a:r>
                      <a:endParaRPr lang="en-US" sz="1100" b="1" u="none" strike="noStrike" dirty="0">
                        <a:solidFill>
                          <a:schemeClr val="tx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tx1"/>
                          </a:solidFill>
                          <a:latin typeface="Arial" panose="020B0604020202020204" pitchFamily="34" charset="0"/>
                          <a:cs typeface="Arial" panose="020B0604020202020204" pitchFamily="34" charset="0"/>
                        </a:rPr>
                        <a:t>Taking care and approving the production process of an organisation from its manufacturing to end process</a:t>
                      </a:r>
                      <a:endParaRPr lang="en-US" sz="1100" b="1" u="none" strike="noStrike" dirty="0">
                        <a:solidFill>
                          <a:schemeClr val="tx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tx1"/>
                          </a:solidFill>
                          <a:latin typeface="Arial" panose="020B0604020202020204" pitchFamily="34" charset="0"/>
                          <a:cs typeface="Arial" panose="020B0604020202020204" pitchFamily="34" charset="0"/>
                        </a:rPr>
                        <a:t>Arranging meeting with the senior management team for determining the areas of improvement within a business organisation</a:t>
                      </a:r>
                      <a:endParaRPr lang="en-US" sz="1100" b="1" u="none" strike="noStrike" dirty="0">
                        <a:solidFill>
                          <a:schemeClr val="tx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tx1"/>
                          </a:solidFill>
                          <a:latin typeface="Arial" panose="020B0604020202020204" pitchFamily="34" charset="0"/>
                          <a:cs typeface="Arial" panose="020B0604020202020204" pitchFamily="34" charset="0"/>
                        </a:rPr>
                        <a:t>Implementing relevant and new business procedure for providing support to the customers and employees</a:t>
                      </a:r>
                      <a:endParaRPr lang="en-US" sz="1100" b="1" u="none" strike="noStrike" dirty="0">
                        <a:solidFill>
                          <a:schemeClr val="tx1"/>
                        </a:solidFill>
                        <a:latin typeface="Arial" panose="020B0604020202020204" pitchFamily="34" charset="0"/>
                        <a:ea typeface="Arial"/>
                        <a:cs typeface="Arial" panose="020B0604020202020204" pitchFamily="34" charset="0"/>
                      </a:endParaRPr>
                    </a:p>
                  </a:txBody>
                  <a:tcPr marL="15771" marR="15771" marT="15771" marB="15771"/>
                </a:tc>
                <a:extLst>
                  <a:ext uri="{0D108BD9-81ED-4DB2-BD59-A6C34878D82A}">
                    <a16:rowId xmlns:a16="http://schemas.microsoft.com/office/drawing/2014/main" val="1662856498"/>
                  </a:ext>
                </a:extLst>
              </a:tr>
              <a:tr h="884799">
                <a:tc>
                  <a:txBody>
                    <a:bodyPr/>
                    <a:lstStyle/>
                    <a:p>
                      <a:pPr algn="just">
                        <a:lnSpc>
                          <a:spcPct val="150000"/>
                        </a:lnSpc>
                        <a:spcAft>
                          <a:spcPts val="0"/>
                        </a:spcAft>
                      </a:pPr>
                      <a:r>
                        <a:rPr lang="en-GB" sz="1100" b="1">
                          <a:solidFill>
                            <a:schemeClr val="tx1"/>
                          </a:solidFill>
                          <a:latin typeface="Arial" panose="020B0604020202020204" pitchFamily="34" charset="0"/>
                          <a:cs typeface="Arial" panose="020B0604020202020204" pitchFamily="34" charset="0"/>
                        </a:rPr>
                        <a:t>Job Roles: </a:t>
                      </a:r>
                      <a:endParaRPr lang="en-US" sz="1100" b="1">
                        <a:solidFill>
                          <a:schemeClr val="tx1"/>
                        </a:solidFill>
                        <a:latin typeface="Arial" panose="020B0604020202020204" pitchFamily="34" charset="0"/>
                        <a:ea typeface="Arial"/>
                        <a:cs typeface="Arial" panose="020B0604020202020204" pitchFamily="34" charset="0"/>
                      </a:endParaRPr>
                    </a:p>
                  </a:txBody>
                  <a:tcPr marL="15771" marR="15771" marT="15771" marB="15771"/>
                </a:tc>
                <a:tc>
                  <a:txBody>
                    <a:bodyPr/>
                    <a:lstStyle/>
                    <a:p>
                      <a:pPr marL="342900" lvl="0" indent="-342900" algn="just">
                        <a:lnSpc>
                          <a:spcPct val="150000"/>
                        </a:lnSpc>
                        <a:spcAft>
                          <a:spcPts val="0"/>
                        </a:spcAft>
                        <a:buFont typeface="Arial"/>
                        <a:buChar char="●"/>
                      </a:pPr>
                      <a:r>
                        <a:rPr lang="en-GB" sz="1100" b="1" u="none" strike="noStrike" dirty="0">
                          <a:solidFill>
                            <a:schemeClr val="tx1"/>
                          </a:solidFill>
                          <a:latin typeface="Arial" panose="020B0604020202020204" pitchFamily="34" charset="0"/>
                          <a:cs typeface="Arial" panose="020B0604020202020204" pitchFamily="34" charset="0"/>
                        </a:rPr>
                        <a:t>Overseeing the day today operation of a business</a:t>
                      </a:r>
                      <a:endParaRPr lang="en-US" sz="1100" b="1" u="none" strike="noStrike" dirty="0">
                        <a:solidFill>
                          <a:schemeClr val="tx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tx1"/>
                          </a:solidFill>
                          <a:latin typeface="Arial" panose="020B0604020202020204" pitchFamily="34" charset="0"/>
                          <a:cs typeface="Arial" panose="020B0604020202020204" pitchFamily="34" charset="0"/>
                        </a:rPr>
                        <a:t>Hiring efficient staff through leading departmental meetings</a:t>
                      </a:r>
                      <a:endParaRPr lang="en-US" sz="1100" b="1" u="none" strike="noStrike" dirty="0">
                        <a:solidFill>
                          <a:schemeClr val="tx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tx1"/>
                          </a:solidFill>
                          <a:latin typeface="Arial" panose="020B0604020202020204" pitchFamily="34" charset="0"/>
                          <a:cs typeface="Arial" panose="020B0604020202020204" pitchFamily="34" charset="0"/>
                        </a:rPr>
                        <a:t>Active communication with the upper management team </a:t>
                      </a:r>
                      <a:endParaRPr lang="en-US" sz="1100" b="1" u="none" strike="noStrike" dirty="0">
                        <a:solidFill>
                          <a:schemeClr val="tx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tx1"/>
                          </a:solidFill>
                          <a:latin typeface="Arial" panose="020B0604020202020204" pitchFamily="34" charset="0"/>
                          <a:cs typeface="Arial" panose="020B0604020202020204" pitchFamily="34" charset="0"/>
                        </a:rPr>
                        <a:t>Implementation of new policies and procedure among daily operations</a:t>
                      </a:r>
                      <a:endParaRPr lang="en-US" sz="1100" b="1" u="none" strike="noStrike" dirty="0">
                        <a:solidFill>
                          <a:schemeClr val="tx1"/>
                        </a:solidFill>
                        <a:latin typeface="Arial" panose="020B0604020202020204" pitchFamily="34" charset="0"/>
                        <a:ea typeface="Arial"/>
                        <a:cs typeface="Arial" panose="020B0604020202020204" pitchFamily="34" charset="0"/>
                      </a:endParaRPr>
                    </a:p>
                  </a:txBody>
                  <a:tcPr marL="15771" marR="15771" marT="15771" marB="15771"/>
                </a:tc>
                <a:extLst>
                  <a:ext uri="{0D108BD9-81ED-4DB2-BD59-A6C34878D82A}">
                    <a16:rowId xmlns:a16="http://schemas.microsoft.com/office/drawing/2014/main" val="1117521232"/>
                  </a:ext>
                </a:extLst>
              </a:tr>
              <a:tr h="884799">
                <a:tc>
                  <a:txBody>
                    <a:bodyPr/>
                    <a:lstStyle/>
                    <a:p>
                      <a:pPr algn="just">
                        <a:lnSpc>
                          <a:spcPct val="150000"/>
                        </a:lnSpc>
                        <a:spcAft>
                          <a:spcPts val="0"/>
                        </a:spcAft>
                      </a:pPr>
                      <a:r>
                        <a:rPr lang="en-GB" sz="1100" b="1">
                          <a:solidFill>
                            <a:schemeClr val="tx1"/>
                          </a:solidFill>
                          <a:latin typeface="Arial" panose="020B0604020202020204" pitchFamily="34" charset="0"/>
                          <a:cs typeface="Arial" panose="020B0604020202020204" pitchFamily="34" charset="0"/>
                        </a:rPr>
                        <a:t>Job responsibilities:</a:t>
                      </a:r>
                      <a:endParaRPr lang="en-US" sz="1100" b="1">
                        <a:solidFill>
                          <a:schemeClr val="tx1"/>
                        </a:solidFill>
                        <a:latin typeface="Arial" panose="020B0604020202020204" pitchFamily="34" charset="0"/>
                        <a:ea typeface="Arial"/>
                        <a:cs typeface="Arial" panose="020B0604020202020204" pitchFamily="34" charset="0"/>
                      </a:endParaRPr>
                    </a:p>
                  </a:txBody>
                  <a:tcPr marL="15771" marR="15771" marT="15771" marB="15771"/>
                </a:tc>
                <a:tc>
                  <a:txBody>
                    <a:bodyPr/>
                    <a:lstStyle/>
                    <a:p>
                      <a:pPr marL="342900" lvl="0" indent="-342900" algn="just">
                        <a:lnSpc>
                          <a:spcPct val="150000"/>
                        </a:lnSpc>
                        <a:spcAft>
                          <a:spcPts val="0"/>
                        </a:spcAft>
                        <a:buFont typeface="Arial"/>
                        <a:buChar char="●"/>
                      </a:pPr>
                      <a:r>
                        <a:rPr lang="en-GB" sz="1100" b="1" u="none" strike="noStrike" dirty="0">
                          <a:solidFill>
                            <a:schemeClr val="tx1"/>
                          </a:solidFill>
                          <a:latin typeface="Arial" panose="020B0604020202020204" pitchFamily="34" charset="0"/>
                          <a:cs typeface="Arial" panose="020B0604020202020204" pitchFamily="34" charset="0"/>
                        </a:rPr>
                        <a:t>Representing the company to clients during meeting conferences and workshops</a:t>
                      </a:r>
                      <a:endParaRPr lang="en-US" sz="1100" b="1" u="none" strike="noStrike" dirty="0">
                        <a:solidFill>
                          <a:schemeClr val="tx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tx1"/>
                          </a:solidFill>
                          <a:latin typeface="Arial" panose="020B0604020202020204" pitchFamily="34" charset="0"/>
                          <a:cs typeface="Arial" panose="020B0604020202020204" pitchFamily="34" charset="0"/>
                        </a:rPr>
                        <a:t>Taking care of the accounting and finance department for eliminating the possible issues along with enhancing productivity</a:t>
                      </a:r>
                      <a:endParaRPr lang="en-US" sz="1100" b="1" u="none" strike="noStrike" dirty="0">
                        <a:solidFill>
                          <a:schemeClr val="tx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tx1"/>
                          </a:solidFill>
                          <a:latin typeface="Arial" panose="020B0604020202020204" pitchFamily="34" charset="0"/>
                          <a:cs typeface="Arial" panose="020B0604020202020204" pitchFamily="34" charset="0"/>
                        </a:rPr>
                        <a:t>Evaluating the budget proposal and managing the purchases as an expenses</a:t>
                      </a:r>
                      <a:endParaRPr lang="en-US" sz="1100" b="1" u="none" strike="noStrike" dirty="0">
                        <a:solidFill>
                          <a:schemeClr val="tx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tx1"/>
                          </a:solidFill>
                          <a:latin typeface="Arial" panose="020B0604020202020204" pitchFamily="34" charset="0"/>
                          <a:cs typeface="Arial" panose="020B0604020202020204" pitchFamily="34" charset="0"/>
                        </a:rPr>
                        <a:t>Assess  employee performance and provide ongoing training and development programs</a:t>
                      </a:r>
                      <a:endParaRPr lang="en-US" sz="1100" b="1" u="none" strike="noStrike" dirty="0">
                        <a:solidFill>
                          <a:schemeClr val="tx1"/>
                        </a:solidFill>
                        <a:latin typeface="Arial" panose="020B0604020202020204" pitchFamily="34" charset="0"/>
                        <a:ea typeface="Arial"/>
                        <a:cs typeface="Arial" panose="020B0604020202020204" pitchFamily="34" charset="0"/>
                      </a:endParaRPr>
                    </a:p>
                  </a:txBody>
                  <a:tcPr marL="15771" marR="15771" marT="15771" marB="15771"/>
                </a:tc>
                <a:extLst>
                  <a:ext uri="{0D108BD9-81ED-4DB2-BD59-A6C34878D82A}">
                    <a16:rowId xmlns:a16="http://schemas.microsoft.com/office/drawing/2014/main" val="665258058"/>
                  </a:ext>
                </a:extLst>
              </a:tr>
              <a:tr h="1097442">
                <a:tc>
                  <a:txBody>
                    <a:bodyPr/>
                    <a:lstStyle/>
                    <a:p>
                      <a:pPr algn="just">
                        <a:lnSpc>
                          <a:spcPct val="150000"/>
                        </a:lnSpc>
                        <a:spcAft>
                          <a:spcPts val="0"/>
                        </a:spcAft>
                      </a:pPr>
                      <a:r>
                        <a:rPr lang="en-GB" sz="1100" b="1">
                          <a:solidFill>
                            <a:schemeClr val="tx1"/>
                          </a:solidFill>
                          <a:latin typeface="Arial" panose="020B0604020202020204" pitchFamily="34" charset="0"/>
                          <a:cs typeface="Arial" panose="020B0604020202020204" pitchFamily="34" charset="0"/>
                        </a:rPr>
                        <a:t>Personal characteristics </a:t>
                      </a:r>
                      <a:endParaRPr lang="en-US" sz="1100" b="1">
                        <a:solidFill>
                          <a:schemeClr val="tx1"/>
                        </a:solidFill>
                        <a:latin typeface="Arial" panose="020B0604020202020204" pitchFamily="34" charset="0"/>
                        <a:ea typeface="Arial"/>
                        <a:cs typeface="Arial" panose="020B0604020202020204" pitchFamily="34" charset="0"/>
                      </a:endParaRPr>
                    </a:p>
                  </a:txBody>
                  <a:tcPr marL="15771" marR="15771" marT="15771" marB="15771"/>
                </a:tc>
                <a:tc>
                  <a:txBody>
                    <a:bodyPr/>
                    <a:lstStyle/>
                    <a:p>
                      <a:pPr marL="342900" lvl="0" indent="-342900" algn="just">
                        <a:lnSpc>
                          <a:spcPct val="150000"/>
                        </a:lnSpc>
                        <a:spcAft>
                          <a:spcPts val="0"/>
                        </a:spcAft>
                        <a:buFont typeface="Arial"/>
                        <a:buChar char="●"/>
                      </a:pPr>
                      <a:r>
                        <a:rPr lang="en-GB" sz="1100" b="1" u="none" strike="noStrike" dirty="0">
                          <a:solidFill>
                            <a:schemeClr val="tx1"/>
                          </a:solidFill>
                          <a:latin typeface="Arial" panose="020B0604020202020204" pitchFamily="34" charset="0"/>
                          <a:cs typeface="Arial" panose="020B0604020202020204" pitchFamily="34" charset="0"/>
                        </a:rPr>
                        <a:t>Ability to response quickly to unique situations </a:t>
                      </a:r>
                      <a:endParaRPr lang="en-US" sz="1100" b="1" u="none" strike="noStrike" dirty="0">
                        <a:solidFill>
                          <a:schemeClr val="tx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tx1"/>
                          </a:solidFill>
                          <a:latin typeface="Arial" panose="020B0604020202020204" pitchFamily="34" charset="0"/>
                          <a:cs typeface="Arial" panose="020B0604020202020204" pitchFamily="34" charset="0"/>
                        </a:rPr>
                        <a:t>Being resourceful always within the business organisation</a:t>
                      </a:r>
                      <a:endParaRPr lang="en-US" sz="1100" b="1" u="none" strike="noStrike" dirty="0">
                        <a:solidFill>
                          <a:schemeClr val="tx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tx1"/>
                          </a:solidFill>
                          <a:latin typeface="Arial" panose="020B0604020202020204" pitchFamily="34" charset="0"/>
                          <a:cs typeface="Arial" panose="020B0604020202020204" pitchFamily="34" charset="0"/>
                        </a:rPr>
                        <a:t>Having an open-minded approach</a:t>
                      </a:r>
                      <a:endParaRPr lang="en-US" sz="1100" b="1" u="none" strike="noStrike" dirty="0">
                        <a:solidFill>
                          <a:schemeClr val="tx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tx1"/>
                          </a:solidFill>
                          <a:latin typeface="Arial" panose="020B0604020202020204" pitchFamily="34" charset="0"/>
                          <a:cs typeface="Arial" panose="020B0604020202020204" pitchFamily="34" charset="0"/>
                        </a:rPr>
                        <a:t>Being imaginative and positive</a:t>
                      </a:r>
                      <a:endParaRPr lang="en-US" sz="1100" b="1" u="none" strike="noStrike" dirty="0">
                        <a:solidFill>
                          <a:schemeClr val="tx1"/>
                        </a:solidFill>
                        <a:latin typeface="Arial" panose="020B0604020202020204" pitchFamily="34" charset="0"/>
                        <a:cs typeface="Arial" panose="020B0604020202020204" pitchFamily="34" charset="0"/>
                      </a:endParaRPr>
                    </a:p>
                    <a:p>
                      <a:pPr marL="342900" lvl="0" indent="-342900" algn="just">
                        <a:lnSpc>
                          <a:spcPct val="150000"/>
                        </a:lnSpc>
                        <a:spcAft>
                          <a:spcPts val="0"/>
                        </a:spcAft>
                        <a:buFont typeface="Arial"/>
                        <a:buChar char="●"/>
                      </a:pPr>
                      <a:r>
                        <a:rPr lang="en-GB" sz="1100" b="1" u="none" strike="noStrike" dirty="0">
                          <a:solidFill>
                            <a:schemeClr val="tx1"/>
                          </a:solidFill>
                          <a:latin typeface="Arial" panose="020B0604020202020204" pitchFamily="34" charset="0"/>
                          <a:cs typeface="Arial" panose="020B0604020202020204" pitchFamily="34" charset="0"/>
                        </a:rPr>
                        <a:t>Have solution to every business problem</a:t>
                      </a:r>
                      <a:endParaRPr lang="en-US" sz="1100" b="1" u="none" strike="noStrike" dirty="0">
                        <a:solidFill>
                          <a:schemeClr val="tx1"/>
                        </a:solidFill>
                        <a:latin typeface="Arial" panose="020B0604020202020204" pitchFamily="34" charset="0"/>
                        <a:ea typeface="Arial"/>
                        <a:cs typeface="Arial" panose="020B0604020202020204" pitchFamily="34" charset="0"/>
                      </a:endParaRPr>
                    </a:p>
                  </a:txBody>
                  <a:tcPr marL="15771" marR="15771" marT="15771" marB="15771"/>
                </a:tc>
                <a:extLst>
                  <a:ext uri="{0D108BD9-81ED-4DB2-BD59-A6C34878D82A}">
                    <a16:rowId xmlns:a16="http://schemas.microsoft.com/office/drawing/2014/main" val="1450149093"/>
                  </a:ext>
                </a:extLst>
              </a:tr>
            </a:tbl>
          </a:graphicData>
        </a:graphic>
      </p:graphicFrame>
    </p:spTree>
    <p:extLst>
      <p:ext uri="{BB962C8B-B14F-4D97-AF65-F5344CB8AC3E}">
        <p14:creationId xmlns:p14="http://schemas.microsoft.com/office/powerpoint/2010/main" val="28963854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40014-73D5-419B-8867-972BB18D52D4}"/>
              </a:ext>
            </a:extLst>
          </p:cNvPr>
          <p:cNvSpPr>
            <a:spLocks noGrp="1"/>
          </p:cNvSpPr>
          <p:nvPr>
            <p:ph type="title"/>
          </p:nvPr>
        </p:nvSpPr>
        <p:spPr>
          <a:xfrm>
            <a:off x="324465" y="136526"/>
            <a:ext cx="11562735" cy="823912"/>
          </a:xfrm>
        </p:spPr>
        <p:txBody>
          <a:bodyPr>
            <a:normAutofit fontScale="90000"/>
          </a:bodyPr>
          <a:lstStyle/>
          <a:p>
            <a:pPr algn="ctr">
              <a:lnSpc>
                <a:spcPct val="150000"/>
              </a:lnSpc>
            </a:pPr>
            <a:r>
              <a:rPr lang="en-US" sz="2000" dirty="0">
                <a:latin typeface="Arial" panose="020B0604020202020204" pitchFamily="34" charset="0"/>
                <a:cs typeface="Arial" panose="020B0604020202020204" pitchFamily="34" charset="0"/>
              </a:rPr>
              <a:t>An interview protocol by providing details of the sample questions for identifying potential employees to support the three strategic options</a:t>
            </a: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9" name="Slide Number Placeholder 8">
            <a:extLst>
              <a:ext uri="{FF2B5EF4-FFF2-40B4-BE49-F238E27FC236}">
                <a16:creationId xmlns:a16="http://schemas.microsoft.com/office/drawing/2014/main" id="{C396FFDC-ADE8-4009-A466-A81787258E88}"/>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11</a:t>
            </a:fld>
            <a:endParaRPr lang="en-US" dirty="0"/>
          </a:p>
        </p:txBody>
      </p:sp>
      <p:graphicFrame>
        <p:nvGraphicFramePr>
          <p:cNvPr id="11" name="Table 11">
            <a:extLst>
              <a:ext uri="{FF2B5EF4-FFF2-40B4-BE49-F238E27FC236}">
                <a16:creationId xmlns:a16="http://schemas.microsoft.com/office/drawing/2014/main" id="{65F6375D-AF22-DED8-4ADB-97B484991CE8}"/>
              </a:ext>
            </a:extLst>
          </p:cNvPr>
          <p:cNvGraphicFramePr>
            <a:graphicFrameLocks noGrp="1"/>
          </p:cNvGraphicFramePr>
          <p:nvPr>
            <p:extLst>
              <p:ext uri="{D42A27DB-BD31-4B8C-83A1-F6EECF244321}">
                <p14:modId xmlns:p14="http://schemas.microsoft.com/office/powerpoint/2010/main" val="1761860855"/>
              </p:ext>
            </p:extLst>
          </p:nvPr>
        </p:nvGraphicFramePr>
        <p:xfrm>
          <a:off x="132736" y="1024809"/>
          <a:ext cx="11754464" cy="5514103"/>
        </p:xfrm>
        <a:graphic>
          <a:graphicData uri="http://schemas.openxmlformats.org/drawingml/2006/table">
            <a:tbl>
              <a:tblPr firstRow="1" bandRow="1">
                <a:tableStyleId>{D03447BB-5D67-496B-8E87-E561075AD55C}</a:tableStyleId>
              </a:tblPr>
              <a:tblGrid>
                <a:gridCol w="3569109">
                  <a:extLst>
                    <a:ext uri="{9D8B030D-6E8A-4147-A177-3AD203B41FA5}">
                      <a16:colId xmlns:a16="http://schemas.microsoft.com/office/drawing/2014/main" val="2391192435"/>
                    </a:ext>
                  </a:extLst>
                </a:gridCol>
                <a:gridCol w="2654710">
                  <a:extLst>
                    <a:ext uri="{9D8B030D-6E8A-4147-A177-3AD203B41FA5}">
                      <a16:colId xmlns:a16="http://schemas.microsoft.com/office/drawing/2014/main" val="3180531508"/>
                    </a:ext>
                  </a:extLst>
                </a:gridCol>
                <a:gridCol w="346314">
                  <a:extLst>
                    <a:ext uri="{9D8B030D-6E8A-4147-A177-3AD203B41FA5}">
                      <a16:colId xmlns:a16="http://schemas.microsoft.com/office/drawing/2014/main" val="815915032"/>
                    </a:ext>
                  </a:extLst>
                </a:gridCol>
                <a:gridCol w="440106">
                  <a:extLst>
                    <a:ext uri="{9D8B030D-6E8A-4147-A177-3AD203B41FA5}">
                      <a16:colId xmlns:a16="http://schemas.microsoft.com/office/drawing/2014/main" val="2911384606"/>
                    </a:ext>
                  </a:extLst>
                </a:gridCol>
                <a:gridCol w="4744225">
                  <a:extLst>
                    <a:ext uri="{9D8B030D-6E8A-4147-A177-3AD203B41FA5}">
                      <a16:colId xmlns:a16="http://schemas.microsoft.com/office/drawing/2014/main" val="3469330481"/>
                    </a:ext>
                  </a:extLst>
                </a:gridCol>
              </a:tblGrid>
              <a:tr h="652642">
                <a:tc>
                  <a:txBody>
                    <a:bodyPr/>
                    <a:lstStyle/>
                    <a:p>
                      <a:pPr algn="ctr">
                        <a:lnSpc>
                          <a:spcPct val="150000"/>
                        </a:lnSpc>
                        <a:spcAft>
                          <a:spcPts val="0"/>
                        </a:spcAft>
                      </a:pPr>
                      <a:r>
                        <a:rPr lang="en-GB" sz="1100" b="1" dirty="0">
                          <a:latin typeface="Arial" panose="020B0604020202020204" pitchFamily="34" charset="0"/>
                          <a:cs typeface="Arial" panose="020B0604020202020204" pitchFamily="34" charset="0"/>
                        </a:rPr>
                        <a:t>Questions </a:t>
                      </a:r>
                      <a:endParaRPr lang="en-US" sz="1100" b="1" dirty="0">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r>
                        <a:rPr lang="en-GB" sz="1100" b="1" dirty="0">
                          <a:latin typeface="Arial" panose="020B0604020202020204" pitchFamily="34" charset="0"/>
                          <a:cs typeface="Arial" panose="020B0604020202020204" pitchFamily="34" charset="0"/>
                        </a:rPr>
                        <a:t>Answers </a:t>
                      </a:r>
                      <a:endParaRPr lang="en-US" sz="1100" b="1" dirty="0">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r>
                        <a:rPr lang="en-GB" sz="1100" b="1">
                          <a:latin typeface="Arial" panose="020B0604020202020204" pitchFamily="34" charset="0"/>
                          <a:cs typeface="Arial" panose="020B0604020202020204" pitchFamily="34" charset="0"/>
                        </a:rPr>
                        <a:t>Yes </a:t>
                      </a:r>
                      <a:endParaRPr lang="en-US" sz="1100" b="1">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r>
                        <a:rPr lang="en-GB" sz="1100" b="1">
                          <a:latin typeface="Arial" panose="020B0604020202020204" pitchFamily="34" charset="0"/>
                          <a:cs typeface="Arial" panose="020B0604020202020204" pitchFamily="34" charset="0"/>
                        </a:rPr>
                        <a:t>No </a:t>
                      </a:r>
                      <a:endParaRPr lang="en-US" sz="1100" b="1">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r>
                        <a:rPr lang="en-GB" sz="1100" b="1">
                          <a:latin typeface="Arial" panose="020B0604020202020204" pitchFamily="34" charset="0"/>
                          <a:cs typeface="Arial" panose="020B0604020202020204" pitchFamily="34" charset="0"/>
                        </a:rPr>
                        <a:t>Feedback for further improvement </a:t>
                      </a:r>
                      <a:endParaRPr lang="en-US" sz="1100" b="1">
                        <a:latin typeface="Arial" panose="020B0604020202020204" pitchFamily="34" charset="0"/>
                        <a:ea typeface="Arial"/>
                        <a:cs typeface="Arial" panose="020B0604020202020204" pitchFamily="34" charset="0"/>
                      </a:endParaRPr>
                    </a:p>
                  </a:txBody>
                  <a:tcPr marL="12902" marR="12902" marT="12902" marB="12902"/>
                </a:tc>
                <a:extLst>
                  <a:ext uri="{0D108BD9-81ED-4DB2-BD59-A6C34878D82A}">
                    <a16:rowId xmlns:a16="http://schemas.microsoft.com/office/drawing/2014/main" val="4271357183"/>
                  </a:ext>
                </a:extLst>
              </a:tr>
              <a:tr h="1295828">
                <a:tc>
                  <a:txBody>
                    <a:bodyPr/>
                    <a:lstStyle/>
                    <a:p>
                      <a:pPr algn="ctr">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Are you willing to operate at a level beyond your current job position?</a:t>
                      </a:r>
                      <a:endParaRPr lang="en-US"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endParaRPr lang="en-GB"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r>
                        <a:rPr lang="en-GB" sz="1100" b="1">
                          <a:solidFill>
                            <a:schemeClr val="tx1"/>
                          </a:solidFill>
                          <a:latin typeface="Arial" panose="020B0604020202020204" pitchFamily="34" charset="0"/>
                          <a:cs typeface="Arial" panose="020B0604020202020204" pitchFamily="34" charset="0"/>
                        </a:rPr>
                        <a:t>Yes </a:t>
                      </a:r>
                      <a:endParaRPr lang="en-US" sz="1100" b="1">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endParaRPr lang="en-GB"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I would like to make improvement in my job position by making continuous innovation with business essentials</a:t>
                      </a:r>
                      <a:endParaRPr lang="en-US"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extLst>
                  <a:ext uri="{0D108BD9-81ED-4DB2-BD59-A6C34878D82A}">
                    <a16:rowId xmlns:a16="http://schemas.microsoft.com/office/drawing/2014/main" val="461896579"/>
                  </a:ext>
                </a:extLst>
              </a:tr>
              <a:tr h="1295828">
                <a:tc>
                  <a:txBody>
                    <a:bodyPr/>
                    <a:lstStyle/>
                    <a:p>
                      <a:pPr algn="ctr">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What do you think is important to consistently demonstrate the value and behaviour of an organisation?</a:t>
                      </a:r>
                      <a:endParaRPr lang="en-US"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I think that it is important to evaluate and critically analyse the business purposes goals and objectives</a:t>
                      </a:r>
                      <a:endParaRPr lang="en-US"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endParaRPr lang="en-GB"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endParaRPr lang="en-GB"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Recruiting more talented and efficient staff members within the business organisation</a:t>
                      </a:r>
                      <a:endParaRPr lang="en-US"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extLst>
                  <a:ext uri="{0D108BD9-81ED-4DB2-BD59-A6C34878D82A}">
                    <a16:rowId xmlns:a16="http://schemas.microsoft.com/office/drawing/2014/main" val="4138105958"/>
                  </a:ext>
                </a:extLst>
              </a:tr>
              <a:tr h="1295828">
                <a:tc>
                  <a:txBody>
                    <a:bodyPr/>
                    <a:lstStyle/>
                    <a:p>
                      <a:pPr algn="ctr">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Are you comfortable in demonstrating emotional intelligence and an aptitude for leadership?</a:t>
                      </a:r>
                      <a:endParaRPr lang="en-US"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endParaRPr lang="en-GB"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Yes </a:t>
                      </a:r>
                      <a:endParaRPr lang="en-US"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endParaRPr lang="en-GB" sz="1100" b="1">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In the coming future and for making further improvement more technological advancement will be taken into consideration</a:t>
                      </a:r>
                      <a:endParaRPr lang="en-US"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extLst>
                  <a:ext uri="{0D108BD9-81ED-4DB2-BD59-A6C34878D82A}">
                    <a16:rowId xmlns:a16="http://schemas.microsoft.com/office/drawing/2014/main" val="505796796"/>
                  </a:ext>
                </a:extLst>
              </a:tr>
              <a:tr h="973977">
                <a:tc>
                  <a:txBody>
                    <a:bodyPr/>
                    <a:lstStyle/>
                    <a:p>
                      <a:pPr algn="ctr">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What are the future challenges that can impact your competency and skill level?</a:t>
                      </a:r>
                      <a:endParaRPr lang="en-US"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Competitive challenges </a:t>
                      </a:r>
                      <a:endParaRPr lang="en-US"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endParaRPr lang="en-GB"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endParaRPr lang="en-GB"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Self development strategy </a:t>
                      </a:r>
                      <a:endParaRPr lang="en-US"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extLst>
                  <a:ext uri="{0D108BD9-81ED-4DB2-BD59-A6C34878D82A}">
                    <a16:rowId xmlns:a16="http://schemas.microsoft.com/office/drawing/2014/main" val="3245422382"/>
                  </a:ext>
                </a:extLst>
              </a:tr>
            </a:tbl>
          </a:graphicData>
        </a:graphic>
      </p:graphicFrame>
    </p:spTree>
    <p:extLst>
      <p:ext uri="{BB962C8B-B14F-4D97-AF65-F5344CB8AC3E}">
        <p14:creationId xmlns:p14="http://schemas.microsoft.com/office/powerpoint/2010/main" val="16637801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A0637-CCAA-425E-A57A-6205AFDC8B8C}"/>
              </a:ext>
            </a:extLst>
          </p:cNvPr>
          <p:cNvSpPr>
            <a:spLocks noGrp="1"/>
          </p:cNvSpPr>
          <p:nvPr>
            <p:ph type="title"/>
          </p:nvPr>
        </p:nvSpPr>
        <p:spPr>
          <a:xfrm>
            <a:off x="265471" y="294968"/>
            <a:ext cx="11621729" cy="825909"/>
          </a:xfrm>
        </p:spPr>
        <p:txBody>
          <a:bodyPr>
            <a:normAutofit fontScale="90000"/>
          </a:bodyPr>
          <a:lstStyle/>
          <a:p>
            <a:pPr>
              <a:lnSpc>
                <a:spcPct val="150000"/>
              </a:lnSpc>
            </a:pPr>
            <a:r>
              <a:rPr lang="en-US" sz="2000" dirty="0">
                <a:latin typeface="Arial" panose="020B0604020202020204" pitchFamily="34" charset="0"/>
                <a:cs typeface="Arial" panose="020B0604020202020204" pitchFamily="34" charset="0"/>
              </a:rPr>
              <a:t>An interview protocol by providing details of the sample questions for identifying potential employees to support the three strategic options</a:t>
            </a:r>
            <a:br>
              <a:rPr lang="en-US" dirty="0"/>
            </a:br>
            <a:endParaRPr lang="en-US" dirty="0"/>
          </a:p>
        </p:txBody>
      </p:sp>
      <p:sp>
        <p:nvSpPr>
          <p:cNvPr id="11" name="Slide Number Placeholder 10">
            <a:extLst>
              <a:ext uri="{FF2B5EF4-FFF2-40B4-BE49-F238E27FC236}">
                <a16:creationId xmlns:a16="http://schemas.microsoft.com/office/drawing/2014/main" id="{7AE81C1E-A7C3-40CD-9C11-0C03A2221292}"/>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12</a:t>
            </a:fld>
            <a:endParaRPr lang="en-US" dirty="0"/>
          </a:p>
        </p:txBody>
      </p:sp>
      <p:graphicFrame>
        <p:nvGraphicFramePr>
          <p:cNvPr id="9" name="Table 11">
            <a:extLst>
              <a:ext uri="{FF2B5EF4-FFF2-40B4-BE49-F238E27FC236}">
                <a16:creationId xmlns:a16="http://schemas.microsoft.com/office/drawing/2014/main" id="{DED57115-91A7-CD41-9ABC-EE1AE19A7DC0}"/>
              </a:ext>
            </a:extLst>
          </p:cNvPr>
          <p:cNvGraphicFramePr>
            <a:graphicFrameLocks noGrp="1"/>
          </p:cNvGraphicFramePr>
          <p:nvPr>
            <p:extLst>
              <p:ext uri="{D42A27DB-BD31-4B8C-83A1-F6EECF244321}">
                <p14:modId xmlns:p14="http://schemas.microsoft.com/office/powerpoint/2010/main" val="3640692336"/>
              </p:ext>
            </p:extLst>
          </p:nvPr>
        </p:nvGraphicFramePr>
        <p:xfrm>
          <a:off x="265471" y="1235861"/>
          <a:ext cx="11764296" cy="5485613"/>
        </p:xfrm>
        <a:graphic>
          <a:graphicData uri="http://schemas.openxmlformats.org/drawingml/2006/table">
            <a:tbl>
              <a:tblPr firstRow="1" bandRow="1">
                <a:tableStyleId>{D03447BB-5D67-496B-8E87-E561075AD55C}</a:tableStyleId>
              </a:tblPr>
              <a:tblGrid>
                <a:gridCol w="3246884">
                  <a:extLst>
                    <a:ext uri="{9D8B030D-6E8A-4147-A177-3AD203B41FA5}">
                      <a16:colId xmlns:a16="http://schemas.microsoft.com/office/drawing/2014/main" val="3234722787"/>
                    </a:ext>
                  </a:extLst>
                </a:gridCol>
                <a:gridCol w="3156274">
                  <a:extLst>
                    <a:ext uri="{9D8B030D-6E8A-4147-A177-3AD203B41FA5}">
                      <a16:colId xmlns:a16="http://schemas.microsoft.com/office/drawing/2014/main" val="2838885704"/>
                    </a:ext>
                  </a:extLst>
                </a:gridCol>
                <a:gridCol w="664479">
                  <a:extLst>
                    <a:ext uri="{9D8B030D-6E8A-4147-A177-3AD203B41FA5}">
                      <a16:colId xmlns:a16="http://schemas.microsoft.com/office/drawing/2014/main" val="4192698090"/>
                    </a:ext>
                  </a:extLst>
                </a:gridCol>
                <a:gridCol w="468155">
                  <a:extLst>
                    <a:ext uri="{9D8B030D-6E8A-4147-A177-3AD203B41FA5}">
                      <a16:colId xmlns:a16="http://schemas.microsoft.com/office/drawing/2014/main" val="3807091024"/>
                    </a:ext>
                  </a:extLst>
                </a:gridCol>
                <a:gridCol w="4228504">
                  <a:extLst>
                    <a:ext uri="{9D8B030D-6E8A-4147-A177-3AD203B41FA5}">
                      <a16:colId xmlns:a16="http://schemas.microsoft.com/office/drawing/2014/main" val="2145061337"/>
                    </a:ext>
                  </a:extLst>
                </a:gridCol>
              </a:tblGrid>
              <a:tr h="1462197">
                <a:tc>
                  <a:txBody>
                    <a:bodyPr/>
                    <a:lstStyle/>
                    <a:p>
                      <a:pPr algn="ctr">
                        <a:lnSpc>
                          <a:spcPct val="150000"/>
                        </a:lnSpc>
                        <a:spcAft>
                          <a:spcPts val="0"/>
                        </a:spcAft>
                      </a:pPr>
                      <a:r>
                        <a:rPr lang="en-GB" sz="1100" b="1" dirty="0">
                          <a:latin typeface="Arial" panose="020B0604020202020204" pitchFamily="34" charset="0"/>
                          <a:cs typeface="Arial" panose="020B0604020202020204" pitchFamily="34" charset="0"/>
                        </a:rPr>
                        <a:t>Are you efficient enough in managing time along with your talent within a business organisation?</a:t>
                      </a:r>
                      <a:endParaRPr lang="en-US" sz="1100" b="1" dirty="0">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endParaRPr lang="en-GB" sz="1100" b="1" dirty="0">
                        <a:solidFill>
                          <a:srgbClr val="000000"/>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r>
                        <a:rPr lang="en-GB" sz="1100" b="1">
                          <a:latin typeface="Arial" panose="020B0604020202020204" pitchFamily="34" charset="0"/>
                          <a:cs typeface="Arial" panose="020B0604020202020204" pitchFamily="34" charset="0"/>
                        </a:rPr>
                        <a:t>Yes </a:t>
                      </a:r>
                      <a:endParaRPr lang="en-US" sz="1100" b="1">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endParaRPr lang="en-GB" sz="1100" b="1" dirty="0">
                        <a:solidFill>
                          <a:srgbClr val="000000"/>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r>
                        <a:rPr lang="en-GB" sz="1100" b="1" dirty="0">
                          <a:latin typeface="Arial" panose="020B0604020202020204" pitchFamily="34" charset="0"/>
                          <a:cs typeface="Arial" panose="020B0604020202020204" pitchFamily="34" charset="0"/>
                        </a:rPr>
                        <a:t>Relevant course and classes in business administration </a:t>
                      </a:r>
                      <a:endParaRPr lang="en-US" sz="1100" b="1" dirty="0">
                        <a:latin typeface="Arial" panose="020B0604020202020204" pitchFamily="34" charset="0"/>
                        <a:ea typeface="Arial"/>
                        <a:cs typeface="Arial" panose="020B0604020202020204" pitchFamily="34" charset="0"/>
                      </a:endParaRPr>
                    </a:p>
                  </a:txBody>
                  <a:tcPr marL="12902" marR="12902" marT="12902" marB="12902"/>
                </a:tc>
                <a:extLst>
                  <a:ext uri="{0D108BD9-81ED-4DB2-BD59-A6C34878D82A}">
                    <a16:rowId xmlns:a16="http://schemas.microsoft.com/office/drawing/2014/main" val="1858238230"/>
                  </a:ext>
                </a:extLst>
              </a:tr>
              <a:tr h="1099023">
                <a:tc>
                  <a:txBody>
                    <a:bodyPr/>
                    <a:lstStyle/>
                    <a:p>
                      <a:pPr algn="ctr">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What are your different learning preferences that can have a positive impact on your position?</a:t>
                      </a:r>
                      <a:endParaRPr lang="en-US"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Books, business-oriented journal and articles </a:t>
                      </a:r>
                      <a:endParaRPr lang="en-US"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endParaRPr lang="en-GB"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endParaRPr lang="en-GB" sz="1100" b="1">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Attending business workshops and conferences </a:t>
                      </a:r>
                      <a:endParaRPr lang="en-US"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extLst>
                  <a:ext uri="{0D108BD9-81ED-4DB2-BD59-A6C34878D82A}">
                    <a16:rowId xmlns:a16="http://schemas.microsoft.com/office/drawing/2014/main" val="2354114817"/>
                  </a:ext>
                </a:extLst>
              </a:tr>
              <a:tr h="1099023">
                <a:tc>
                  <a:txBody>
                    <a:bodyPr/>
                    <a:lstStyle/>
                    <a:p>
                      <a:pPr algn="ctr">
                        <a:lnSpc>
                          <a:spcPct val="150000"/>
                        </a:lnSpc>
                        <a:spcAft>
                          <a:spcPts val="0"/>
                        </a:spcAft>
                      </a:pPr>
                      <a:r>
                        <a:rPr lang="en-GB" sz="1100" b="1">
                          <a:solidFill>
                            <a:schemeClr val="tx1"/>
                          </a:solidFill>
                          <a:latin typeface="Arial" panose="020B0604020202020204" pitchFamily="34" charset="0"/>
                          <a:cs typeface="Arial" panose="020B0604020202020204" pitchFamily="34" charset="0"/>
                        </a:rPr>
                        <a:t>What is going well in your given job role?</a:t>
                      </a:r>
                      <a:endParaRPr lang="en-US" sz="1100" b="1">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I am facing issues regarding adjustment with the company's policy and procedure</a:t>
                      </a:r>
                      <a:endParaRPr lang="en-US"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endParaRPr lang="en-GB"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endParaRPr lang="en-GB"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Documenting process </a:t>
                      </a:r>
                      <a:endParaRPr lang="en-US"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extLst>
                  <a:ext uri="{0D108BD9-81ED-4DB2-BD59-A6C34878D82A}">
                    <a16:rowId xmlns:a16="http://schemas.microsoft.com/office/drawing/2014/main" val="1378533546"/>
                  </a:ext>
                </a:extLst>
              </a:tr>
              <a:tr h="1825370">
                <a:tc>
                  <a:txBody>
                    <a:bodyPr/>
                    <a:lstStyle/>
                    <a:p>
                      <a:pPr algn="ctr">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What do you want to recommend for the future employees who will be higher in the similar job position?</a:t>
                      </a:r>
                      <a:endParaRPr lang="en-US"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r>
                        <a:rPr lang="en-GB" sz="1100" b="1">
                          <a:solidFill>
                            <a:schemeClr val="tx1"/>
                          </a:solidFill>
                          <a:latin typeface="Arial" panose="020B0604020202020204" pitchFamily="34" charset="0"/>
                          <a:cs typeface="Arial" panose="020B0604020202020204" pitchFamily="34" charset="0"/>
                        </a:rPr>
                        <a:t>For the future employees I would like to recommend for the similar job position is that to enhance own skills and competencies for more knowledge regarding this field</a:t>
                      </a:r>
                      <a:endParaRPr lang="en-US" sz="1100" b="1">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endParaRPr lang="en-GB"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endParaRPr lang="en-GB"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tc>
                  <a:txBody>
                    <a:bodyPr/>
                    <a:lstStyle/>
                    <a:p>
                      <a:pPr algn="ctr">
                        <a:lnSpc>
                          <a:spcPct val="150000"/>
                        </a:lnSpc>
                        <a:spcAft>
                          <a:spcPts val="0"/>
                        </a:spcAft>
                      </a:pPr>
                      <a:r>
                        <a:rPr lang="en-GB" sz="1100" b="1" dirty="0">
                          <a:solidFill>
                            <a:schemeClr val="tx1"/>
                          </a:solidFill>
                          <a:latin typeface="Arial" panose="020B0604020202020204" pitchFamily="34" charset="0"/>
                          <a:cs typeface="Arial" panose="020B0604020202020204" pitchFamily="34" charset="0"/>
                        </a:rPr>
                        <a:t>Continuous practising of the business activities that are involved in this job position</a:t>
                      </a:r>
                      <a:endParaRPr lang="en-US" sz="1100" b="1" dirty="0">
                        <a:solidFill>
                          <a:schemeClr val="tx1"/>
                        </a:solidFill>
                        <a:latin typeface="Arial" panose="020B0604020202020204" pitchFamily="34" charset="0"/>
                        <a:ea typeface="Arial"/>
                        <a:cs typeface="Arial" panose="020B0604020202020204" pitchFamily="34" charset="0"/>
                      </a:endParaRPr>
                    </a:p>
                  </a:txBody>
                  <a:tcPr marL="12902" marR="12902" marT="12902" marB="12902"/>
                </a:tc>
                <a:extLst>
                  <a:ext uri="{0D108BD9-81ED-4DB2-BD59-A6C34878D82A}">
                    <a16:rowId xmlns:a16="http://schemas.microsoft.com/office/drawing/2014/main" val="1452049174"/>
                  </a:ext>
                </a:extLst>
              </a:tr>
            </a:tbl>
          </a:graphicData>
        </a:graphic>
      </p:graphicFrame>
    </p:spTree>
    <p:extLst>
      <p:ext uri="{BB962C8B-B14F-4D97-AF65-F5344CB8AC3E}">
        <p14:creationId xmlns:p14="http://schemas.microsoft.com/office/powerpoint/2010/main" val="14294294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8FC28-E0BD-4387-B8BE-9965D1A57FF1}"/>
              </a:ext>
            </a:extLst>
          </p:cNvPr>
          <p:cNvSpPr>
            <a:spLocks noGrp="1"/>
          </p:cNvSpPr>
          <p:nvPr>
            <p:ph type="title"/>
          </p:nvPr>
        </p:nvSpPr>
        <p:spPr>
          <a:xfrm>
            <a:off x="1283111" y="255792"/>
            <a:ext cx="9158748" cy="540621"/>
          </a:xfrm>
        </p:spPr>
        <p:txBody>
          <a:bodyPr>
            <a:normAutofit/>
          </a:bodyPr>
          <a:lstStyle/>
          <a:p>
            <a:pPr algn="ctr">
              <a:lnSpc>
                <a:spcPct val="150000"/>
              </a:lnSpc>
            </a:pPr>
            <a:r>
              <a:rPr lang="en-US" sz="1800" dirty="0">
                <a:latin typeface="Arial" panose="020B0604020202020204" pitchFamily="34" charset="0"/>
                <a:cs typeface="Arial" panose="020B0604020202020204" pitchFamily="34" charset="0"/>
              </a:rPr>
              <a:t>Conclusion</a:t>
            </a:r>
          </a:p>
        </p:txBody>
      </p:sp>
      <p:sp>
        <p:nvSpPr>
          <p:cNvPr id="3" name="Text Placeholder 2">
            <a:extLst>
              <a:ext uri="{FF2B5EF4-FFF2-40B4-BE49-F238E27FC236}">
                <a16:creationId xmlns:a16="http://schemas.microsoft.com/office/drawing/2014/main" id="{FED19BCA-B61F-4EA6-A1FB-CCA3BD8506FB}"/>
              </a:ext>
            </a:extLst>
          </p:cNvPr>
          <p:cNvSpPr>
            <a:spLocks noGrp="1"/>
          </p:cNvSpPr>
          <p:nvPr>
            <p:ph type="body" idx="1"/>
          </p:nvPr>
        </p:nvSpPr>
        <p:spPr>
          <a:xfrm>
            <a:off x="206478" y="2448232"/>
            <a:ext cx="4645741" cy="3392129"/>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Followed by the above discussion, it can be summed up by saying that it is important to manage the HRM practices within a business organisation. </a:t>
            </a:r>
          </a:p>
          <a:p>
            <a:pPr>
              <a:lnSpc>
                <a:spcPct val="150000"/>
              </a:lnSpc>
            </a:pPr>
            <a:r>
              <a:rPr lang="en-GB" sz="1100" dirty="0">
                <a:latin typeface="Arial" panose="020B0604020202020204" pitchFamily="34" charset="0"/>
                <a:cs typeface="Arial" panose="020B0604020202020204" pitchFamily="34" charset="0"/>
              </a:rPr>
              <a:t>Based on the given articles related to selection and recruitment process or HRM practices, it is found to support the three strategic options of Porters to gain a competitive advantage. </a:t>
            </a:r>
          </a:p>
          <a:p>
            <a:endParaRPr lang="en-GB" dirty="0"/>
          </a:p>
        </p:txBody>
      </p:sp>
      <p:sp>
        <p:nvSpPr>
          <p:cNvPr id="6" name="Slide Number Placeholder 5">
            <a:extLst>
              <a:ext uri="{FF2B5EF4-FFF2-40B4-BE49-F238E27FC236}">
                <a16:creationId xmlns:a16="http://schemas.microsoft.com/office/drawing/2014/main" id="{7C4B8313-9270-4128-8674-3A3E42B806BC}"/>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13</a:t>
            </a:fld>
            <a:endParaRPr lang="en-US" dirty="0"/>
          </a:p>
        </p:txBody>
      </p:sp>
      <p:pic>
        <p:nvPicPr>
          <p:cNvPr id="7" name="Picture 6" descr="Diagram&#10;&#10;Description automatically generated with low confidence">
            <a:extLst>
              <a:ext uri="{FF2B5EF4-FFF2-40B4-BE49-F238E27FC236}">
                <a16:creationId xmlns:a16="http://schemas.microsoft.com/office/drawing/2014/main" id="{BE3584F5-9759-726A-CE3F-688912D6A43E}"/>
              </a:ext>
            </a:extLst>
          </p:cNvPr>
          <p:cNvPicPr>
            <a:picLocks noChangeAspect="1"/>
          </p:cNvPicPr>
          <p:nvPr/>
        </p:nvPicPr>
        <p:blipFill>
          <a:blip r:embed="rId2"/>
          <a:stretch>
            <a:fillRect/>
          </a:stretch>
        </p:blipFill>
        <p:spPr>
          <a:xfrm>
            <a:off x="5216013" y="1570947"/>
            <a:ext cx="6769509" cy="4284162"/>
          </a:xfrm>
          <a:prstGeom prst="rect">
            <a:avLst/>
          </a:prstGeom>
        </p:spPr>
      </p:pic>
    </p:spTree>
    <p:extLst>
      <p:ext uri="{BB962C8B-B14F-4D97-AF65-F5344CB8AC3E}">
        <p14:creationId xmlns:p14="http://schemas.microsoft.com/office/powerpoint/2010/main" val="17428616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F1EDE-5423-435C-B149-87AB1BC22B83}"/>
              </a:ext>
            </a:extLst>
          </p:cNvPr>
          <p:cNvSpPr>
            <a:spLocks noGrp="1"/>
          </p:cNvSpPr>
          <p:nvPr>
            <p:ph type="ctrTitle"/>
          </p:nvPr>
        </p:nvSpPr>
        <p:spPr>
          <a:xfrm>
            <a:off x="2639961" y="324069"/>
            <a:ext cx="8908026" cy="664074"/>
          </a:xfrm>
        </p:spPr>
        <p:txBody>
          <a:bodyPr/>
          <a:lstStyle/>
          <a:p>
            <a:pPr algn="ctr">
              <a:lnSpc>
                <a:spcPct val="150000"/>
              </a:lnSpc>
            </a:pPr>
            <a:r>
              <a:rPr lang="en-US" sz="1800" dirty="0">
                <a:latin typeface="Arial" panose="020B0604020202020204" pitchFamily="34" charset="0"/>
                <a:cs typeface="Arial" panose="020B0604020202020204" pitchFamily="34" charset="0"/>
              </a:rPr>
              <a:t>References</a:t>
            </a:r>
          </a:p>
        </p:txBody>
      </p:sp>
      <p:sp>
        <p:nvSpPr>
          <p:cNvPr id="3" name="Subtitle 2">
            <a:extLst>
              <a:ext uri="{FF2B5EF4-FFF2-40B4-BE49-F238E27FC236}">
                <a16:creationId xmlns:a16="http://schemas.microsoft.com/office/drawing/2014/main" id="{AF64C29E-DF30-4DC6-AB95-2016F9A703B6}"/>
              </a:ext>
            </a:extLst>
          </p:cNvPr>
          <p:cNvSpPr>
            <a:spLocks noGrp="1"/>
          </p:cNvSpPr>
          <p:nvPr>
            <p:ph type="subTitle" idx="1"/>
          </p:nvPr>
        </p:nvSpPr>
        <p:spPr>
          <a:xfrm>
            <a:off x="3200401" y="2050026"/>
            <a:ext cx="8465574" cy="3465871"/>
          </a:xfrm>
        </p:spPr>
        <p:txBody>
          <a:bodyPr>
            <a:normAutofit/>
          </a:bodyPr>
          <a:lstStyle/>
          <a:p>
            <a:r>
              <a:rPr lang="en-US" sz="1100" dirty="0">
                <a:latin typeface="Arial" panose="020B0604020202020204" pitchFamily="34" charset="0"/>
                <a:cs typeface="Arial" panose="020B0604020202020204" pitchFamily="34" charset="0"/>
              </a:rPr>
              <a:t>Jones, OW and </a:t>
            </a:r>
            <a:r>
              <a:rPr lang="en-US" sz="1100" dirty="0" err="1">
                <a:latin typeface="Arial" panose="020B0604020202020204" pitchFamily="34" charset="0"/>
                <a:cs typeface="Arial" panose="020B0604020202020204" pitchFamily="34" charset="0"/>
              </a:rPr>
              <a:t>Devins</a:t>
            </a:r>
            <a:r>
              <a:rPr lang="en-US" sz="1100" dirty="0">
                <a:latin typeface="Arial" panose="020B0604020202020204" pitchFamily="34" charset="0"/>
                <a:cs typeface="Arial" panose="020B0604020202020204" pitchFamily="34" charset="0"/>
              </a:rPr>
              <a:t>, D and Barnes, G. (2023) Developing SME performance management practices: interventions for improving productivity</a:t>
            </a:r>
            <a:r>
              <a:rPr lang="en-US" sz="1100" i="1" dirty="0">
                <a:latin typeface="Arial" panose="020B0604020202020204" pitchFamily="34" charset="0"/>
                <a:cs typeface="Arial" panose="020B0604020202020204" pitchFamily="34" charset="0"/>
              </a:rPr>
              <a:t>. International Journal of Productivity and Performance Management.</a:t>
            </a:r>
            <a:r>
              <a:rPr lang="en-US" sz="1100" dirty="0">
                <a:latin typeface="Arial" panose="020B0604020202020204" pitchFamily="34" charset="0"/>
                <a:cs typeface="Arial" panose="020B0604020202020204" pitchFamily="34" charset="0"/>
              </a:rPr>
              <a:t> pp. 1-34. ISSN 1741-0401 DOI: https://doi.org/10.1108/ijppm-03-2022-0157</a:t>
            </a:r>
          </a:p>
          <a:p>
            <a:r>
              <a:rPr lang="en-US" sz="1100" dirty="0">
                <a:latin typeface="Arial" panose="020B0604020202020204" pitchFamily="34" charset="0"/>
                <a:cs typeface="Arial" panose="020B0604020202020204" pitchFamily="34" charset="0"/>
              </a:rPr>
              <a:t>Ore, O. and </a:t>
            </a:r>
            <a:r>
              <a:rPr lang="en-US" sz="1100" dirty="0" err="1">
                <a:latin typeface="Arial" panose="020B0604020202020204" pitchFamily="34" charset="0"/>
                <a:cs typeface="Arial" panose="020B0604020202020204" pitchFamily="34" charset="0"/>
              </a:rPr>
              <a:t>Sposato</a:t>
            </a:r>
            <a:r>
              <a:rPr lang="en-US" sz="1100" dirty="0">
                <a:latin typeface="Arial" panose="020B0604020202020204" pitchFamily="34" charset="0"/>
                <a:cs typeface="Arial" panose="020B0604020202020204" pitchFamily="34" charset="0"/>
              </a:rPr>
              <a:t>, M. (2022) Opportunities and risks of artificial intelligence in recruitment and selection</a:t>
            </a:r>
            <a:r>
              <a:rPr lang="en-US" sz="1100" i="1" dirty="0">
                <a:latin typeface="Arial" panose="020B0604020202020204" pitchFamily="34" charset="0"/>
                <a:cs typeface="Arial" panose="020B0604020202020204" pitchFamily="34" charset="0"/>
              </a:rPr>
              <a:t>. International Journal of Organizational Analysis</a:t>
            </a:r>
            <a:r>
              <a:rPr lang="en-US" sz="1100" dirty="0">
                <a:latin typeface="Arial" panose="020B0604020202020204" pitchFamily="34" charset="0"/>
                <a:cs typeface="Arial" panose="020B0604020202020204" pitchFamily="34" charset="0"/>
              </a:rPr>
              <a:t>, 30(6), pp.1771-1782.</a:t>
            </a:r>
          </a:p>
          <a:p>
            <a:r>
              <a:rPr lang="en-US" sz="1100" dirty="0" err="1">
                <a:latin typeface="Arial" panose="020B0604020202020204" pitchFamily="34" charset="0"/>
                <a:cs typeface="Arial" panose="020B0604020202020204" pitchFamily="34" charset="0"/>
              </a:rPr>
              <a:t>Pampouktsi</a:t>
            </a:r>
            <a:r>
              <a:rPr lang="en-US" sz="1100" dirty="0">
                <a:latin typeface="Arial" panose="020B0604020202020204" pitchFamily="34" charset="0"/>
                <a:cs typeface="Arial" panose="020B0604020202020204" pitchFamily="34" charset="0"/>
              </a:rPr>
              <a:t>, P. et al. (2023)  Techniques of Applied Machine Learning Being Utilized for the Purpose of Selecting and Placing Human Resources within the Public Sector. </a:t>
            </a:r>
            <a:r>
              <a:rPr lang="en-US" sz="1100" i="1" dirty="0">
                <a:latin typeface="Arial" panose="020B0604020202020204" pitchFamily="34" charset="0"/>
                <a:cs typeface="Arial" panose="020B0604020202020204" pitchFamily="34" charset="0"/>
              </a:rPr>
              <a:t>Journal of Information System Exploration and Research</a:t>
            </a:r>
            <a:r>
              <a:rPr lang="en-US" sz="1100" dirty="0">
                <a:latin typeface="Arial" panose="020B0604020202020204" pitchFamily="34" charset="0"/>
                <a:cs typeface="Arial" panose="020B0604020202020204" pitchFamily="34" charset="0"/>
              </a:rPr>
              <a:t>, 1(1), pp.1-16.</a:t>
            </a:r>
          </a:p>
          <a:p>
            <a:r>
              <a:rPr lang="en-US" sz="1100" dirty="0">
                <a:latin typeface="Arial" panose="020B0604020202020204" pitchFamily="34" charset="0"/>
                <a:cs typeface="Arial" panose="020B0604020202020204" pitchFamily="34" charset="0"/>
              </a:rPr>
              <a:t>Reed.com (2023) </a:t>
            </a:r>
            <a:r>
              <a:rPr lang="en-US" sz="1100" i="1" dirty="0">
                <a:latin typeface="Arial" panose="020B0604020202020204" pitchFamily="34" charset="0"/>
                <a:cs typeface="Arial" panose="020B0604020202020204" pitchFamily="34" charset="0"/>
              </a:rPr>
              <a:t>About the Company</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2"/>
              </a:rPr>
              <a:t>https://www.reed.com/</a:t>
            </a:r>
            <a:r>
              <a:rPr lang="en-US" sz="1100" dirty="0">
                <a:latin typeface="Arial" panose="020B0604020202020204" pitchFamily="34" charset="0"/>
                <a:cs typeface="Arial" panose="020B0604020202020204" pitchFamily="34" charset="0"/>
              </a:rPr>
              <a:t> (Accessed:  6 March 2023)</a:t>
            </a:r>
          </a:p>
          <a:p>
            <a:endParaRPr lang="en-US" dirty="0"/>
          </a:p>
        </p:txBody>
      </p:sp>
      <p:sp>
        <p:nvSpPr>
          <p:cNvPr id="6" name="Slide Number Placeholder 5">
            <a:extLst>
              <a:ext uri="{FF2B5EF4-FFF2-40B4-BE49-F238E27FC236}">
                <a16:creationId xmlns:a16="http://schemas.microsoft.com/office/drawing/2014/main" id="{4C127D99-645F-4FCF-9573-FDFE2A344FA9}"/>
              </a:ext>
            </a:extLst>
          </p:cNvPr>
          <p:cNvSpPr>
            <a:spLocks noGrp="1"/>
          </p:cNvSpPr>
          <p:nvPr>
            <p:ph type="sldNum" sz="quarter" idx="12"/>
          </p:nvPr>
        </p:nvSpPr>
        <p:spPr>
          <a:xfrm>
            <a:off x="9579428" y="6356350"/>
            <a:ext cx="1774371" cy="365125"/>
          </a:xfrm>
        </p:spPr>
        <p:txBody>
          <a:bodyPr/>
          <a:lstStyle/>
          <a:p>
            <a:fld id="{A49DFD55-3C28-40EF-9E31-A92D2E4017FF}" type="slidenum">
              <a:rPr lang="en-US" smtClean="0"/>
              <a:pPr/>
              <a:t>14</a:t>
            </a:fld>
            <a:endParaRPr lang="en-US" dirty="0"/>
          </a:p>
        </p:txBody>
      </p:sp>
    </p:spTree>
    <p:extLst>
      <p:ext uri="{BB962C8B-B14F-4D97-AF65-F5344CB8AC3E}">
        <p14:creationId xmlns:p14="http://schemas.microsoft.com/office/powerpoint/2010/main" val="19697875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clipart&#10;&#10;Description automatically generated">
            <a:extLst>
              <a:ext uri="{FF2B5EF4-FFF2-40B4-BE49-F238E27FC236}">
                <a16:creationId xmlns:a16="http://schemas.microsoft.com/office/drawing/2014/main" id="{06B2C909-6E1D-F7E2-8557-4A8A8E226EDE}"/>
              </a:ext>
            </a:extLst>
          </p:cNvPr>
          <p:cNvPicPr>
            <a:picLocks noChangeAspect="1"/>
          </p:cNvPicPr>
          <p:nvPr/>
        </p:nvPicPr>
        <p:blipFill>
          <a:blip r:embed="rId2"/>
          <a:stretch>
            <a:fillRect/>
          </a:stretch>
        </p:blipFill>
        <p:spPr>
          <a:xfrm>
            <a:off x="2000250" y="3429000"/>
            <a:ext cx="8191500" cy="2686050"/>
          </a:xfrm>
          <a:prstGeom prst="rect">
            <a:avLst/>
          </a:prstGeom>
        </p:spPr>
      </p:pic>
    </p:spTree>
    <p:extLst>
      <p:ext uri="{BB962C8B-B14F-4D97-AF65-F5344CB8AC3E}">
        <p14:creationId xmlns:p14="http://schemas.microsoft.com/office/powerpoint/2010/main" val="2658086916"/>
      </p:ext>
    </p:extLst>
  </p:cSld>
  <p:clrMapOvr>
    <a:masterClrMapping/>
  </p:clrMapOvr>
</p:sld>
</file>

<file path=ppt/theme/theme1.xml><?xml version="1.0" encoding="utf-8"?>
<a:theme xmlns:a="http://schemas.openxmlformats.org/drawingml/2006/main" name="Office Them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BD5826B4-4DD2-4A9B-8D6D-E91CF9C2316C}">
  <ds:schemaRefs>
    <ds:schemaRef ds:uri="http://schemas.microsoft.com/sharepoint/v3/contenttype/forms"/>
  </ds:schemaRefs>
</ds:datastoreItem>
</file>

<file path=customXml/itemProps2.xml><?xml version="1.0" encoding="utf-8"?>
<ds:datastoreItem xmlns:ds="http://schemas.openxmlformats.org/officeDocument/2006/customXml" ds:itemID="{4DC6F004-8F9D-4F40-8394-6C4C67F709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CC7F809-A434-4A8D-A127-1C50C2DB3890}">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Gallery</Template>
  <TotalTime>2016</TotalTime>
  <Words>1570</Words>
  <Application>Microsoft Office PowerPoint</Application>
  <PresentationFormat>Widescreen</PresentationFormat>
  <Paragraphs>149</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Tenorite</vt:lpstr>
      <vt:lpstr>Office Theme</vt:lpstr>
      <vt:lpstr>PowerPoint Presentation</vt:lpstr>
      <vt:lpstr>PowerPoint Presentation</vt:lpstr>
      <vt:lpstr>Table of Content</vt:lpstr>
      <vt:lpstr>INTRODUCTION</vt:lpstr>
      <vt:lpstr>Brief introduction of the company by relating the three strategic options of Porter's to gain a competitive advantage  </vt:lpstr>
      <vt:lpstr>Summary of the literature review of 3 articles by explaining the supportive aspects of HRM in gaining a competitive advantage  </vt:lpstr>
      <vt:lpstr>​Summary of the literature review of 3 articles by explaining the supportive aspects of HRM in gaining a competitive advantage  </vt:lpstr>
      <vt:lpstr>​Summary of the literature review of 3 articles by explaining the supportive aspects of HRM in gaining a competitive advantage  </vt:lpstr>
      <vt:lpstr> A job description and person specification by addressing the three strategic options  </vt:lpstr>
      <vt:lpstr> A job description and person specification by addressing the three strategic options  </vt:lpstr>
      <vt:lpstr>An interview protocol by providing details of the sample questions for identifying potential employees to support the three strategic options </vt:lpstr>
      <vt:lpstr>An interview protocol by providing details of the sample questions for identifying potential employees to support the three strategic options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
  <cp:lastModifiedBy>Stilyana-Filipova Mincheva</cp:lastModifiedBy>
  <cp:revision>15</cp:revision>
  <dcterms:created xsi:type="dcterms:W3CDTF">2023-03-15T12:39:24Z</dcterms:created>
  <dcterms:modified xsi:type="dcterms:W3CDTF">2023-03-16T22:50:56Z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