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Baloo Thambi" panose="020B0604020202020204" charset="0"/>
      <p:regular r:id="rId11"/>
    </p:embeddedFont>
    <p:embeddedFont>
      <p:font typeface="Canva Sans" panose="020B0604020202020204" charset="0"/>
      <p:regular r:id="rId12"/>
    </p:embeddedFont>
    <p:embeddedFont>
      <p:font typeface="Canva Sans Bold" panose="020B0604020202020204" charset="0"/>
      <p:regular r:id="rId13"/>
      <p:bold r:id="rId14"/>
    </p:embeddedFont>
    <p:embeddedFont>
      <p:font typeface="Caveat Brush" panose="020B0604020202020204" charset="0"/>
      <p:regular r:id="rId15"/>
    </p:embeddedFont>
    <p:embeddedFont>
      <p:font typeface="Garet Bold" panose="020B0604020202020204" charset="0"/>
      <p:regular r:id="rId16"/>
      <p:bold r:id="rId17"/>
    </p:embeddedFont>
    <p:embeddedFont>
      <p:font typeface="Gochi Hand" panose="020B0604020202020204" charset="0"/>
      <p:regular r:id="rId18"/>
    </p:embeddedFont>
    <p:embeddedFont>
      <p:font typeface="Handy Casual" panose="020B0604020202020204" charset="0"/>
      <p:regular r:id="rId19"/>
    </p:embeddedFont>
    <p:embeddedFont>
      <p:font typeface="Inter Bold" panose="020B0604020202020204" charset="0"/>
      <p:regular r:id="rId20"/>
      <p:bold r:id="rId21"/>
    </p:embeddedFont>
    <p:embeddedFont>
      <p:font typeface="Londrina Solid" panose="020B0604020202020204" charset="0"/>
      <p:regular r:id="rId22"/>
    </p:embeddedFont>
    <p:embeddedFont>
      <p:font typeface="Questrial" panose="020B0604020202020204" charset="0"/>
      <p:regular r:id="rId23"/>
    </p:embeddedFont>
    <p:embeddedFont>
      <p:font typeface="Sniglet"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D853BD-0EF2-D14C-B91B-B6EAA4C19C15}" v="32" dt="2024-07-09T12:07:41.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font" Target="fonts/font10.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24" Type="http://schemas.openxmlformats.org/officeDocument/2006/relationships/font" Target="fonts/font14.fntdata"/><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font" Target="fonts/font13.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font" Target="fonts/font12.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Nurul Islam Mohammad Nurul Islam (2327900)" userId="aeee3475-dab1-4e9e-adf7-da47a68f0eef" providerId="ADAL" clId="{E1D853BD-0EF2-D14C-B91B-B6EAA4C19C15}"/>
    <pc:docChg chg="modSld">
      <pc:chgData name="Mohammad Nurul Islam Mohammad Nurul Islam (2327900)" userId="aeee3475-dab1-4e9e-adf7-da47a68f0eef" providerId="ADAL" clId="{E1D853BD-0EF2-D14C-B91B-B6EAA4C19C15}" dt="2024-07-09T12:07:41.278" v="31" actId="20577"/>
      <pc:docMkLst>
        <pc:docMk/>
      </pc:docMkLst>
      <pc:sldChg chg="modSp mod">
        <pc:chgData name="Mohammad Nurul Islam Mohammad Nurul Islam (2327900)" userId="aeee3475-dab1-4e9e-adf7-da47a68f0eef" providerId="ADAL" clId="{E1D853BD-0EF2-D14C-B91B-B6EAA4C19C15}" dt="2024-07-09T12:07:41.278" v="31" actId="20577"/>
        <pc:sldMkLst>
          <pc:docMk/>
          <pc:sldMk cId="0" sldId="256"/>
        </pc:sldMkLst>
        <pc:spChg chg="mod">
          <ac:chgData name="Mohammad Nurul Islam Mohammad Nurul Islam (2327900)" userId="aeee3475-dab1-4e9e-adf7-da47a68f0eef" providerId="ADAL" clId="{E1D853BD-0EF2-D14C-B91B-B6EAA4C19C15}" dt="2024-07-09T12:07:41.278" v="31" actId="20577"/>
          <ac:spMkLst>
            <pc:docMk/>
            <pc:sldMk cId="0" sldId="256"/>
            <ac:spMk id="1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svg"/><Relationship Id="rId14" Type="http://schemas.openxmlformats.org/officeDocument/2006/relationships/image" Target="../media/image13.svg"/></Relationships>
</file>

<file path=ppt/slides/_rels/slide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7.svg"/></Relationships>
</file>

<file path=ppt/slides/_rels/slide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 Id="rId9" Type="http://schemas.openxmlformats.org/officeDocument/2006/relationships/image" Target="../media/image26.jpeg"/></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30.svg"/><Relationship Id="rId7" Type="http://schemas.openxmlformats.org/officeDocument/2006/relationships/image" Target="../media/image16.png"/><Relationship Id="rId12" Type="http://schemas.openxmlformats.org/officeDocument/2006/relationships/image" Target="../media/image36.sv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35.png"/><Relationship Id="rId5" Type="http://schemas.openxmlformats.org/officeDocument/2006/relationships/image" Target="../media/image32.svg"/><Relationship Id="rId10" Type="http://schemas.openxmlformats.org/officeDocument/2006/relationships/image" Target="../media/image34.svg"/><Relationship Id="rId4" Type="http://schemas.openxmlformats.org/officeDocument/2006/relationships/image" Target="../media/image31.png"/><Relationship Id="rId9" Type="http://schemas.openxmlformats.org/officeDocument/2006/relationships/image" Target="../media/image33.png"/></Relationships>
</file>

<file path=ppt/slides/_rels/slide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7.xml"/><Relationship Id="rId5" Type="http://schemas.openxmlformats.org/officeDocument/2006/relationships/image" Target="../media/image40.jpeg"/><Relationship Id="rId4" Type="http://schemas.openxmlformats.org/officeDocument/2006/relationships/image" Target="../media/image39.jpeg"/></Relationships>
</file>

<file path=ppt/slides/_rels/slide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BD9"/>
        </a:solidFill>
        <a:effectLst/>
      </p:bgPr>
    </p:bg>
    <p:spTree>
      <p:nvGrpSpPr>
        <p:cNvPr id="1" name=""/>
        <p:cNvGrpSpPr/>
        <p:nvPr/>
      </p:nvGrpSpPr>
      <p:grpSpPr>
        <a:xfrm>
          <a:off x="0" y="0"/>
          <a:ext cx="0" cy="0"/>
          <a:chOff x="0" y="0"/>
          <a:chExt cx="0" cy="0"/>
        </a:xfrm>
      </p:grpSpPr>
      <p:grpSp>
        <p:nvGrpSpPr>
          <p:cNvPr id="2" name="Group 2"/>
          <p:cNvGrpSpPr/>
          <p:nvPr/>
        </p:nvGrpSpPr>
        <p:grpSpPr>
          <a:xfrm>
            <a:off x="0" y="6804367"/>
            <a:ext cx="18288000" cy="3477588"/>
            <a:chOff x="0" y="-38100"/>
            <a:chExt cx="4816593" cy="915908"/>
          </a:xfrm>
        </p:grpSpPr>
        <p:sp>
          <p:nvSpPr>
            <p:cNvPr id="3" name="Freeform 3"/>
            <p:cNvSpPr/>
            <p:nvPr/>
          </p:nvSpPr>
          <p:spPr>
            <a:xfrm>
              <a:off x="0" y="0"/>
              <a:ext cx="4816592" cy="877808"/>
            </a:xfrm>
            <a:custGeom>
              <a:avLst/>
              <a:gdLst/>
              <a:ahLst/>
              <a:cxnLst/>
              <a:rect l="l" t="t" r="r" b="b"/>
              <a:pathLst>
                <a:path w="4816592" h="877808">
                  <a:moveTo>
                    <a:pt x="0" y="0"/>
                  </a:moveTo>
                  <a:lnTo>
                    <a:pt x="4816592" y="0"/>
                  </a:lnTo>
                  <a:lnTo>
                    <a:pt x="4816592" y="877808"/>
                  </a:lnTo>
                  <a:lnTo>
                    <a:pt x="0" y="877808"/>
                  </a:lnTo>
                  <a:close/>
                </a:path>
              </a:pathLst>
            </a:custGeom>
            <a:solidFill>
              <a:srgbClr val="3185AE"/>
            </a:solidFill>
          </p:spPr>
          <p:txBody>
            <a:bodyPr/>
            <a:lstStyle/>
            <a:p>
              <a:endParaRPr lang="en-US"/>
            </a:p>
          </p:txBody>
        </p:sp>
        <p:sp>
          <p:nvSpPr>
            <p:cNvPr id="4" name="TextBox 4"/>
            <p:cNvSpPr txBox="1"/>
            <p:nvPr/>
          </p:nvSpPr>
          <p:spPr>
            <a:xfrm>
              <a:off x="0" y="-38100"/>
              <a:ext cx="4816593" cy="915908"/>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5631178" y="1028700"/>
            <a:ext cx="3256245" cy="3888053"/>
          </a:xfrm>
          <a:custGeom>
            <a:avLst/>
            <a:gdLst/>
            <a:ahLst/>
            <a:cxnLst/>
            <a:rect l="l" t="t" r="r" b="b"/>
            <a:pathLst>
              <a:path w="3256245" h="3888053">
                <a:moveTo>
                  <a:pt x="0" y="0"/>
                </a:moveTo>
                <a:lnTo>
                  <a:pt x="3256244" y="0"/>
                </a:lnTo>
                <a:lnTo>
                  <a:pt x="3256244" y="3888053"/>
                </a:lnTo>
                <a:lnTo>
                  <a:pt x="0" y="3888053"/>
                </a:lnTo>
                <a:lnTo>
                  <a:pt x="0" y="0"/>
                </a:lnTo>
                <a:close/>
              </a:path>
            </a:pathLst>
          </a:custGeom>
          <a:blipFill>
            <a:blip r:embed="rId2"/>
            <a:stretch>
              <a:fillRect/>
            </a:stretch>
          </a:blipFill>
        </p:spPr>
        <p:txBody>
          <a:bodyPr/>
          <a:lstStyle/>
          <a:p>
            <a:endParaRPr lang="en-US"/>
          </a:p>
        </p:txBody>
      </p:sp>
      <p:sp>
        <p:nvSpPr>
          <p:cNvPr id="6" name="Freeform 6"/>
          <p:cNvSpPr/>
          <p:nvPr/>
        </p:nvSpPr>
        <p:spPr>
          <a:xfrm>
            <a:off x="716913" y="604644"/>
            <a:ext cx="10826811" cy="6087177"/>
          </a:xfrm>
          <a:custGeom>
            <a:avLst/>
            <a:gdLst/>
            <a:ahLst/>
            <a:cxnLst/>
            <a:rect l="l" t="t" r="r" b="b"/>
            <a:pathLst>
              <a:path w="10826811" h="6087177">
                <a:moveTo>
                  <a:pt x="0" y="0"/>
                </a:moveTo>
                <a:lnTo>
                  <a:pt x="10826810" y="0"/>
                </a:lnTo>
                <a:lnTo>
                  <a:pt x="10826810" y="6087176"/>
                </a:lnTo>
                <a:lnTo>
                  <a:pt x="0" y="60871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TextBox 7"/>
          <p:cNvSpPr txBox="1"/>
          <p:nvPr/>
        </p:nvSpPr>
        <p:spPr>
          <a:xfrm>
            <a:off x="2081750" y="1729586"/>
            <a:ext cx="9309573" cy="2480429"/>
          </a:xfrm>
          <a:prstGeom prst="rect">
            <a:avLst/>
          </a:prstGeom>
        </p:spPr>
        <p:txBody>
          <a:bodyPr lIns="0" tIns="0" rIns="0" bIns="0" rtlCol="0" anchor="t">
            <a:spAutoFit/>
          </a:bodyPr>
          <a:lstStyle/>
          <a:p>
            <a:pPr algn="l">
              <a:lnSpc>
                <a:spcPts val="9406"/>
              </a:lnSpc>
            </a:pPr>
            <a:r>
              <a:rPr lang="en-US" sz="10114">
                <a:solidFill>
                  <a:srgbClr val="FFFFFF"/>
                </a:solidFill>
                <a:latin typeface="Londrina Solid"/>
                <a:ea typeface="Londrina Solid"/>
                <a:cs typeface="Londrina Solid"/>
                <a:sym typeface="Londrina Solid"/>
              </a:rPr>
              <a:t>Children's Health Services </a:t>
            </a:r>
          </a:p>
        </p:txBody>
      </p:sp>
      <p:sp>
        <p:nvSpPr>
          <p:cNvPr id="8" name="Freeform 8"/>
          <p:cNvSpPr/>
          <p:nvPr/>
        </p:nvSpPr>
        <p:spPr>
          <a:xfrm>
            <a:off x="15368726" y="5143500"/>
            <a:ext cx="3563043" cy="5143500"/>
          </a:xfrm>
          <a:custGeom>
            <a:avLst/>
            <a:gdLst/>
            <a:ahLst/>
            <a:cxnLst/>
            <a:rect l="l" t="t" r="r" b="b"/>
            <a:pathLst>
              <a:path w="3563043" h="5143500">
                <a:moveTo>
                  <a:pt x="0" y="0"/>
                </a:moveTo>
                <a:lnTo>
                  <a:pt x="3563043" y="0"/>
                </a:lnTo>
                <a:lnTo>
                  <a:pt x="3563043" y="5143500"/>
                </a:lnTo>
                <a:lnTo>
                  <a:pt x="0" y="51435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10427377" y="2736044"/>
            <a:ext cx="6722871" cy="9886575"/>
          </a:xfrm>
          <a:custGeom>
            <a:avLst/>
            <a:gdLst/>
            <a:ahLst/>
            <a:cxnLst/>
            <a:rect l="l" t="t" r="r" b="b"/>
            <a:pathLst>
              <a:path w="6722871" h="9886575">
                <a:moveTo>
                  <a:pt x="0" y="0"/>
                </a:moveTo>
                <a:lnTo>
                  <a:pt x="6722871" y="0"/>
                </a:lnTo>
                <a:lnTo>
                  <a:pt x="6722871" y="9886574"/>
                </a:lnTo>
                <a:lnTo>
                  <a:pt x="0" y="9886574"/>
                </a:lnTo>
                <a:lnTo>
                  <a:pt x="0" y="0"/>
                </a:lnTo>
                <a:close/>
              </a:path>
            </a:pathLst>
          </a:custGeom>
          <a:blipFill>
            <a:blip r:embed="rId7"/>
            <a:stretch>
              <a:fillRect/>
            </a:stretch>
          </a:blipFill>
        </p:spPr>
        <p:txBody>
          <a:bodyPr/>
          <a:lstStyle/>
          <a:p>
            <a:endParaRPr lang="en-US"/>
          </a:p>
        </p:txBody>
      </p:sp>
      <p:sp>
        <p:nvSpPr>
          <p:cNvPr id="10" name="Freeform 10"/>
          <p:cNvSpPr/>
          <p:nvPr/>
        </p:nvSpPr>
        <p:spPr>
          <a:xfrm>
            <a:off x="6736537" y="3043255"/>
            <a:ext cx="1106665" cy="1112734"/>
          </a:xfrm>
          <a:custGeom>
            <a:avLst/>
            <a:gdLst/>
            <a:ahLst/>
            <a:cxnLst/>
            <a:rect l="l" t="t" r="r" b="b"/>
            <a:pathLst>
              <a:path w="1106665" h="1112734">
                <a:moveTo>
                  <a:pt x="0" y="0"/>
                </a:moveTo>
                <a:lnTo>
                  <a:pt x="1106665" y="0"/>
                </a:lnTo>
                <a:lnTo>
                  <a:pt x="1106665" y="1112735"/>
                </a:lnTo>
                <a:lnTo>
                  <a:pt x="0" y="11127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1" name="Freeform 11"/>
          <p:cNvSpPr/>
          <p:nvPr/>
        </p:nvSpPr>
        <p:spPr>
          <a:xfrm>
            <a:off x="8675153" y="6206555"/>
            <a:ext cx="1236436" cy="2869011"/>
          </a:xfrm>
          <a:custGeom>
            <a:avLst/>
            <a:gdLst/>
            <a:ahLst/>
            <a:cxnLst/>
            <a:rect l="l" t="t" r="r" b="b"/>
            <a:pathLst>
              <a:path w="1236436" h="2869011">
                <a:moveTo>
                  <a:pt x="0" y="0"/>
                </a:moveTo>
                <a:lnTo>
                  <a:pt x="1236436" y="0"/>
                </a:lnTo>
                <a:lnTo>
                  <a:pt x="1236436" y="2869012"/>
                </a:lnTo>
                <a:lnTo>
                  <a:pt x="0" y="2869012"/>
                </a:lnTo>
                <a:lnTo>
                  <a:pt x="0" y="0"/>
                </a:lnTo>
                <a:close/>
              </a:path>
            </a:pathLst>
          </a:custGeom>
          <a:blipFill>
            <a:blip r:embed="rId10"/>
            <a:stretch>
              <a:fillRect/>
            </a:stretch>
          </a:blipFill>
        </p:spPr>
        <p:txBody>
          <a:bodyPr/>
          <a:lstStyle/>
          <a:p>
            <a:endParaRPr lang="en-US"/>
          </a:p>
        </p:txBody>
      </p:sp>
      <p:sp>
        <p:nvSpPr>
          <p:cNvPr id="12" name="Freeform 12"/>
          <p:cNvSpPr/>
          <p:nvPr/>
        </p:nvSpPr>
        <p:spPr>
          <a:xfrm>
            <a:off x="707231" y="73942"/>
            <a:ext cx="1364838" cy="1364838"/>
          </a:xfrm>
          <a:custGeom>
            <a:avLst/>
            <a:gdLst/>
            <a:ahLst/>
            <a:cxnLst/>
            <a:rect l="l" t="t" r="r" b="b"/>
            <a:pathLst>
              <a:path w="1364838" h="1364838">
                <a:moveTo>
                  <a:pt x="0" y="0"/>
                </a:moveTo>
                <a:lnTo>
                  <a:pt x="1364838" y="0"/>
                </a:lnTo>
                <a:lnTo>
                  <a:pt x="1364838" y="1364838"/>
                </a:lnTo>
                <a:lnTo>
                  <a:pt x="0" y="136483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3" name="Freeform 13"/>
          <p:cNvSpPr/>
          <p:nvPr/>
        </p:nvSpPr>
        <p:spPr>
          <a:xfrm>
            <a:off x="11543723" y="850111"/>
            <a:ext cx="3372923" cy="1484086"/>
          </a:xfrm>
          <a:custGeom>
            <a:avLst/>
            <a:gdLst/>
            <a:ahLst/>
            <a:cxnLst/>
            <a:rect l="l" t="t" r="r" b="b"/>
            <a:pathLst>
              <a:path w="3372923" h="1484086">
                <a:moveTo>
                  <a:pt x="0" y="0"/>
                </a:moveTo>
                <a:lnTo>
                  <a:pt x="3372923" y="0"/>
                </a:lnTo>
                <a:lnTo>
                  <a:pt x="3372923" y="1484086"/>
                </a:lnTo>
                <a:lnTo>
                  <a:pt x="0" y="148408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US"/>
          </a:p>
        </p:txBody>
      </p:sp>
      <p:sp>
        <p:nvSpPr>
          <p:cNvPr id="14" name="TextBox 14"/>
          <p:cNvSpPr txBox="1"/>
          <p:nvPr/>
        </p:nvSpPr>
        <p:spPr>
          <a:xfrm>
            <a:off x="2081750" y="4229065"/>
            <a:ext cx="8355308" cy="1811124"/>
          </a:xfrm>
          <a:prstGeom prst="rect">
            <a:avLst/>
          </a:prstGeom>
        </p:spPr>
        <p:txBody>
          <a:bodyPr lIns="0" tIns="0" rIns="0" bIns="0" rtlCol="0" anchor="t">
            <a:spAutoFit/>
          </a:bodyPr>
          <a:lstStyle/>
          <a:p>
            <a:pPr algn="l">
              <a:lnSpc>
                <a:spcPts val="7284"/>
              </a:lnSpc>
            </a:pPr>
            <a:r>
              <a:rPr lang="en-US" sz="5203">
                <a:solidFill>
                  <a:srgbClr val="FFFFFF"/>
                </a:solidFill>
                <a:latin typeface="Handy Casual"/>
                <a:ea typeface="Handy Casual"/>
                <a:cs typeface="Handy Casual"/>
                <a:sym typeface="Handy Casual"/>
              </a:rPr>
              <a:t>Comparison between the Past and the Present in Child Health care in the UK</a:t>
            </a:r>
          </a:p>
        </p:txBody>
      </p:sp>
      <p:sp>
        <p:nvSpPr>
          <p:cNvPr id="15" name="TextBox 15"/>
          <p:cNvSpPr txBox="1"/>
          <p:nvPr/>
        </p:nvSpPr>
        <p:spPr>
          <a:xfrm>
            <a:off x="1389650" y="7149757"/>
            <a:ext cx="5210023" cy="2548198"/>
          </a:xfrm>
          <a:prstGeom prst="rect">
            <a:avLst/>
          </a:prstGeom>
        </p:spPr>
        <p:txBody>
          <a:bodyPr lIns="0" tIns="0" rIns="0" bIns="0" rtlCol="0" anchor="t">
            <a:spAutoFit/>
          </a:bodyPr>
          <a:lstStyle/>
          <a:p>
            <a:pPr algn="ctr">
              <a:lnSpc>
                <a:spcPts val="4759"/>
              </a:lnSpc>
            </a:pPr>
            <a:r>
              <a:rPr lang="en-US" sz="3399">
                <a:solidFill>
                  <a:srgbClr val="000000"/>
                </a:solidFill>
                <a:latin typeface="Canva Sans Bold"/>
                <a:ea typeface="Canva Sans Bold"/>
                <a:cs typeface="Canva Sans Bold"/>
                <a:sym typeface="Canva Sans Bold"/>
              </a:rPr>
              <a:t>Mohammad Nurul Islam</a:t>
            </a:r>
          </a:p>
          <a:p>
            <a:pPr algn="ctr">
              <a:lnSpc>
                <a:spcPts val="4759"/>
              </a:lnSpc>
            </a:pPr>
            <a:r>
              <a:rPr lang="en-US" sz="3399">
                <a:solidFill>
                  <a:srgbClr val="000000"/>
                </a:solidFill>
                <a:latin typeface="Canva Sans Bold"/>
                <a:ea typeface="Canva Sans Bold"/>
                <a:cs typeface="Canva Sans Bold"/>
                <a:sym typeface="Canva Sans Bold"/>
              </a:rPr>
              <a:t>ID: 2327900 </a:t>
            </a:r>
          </a:p>
          <a:p>
            <a:pPr algn="ctr">
              <a:lnSpc>
                <a:spcPts val="3500"/>
              </a:lnSpc>
            </a:pPr>
            <a:r>
              <a:rPr lang="en-US" sz="2500">
                <a:solidFill>
                  <a:srgbClr val="000000"/>
                </a:solidFill>
                <a:latin typeface="Canva Sans Bold"/>
                <a:ea typeface="Canva Sans Bold"/>
                <a:cs typeface="Canva Sans Bold"/>
                <a:sym typeface="Canva Sans Bold"/>
              </a:rPr>
              <a:t>LCHS4003, Introduction to Health and Social Care </a:t>
            </a:r>
          </a:p>
          <a:p>
            <a:pPr algn="ctr">
              <a:lnSpc>
                <a:spcPts val="3500"/>
              </a:lnSpc>
            </a:pPr>
            <a:r>
              <a:rPr lang="en-US" sz="2500" err="1">
                <a:solidFill>
                  <a:srgbClr val="000000"/>
                </a:solidFill>
                <a:latin typeface="Canva Sans Bold"/>
                <a:ea typeface="Canva Sans Bold"/>
                <a:cs typeface="Canva Sans Bold"/>
                <a:sym typeface="Canva Sans Bold"/>
              </a:rPr>
              <a:t>Lec</a:t>
            </a:r>
            <a:r>
              <a:rPr lang="en-US" sz="2500">
                <a:solidFill>
                  <a:srgbClr val="000000"/>
                </a:solidFill>
                <a:latin typeface="Canva Sans Bold"/>
                <a:ea typeface="Canva Sans Bold"/>
                <a:cs typeface="Canva Sans Bold"/>
                <a:sym typeface="Canva Sans Bold"/>
              </a:rPr>
              <a:t>: MOHAMMAD ALIYU</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23F39"/>
        </a:solidFill>
        <a:effectLst/>
      </p:bgPr>
    </p:bg>
    <p:spTree>
      <p:nvGrpSpPr>
        <p:cNvPr id="1" name=""/>
        <p:cNvGrpSpPr/>
        <p:nvPr/>
      </p:nvGrpSpPr>
      <p:grpSpPr>
        <a:xfrm>
          <a:off x="0" y="0"/>
          <a:ext cx="0" cy="0"/>
          <a:chOff x="0" y="0"/>
          <a:chExt cx="0" cy="0"/>
        </a:xfrm>
      </p:grpSpPr>
      <p:sp>
        <p:nvSpPr>
          <p:cNvPr id="2" name="AutoShape 2"/>
          <p:cNvSpPr/>
          <p:nvPr/>
        </p:nvSpPr>
        <p:spPr>
          <a:xfrm rot="-5400000">
            <a:off x="9139237" y="-6945010"/>
            <a:ext cx="9525" cy="16230600"/>
          </a:xfrm>
          <a:prstGeom prst="rect">
            <a:avLst/>
          </a:prstGeom>
          <a:solidFill>
            <a:srgbClr val="EDEADE"/>
          </a:solidFill>
        </p:spPr>
        <p:txBody>
          <a:bodyPr/>
          <a:lstStyle/>
          <a:p>
            <a:endParaRPr lang="en-US"/>
          </a:p>
        </p:txBody>
      </p:sp>
      <p:grpSp>
        <p:nvGrpSpPr>
          <p:cNvPr id="3" name="Group 3"/>
          <p:cNvGrpSpPr/>
          <p:nvPr/>
        </p:nvGrpSpPr>
        <p:grpSpPr>
          <a:xfrm>
            <a:off x="1028700" y="9321043"/>
            <a:ext cx="518740" cy="148633"/>
            <a:chOff x="0" y="1270"/>
            <a:chExt cx="1764111" cy="505460"/>
          </a:xfrm>
        </p:grpSpPr>
        <p:sp>
          <p:nvSpPr>
            <p:cNvPr id="4" name="Freeform 4"/>
            <p:cNvSpPr/>
            <p:nvPr/>
          </p:nvSpPr>
          <p:spPr>
            <a:xfrm>
              <a:off x="0" y="215900"/>
              <a:ext cx="1468201" cy="76200"/>
            </a:xfrm>
            <a:custGeom>
              <a:avLst/>
              <a:gdLst/>
              <a:ahLst/>
              <a:cxnLst/>
              <a:rect l="l" t="t" r="r" b="b"/>
              <a:pathLst>
                <a:path w="1468201" h="76200">
                  <a:moveTo>
                    <a:pt x="0" y="0"/>
                  </a:moveTo>
                  <a:lnTo>
                    <a:pt x="1468201" y="0"/>
                  </a:lnTo>
                  <a:lnTo>
                    <a:pt x="1468201" y="76200"/>
                  </a:lnTo>
                  <a:lnTo>
                    <a:pt x="0" y="76200"/>
                  </a:lnTo>
                  <a:close/>
                </a:path>
              </a:pathLst>
            </a:custGeom>
            <a:solidFill>
              <a:srgbClr val="EDEADE"/>
            </a:solidFill>
          </p:spPr>
          <p:txBody>
            <a:bodyPr/>
            <a:lstStyle/>
            <a:p>
              <a:endParaRPr lang="en-US"/>
            </a:p>
          </p:txBody>
        </p:sp>
        <p:sp>
          <p:nvSpPr>
            <p:cNvPr id="5" name="Freeform 5"/>
            <p:cNvSpPr/>
            <p:nvPr/>
          </p:nvSpPr>
          <p:spPr>
            <a:xfrm>
              <a:off x="1389461" y="1270"/>
              <a:ext cx="374650" cy="505460"/>
            </a:xfrm>
            <a:custGeom>
              <a:avLst/>
              <a:gdLst/>
              <a:ahLst/>
              <a:cxnLst/>
              <a:rect l="l" t="t" r="r" b="b"/>
              <a:pathLst>
                <a:path w="374650" h="505460">
                  <a:moveTo>
                    <a:pt x="0" y="505460"/>
                  </a:moveTo>
                  <a:lnTo>
                    <a:pt x="0" y="0"/>
                  </a:lnTo>
                  <a:lnTo>
                    <a:pt x="374650" y="252730"/>
                  </a:lnTo>
                  <a:close/>
                </a:path>
              </a:pathLst>
            </a:custGeom>
            <a:solidFill>
              <a:srgbClr val="EDEADE"/>
            </a:solidFill>
          </p:spPr>
          <p:txBody>
            <a:bodyPr/>
            <a:lstStyle/>
            <a:p>
              <a:endParaRPr lang="en-US"/>
            </a:p>
          </p:txBody>
        </p:sp>
      </p:grpSp>
      <p:sp>
        <p:nvSpPr>
          <p:cNvPr id="6" name="Freeform 6"/>
          <p:cNvSpPr/>
          <p:nvPr/>
        </p:nvSpPr>
        <p:spPr>
          <a:xfrm>
            <a:off x="9897399" y="1165527"/>
            <a:ext cx="8176093" cy="5490892"/>
          </a:xfrm>
          <a:custGeom>
            <a:avLst/>
            <a:gdLst/>
            <a:ahLst/>
            <a:cxnLst/>
            <a:rect l="l" t="t" r="r" b="b"/>
            <a:pathLst>
              <a:path w="8176093" h="5490892">
                <a:moveTo>
                  <a:pt x="0" y="0"/>
                </a:moveTo>
                <a:lnTo>
                  <a:pt x="8176093" y="0"/>
                </a:lnTo>
                <a:lnTo>
                  <a:pt x="8176093" y="5490892"/>
                </a:lnTo>
                <a:lnTo>
                  <a:pt x="0" y="5490892"/>
                </a:lnTo>
                <a:lnTo>
                  <a:pt x="0" y="0"/>
                </a:lnTo>
                <a:close/>
              </a:path>
            </a:pathLst>
          </a:custGeom>
          <a:blipFill>
            <a:blip r:embed="rId2"/>
            <a:stretch>
              <a:fillRect/>
            </a:stretch>
          </a:blipFill>
        </p:spPr>
        <p:txBody>
          <a:bodyPr/>
          <a:lstStyle/>
          <a:p>
            <a:endParaRPr lang="en-US"/>
          </a:p>
        </p:txBody>
      </p:sp>
      <p:sp>
        <p:nvSpPr>
          <p:cNvPr id="7" name="TextBox 7"/>
          <p:cNvSpPr txBox="1"/>
          <p:nvPr/>
        </p:nvSpPr>
        <p:spPr>
          <a:xfrm>
            <a:off x="6069406" y="132435"/>
            <a:ext cx="12004085" cy="1042618"/>
          </a:xfrm>
          <a:prstGeom prst="rect">
            <a:avLst/>
          </a:prstGeom>
        </p:spPr>
        <p:txBody>
          <a:bodyPr lIns="0" tIns="0" rIns="0" bIns="0" rtlCol="0" anchor="t">
            <a:spAutoFit/>
          </a:bodyPr>
          <a:lstStyle/>
          <a:p>
            <a:pPr algn="ctr">
              <a:lnSpc>
                <a:spcPts val="8562"/>
              </a:lnSpc>
              <a:spcBef>
                <a:spcPct val="0"/>
              </a:spcBef>
            </a:pPr>
            <a:r>
              <a:rPr lang="en-US" sz="6115">
                <a:solidFill>
                  <a:srgbClr val="FFFFFF"/>
                </a:solidFill>
                <a:latin typeface="Garet Bold"/>
                <a:ea typeface="Garet Bold"/>
                <a:cs typeface="Garet Bold"/>
                <a:sym typeface="Garet Bold"/>
              </a:rPr>
              <a:t>Development over the Years</a:t>
            </a:r>
          </a:p>
        </p:txBody>
      </p:sp>
      <p:sp>
        <p:nvSpPr>
          <p:cNvPr id="8" name="TextBox 8"/>
          <p:cNvSpPr txBox="1"/>
          <p:nvPr/>
        </p:nvSpPr>
        <p:spPr>
          <a:xfrm>
            <a:off x="701933" y="1079802"/>
            <a:ext cx="3474992" cy="771257"/>
          </a:xfrm>
          <a:prstGeom prst="rect">
            <a:avLst/>
          </a:prstGeom>
        </p:spPr>
        <p:txBody>
          <a:bodyPr lIns="0" tIns="0" rIns="0" bIns="0" rtlCol="0" anchor="t">
            <a:spAutoFit/>
          </a:bodyPr>
          <a:lstStyle/>
          <a:p>
            <a:pPr algn="ctr">
              <a:lnSpc>
                <a:spcPts val="6237"/>
              </a:lnSpc>
              <a:spcBef>
                <a:spcPct val="0"/>
              </a:spcBef>
            </a:pPr>
            <a:r>
              <a:rPr lang="en-US" sz="4455">
                <a:solidFill>
                  <a:srgbClr val="FFFFFF"/>
                </a:solidFill>
                <a:latin typeface="Sniglet"/>
                <a:ea typeface="Sniglet"/>
                <a:cs typeface="Sniglet"/>
                <a:sym typeface="Sniglet"/>
              </a:rPr>
              <a:t>Victorian Era</a:t>
            </a:r>
          </a:p>
        </p:txBody>
      </p:sp>
      <p:sp>
        <p:nvSpPr>
          <p:cNvPr id="9" name="TextBox 9"/>
          <p:cNvSpPr txBox="1"/>
          <p:nvPr/>
        </p:nvSpPr>
        <p:spPr>
          <a:xfrm>
            <a:off x="701933" y="1837895"/>
            <a:ext cx="8869941" cy="5477510"/>
          </a:xfrm>
          <a:prstGeom prst="rect">
            <a:avLst/>
          </a:prstGeom>
        </p:spPr>
        <p:txBody>
          <a:bodyPr lIns="0" tIns="0" rIns="0" bIns="0" rtlCol="0" anchor="t">
            <a:spAutoFit/>
          </a:bodyPr>
          <a:lstStyle/>
          <a:p>
            <a:pPr algn="just">
              <a:lnSpc>
                <a:spcPts val="3640"/>
              </a:lnSpc>
            </a:pPr>
            <a:r>
              <a:rPr lang="en-US" sz="2600">
                <a:solidFill>
                  <a:srgbClr val="EDEADE"/>
                </a:solidFill>
                <a:latin typeface="Canva Sans Bold"/>
                <a:ea typeface="Canva Sans Bold"/>
                <a:cs typeface="Canva Sans Bold"/>
                <a:sym typeface="Canva Sans Bold"/>
              </a:rPr>
              <a:t>The children were most exploited in this era for the industrial revolution. There were very limited medical attention only for the children born in the elit families. Local or lower class children were forced to work as a labour in the UK. In terms of health the children mostly suffered serious threats for example: cholera, scarlet fever and measles. There were very poor actions from the council on the standard of living as most of the houses were over crowded, damp and swarmed with tuberculosis due to lack of any monitor on the living. There were as little as law to protect the children whereas they were mistreated as a parental property, </a:t>
            </a:r>
          </a:p>
        </p:txBody>
      </p:sp>
      <p:sp>
        <p:nvSpPr>
          <p:cNvPr id="10" name="TextBox 10"/>
          <p:cNvSpPr txBox="1"/>
          <p:nvPr/>
        </p:nvSpPr>
        <p:spPr>
          <a:xfrm>
            <a:off x="701933" y="7305880"/>
            <a:ext cx="17371558" cy="1819910"/>
          </a:xfrm>
          <a:prstGeom prst="rect">
            <a:avLst/>
          </a:prstGeom>
        </p:spPr>
        <p:txBody>
          <a:bodyPr lIns="0" tIns="0" rIns="0" bIns="0" rtlCol="0" anchor="t">
            <a:spAutoFit/>
          </a:bodyPr>
          <a:lstStyle/>
          <a:p>
            <a:pPr algn="just">
              <a:lnSpc>
                <a:spcPts val="3640"/>
              </a:lnSpc>
            </a:pPr>
            <a:r>
              <a:rPr lang="en-US" sz="2600">
                <a:solidFill>
                  <a:srgbClr val="EDEADE"/>
                </a:solidFill>
                <a:latin typeface="Canva Sans Bold"/>
                <a:ea typeface="Canva Sans Bold"/>
                <a:cs typeface="Canva Sans Bold"/>
                <a:sym typeface="Canva Sans Bold"/>
              </a:rPr>
              <a:t>whereas many were abandoned, tortured for work or even traded like slaves. The Factory Act 1833 continued till the middle of twentieth century which was against the child protection as it promoted child labour and child abuse. There were no National Services or voluntary organisation to provide healt related services to the middle, lower or no income class children.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E5C2"/>
        </a:solidFill>
        <a:effectLst/>
      </p:bgPr>
    </p:bg>
    <p:spTree>
      <p:nvGrpSpPr>
        <p:cNvPr id="1" name=""/>
        <p:cNvGrpSpPr/>
        <p:nvPr/>
      </p:nvGrpSpPr>
      <p:grpSpPr>
        <a:xfrm>
          <a:off x="0" y="0"/>
          <a:ext cx="0" cy="0"/>
          <a:chOff x="0" y="0"/>
          <a:chExt cx="0" cy="0"/>
        </a:xfrm>
      </p:grpSpPr>
      <p:sp>
        <p:nvSpPr>
          <p:cNvPr id="2" name="Freeform 2"/>
          <p:cNvSpPr/>
          <p:nvPr/>
        </p:nvSpPr>
        <p:spPr>
          <a:xfrm>
            <a:off x="13144728" y="1028700"/>
            <a:ext cx="4114572" cy="3497386"/>
          </a:xfrm>
          <a:custGeom>
            <a:avLst/>
            <a:gdLst/>
            <a:ahLst/>
            <a:cxnLst/>
            <a:rect l="l" t="t" r="r" b="b"/>
            <a:pathLst>
              <a:path w="4114572" h="3497386">
                <a:moveTo>
                  <a:pt x="0" y="0"/>
                </a:moveTo>
                <a:lnTo>
                  <a:pt x="4114572" y="0"/>
                </a:lnTo>
                <a:lnTo>
                  <a:pt x="4114572" y="3497386"/>
                </a:lnTo>
                <a:lnTo>
                  <a:pt x="0" y="3497386"/>
                </a:lnTo>
                <a:lnTo>
                  <a:pt x="0" y="0"/>
                </a:lnTo>
                <a:close/>
              </a:path>
            </a:pathLst>
          </a:custGeom>
          <a:blipFill>
            <a:blip r:embed="rId2"/>
            <a:stretch>
              <a:fillRect/>
            </a:stretch>
          </a:blipFill>
        </p:spPr>
        <p:txBody>
          <a:bodyPr/>
          <a:lstStyle/>
          <a:p>
            <a:endParaRPr lang="en-US"/>
          </a:p>
        </p:txBody>
      </p:sp>
      <p:sp>
        <p:nvSpPr>
          <p:cNvPr id="3" name="Freeform 3"/>
          <p:cNvSpPr/>
          <p:nvPr/>
        </p:nvSpPr>
        <p:spPr>
          <a:xfrm>
            <a:off x="7588676" y="0"/>
            <a:ext cx="9670624" cy="1408430"/>
          </a:xfrm>
          <a:custGeom>
            <a:avLst/>
            <a:gdLst/>
            <a:ahLst/>
            <a:cxnLst/>
            <a:rect l="l" t="t" r="r" b="b"/>
            <a:pathLst>
              <a:path w="9670624" h="1408430">
                <a:moveTo>
                  <a:pt x="0" y="0"/>
                </a:moveTo>
                <a:lnTo>
                  <a:pt x="9670624" y="0"/>
                </a:lnTo>
                <a:lnTo>
                  <a:pt x="9670624" y="1408430"/>
                </a:lnTo>
                <a:lnTo>
                  <a:pt x="0" y="140843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272623" y="426512"/>
            <a:ext cx="8144001" cy="5434874"/>
          </a:xfrm>
          <a:custGeom>
            <a:avLst/>
            <a:gdLst/>
            <a:ahLst/>
            <a:cxnLst/>
            <a:rect l="l" t="t" r="r" b="b"/>
            <a:pathLst>
              <a:path w="8144001" h="5434874">
                <a:moveTo>
                  <a:pt x="0" y="0"/>
                </a:moveTo>
                <a:lnTo>
                  <a:pt x="8144001" y="0"/>
                </a:lnTo>
                <a:lnTo>
                  <a:pt x="8144001" y="5434875"/>
                </a:lnTo>
                <a:lnTo>
                  <a:pt x="0" y="5434875"/>
                </a:lnTo>
                <a:lnTo>
                  <a:pt x="0" y="0"/>
                </a:lnTo>
                <a:close/>
              </a:path>
            </a:pathLst>
          </a:custGeom>
          <a:blipFill>
            <a:blip r:embed="rId5"/>
            <a:stretch>
              <a:fillRect/>
            </a:stretch>
          </a:blipFill>
        </p:spPr>
        <p:txBody>
          <a:bodyPr/>
          <a:lstStyle/>
          <a:p>
            <a:endParaRPr lang="en-US"/>
          </a:p>
        </p:txBody>
      </p:sp>
      <p:sp>
        <p:nvSpPr>
          <p:cNvPr id="5" name="TextBox 5"/>
          <p:cNvSpPr txBox="1"/>
          <p:nvPr/>
        </p:nvSpPr>
        <p:spPr>
          <a:xfrm>
            <a:off x="272623" y="5958468"/>
            <a:ext cx="3458966" cy="599068"/>
          </a:xfrm>
          <a:prstGeom prst="rect">
            <a:avLst/>
          </a:prstGeom>
        </p:spPr>
        <p:txBody>
          <a:bodyPr lIns="0" tIns="0" rIns="0" bIns="0" rtlCol="0" anchor="t">
            <a:spAutoFit/>
          </a:bodyPr>
          <a:lstStyle/>
          <a:p>
            <a:pPr algn="ctr">
              <a:lnSpc>
                <a:spcPts val="4928"/>
              </a:lnSpc>
              <a:spcBef>
                <a:spcPct val="0"/>
              </a:spcBef>
            </a:pPr>
            <a:r>
              <a:rPr lang="en-US" sz="3520">
                <a:solidFill>
                  <a:srgbClr val="000000"/>
                </a:solidFill>
                <a:latin typeface="Sniglet"/>
                <a:ea typeface="Sniglet"/>
                <a:cs typeface="Sniglet"/>
                <a:sym typeface="Sniglet"/>
              </a:rPr>
              <a:t>1946 NHS Act</a:t>
            </a:r>
          </a:p>
        </p:txBody>
      </p:sp>
      <p:sp>
        <p:nvSpPr>
          <p:cNvPr id="6" name="TextBox 6"/>
          <p:cNvSpPr txBox="1"/>
          <p:nvPr/>
        </p:nvSpPr>
        <p:spPr>
          <a:xfrm>
            <a:off x="748184" y="6662310"/>
            <a:ext cx="16663516" cy="3191421"/>
          </a:xfrm>
          <a:prstGeom prst="rect">
            <a:avLst/>
          </a:prstGeom>
        </p:spPr>
        <p:txBody>
          <a:bodyPr lIns="0" tIns="0" rIns="0" bIns="0" rtlCol="0" anchor="t">
            <a:spAutoFit/>
          </a:bodyPr>
          <a:lstStyle/>
          <a:p>
            <a:pPr algn="just">
              <a:lnSpc>
                <a:spcPts val="3644"/>
              </a:lnSpc>
            </a:pPr>
            <a:r>
              <a:rPr lang="en-US" sz="2603">
                <a:solidFill>
                  <a:srgbClr val="000000"/>
                </a:solidFill>
                <a:latin typeface="Canva Sans Bold"/>
                <a:ea typeface="Canva Sans Bold"/>
                <a:cs typeface="Canva Sans Bold"/>
                <a:sym typeface="Canva Sans Bold"/>
              </a:rPr>
              <a:t>Even though dramatic change in the healthcare sector for the lower income citizens were introduced in 1911 by forming the National Insurance system, they did not benefit the children at all. Two year earlier of NHS formation in 1946, the NHS ‘Tripartite’ System, formed of “hospitals”, “Primary Care” and community services, has dramatically changed the the child healthcare sector as the community services included the mothers and the newly born children. This act states that the secured improvement of the physical and psychological wellbeing, including: prevention, diagnosis and illness treatment, must be ensured by the Health Ministry and it must be cost free (UK Parliament,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US"/>
          </a:p>
        </p:txBody>
      </p:sp>
      <p:sp>
        <p:nvSpPr>
          <p:cNvPr id="3" name="Freeform 3"/>
          <p:cNvSpPr/>
          <p:nvPr/>
        </p:nvSpPr>
        <p:spPr>
          <a:xfrm>
            <a:off x="524548" y="239087"/>
            <a:ext cx="453041" cy="789613"/>
          </a:xfrm>
          <a:custGeom>
            <a:avLst/>
            <a:gdLst/>
            <a:ahLst/>
            <a:cxnLst/>
            <a:rect l="l" t="t" r="r" b="b"/>
            <a:pathLst>
              <a:path w="453041" h="789613">
                <a:moveTo>
                  <a:pt x="0" y="0"/>
                </a:moveTo>
                <a:lnTo>
                  <a:pt x="453041" y="0"/>
                </a:lnTo>
                <a:lnTo>
                  <a:pt x="453041" y="789613"/>
                </a:lnTo>
                <a:lnTo>
                  <a:pt x="0" y="78961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 name="Group 4"/>
          <p:cNvGrpSpPr/>
          <p:nvPr/>
        </p:nvGrpSpPr>
        <p:grpSpPr>
          <a:xfrm>
            <a:off x="16012350" y="8977650"/>
            <a:ext cx="743680" cy="743680"/>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F2F2"/>
            </a:solidFill>
          </p:spPr>
          <p:txBody>
            <a:bodyPr/>
            <a:lstStyle/>
            <a:p>
              <a:endParaRPr lang="en-US"/>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6192697" y="9095443"/>
            <a:ext cx="1072495" cy="508094"/>
          </a:xfrm>
          <a:custGeom>
            <a:avLst/>
            <a:gdLst/>
            <a:ahLst/>
            <a:cxnLst/>
            <a:rect l="l" t="t" r="r" b="b"/>
            <a:pathLst>
              <a:path w="1072495" h="508094">
                <a:moveTo>
                  <a:pt x="0" y="0"/>
                </a:moveTo>
                <a:lnTo>
                  <a:pt x="1072494" y="0"/>
                </a:lnTo>
                <a:lnTo>
                  <a:pt x="1072494" y="508094"/>
                </a:lnTo>
                <a:lnTo>
                  <a:pt x="0" y="5080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6900811" y="-59701"/>
            <a:ext cx="1387189" cy="1387189"/>
          </a:xfrm>
          <a:custGeom>
            <a:avLst/>
            <a:gdLst/>
            <a:ahLst/>
            <a:cxnLst/>
            <a:rect l="l" t="t" r="r" b="b"/>
            <a:pathLst>
              <a:path w="1387189" h="1387189">
                <a:moveTo>
                  <a:pt x="0" y="0"/>
                </a:moveTo>
                <a:lnTo>
                  <a:pt x="1387189" y="0"/>
                </a:lnTo>
                <a:lnTo>
                  <a:pt x="1387189" y="1387189"/>
                </a:lnTo>
                <a:lnTo>
                  <a:pt x="0" y="138718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9" name="Freeform 9"/>
          <p:cNvSpPr/>
          <p:nvPr/>
        </p:nvSpPr>
        <p:spPr>
          <a:xfrm>
            <a:off x="-579855" y="9349490"/>
            <a:ext cx="1436943" cy="1436943"/>
          </a:xfrm>
          <a:custGeom>
            <a:avLst/>
            <a:gdLst/>
            <a:ahLst/>
            <a:cxnLst/>
            <a:rect l="l" t="t" r="r" b="b"/>
            <a:pathLst>
              <a:path w="1436943" h="1436943">
                <a:moveTo>
                  <a:pt x="0" y="0"/>
                </a:moveTo>
                <a:lnTo>
                  <a:pt x="1436943" y="0"/>
                </a:lnTo>
                <a:lnTo>
                  <a:pt x="1436943" y="1436943"/>
                </a:lnTo>
                <a:lnTo>
                  <a:pt x="0" y="143694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Freeform 10"/>
          <p:cNvSpPr/>
          <p:nvPr/>
        </p:nvSpPr>
        <p:spPr>
          <a:xfrm>
            <a:off x="17156570" y="6997284"/>
            <a:ext cx="1387189" cy="1387189"/>
          </a:xfrm>
          <a:custGeom>
            <a:avLst/>
            <a:gdLst/>
            <a:ahLst/>
            <a:cxnLst/>
            <a:rect l="l" t="t" r="r" b="b"/>
            <a:pathLst>
              <a:path w="1387189" h="1387189">
                <a:moveTo>
                  <a:pt x="0" y="0"/>
                </a:moveTo>
                <a:lnTo>
                  <a:pt x="1387189" y="0"/>
                </a:lnTo>
                <a:lnTo>
                  <a:pt x="1387189" y="1387189"/>
                </a:lnTo>
                <a:lnTo>
                  <a:pt x="0" y="138718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1" name="Freeform 11"/>
          <p:cNvSpPr/>
          <p:nvPr/>
        </p:nvSpPr>
        <p:spPr>
          <a:xfrm>
            <a:off x="11546783" y="1964193"/>
            <a:ext cx="5354028" cy="5458920"/>
          </a:xfrm>
          <a:custGeom>
            <a:avLst/>
            <a:gdLst/>
            <a:ahLst/>
            <a:cxnLst/>
            <a:rect l="l" t="t" r="r" b="b"/>
            <a:pathLst>
              <a:path w="5354028" h="5458920">
                <a:moveTo>
                  <a:pt x="0" y="0"/>
                </a:moveTo>
                <a:lnTo>
                  <a:pt x="5354028" y="0"/>
                </a:lnTo>
                <a:lnTo>
                  <a:pt x="5354028" y="5458920"/>
                </a:lnTo>
                <a:lnTo>
                  <a:pt x="0" y="5458920"/>
                </a:lnTo>
                <a:lnTo>
                  <a:pt x="0" y="0"/>
                </a:lnTo>
                <a:close/>
              </a:path>
            </a:pathLst>
          </a:custGeom>
          <a:blipFill>
            <a:blip r:embed="rId9"/>
            <a:stretch>
              <a:fillRect r="-1959"/>
            </a:stretch>
          </a:blipFill>
        </p:spPr>
        <p:txBody>
          <a:bodyPr/>
          <a:lstStyle/>
          <a:p>
            <a:endParaRPr lang="en-US"/>
          </a:p>
        </p:txBody>
      </p:sp>
      <p:sp>
        <p:nvSpPr>
          <p:cNvPr id="12" name="TextBox 12"/>
          <p:cNvSpPr txBox="1"/>
          <p:nvPr/>
        </p:nvSpPr>
        <p:spPr>
          <a:xfrm>
            <a:off x="977589" y="2174852"/>
            <a:ext cx="10026623" cy="5274907"/>
          </a:xfrm>
          <a:prstGeom prst="rect">
            <a:avLst/>
          </a:prstGeom>
        </p:spPr>
        <p:txBody>
          <a:bodyPr lIns="0" tIns="0" rIns="0" bIns="0" rtlCol="0" anchor="t">
            <a:spAutoFit/>
          </a:bodyPr>
          <a:lstStyle/>
          <a:p>
            <a:pPr algn="just">
              <a:lnSpc>
                <a:spcPts val="3833"/>
              </a:lnSpc>
            </a:pPr>
            <a:r>
              <a:rPr lang="en-US" sz="2738">
                <a:solidFill>
                  <a:srgbClr val="FAF6F0"/>
                </a:solidFill>
                <a:latin typeface="Canva Sans Bold"/>
                <a:ea typeface="Canva Sans Bold"/>
                <a:cs typeface="Canva Sans Bold"/>
                <a:sym typeface="Canva Sans Bold"/>
              </a:rPr>
              <a:t>This introduces the legislative structure to ensure the protection of the children bring born in the UK. This action bound the nature of the children’s welfare. It denotes how the local authorities, the local medical center and family of the children will work towards the growth of the children. It lawfully binds the responsibility of the family towards a child. Section 45, it is mentioned that there is responsible cause if the local authority suspects there a suffering or a significant harm. Also the Section 85 binds the hospital and health trust to notify on the services to the responsible authority. </a:t>
            </a:r>
          </a:p>
        </p:txBody>
      </p:sp>
      <p:sp>
        <p:nvSpPr>
          <p:cNvPr id="13" name="TextBox 13"/>
          <p:cNvSpPr txBox="1"/>
          <p:nvPr/>
        </p:nvSpPr>
        <p:spPr>
          <a:xfrm>
            <a:off x="977589" y="1260813"/>
            <a:ext cx="4136687" cy="703380"/>
          </a:xfrm>
          <a:prstGeom prst="rect">
            <a:avLst/>
          </a:prstGeom>
        </p:spPr>
        <p:txBody>
          <a:bodyPr lIns="0" tIns="0" rIns="0" bIns="0" rtlCol="0" anchor="t">
            <a:spAutoFit/>
          </a:bodyPr>
          <a:lstStyle/>
          <a:p>
            <a:pPr algn="ctr">
              <a:lnSpc>
                <a:spcPts val="5894"/>
              </a:lnSpc>
              <a:spcBef>
                <a:spcPct val="0"/>
              </a:spcBef>
            </a:pPr>
            <a:r>
              <a:rPr lang="en-US" sz="4210">
                <a:solidFill>
                  <a:srgbClr val="FAF6F0"/>
                </a:solidFill>
                <a:latin typeface="Sniglet"/>
                <a:ea typeface="Sniglet"/>
                <a:cs typeface="Sniglet"/>
                <a:sym typeface="Sniglet"/>
              </a:rPr>
              <a:t>1989 Children Act</a:t>
            </a: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FC6DE"/>
        </a:solidFill>
        <a:effectLst/>
      </p:bgPr>
    </p:bg>
    <p:spTree>
      <p:nvGrpSpPr>
        <p:cNvPr id="1" name=""/>
        <p:cNvGrpSpPr/>
        <p:nvPr/>
      </p:nvGrpSpPr>
      <p:grpSpPr>
        <a:xfrm>
          <a:off x="0" y="0"/>
          <a:ext cx="0" cy="0"/>
          <a:chOff x="0" y="0"/>
          <a:chExt cx="0" cy="0"/>
        </a:xfrm>
      </p:grpSpPr>
      <p:sp>
        <p:nvSpPr>
          <p:cNvPr id="2" name="Freeform 2"/>
          <p:cNvSpPr/>
          <p:nvPr/>
        </p:nvSpPr>
        <p:spPr>
          <a:xfrm>
            <a:off x="15034250" y="7599577"/>
            <a:ext cx="2913768" cy="2338299"/>
          </a:xfrm>
          <a:custGeom>
            <a:avLst/>
            <a:gdLst/>
            <a:ahLst/>
            <a:cxnLst/>
            <a:rect l="l" t="t" r="r" b="b"/>
            <a:pathLst>
              <a:path w="2913768" h="2338299">
                <a:moveTo>
                  <a:pt x="0" y="0"/>
                </a:moveTo>
                <a:lnTo>
                  <a:pt x="2913768" y="0"/>
                </a:lnTo>
                <a:lnTo>
                  <a:pt x="2913768" y="2338299"/>
                </a:lnTo>
                <a:lnTo>
                  <a:pt x="0" y="2338299"/>
                </a:lnTo>
                <a:lnTo>
                  <a:pt x="0" y="0"/>
                </a:lnTo>
                <a:close/>
              </a:path>
            </a:pathLst>
          </a:custGeom>
          <a:blipFill>
            <a:blip r:embed="rId2"/>
            <a:stretch>
              <a:fillRect/>
            </a:stretch>
          </a:blipFill>
        </p:spPr>
        <p:txBody>
          <a:bodyPr/>
          <a:lstStyle/>
          <a:p>
            <a:endParaRPr lang="en-US"/>
          </a:p>
        </p:txBody>
      </p:sp>
      <p:sp>
        <p:nvSpPr>
          <p:cNvPr id="3" name="Freeform 3"/>
          <p:cNvSpPr/>
          <p:nvPr/>
        </p:nvSpPr>
        <p:spPr>
          <a:xfrm>
            <a:off x="1028700" y="1028700"/>
            <a:ext cx="8803561" cy="4269990"/>
          </a:xfrm>
          <a:custGeom>
            <a:avLst/>
            <a:gdLst/>
            <a:ahLst/>
            <a:cxnLst/>
            <a:rect l="l" t="t" r="r" b="b"/>
            <a:pathLst>
              <a:path w="8803561" h="4269990">
                <a:moveTo>
                  <a:pt x="0" y="0"/>
                </a:moveTo>
                <a:lnTo>
                  <a:pt x="8803561" y="0"/>
                </a:lnTo>
                <a:lnTo>
                  <a:pt x="8803561" y="4269990"/>
                </a:lnTo>
                <a:lnTo>
                  <a:pt x="0" y="4269990"/>
                </a:lnTo>
                <a:lnTo>
                  <a:pt x="0" y="0"/>
                </a:lnTo>
                <a:close/>
              </a:path>
            </a:pathLst>
          </a:custGeom>
          <a:blipFill>
            <a:blip r:embed="rId3"/>
            <a:stretch>
              <a:fillRect/>
            </a:stretch>
          </a:blipFill>
        </p:spPr>
        <p:txBody>
          <a:bodyPr/>
          <a:lstStyle/>
          <a:p>
            <a:endParaRPr lang="en-US"/>
          </a:p>
        </p:txBody>
      </p:sp>
      <p:sp>
        <p:nvSpPr>
          <p:cNvPr id="4" name="TextBox 4"/>
          <p:cNvSpPr txBox="1"/>
          <p:nvPr/>
        </p:nvSpPr>
        <p:spPr>
          <a:xfrm>
            <a:off x="6971869" y="404944"/>
            <a:ext cx="4344262" cy="623756"/>
          </a:xfrm>
          <a:prstGeom prst="rect">
            <a:avLst/>
          </a:prstGeom>
        </p:spPr>
        <p:txBody>
          <a:bodyPr lIns="0" tIns="0" rIns="0" bIns="0" rtlCol="0" anchor="t">
            <a:spAutoFit/>
          </a:bodyPr>
          <a:lstStyle/>
          <a:p>
            <a:pPr algn="ctr">
              <a:lnSpc>
                <a:spcPts val="5157"/>
              </a:lnSpc>
              <a:spcBef>
                <a:spcPct val="0"/>
              </a:spcBef>
            </a:pPr>
            <a:r>
              <a:rPr lang="en-US" sz="3683">
                <a:solidFill>
                  <a:srgbClr val="000000"/>
                </a:solidFill>
                <a:latin typeface="Sniglet"/>
                <a:ea typeface="Sniglet"/>
                <a:cs typeface="Sniglet"/>
                <a:sym typeface="Sniglet"/>
              </a:rPr>
              <a:t>Children Act 2004</a:t>
            </a:r>
          </a:p>
        </p:txBody>
      </p:sp>
      <p:sp>
        <p:nvSpPr>
          <p:cNvPr id="5" name="TextBox 5"/>
          <p:cNvSpPr txBox="1"/>
          <p:nvPr/>
        </p:nvSpPr>
        <p:spPr>
          <a:xfrm>
            <a:off x="10069498" y="971550"/>
            <a:ext cx="7189802" cy="4563110"/>
          </a:xfrm>
          <a:prstGeom prst="rect">
            <a:avLst/>
          </a:prstGeom>
        </p:spPr>
        <p:txBody>
          <a:bodyPr lIns="0" tIns="0" rIns="0" bIns="0" rtlCol="0" anchor="t">
            <a:spAutoFit/>
          </a:bodyPr>
          <a:lstStyle/>
          <a:p>
            <a:pPr algn="just">
              <a:lnSpc>
                <a:spcPts val="3640"/>
              </a:lnSpc>
            </a:pPr>
            <a:r>
              <a:rPr lang="en-US" sz="2600">
                <a:solidFill>
                  <a:srgbClr val="000000"/>
                </a:solidFill>
                <a:latin typeface="Canva Sans Bold"/>
                <a:ea typeface="Canva Sans Bold"/>
                <a:cs typeface="Canva Sans Bold"/>
                <a:sym typeface="Canva Sans Bold"/>
              </a:rPr>
              <a:t>the Children Act 2004 does not replace the 1989 act rather in reinforces that. This phenomenon provided the standard of the services to the children’s health. This phenomenon provided the standard of the services to the children’s health. This Act has been the foundation of the integrated childcare services working different professional hand in hand to ensure the  growth of children enhancing their </a:t>
            </a:r>
          </a:p>
        </p:txBody>
      </p:sp>
      <p:sp>
        <p:nvSpPr>
          <p:cNvPr id="6" name="TextBox 6"/>
          <p:cNvSpPr txBox="1"/>
          <p:nvPr/>
        </p:nvSpPr>
        <p:spPr>
          <a:xfrm>
            <a:off x="1028700" y="5628589"/>
            <a:ext cx="16230600" cy="1819910"/>
          </a:xfrm>
          <a:prstGeom prst="rect">
            <a:avLst/>
          </a:prstGeom>
        </p:spPr>
        <p:txBody>
          <a:bodyPr lIns="0" tIns="0" rIns="0" bIns="0" rtlCol="0" anchor="t">
            <a:spAutoFit/>
          </a:bodyPr>
          <a:lstStyle/>
          <a:p>
            <a:pPr algn="just">
              <a:lnSpc>
                <a:spcPts val="3640"/>
              </a:lnSpc>
            </a:pPr>
            <a:r>
              <a:rPr lang="en-US" sz="2600">
                <a:solidFill>
                  <a:srgbClr val="000000"/>
                </a:solidFill>
                <a:latin typeface="Canva Sans Bold"/>
                <a:ea typeface="Canva Sans Bold"/>
                <a:cs typeface="Canva Sans Bold"/>
                <a:sym typeface="Canva Sans Bold"/>
              </a:rPr>
              <a:t>leadership and social skills from the very childhood. The standard to provide the structuralized services to the individuals from the moment of birth till 19 years of age trying to reduce the juvenile difficulties for example: educational difficulties, juvenile delinquency, anti-social behavior, ill health, or irresponsible parents.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9953485" y="867156"/>
            <a:ext cx="7092504" cy="709250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txBody>
            <a:bodyPr/>
            <a:lstStyle/>
            <a:p>
              <a:endParaRPr lang="en-US"/>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817616" y="-902746"/>
            <a:ext cx="2170870" cy="217087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txBody>
            <a:bodyPr/>
            <a:lstStyle/>
            <a:p>
              <a:endParaRPr lang="en-US"/>
            </a:p>
          </p:txBody>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4055126" y="9505154"/>
            <a:ext cx="2170870" cy="217087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txBody>
            <a:bodyPr/>
            <a:lstStyle/>
            <a:p>
              <a:endParaRPr lang="en-US"/>
            </a:p>
          </p:txBody>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8914335" y="1552080"/>
            <a:ext cx="8344965" cy="6696834"/>
          </a:xfrm>
          <a:custGeom>
            <a:avLst/>
            <a:gdLst/>
            <a:ahLst/>
            <a:cxnLst/>
            <a:rect l="l" t="t" r="r" b="b"/>
            <a:pathLst>
              <a:path w="8344965" h="6696834">
                <a:moveTo>
                  <a:pt x="0" y="0"/>
                </a:moveTo>
                <a:lnTo>
                  <a:pt x="8344965" y="0"/>
                </a:lnTo>
                <a:lnTo>
                  <a:pt x="8344965" y="6696834"/>
                </a:lnTo>
                <a:lnTo>
                  <a:pt x="0" y="6696834"/>
                </a:lnTo>
                <a:lnTo>
                  <a:pt x="0" y="0"/>
                </a:lnTo>
                <a:close/>
              </a:path>
            </a:pathLst>
          </a:custGeom>
          <a:blipFill>
            <a:blip r:embed="rId2"/>
            <a:stretch>
              <a:fillRect/>
            </a:stretch>
          </a:blipFill>
        </p:spPr>
        <p:txBody>
          <a:bodyPr/>
          <a:lstStyle/>
          <a:p>
            <a:endParaRPr lang="en-US"/>
          </a:p>
        </p:txBody>
      </p:sp>
      <p:sp>
        <p:nvSpPr>
          <p:cNvPr id="12" name="TextBox 12"/>
          <p:cNvSpPr txBox="1"/>
          <p:nvPr/>
        </p:nvSpPr>
        <p:spPr>
          <a:xfrm>
            <a:off x="1028700" y="2157095"/>
            <a:ext cx="7723931" cy="5010785"/>
          </a:xfrm>
          <a:prstGeom prst="rect">
            <a:avLst/>
          </a:prstGeom>
        </p:spPr>
        <p:txBody>
          <a:bodyPr lIns="0" tIns="0" rIns="0" bIns="0" rtlCol="0" anchor="t">
            <a:spAutoFit/>
          </a:bodyPr>
          <a:lstStyle/>
          <a:p>
            <a:pPr algn="l">
              <a:lnSpc>
                <a:spcPts val="3639"/>
              </a:lnSpc>
              <a:spcBef>
                <a:spcPct val="0"/>
              </a:spcBef>
            </a:pPr>
            <a:r>
              <a:rPr lang="en-US" sz="2599">
                <a:solidFill>
                  <a:srgbClr val="000000"/>
                </a:solidFill>
                <a:latin typeface="Inter Bold"/>
                <a:ea typeface="Inter Bold"/>
                <a:cs typeface="Inter Bold"/>
                <a:sym typeface="Inter Bold"/>
              </a:rPr>
              <a:t>Now the Children living in the UK can claim their supports from  their General Physician, Health Visitor, teacher or nursery worker other than family if they need extra support for their physical or mental wellbeing. According to NHS, the parents can access to courses, practical home help from the council if they require. Also, there are supports for the children with special needs even for the families with unique circumstances likely: single parenting or teenaged parents. </a:t>
            </a:r>
          </a:p>
        </p:txBody>
      </p:sp>
      <p:sp>
        <p:nvSpPr>
          <p:cNvPr id="13" name="TextBox 13"/>
          <p:cNvSpPr txBox="1"/>
          <p:nvPr/>
        </p:nvSpPr>
        <p:spPr>
          <a:xfrm>
            <a:off x="3908152" y="399127"/>
            <a:ext cx="7256740" cy="1566544"/>
          </a:xfrm>
          <a:prstGeom prst="rect">
            <a:avLst/>
          </a:prstGeom>
        </p:spPr>
        <p:txBody>
          <a:bodyPr lIns="0" tIns="0" rIns="0" bIns="0" rtlCol="0" anchor="t">
            <a:spAutoFit/>
          </a:bodyPr>
          <a:lstStyle/>
          <a:p>
            <a:pPr algn="ctr">
              <a:lnSpc>
                <a:spcPts val="12880"/>
              </a:lnSpc>
            </a:pPr>
            <a:r>
              <a:rPr lang="en-US" sz="9200">
                <a:solidFill>
                  <a:srgbClr val="000000"/>
                </a:solidFill>
                <a:latin typeface="Canva Sans Bold"/>
                <a:ea typeface="Canva Sans Bold"/>
                <a:cs typeface="Canva Sans Bold"/>
                <a:sym typeface="Canva Sans Bold"/>
              </a:rPr>
              <a:t>Present NHS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DE5C2"/>
        </a:solidFill>
        <a:effectLst/>
      </p:bgPr>
    </p:bg>
    <p:spTree>
      <p:nvGrpSpPr>
        <p:cNvPr id="1" name=""/>
        <p:cNvGrpSpPr/>
        <p:nvPr/>
      </p:nvGrpSpPr>
      <p:grpSpPr>
        <a:xfrm>
          <a:off x="0" y="0"/>
          <a:ext cx="0" cy="0"/>
          <a:chOff x="0" y="0"/>
          <a:chExt cx="0" cy="0"/>
        </a:xfrm>
      </p:grpSpPr>
      <p:sp>
        <p:nvSpPr>
          <p:cNvPr id="2" name="Freeform 2"/>
          <p:cNvSpPr/>
          <p:nvPr/>
        </p:nvSpPr>
        <p:spPr>
          <a:xfrm>
            <a:off x="9409535" y="3840740"/>
            <a:ext cx="395178" cy="411644"/>
          </a:xfrm>
          <a:custGeom>
            <a:avLst/>
            <a:gdLst/>
            <a:ahLst/>
            <a:cxnLst/>
            <a:rect l="l" t="t" r="r" b="b"/>
            <a:pathLst>
              <a:path w="395178" h="411644">
                <a:moveTo>
                  <a:pt x="0" y="0"/>
                </a:moveTo>
                <a:lnTo>
                  <a:pt x="395178" y="0"/>
                </a:lnTo>
                <a:lnTo>
                  <a:pt x="395178" y="411643"/>
                </a:lnTo>
                <a:lnTo>
                  <a:pt x="0" y="4116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9453749" y="5633166"/>
            <a:ext cx="395178" cy="411644"/>
          </a:xfrm>
          <a:custGeom>
            <a:avLst/>
            <a:gdLst/>
            <a:ahLst/>
            <a:cxnLst/>
            <a:rect l="l" t="t" r="r" b="b"/>
            <a:pathLst>
              <a:path w="395178" h="411644">
                <a:moveTo>
                  <a:pt x="0" y="0"/>
                </a:moveTo>
                <a:lnTo>
                  <a:pt x="395178" y="0"/>
                </a:lnTo>
                <a:lnTo>
                  <a:pt x="395178" y="411643"/>
                </a:lnTo>
                <a:lnTo>
                  <a:pt x="0" y="4116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9453749" y="7814256"/>
            <a:ext cx="395178" cy="411644"/>
          </a:xfrm>
          <a:custGeom>
            <a:avLst/>
            <a:gdLst/>
            <a:ahLst/>
            <a:cxnLst/>
            <a:rect l="l" t="t" r="r" b="b"/>
            <a:pathLst>
              <a:path w="395178" h="411644">
                <a:moveTo>
                  <a:pt x="0" y="0"/>
                </a:moveTo>
                <a:lnTo>
                  <a:pt x="395178" y="0"/>
                </a:lnTo>
                <a:lnTo>
                  <a:pt x="395178" y="411644"/>
                </a:lnTo>
                <a:lnTo>
                  <a:pt x="0" y="4116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167343" y="3729148"/>
            <a:ext cx="417084" cy="434463"/>
          </a:xfrm>
          <a:custGeom>
            <a:avLst/>
            <a:gdLst/>
            <a:ahLst/>
            <a:cxnLst/>
            <a:rect l="l" t="t" r="r" b="b"/>
            <a:pathLst>
              <a:path w="417084" h="434463">
                <a:moveTo>
                  <a:pt x="0" y="0"/>
                </a:moveTo>
                <a:lnTo>
                  <a:pt x="417085" y="0"/>
                </a:lnTo>
                <a:lnTo>
                  <a:pt x="417085" y="434463"/>
                </a:lnTo>
                <a:lnTo>
                  <a:pt x="0" y="43446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152400" y="5448735"/>
            <a:ext cx="417084" cy="434463"/>
          </a:xfrm>
          <a:custGeom>
            <a:avLst/>
            <a:gdLst/>
            <a:ahLst/>
            <a:cxnLst/>
            <a:rect l="l" t="t" r="r" b="b"/>
            <a:pathLst>
              <a:path w="417084" h="434463">
                <a:moveTo>
                  <a:pt x="0" y="0"/>
                </a:moveTo>
                <a:lnTo>
                  <a:pt x="417084" y="0"/>
                </a:lnTo>
                <a:lnTo>
                  <a:pt x="417084" y="434463"/>
                </a:lnTo>
                <a:lnTo>
                  <a:pt x="0" y="43446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167343" y="8092780"/>
            <a:ext cx="417084" cy="434463"/>
          </a:xfrm>
          <a:custGeom>
            <a:avLst/>
            <a:gdLst/>
            <a:ahLst/>
            <a:cxnLst/>
            <a:rect l="l" t="t" r="r" b="b"/>
            <a:pathLst>
              <a:path w="417084" h="434463">
                <a:moveTo>
                  <a:pt x="0" y="0"/>
                </a:moveTo>
                <a:lnTo>
                  <a:pt x="417085" y="0"/>
                </a:lnTo>
                <a:lnTo>
                  <a:pt x="417085" y="434463"/>
                </a:lnTo>
                <a:lnTo>
                  <a:pt x="0" y="43446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15521899" y="426512"/>
            <a:ext cx="2505762" cy="2129898"/>
          </a:xfrm>
          <a:custGeom>
            <a:avLst/>
            <a:gdLst/>
            <a:ahLst/>
            <a:cxnLst/>
            <a:rect l="l" t="t" r="r" b="b"/>
            <a:pathLst>
              <a:path w="2505762" h="2129898">
                <a:moveTo>
                  <a:pt x="0" y="0"/>
                </a:moveTo>
                <a:lnTo>
                  <a:pt x="2505762" y="0"/>
                </a:lnTo>
                <a:lnTo>
                  <a:pt x="2505762" y="2129898"/>
                </a:lnTo>
                <a:lnTo>
                  <a:pt x="0" y="2129898"/>
                </a:lnTo>
                <a:lnTo>
                  <a:pt x="0" y="0"/>
                </a:lnTo>
                <a:close/>
              </a:path>
            </a:pathLst>
          </a:custGeom>
          <a:blipFill>
            <a:blip r:embed="rId6"/>
            <a:stretch>
              <a:fillRect/>
            </a:stretch>
          </a:blipFill>
        </p:spPr>
        <p:txBody>
          <a:bodyPr/>
          <a:lstStyle/>
          <a:p>
            <a:endParaRPr lang="en-US"/>
          </a:p>
        </p:txBody>
      </p:sp>
      <p:sp>
        <p:nvSpPr>
          <p:cNvPr id="9" name="Freeform 9"/>
          <p:cNvSpPr/>
          <p:nvPr/>
        </p:nvSpPr>
        <p:spPr>
          <a:xfrm>
            <a:off x="7588676" y="0"/>
            <a:ext cx="9670624" cy="1408430"/>
          </a:xfrm>
          <a:custGeom>
            <a:avLst/>
            <a:gdLst/>
            <a:ahLst/>
            <a:cxnLst/>
            <a:rect l="l" t="t" r="r" b="b"/>
            <a:pathLst>
              <a:path w="9670624" h="1408430">
                <a:moveTo>
                  <a:pt x="0" y="0"/>
                </a:moveTo>
                <a:lnTo>
                  <a:pt x="9670624" y="0"/>
                </a:lnTo>
                <a:lnTo>
                  <a:pt x="9670624" y="1408430"/>
                </a:lnTo>
                <a:lnTo>
                  <a:pt x="0" y="14084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584428" y="591903"/>
            <a:ext cx="11631427" cy="1209675"/>
          </a:xfrm>
          <a:prstGeom prst="rect">
            <a:avLst/>
          </a:prstGeom>
        </p:spPr>
        <p:txBody>
          <a:bodyPr lIns="0" tIns="0" rIns="0" bIns="0" rtlCol="0" anchor="t">
            <a:spAutoFit/>
          </a:bodyPr>
          <a:lstStyle/>
          <a:p>
            <a:pPr marL="0" lvl="0" indent="0" algn="l">
              <a:lnSpc>
                <a:spcPts val="9000"/>
              </a:lnSpc>
            </a:pPr>
            <a:r>
              <a:rPr lang="en-US" sz="9000" spc="-179">
                <a:solidFill>
                  <a:srgbClr val="000000"/>
                </a:solidFill>
                <a:latin typeface="Caveat Brush"/>
                <a:ea typeface="Caveat Brush"/>
                <a:cs typeface="Caveat Brush"/>
                <a:sym typeface="Caveat Brush"/>
              </a:rPr>
              <a:t>Comparison</a:t>
            </a:r>
          </a:p>
        </p:txBody>
      </p:sp>
      <p:sp>
        <p:nvSpPr>
          <p:cNvPr id="11" name="TextBox 11"/>
          <p:cNvSpPr txBox="1"/>
          <p:nvPr/>
        </p:nvSpPr>
        <p:spPr>
          <a:xfrm>
            <a:off x="10153658" y="3785658"/>
            <a:ext cx="6921495" cy="466725"/>
          </a:xfrm>
          <a:prstGeom prst="rect">
            <a:avLst/>
          </a:prstGeom>
        </p:spPr>
        <p:txBody>
          <a:bodyPr lIns="0" tIns="0" rIns="0" bIns="0" rtlCol="0" anchor="t">
            <a:spAutoFit/>
          </a:bodyPr>
          <a:lstStyle/>
          <a:p>
            <a:pPr algn="l">
              <a:lnSpc>
                <a:spcPts val="3600"/>
              </a:lnSpc>
            </a:pPr>
            <a:r>
              <a:rPr lang="en-US" sz="3000">
                <a:solidFill>
                  <a:srgbClr val="000000"/>
                </a:solidFill>
                <a:latin typeface="Questrial"/>
                <a:ea typeface="Questrial"/>
                <a:cs typeface="Questrial"/>
                <a:sym typeface="Questrial"/>
              </a:rPr>
              <a:t>Comprehensive Healthcare Coverage</a:t>
            </a:r>
          </a:p>
        </p:txBody>
      </p:sp>
      <p:sp>
        <p:nvSpPr>
          <p:cNvPr id="12" name="TextBox 12"/>
          <p:cNvSpPr txBox="1"/>
          <p:nvPr/>
        </p:nvSpPr>
        <p:spPr>
          <a:xfrm>
            <a:off x="10197872" y="5578084"/>
            <a:ext cx="4907140" cy="466725"/>
          </a:xfrm>
          <a:prstGeom prst="rect">
            <a:avLst/>
          </a:prstGeom>
        </p:spPr>
        <p:txBody>
          <a:bodyPr lIns="0" tIns="0" rIns="0" bIns="0" rtlCol="0" anchor="t">
            <a:spAutoFit/>
          </a:bodyPr>
          <a:lstStyle/>
          <a:p>
            <a:pPr algn="l">
              <a:lnSpc>
                <a:spcPts val="3600"/>
              </a:lnSpc>
            </a:pPr>
            <a:r>
              <a:rPr lang="en-US" sz="3000">
                <a:solidFill>
                  <a:srgbClr val="000000"/>
                </a:solidFill>
                <a:latin typeface="Questrial"/>
                <a:ea typeface="Questrial"/>
                <a:cs typeface="Questrial"/>
                <a:sym typeface="Questrial"/>
              </a:rPr>
              <a:t>Integrated Services</a:t>
            </a:r>
          </a:p>
        </p:txBody>
      </p:sp>
      <p:sp>
        <p:nvSpPr>
          <p:cNvPr id="13" name="TextBox 13"/>
          <p:cNvSpPr txBox="1"/>
          <p:nvPr/>
        </p:nvSpPr>
        <p:spPr>
          <a:xfrm>
            <a:off x="10197872" y="7751970"/>
            <a:ext cx="5672816" cy="466725"/>
          </a:xfrm>
          <a:prstGeom prst="rect">
            <a:avLst/>
          </a:prstGeom>
        </p:spPr>
        <p:txBody>
          <a:bodyPr lIns="0" tIns="0" rIns="0" bIns="0" rtlCol="0" anchor="t">
            <a:spAutoFit/>
          </a:bodyPr>
          <a:lstStyle/>
          <a:p>
            <a:pPr algn="l">
              <a:lnSpc>
                <a:spcPts val="3600"/>
              </a:lnSpc>
            </a:pPr>
            <a:r>
              <a:rPr lang="en-US" sz="3000">
                <a:solidFill>
                  <a:srgbClr val="000000"/>
                </a:solidFill>
                <a:latin typeface="Questrial"/>
                <a:ea typeface="Questrial"/>
                <a:cs typeface="Questrial"/>
                <a:sym typeface="Questrial"/>
              </a:rPr>
              <a:t>Policy and Regulation</a:t>
            </a:r>
          </a:p>
        </p:txBody>
      </p:sp>
      <p:sp>
        <p:nvSpPr>
          <p:cNvPr id="14" name="TextBox 14"/>
          <p:cNvSpPr txBox="1"/>
          <p:nvPr/>
        </p:nvSpPr>
        <p:spPr>
          <a:xfrm>
            <a:off x="1066840" y="3671541"/>
            <a:ext cx="5818772" cy="492070"/>
          </a:xfrm>
          <a:prstGeom prst="rect">
            <a:avLst/>
          </a:prstGeom>
        </p:spPr>
        <p:txBody>
          <a:bodyPr lIns="0" tIns="0" rIns="0" bIns="0" rtlCol="0" anchor="t">
            <a:spAutoFit/>
          </a:bodyPr>
          <a:lstStyle/>
          <a:p>
            <a:pPr algn="l">
              <a:lnSpc>
                <a:spcPts val="3799"/>
              </a:lnSpc>
            </a:pPr>
            <a:r>
              <a:rPr lang="en-US" sz="3166">
                <a:solidFill>
                  <a:srgbClr val="000000"/>
                </a:solidFill>
                <a:latin typeface="Questrial"/>
                <a:ea typeface="Questrial"/>
                <a:cs typeface="Questrial"/>
                <a:sym typeface="Questrial"/>
              </a:rPr>
              <a:t>Limited Access and coverage</a:t>
            </a:r>
          </a:p>
        </p:txBody>
      </p:sp>
      <p:sp>
        <p:nvSpPr>
          <p:cNvPr id="15" name="TextBox 15"/>
          <p:cNvSpPr txBox="1"/>
          <p:nvPr/>
        </p:nvSpPr>
        <p:spPr>
          <a:xfrm>
            <a:off x="899497" y="5439210"/>
            <a:ext cx="4720595" cy="492070"/>
          </a:xfrm>
          <a:prstGeom prst="rect">
            <a:avLst/>
          </a:prstGeom>
        </p:spPr>
        <p:txBody>
          <a:bodyPr lIns="0" tIns="0" rIns="0" bIns="0" rtlCol="0" anchor="t">
            <a:spAutoFit/>
          </a:bodyPr>
          <a:lstStyle/>
          <a:p>
            <a:pPr algn="l">
              <a:lnSpc>
                <a:spcPts val="3799"/>
              </a:lnSpc>
            </a:pPr>
            <a:r>
              <a:rPr lang="en-US" sz="3166">
                <a:solidFill>
                  <a:srgbClr val="000000"/>
                </a:solidFill>
                <a:latin typeface="Questrial"/>
                <a:ea typeface="Questrial"/>
                <a:cs typeface="Questrial"/>
                <a:sym typeface="Questrial"/>
              </a:rPr>
              <a:t>Fragmented Services</a:t>
            </a:r>
          </a:p>
        </p:txBody>
      </p:sp>
      <p:sp>
        <p:nvSpPr>
          <p:cNvPr id="16" name="TextBox 16"/>
          <p:cNvSpPr txBox="1"/>
          <p:nvPr/>
        </p:nvSpPr>
        <p:spPr>
          <a:xfrm>
            <a:off x="914440" y="8083255"/>
            <a:ext cx="4705651" cy="492070"/>
          </a:xfrm>
          <a:prstGeom prst="rect">
            <a:avLst/>
          </a:prstGeom>
        </p:spPr>
        <p:txBody>
          <a:bodyPr lIns="0" tIns="0" rIns="0" bIns="0" rtlCol="0" anchor="t">
            <a:spAutoFit/>
          </a:bodyPr>
          <a:lstStyle/>
          <a:p>
            <a:pPr algn="l">
              <a:lnSpc>
                <a:spcPts val="3799"/>
              </a:lnSpc>
            </a:pPr>
            <a:r>
              <a:rPr lang="en-US" sz="3166">
                <a:solidFill>
                  <a:srgbClr val="000000"/>
                </a:solidFill>
                <a:latin typeface="Questrial"/>
                <a:ea typeface="Questrial"/>
                <a:cs typeface="Questrial"/>
                <a:sym typeface="Questrial"/>
              </a:rPr>
              <a:t>Policy and Regulation</a:t>
            </a:r>
          </a:p>
        </p:txBody>
      </p:sp>
      <p:grpSp>
        <p:nvGrpSpPr>
          <p:cNvPr id="17" name="Group 17"/>
          <p:cNvGrpSpPr/>
          <p:nvPr/>
        </p:nvGrpSpPr>
        <p:grpSpPr>
          <a:xfrm>
            <a:off x="360942" y="2203756"/>
            <a:ext cx="6634116" cy="1266513"/>
            <a:chOff x="0" y="0"/>
            <a:chExt cx="8845488" cy="1688684"/>
          </a:xfrm>
        </p:grpSpPr>
        <p:sp>
          <p:nvSpPr>
            <p:cNvPr id="18" name="Freeform 18"/>
            <p:cNvSpPr/>
            <p:nvPr/>
          </p:nvSpPr>
          <p:spPr>
            <a:xfrm>
              <a:off x="0" y="0"/>
              <a:ext cx="8845488" cy="1688684"/>
            </a:xfrm>
            <a:custGeom>
              <a:avLst/>
              <a:gdLst/>
              <a:ahLst/>
              <a:cxnLst/>
              <a:rect l="l" t="t" r="r" b="b"/>
              <a:pathLst>
                <a:path w="8845488" h="1688684">
                  <a:moveTo>
                    <a:pt x="0" y="0"/>
                  </a:moveTo>
                  <a:lnTo>
                    <a:pt x="8845488" y="0"/>
                  </a:lnTo>
                  <a:lnTo>
                    <a:pt x="8845488" y="1688684"/>
                  </a:lnTo>
                  <a:lnTo>
                    <a:pt x="0" y="168868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9" name="TextBox 19"/>
            <p:cNvSpPr txBox="1"/>
            <p:nvPr/>
          </p:nvSpPr>
          <p:spPr>
            <a:xfrm>
              <a:off x="626960" y="499882"/>
              <a:ext cx="7591568" cy="737221"/>
            </a:xfrm>
            <a:prstGeom prst="rect">
              <a:avLst/>
            </a:prstGeom>
          </p:spPr>
          <p:txBody>
            <a:bodyPr lIns="0" tIns="0" rIns="0" bIns="0" rtlCol="0" anchor="t">
              <a:spAutoFit/>
            </a:bodyPr>
            <a:lstStyle/>
            <a:p>
              <a:pPr algn="ctr">
                <a:lnSpc>
                  <a:spcPts val="4432"/>
                </a:lnSpc>
              </a:pPr>
              <a:r>
                <a:rPr lang="en-US" sz="3694">
                  <a:solidFill>
                    <a:srgbClr val="000000"/>
                  </a:solidFill>
                  <a:latin typeface="Caveat Brush"/>
                  <a:ea typeface="Caveat Brush"/>
                  <a:cs typeface="Caveat Brush"/>
                  <a:sym typeface="Caveat Brush"/>
                </a:rPr>
                <a:t>PAST</a:t>
              </a:r>
            </a:p>
          </p:txBody>
        </p:sp>
      </p:grpSp>
      <p:grpSp>
        <p:nvGrpSpPr>
          <p:cNvPr id="20" name="Group 20"/>
          <p:cNvGrpSpPr/>
          <p:nvPr/>
        </p:nvGrpSpPr>
        <p:grpSpPr>
          <a:xfrm>
            <a:off x="9585017" y="2203756"/>
            <a:ext cx="6285671" cy="1199992"/>
            <a:chOff x="0" y="0"/>
            <a:chExt cx="8380895" cy="1599989"/>
          </a:xfrm>
        </p:grpSpPr>
        <p:sp>
          <p:nvSpPr>
            <p:cNvPr id="21" name="Freeform 21"/>
            <p:cNvSpPr/>
            <p:nvPr/>
          </p:nvSpPr>
          <p:spPr>
            <a:xfrm>
              <a:off x="0" y="0"/>
              <a:ext cx="8380895" cy="1599989"/>
            </a:xfrm>
            <a:custGeom>
              <a:avLst/>
              <a:gdLst/>
              <a:ahLst/>
              <a:cxnLst/>
              <a:rect l="l" t="t" r="r" b="b"/>
              <a:pathLst>
                <a:path w="8380895" h="1599989">
                  <a:moveTo>
                    <a:pt x="0" y="0"/>
                  </a:moveTo>
                  <a:lnTo>
                    <a:pt x="8380895" y="0"/>
                  </a:lnTo>
                  <a:lnTo>
                    <a:pt x="8380895" y="1599989"/>
                  </a:lnTo>
                  <a:lnTo>
                    <a:pt x="0" y="159998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22" name="TextBox 22"/>
            <p:cNvSpPr txBox="1"/>
            <p:nvPr/>
          </p:nvSpPr>
          <p:spPr>
            <a:xfrm>
              <a:off x="600140" y="450745"/>
              <a:ext cx="7192836" cy="698500"/>
            </a:xfrm>
            <a:prstGeom prst="rect">
              <a:avLst/>
            </a:prstGeom>
          </p:spPr>
          <p:txBody>
            <a:bodyPr lIns="0" tIns="0" rIns="0" bIns="0" rtlCol="0" anchor="t">
              <a:spAutoFit/>
            </a:bodyPr>
            <a:lstStyle/>
            <a:p>
              <a:pPr algn="ctr">
                <a:lnSpc>
                  <a:spcPts val="4199"/>
                </a:lnSpc>
              </a:pPr>
              <a:r>
                <a:rPr lang="en-US" sz="3499">
                  <a:solidFill>
                    <a:srgbClr val="000000"/>
                  </a:solidFill>
                  <a:latin typeface="Caveat Brush"/>
                  <a:ea typeface="Caveat Brush"/>
                  <a:cs typeface="Caveat Brush"/>
                  <a:sym typeface="Caveat Brush"/>
                </a:rPr>
                <a:t>PRESENT</a:t>
              </a:r>
            </a:p>
          </p:txBody>
        </p:sp>
      </p:grpSp>
      <p:sp>
        <p:nvSpPr>
          <p:cNvPr id="23" name="TextBox 23"/>
          <p:cNvSpPr txBox="1"/>
          <p:nvPr/>
        </p:nvSpPr>
        <p:spPr>
          <a:xfrm>
            <a:off x="1066840" y="4316011"/>
            <a:ext cx="7279106" cy="976630"/>
          </a:xfrm>
          <a:prstGeom prst="rect">
            <a:avLst/>
          </a:prstGeom>
        </p:spPr>
        <p:txBody>
          <a:bodyPr lIns="0" tIns="0" rIns="0" bIns="0" rtlCol="0" anchor="t">
            <a:spAutoFit/>
          </a:bodyPr>
          <a:lstStyle/>
          <a:p>
            <a:pPr algn="just">
              <a:lnSpc>
                <a:spcPts val="3919"/>
              </a:lnSpc>
            </a:pPr>
            <a:r>
              <a:rPr lang="en-US" sz="2799">
                <a:solidFill>
                  <a:srgbClr val="000000"/>
                </a:solidFill>
                <a:latin typeface="Canva Sans"/>
                <a:ea typeface="Canva Sans"/>
                <a:cs typeface="Canva Sans"/>
                <a:sym typeface="Canva Sans"/>
              </a:rPr>
              <a:t>The services were costly, segregated by socioeconomic status, regional conserved</a:t>
            </a:r>
          </a:p>
        </p:txBody>
      </p:sp>
      <p:sp>
        <p:nvSpPr>
          <p:cNvPr id="24" name="TextBox 24"/>
          <p:cNvSpPr txBox="1"/>
          <p:nvPr/>
        </p:nvSpPr>
        <p:spPr>
          <a:xfrm>
            <a:off x="1069899" y="5916000"/>
            <a:ext cx="7279106" cy="1967230"/>
          </a:xfrm>
          <a:prstGeom prst="rect">
            <a:avLst/>
          </a:prstGeom>
        </p:spPr>
        <p:txBody>
          <a:bodyPr lIns="0" tIns="0" rIns="0" bIns="0" rtlCol="0" anchor="t">
            <a:spAutoFit/>
          </a:bodyPr>
          <a:lstStyle/>
          <a:p>
            <a:pPr algn="just">
              <a:lnSpc>
                <a:spcPts val="3919"/>
              </a:lnSpc>
            </a:pPr>
            <a:r>
              <a:rPr lang="en-US" sz="2799">
                <a:solidFill>
                  <a:srgbClr val="000000"/>
                </a:solidFill>
                <a:latin typeface="Canva Sans"/>
                <a:ea typeface="Canva Sans"/>
                <a:cs typeface="Canva Sans"/>
                <a:sym typeface="Canva Sans"/>
              </a:rPr>
              <a:t>There were no coordination between the providers and services. There were less specialized services and least conscious on the mental wellbeing.</a:t>
            </a:r>
          </a:p>
        </p:txBody>
      </p:sp>
      <p:sp>
        <p:nvSpPr>
          <p:cNvPr id="25" name="TextBox 25"/>
          <p:cNvSpPr txBox="1"/>
          <p:nvPr/>
        </p:nvSpPr>
        <p:spPr>
          <a:xfrm>
            <a:off x="8758907" y="4401429"/>
            <a:ext cx="9529093" cy="976630"/>
          </a:xfrm>
          <a:prstGeom prst="rect">
            <a:avLst/>
          </a:prstGeom>
        </p:spPr>
        <p:txBody>
          <a:bodyPr lIns="0" tIns="0" rIns="0" bIns="0" rtlCol="0" anchor="t">
            <a:spAutoFit/>
          </a:bodyPr>
          <a:lstStyle/>
          <a:p>
            <a:pPr algn="just">
              <a:lnSpc>
                <a:spcPts val="3919"/>
              </a:lnSpc>
            </a:pPr>
            <a:r>
              <a:rPr lang="en-US" sz="2799">
                <a:solidFill>
                  <a:srgbClr val="000000"/>
                </a:solidFill>
                <a:latin typeface="Canva Sans"/>
                <a:ea typeface="Canva Sans"/>
                <a:cs typeface="Canva Sans"/>
                <a:sym typeface="Canva Sans"/>
              </a:rPr>
              <a:t>The NHS provides cost free healthcare services to the children irrespective of class, region and racial identity.</a:t>
            </a:r>
          </a:p>
        </p:txBody>
      </p:sp>
      <p:sp>
        <p:nvSpPr>
          <p:cNvPr id="26" name="TextBox 26"/>
          <p:cNvSpPr txBox="1"/>
          <p:nvPr/>
        </p:nvSpPr>
        <p:spPr>
          <a:xfrm>
            <a:off x="899497" y="8584153"/>
            <a:ext cx="7279106" cy="1471930"/>
          </a:xfrm>
          <a:prstGeom prst="rect">
            <a:avLst/>
          </a:prstGeom>
        </p:spPr>
        <p:txBody>
          <a:bodyPr lIns="0" tIns="0" rIns="0" bIns="0" rtlCol="0" anchor="t">
            <a:spAutoFit/>
          </a:bodyPr>
          <a:lstStyle/>
          <a:p>
            <a:pPr algn="just">
              <a:lnSpc>
                <a:spcPts val="3919"/>
              </a:lnSpc>
            </a:pPr>
            <a:r>
              <a:rPr lang="en-US" sz="2799">
                <a:solidFill>
                  <a:srgbClr val="000000"/>
                </a:solidFill>
                <a:latin typeface="Canva Sans"/>
                <a:ea typeface="Canva Sans"/>
                <a:cs typeface="Canva Sans"/>
                <a:sym typeface="Canva Sans"/>
              </a:rPr>
              <a:t>There were Limited child protection and safeguarding initiaves to the health of the children.</a:t>
            </a:r>
          </a:p>
        </p:txBody>
      </p:sp>
      <p:sp>
        <p:nvSpPr>
          <p:cNvPr id="27" name="TextBox 27"/>
          <p:cNvSpPr txBox="1"/>
          <p:nvPr/>
        </p:nvSpPr>
        <p:spPr>
          <a:xfrm>
            <a:off x="9144000" y="6110580"/>
            <a:ext cx="8883661" cy="1471930"/>
          </a:xfrm>
          <a:prstGeom prst="rect">
            <a:avLst/>
          </a:prstGeom>
        </p:spPr>
        <p:txBody>
          <a:bodyPr lIns="0" tIns="0" rIns="0" bIns="0" rtlCol="0" anchor="t">
            <a:spAutoFit/>
          </a:bodyPr>
          <a:lstStyle/>
          <a:p>
            <a:pPr algn="just">
              <a:lnSpc>
                <a:spcPts val="3919"/>
              </a:lnSpc>
            </a:pPr>
            <a:r>
              <a:rPr lang="en-US" sz="2799">
                <a:solidFill>
                  <a:srgbClr val="000000"/>
                </a:solidFill>
                <a:latin typeface="Canva Sans"/>
                <a:ea typeface="Canva Sans"/>
                <a:cs typeface="Canva Sans"/>
                <a:sym typeface="Canva Sans"/>
              </a:rPr>
              <a:t>There is a collaborative effort within providers, services and schools to address the complex mental-physical health and social needs.</a:t>
            </a:r>
          </a:p>
        </p:txBody>
      </p:sp>
      <p:sp>
        <p:nvSpPr>
          <p:cNvPr id="28" name="TextBox 28"/>
          <p:cNvSpPr txBox="1"/>
          <p:nvPr/>
        </p:nvSpPr>
        <p:spPr>
          <a:xfrm>
            <a:off x="8349004" y="8292575"/>
            <a:ext cx="9678657" cy="1967230"/>
          </a:xfrm>
          <a:prstGeom prst="rect">
            <a:avLst/>
          </a:prstGeom>
        </p:spPr>
        <p:txBody>
          <a:bodyPr lIns="0" tIns="0" rIns="0" bIns="0" rtlCol="0" anchor="t">
            <a:spAutoFit/>
          </a:bodyPr>
          <a:lstStyle/>
          <a:p>
            <a:pPr algn="just">
              <a:lnSpc>
                <a:spcPts val="3919"/>
              </a:lnSpc>
            </a:pPr>
            <a:r>
              <a:rPr lang="en-US" sz="2799">
                <a:solidFill>
                  <a:srgbClr val="000000"/>
                </a:solidFill>
                <a:latin typeface="Canva Sans"/>
                <a:ea typeface="Canva Sans"/>
                <a:cs typeface="Canva Sans"/>
                <a:sym typeface="Canva Sans"/>
              </a:rPr>
              <a:t>There is a strict policy on regulating the health safety of the children from the government. Also the initiatives are there for ensuring the safeguarding protocols so that they do not need to work.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F8D"/>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16230600" cy="8454079"/>
          </a:xfrm>
          <a:custGeom>
            <a:avLst/>
            <a:gdLst/>
            <a:ahLst/>
            <a:cxnLst/>
            <a:rect l="l" t="t" r="r" b="b"/>
            <a:pathLst>
              <a:path w="16230600" h="8454079">
                <a:moveTo>
                  <a:pt x="0" y="0"/>
                </a:moveTo>
                <a:lnTo>
                  <a:pt x="16230600" y="0"/>
                </a:lnTo>
                <a:lnTo>
                  <a:pt x="16230600" y="8454079"/>
                </a:lnTo>
                <a:lnTo>
                  <a:pt x="0" y="845407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AutoShape 3"/>
          <p:cNvSpPr/>
          <p:nvPr/>
        </p:nvSpPr>
        <p:spPr>
          <a:xfrm rot="-5400000">
            <a:off x="2125901" y="5226917"/>
            <a:ext cx="10463359" cy="0"/>
          </a:xfrm>
          <a:prstGeom prst="line">
            <a:avLst/>
          </a:prstGeom>
          <a:ln w="9525" cap="flat">
            <a:solidFill>
              <a:srgbClr val="FFFFFF"/>
            </a:solidFill>
            <a:prstDash val="solid"/>
            <a:headEnd type="none" w="sm" len="sm"/>
            <a:tailEnd type="none" w="sm" len="sm"/>
          </a:ln>
        </p:spPr>
        <p:txBody>
          <a:bodyPr/>
          <a:lstStyle/>
          <a:p>
            <a:endParaRPr lang="en-US"/>
          </a:p>
        </p:txBody>
      </p:sp>
      <p:sp>
        <p:nvSpPr>
          <p:cNvPr id="4" name="AutoShape 4"/>
          <p:cNvSpPr/>
          <p:nvPr/>
        </p:nvSpPr>
        <p:spPr>
          <a:xfrm rot="-5400000">
            <a:off x="9950046" y="5226917"/>
            <a:ext cx="10463359" cy="0"/>
          </a:xfrm>
          <a:prstGeom prst="line">
            <a:avLst/>
          </a:prstGeom>
          <a:ln w="9525" cap="flat">
            <a:solidFill>
              <a:srgbClr val="FFFFFF"/>
            </a:solidFill>
            <a:prstDash val="solid"/>
            <a:headEnd type="none" w="sm" len="sm"/>
            <a:tailEnd type="none" w="sm" len="sm"/>
          </a:ln>
        </p:spPr>
        <p:txBody>
          <a:bodyPr/>
          <a:lstStyle/>
          <a:p>
            <a:endParaRPr lang="en-US"/>
          </a:p>
        </p:txBody>
      </p:sp>
      <p:sp>
        <p:nvSpPr>
          <p:cNvPr id="5" name="AutoShape 5"/>
          <p:cNvSpPr/>
          <p:nvPr/>
        </p:nvSpPr>
        <p:spPr>
          <a:xfrm rot="-5400000">
            <a:off x="-2060098" y="5226917"/>
            <a:ext cx="10463359" cy="0"/>
          </a:xfrm>
          <a:prstGeom prst="line">
            <a:avLst/>
          </a:prstGeom>
          <a:ln w="9525" cap="flat">
            <a:solidFill>
              <a:srgbClr val="FFFFFF"/>
            </a:solidFill>
            <a:prstDash val="solid"/>
            <a:headEnd type="none" w="sm" len="sm"/>
            <a:tailEnd type="none" w="sm" len="sm"/>
          </a:ln>
        </p:spPr>
        <p:txBody>
          <a:bodyPr/>
          <a:lstStyle/>
          <a:p>
            <a:endParaRPr lang="en-US"/>
          </a:p>
        </p:txBody>
      </p:sp>
      <p:sp>
        <p:nvSpPr>
          <p:cNvPr id="6" name="Freeform 6"/>
          <p:cNvSpPr/>
          <p:nvPr/>
        </p:nvSpPr>
        <p:spPr>
          <a:xfrm>
            <a:off x="1508828" y="1580608"/>
            <a:ext cx="5095532" cy="3562892"/>
          </a:xfrm>
          <a:custGeom>
            <a:avLst/>
            <a:gdLst/>
            <a:ahLst/>
            <a:cxnLst/>
            <a:rect l="l" t="t" r="r" b="b"/>
            <a:pathLst>
              <a:path w="5095532" h="3562892">
                <a:moveTo>
                  <a:pt x="0" y="0"/>
                </a:moveTo>
                <a:lnTo>
                  <a:pt x="5095533" y="0"/>
                </a:lnTo>
                <a:lnTo>
                  <a:pt x="5095533" y="3562892"/>
                </a:lnTo>
                <a:lnTo>
                  <a:pt x="0" y="3562892"/>
                </a:lnTo>
                <a:lnTo>
                  <a:pt x="0" y="0"/>
                </a:lnTo>
                <a:close/>
              </a:path>
            </a:pathLst>
          </a:custGeom>
          <a:blipFill>
            <a:blip r:embed="rId4"/>
            <a:stretch>
              <a:fillRect/>
            </a:stretch>
          </a:blipFill>
        </p:spPr>
        <p:txBody>
          <a:bodyPr/>
          <a:lstStyle/>
          <a:p>
            <a:endParaRPr lang="en-US"/>
          </a:p>
        </p:txBody>
      </p:sp>
      <p:sp>
        <p:nvSpPr>
          <p:cNvPr id="7" name="Freeform 7"/>
          <p:cNvSpPr/>
          <p:nvPr/>
        </p:nvSpPr>
        <p:spPr>
          <a:xfrm>
            <a:off x="1508828" y="5143500"/>
            <a:ext cx="5095532" cy="3098990"/>
          </a:xfrm>
          <a:custGeom>
            <a:avLst/>
            <a:gdLst/>
            <a:ahLst/>
            <a:cxnLst/>
            <a:rect l="l" t="t" r="r" b="b"/>
            <a:pathLst>
              <a:path w="5095532" h="3098990">
                <a:moveTo>
                  <a:pt x="0" y="0"/>
                </a:moveTo>
                <a:lnTo>
                  <a:pt x="5095533" y="0"/>
                </a:lnTo>
                <a:lnTo>
                  <a:pt x="5095533" y="3098990"/>
                </a:lnTo>
                <a:lnTo>
                  <a:pt x="0" y="3098990"/>
                </a:lnTo>
                <a:lnTo>
                  <a:pt x="0" y="0"/>
                </a:lnTo>
                <a:close/>
              </a:path>
            </a:pathLst>
          </a:custGeom>
          <a:blipFill>
            <a:blip r:embed="rId5"/>
            <a:stretch>
              <a:fillRect t="-21043" r="-3082" b="-21043"/>
            </a:stretch>
          </a:blipFill>
        </p:spPr>
        <p:txBody>
          <a:bodyPr/>
          <a:lstStyle/>
          <a:p>
            <a:endParaRPr lang="en-US"/>
          </a:p>
        </p:txBody>
      </p:sp>
      <p:sp>
        <p:nvSpPr>
          <p:cNvPr id="8" name="TextBox 8"/>
          <p:cNvSpPr txBox="1"/>
          <p:nvPr/>
        </p:nvSpPr>
        <p:spPr>
          <a:xfrm>
            <a:off x="6918049" y="3239099"/>
            <a:ext cx="9519714" cy="6204261"/>
          </a:xfrm>
          <a:prstGeom prst="rect">
            <a:avLst/>
          </a:prstGeom>
        </p:spPr>
        <p:txBody>
          <a:bodyPr lIns="0" tIns="0" rIns="0" bIns="0" rtlCol="0" anchor="t">
            <a:spAutoFit/>
          </a:bodyPr>
          <a:lstStyle/>
          <a:p>
            <a:pPr algn="l">
              <a:lnSpc>
                <a:spcPts val="4426"/>
              </a:lnSpc>
            </a:pPr>
            <a:r>
              <a:rPr lang="en-US" sz="4024" spc="80">
                <a:solidFill>
                  <a:srgbClr val="000000"/>
                </a:solidFill>
                <a:latin typeface="Gochi Hand"/>
                <a:ea typeface="Gochi Hand"/>
                <a:cs typeface="Gochi Hand"/>
                <a:sym typeface="Gochi Hand"/>
              </a:rPr>
              <a:t>In summary, child health services in the UK have evolved from limited and fragmented care to a comprehensive, integrated, and preventive approach. These advancements have significantly improved health outcomes for children, providing a foundation for healthier future generations.</a:t>
            </a:r>
          </a:p>
          <a:p>
            <a:pPr algn="l">
              <a:lnSpc>
                <a:spcPts val="4426"/>
              </a:lnSpc>
            </a:pPr>
            <a:endParaRPr lang="en-US" sz="4024" spc="80">
              <a:solidFill>
                <a:srgbClr val="000000"/>
              </a:solidFill>
              <a:latin typeface="Gochi Hand"/>
              <a:ea typeface="Gochi Hand"/>
              <a:cs typeface="Gochi Hand"/>
              <a:sym typeface="Gochi Hand"/>
            </a:endParaRPr>
          </a:p>
          <a:p>
            <a:pPr algn="l">
              <a:lnSpc>
                <a:spcPts val="4426"/>
              </a:lnSpc>
            </a:pPr>
            <a:endParaRPr lang="en-US" sz="4024" spc="80">
              <a:solidFill>
                <a:srgbClr val="000000"/>
              </a:solidFill>
              <a:latin typeface="Gochi Hand"/>
              <a:ea typeface="Gochi Hand"/>
              <a:cs typeface="Gochi Hand"/>
              <a:sym typeface="Gochi Hand"/>
            </a:endParaRPr>
          </a:p>
          <a:p>
            <a:pPr marL="0" lvl="0" indent="0" algn="l">
              <a:lnSpc>
                <a:spcPts val="4426"/>
              </a:lnSpc>
            </a:pPr>
            <a:endParaRPr lang="en-US" sz="4024" spc="80">
              <a:solidFill>
                <a:srgbClr val="000000"/>
              </a:solidFill>
              <a:latin typeface="Gochi Hand"/>
              <a:ea typeface="Gochi Hand"/>
              <a:cs typeface="Gochi Hand"/>
              <a:sym typeface="Gochi Hand"/>
            </a:endParaRPr>
          </a:p>
        </p:txBody>
      </p:sp>
      <p:sp>
        <p:nvSpPr>
          <p:cNvPr id="9" name="TextBox 9"/>
          <p:cNvSpPr txBox="1"/>
          <p:nvPr/>
        </p:nvSpPr>
        <p:spPr>
          <a:xfrm>
            <a:off x="6918049" y="2226274"/>
            <a:ext cx="8652413" cy="984250"/>
          </a:xfrm>
          <a:prstGeom prst="rect">
            <a:avLst/>
          </a:prstGeom>
        </p:spPr>
        <p:txBody>
          <a:bodyPr lIns="0" tIns="0" rIns="0" bIns="0" rtlCol="0" anchor="t">
            <a:spAutoFit/>
          </a:bodyPr>
          <a:lstStyle/>
          <a:p>
            <a:pPr marL="0" lvl="0" indent="0" algn="just">
              <a:lnSpc>
                <a:spcPts val="7699"/>
              </a:lnSpc>
            </a:pPr>
            <a:r>
              <a:rPr lang="en-US" sz="6999" spc="979">
                <a:solidFill>
                  <a:srgbClr val="000000"/>
                </a:solidFill>
                <a:latin typeface="Baloo Thambi"/>
                <a:ea typeface="Baloo Thambi"/>
                <a:cs typeface="Baloo Thambi"/>
                <a:sym typeface="Baloo Thambi"/>
              </a:rPr>
              <a:t>Conclusion</a:t>
            </a:r>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6F0"/>
        </a:solidFill>
        <a:effectLst/>
      </p:bgPr>
    </p:bg>
    <p:spTree>
      <p:nvGrpSpPr>
        <p:cNvPr id="1" name=""/>
        <p:cNvGrpSpPr/>
        <p:nvPr/>
      </p:nvGrpSpPr>
      <p:grpSpPr>
        <a:xfrm>
          <a:off x="0" y="0"/>
          <a:ext cx="0" cy="0"/>
          <a:chOff x="0" y="0"/>
          <a:chExt cx="0" cy="0"/>
        </a:xfrm>
      </p:grpSpPr>
      <p:sp>
        <p:nvSpPr>
          <p:cNvPr id="2" name="Freeform 2"/>
          <p:cNvSpPr/>
          <p:nvPr/>
        </p:nvSpPr>
        <p:spPr>
          <a:xfrm rot="-10665332" flipH="1">
            <a:off x="-1921419" y="8692794"/>
            <a:ext cx="16581169" cy="6145396"/>
          </a:xfrm>
          <a:custGeom>
            <a:avLst/>
            <a:gdLst/>
            <a:ahLst/>
            <a:cxnLst/>
            <a:rect l="l" t="t" r="r" b="b"/>
            <a:pathLst>
              <a:path w="16581169" h="6145396">
                <a:moveTo>
                  <a:pt x="16581169" y="0"/>
                </a:moveTo>
                <a:lnTo>
                  <a:pt x="0" y="0"/>
                </a:lnTo>
                <a:lnTo>
                  <a:pt x="0" y="6145395"/>
                </a:lnTo>
                <a:lnTo>
                  <a:pt x="16581169" y="6145395"/>
                </a:lnTo>
                <a:lnTo>
                  <a:pt x="16581169" y="0"/>
                </a:lnTo>
                <a:close/>
              </a:path>
            </a:pathLst>
          </a:custGeom>
          <a:blipFill>
            <a:blip r:embed="rId2">
              <a:alphaModFix amt="59000"/>
            </a:blip>
            <a:stretch>
              <a:fillRect/>
            </a:stretch>
          </a:blipFill>
        </p:spPr>
        <p:txBody>
          <a:bodyPr/>
          <a:lstStyle/>
          <a:p>
            <a:endParaRPr lang="en-US"/>
          </a:p>
        </p:txBody>
      </p:sp>
      <p:sp>
        <p:nvSpPr>
          <p:cNvPr id="3" name="Freeform 3"/>
          <p:cNvSpPr/>
          <p:nvPr/>
        </p:nvSpPr>
        <p:spPr>
          <a:xfrm rot="10267780" flipH="1">
            <a:off x="6483142" y="7214302"/>
            <a:ext cx="16581169" cy="6145396"/>
          </a:xfrm>
          <a:custGeom>
            <a:avLst/>
            <a:gdLst/>
            <a:ahLst/>
            <a:cxnLst/>
            <a:rect l="l" t="t" r="r" b="b"/>
            <a:pathLst>
              <a:path w="16581169" h="6145396">
                <a:moveTo>
                  <a:pt x="16581168" y="0"/>
                </a:moveTo>
                <a:lnTo>
                  <a:pt x="0" y="0"/>
                </a:lnTo>
                <a:lnTo>
                  <a:pt x="0" y="6145396"/>
                </a:lnTo>
                <a:lnTo>
                  <a:pt x="16581168" y="6145396"/>
                </a:lnTo>
                <a:lnTo>
                  <a:pt x="16581168" y="0"/>
                </a:lnTo>
                <a:close/>
              </a:path>
            </a:pathLst>
          </a:custGeom>
          <a:blipFill>
            <a:blip r:embed="rId2">
              <a:alphaModFix amt="59000"/>
            </a:blip>
            <a:stretch>
              <a:fillRect/>
            </a:stretch>
          </a:blipFill>
        </p:spPr>
        <p:txBody>
          <a:bodyPr/>
          <a:lstStyle/>
          <a:p>
            <a:endParaRPr lang="en-US"/>
          </a:p>
        </p:txBody>
      </p:sp>
      <p:sp>
        <p:nvSpPr>
          <p:cNvPr id="4" name="Freeform 4"/>
          <p:cNvSpPr/>
          <p:nvPr/>
        </p:nvSpPr>
        <p:spPr>
          <a:xfrm>
            <a:off x="8575147" y="1685495"/>
            <a:ext cx="10320688" cy="7572805"/>
          </a:xfrm>
          <a:custGeom>
            <a:avLst/>
            <a:gdLst/>
            <a:ahLst/>
            <a:cxnLst/>
            <a:rect l="l" t="t" r="r" b="b"/>
            <a:pathLst>
              <a:path w="10320688" h="7572805">
                <a:moveTo>
                  <a:pt x="0" y="0"/>
                </a:moveTo>
                <a:lnTo>
                  <a:pt x="10320687" y="0"/>
                </a:lnTo>
                <a:lnTo>
                  <a:pt x="10320687" y="7572805"/>
                </a:lnTo>
                <a:lnTo>
                  <a:pt x="0" y="7572805"/>
                </a:lnTo>
                <a:lnTo>
                  <a:pt x="0" y="0"/>
                </a:lnTo>
                <a:close/>
              </a:path>
            </a:pathLst>
          </a:custGeom>
          <a:blipFill>
            <a:blip r:embed="rId3"/>
            <a:stretch>
              <a:fillRect/>
            </a:stretch>
          </a:blipFill>
        </p:spPr>
        <p:txBody>
          <a:bodyPr/>
          <a:lstStyle/>
          <a:p>
            <a:endParaRPr lang="en-US"/>
          </a:p>
        </p:txBody>
      </p:sp>
      <p:sp>
        <p:nvSpPr>
          <p:cNvPr id="5" name="TextBox 5"/>
          <p:cNvSpPr txBox="1"/>
          <p:nvPr/>
        </p:nvSpPr>
        <p:spPr>
          <a:xfrm>
            <a:off x="610715" y="216853"/>
            <a:ext cx="4261145" cy="1038898"/>
          </a:xfrm>
          <a:prstGeom prst="rect">
            <a:avLst/>
          </a:prstGeom>
        </p:spPr>
        <p:txBody>
          <a:bodyPr lIns="0" tIns="0" rIns="0" bIns="0" rtlCol="0" anchor="t">
            <a:spAutoFit/>
          </a:bodyPr>
          <a:lstStyle/>
          <a:p>
            <a:pPr algn="ctr">
              <a:lnSpc>
                <a:spcPts val="8536"/>
              </a:lnSpc>
            </a:pPr>
            <a:r>
              <a:rPr lang="en-US" sz="6097">
                <a:solidFill>
                  <a:srgbClr val="000000"/>
                </a:solidFill>
                <a:latin typeface="Canva Sans Bold"/>
                <a:ea typeface="Canva Sans Bold"/>
                <a:cs typeface="Canva Sans Bold"/>
                <a:sym typeface="Canva Sans Bold"/>
              </a:rPr>
              <a:t>References</a:t>
            </a:r>
          </a:p>
        </p:txBody>
      </p:sp>
      <p:sp>
        <p:nvSpPr>
          <p:cNvPr id="6" name="TextBox 6"/>
          <p:cNvSpPr txBox="1"/>
          <p:nvPr/>
        </p:nvSpPr>
        <p:spPr>
          <a:xfrm>
            <a:off x="401723" y="1656920"/>
            <a:ext cx="13666990" cy="1416247"/>
          </a:xfrm>
          <a:prstGeom prst="rect">
            <a:avLst/>
          </a:prstGeom>
        </p:spPr>
        <p:txBody>
          <a:bodyPr lIns="0" tIns="0" rIns="0" bIns="0" rtlCol="0" anchor="t">
            <a:spAutoFit/>
          </a:bodyPr>
          <a:lstStyle/>
          <a:p>
            <a:pPr marL="349160" lvl="1" indent="-174580" algn="l">
              <a:lnSpc>
                <a:spcPts val="2264"/>
              </a:lnSpc>
              <a:buFont typeface="Arial"/>
              <a:buChar char="•"/>
            </a:pPr>
            <a:r>
              <a:rPr lang="en-US" sz="1617">
                <a:solidFill>
                  <a:srgbClr val="000000"/>
                </a:solidFill>
                <a:latin typeface="Canva Sans Bold"/>
                <a:ea typeface="Canva Sans Bold"/>
                <a:cs typeface="Canva Sans Bold"/>
                <a:sym typeface="Canva Sans Bold"/>
              </a:rPr>
              <a:t>Maile, E.J. et al. (2022) 'Back to the future? Lessons from the history of integrated child health services in England,' Future Healthcare Journal, 9(2), pp. 183–187. https://doi.org/10.7861/fhj.2021-0093.</a:t>
            </a:r>
          </a:p>
          <a:p>
            <a:pPr marL="349160" lvl="1" indent="-174580" algn="l">
              <a:lnSpc>
                <a:spcPts val="2264"/>
              </a:lnSpc>
              <a:buFont typeface="Arial"/>
              <a:buChar char="•"/>
            </a:pPr>
            <a:r>
              <a:rPr lang="en-US" sz="1617">
                <a:solidFill>
                  <a:srgbClr val="000000"/>
                </a:solidFill>
                <a:latin typeface="Canva Sans Bold"/>
                <a:ea typeface="Canva Sans Bold"/>
                <a:cs typeface="Canva Sans Bold"/>
                <a:sym typeface="Canva Sans Bold"/>
              </a:rPr>
              <a:t>National Health Service: History &amp; Act | StudySmarter (no date). https://www.studysmarter.co.uk/explanations/social-studies/health/national-health-service/#:~:text=Initially%2C%20the%20NHS%20was%20a,including%20health%20visitors%20and%20midwives).</a:t>
            </a:r>
          </a:p>
        </p:txBody>
      </p:sp>
      <p:sp>
        <p:nvSpPr>
          <p:cNvPr id="7" name="TextBox 7"/>
          <p:cNvSpPr txBox="1"/>
          <p:nvPr/>
        </p:nvSpPr>
        <p:spPr>
          <a:xfrm>
            <a:off x="401723" y="5709960"/>
            <a:ext cx="1945958" cy="986602"/>
          </a:xfrm>
          <a:prstGeom prst="rect">
            <a:avLst/>
          </a:prstGeom>
        </p:spPr>
        <p:txBody>
          <a:bodyPr lIns="0" tIns="0" rIns="0" bIns="0" rtlCol="0" anchor="t">
            <a:spAutoFit/>
          </a:bodyPr>
          <a:lstStyle/>
          <a:p>
            <a:pPr algn="ctr">
              <a:lnSpc>
                <a:spcPts val="8095"/>
              </a:lnSpc>
            </a:pPr>
            <a:r>
              <a:rPr lang="en-US" sz="5782">
                <a:solidFill>
                  <a:srgbClr val="000000"/>
                </a:solidFill>
                <a:latin typeface="Canva Sans Bold"/>
                <a:ea typeface="Canva Sans Bold"/>
                <a:cs typeface="Canva Sans Bold"/>
                <a:sym typeface="Canva Sans Bold"/>
              </a:rPr>
              <a:t>Tools</a:t>
            </a:r>
          </a:p>
        </p:txBody>
      </p:sp>
      <p:sp>
        <p:nvSpPr>
          <p:cNvPr id="8" name="TextBox 8"/>
          <p:cNvSpPr txBox="1"/>
          <p:nvPr/>
        </p:nvSpPr>
        <p:spPr>
          <a:xfrm>
            <a:off x="401723" y="6931264"/>
            <a:ext cx="3146703" cy="877865"/>
          </a:xfrm>
          <a:prstGeom prst="rect">
            <a:avLst/>
          </a:prstGeom>
        </p:spPr>
        <p:txBody>
          <a:bodyPr lIns="0" tIns="0" rIns="0" bIns="0" rtlCol="0" anchor="t">
            <a:spAutoFit/>
          </a:bodyPr>
          <a:lstStyle/>
          <a:p>
            <a:pPr marL="553434" lvl="1" indent="-276717" algn="just">
              <a:lnSpc>
                <a:spcPts val="3588"/>
              </a:lnSpc>
              <a:buFont typeface="Arial"/>
              <a:buChar char="•"/>
            </a:pPr>
            <a:r>
              <a:rPr lang="en-US" sz="2563">
                <a:solidFill>
                  <a:srgbClr val="000000"/>
                </a:solidFill>
                <a:latin typeface="Canva Sans Bold"/>
                <a:ea typeface="Canva Sans Bold"/>
                <a:cs typeface="Canva Sans Bold"/>
                <a:sym typeface="Canva Sans Bold"/>
              </a:rPr>
              <a:t>Microsoft Office</a:t>
            </a:r>
          </a:p>
          <a:p>
            <a:pPr marL="553434" lvl="1" indent="-276717" algn="just">
              <a:lnSpc>
                <a:spcPts val="3588"/>
              </a:lnSpc>
              <a:buFont typeface="Arial"/>
              <a:buChar char="•"/>
            </a:pPr>
            <a:r>
              <a:rPr lang="en-US" sz="2563">
                <a:solidFill>
                  <a:srgbClr val="000000"/>
                </a:solidFill>
                <a:latin typeface="Canva Sans Bold"/>
                <a:ea typeface="Canva Sans Bold"/>
                <a:cs typeface="Canva Sans Bold"/>
                <a:sym typeface="Canva Sans Bold"/>
              </a:rPr>
              <a:t>Canva.com</a:t>
            </a:r>
          </a:p>
        </p:txBody>
      </p:sp>
      <p:sp>
        <p:nvSpPr>
          <p:cNvPr id="9" name="TextBox 9"/>
          <p:cNvSpPr txBox="1"/>
          <p:nvPr/>
        </p:nvSpPr>
        <p:spPr>
          <a:xfrm>
            <a:off x="401723" y="3044593"/>
            <a:ext cx="7842387" cy="1130497"/>
          </a:xfrm>
          <a:prstGeom prst="rect">
            <a:avLst/>
          </a:prstGeom>
        </p:spPr>
        <p:txBody>
          <a:bodyPr lIns="0" tIns="0" rIns="0" bIns="0" rtlCol="0" anchor="t">
            <a:spAutoFit/>
          </a:bodyPr>
          <a:lstStyle/>
          <a:p>
            <a:pPr marL="349160" lvl="1" indent="-174580" algn="l">
              <a:lnSpc>
                <a:spcPts val="2264"/>
              </a:lnSpc>
              <a:buFont typeface="Arial"/>
              <a:buChar char="•"/>
            </a:pPr>
            <a:r>
              <a:rPr lang="en-US" sz="1617">
                <a:solidFill>
                  <a:srgbClr val="000000"/>
                </a:solidFill>
                <a:latin typeface="Canva Sans Bold"/>
                <a:ea typeface="Canva Sans Bold"/>
                <a:cs typeface="Canva Sans Bold"/>
                <a:sym typeface="Canva Sans Bold"/>
              </a:rPr>
              <a:t>UK Parliament (2024). https://www.parliament.uk/about/living-heritage/transformingsociety/livinglearning/coll-9-health1/health-01/#:~:text=The%20Act%20stated%20that%20it,shall%20be%20free%20of%20charge. (Accessed: July 9,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Timeline for</dc:title>
  <cp:revision>1</cp:revision>
  <dcterms:created xsi:type="dcterms:W3CDTF">2006-08-16T00:00:00Z</dcterms:created>
  <dcterms:modified xsi:type="dcterms:W3CDTF">2024-07-09T12:08:00Z</dcterms:modified>
  <dc:identifier>DAGJ75j-gBs</dc:identifier>
</cp:coreProperties>
</file>