
<file path=[Content_Types].xml><?xml version="1.0" encoding="utf-8"?>
<Types xmlns="http://schemas.openxmlformats.org/package/2006/content-types">
  <Default ContentType="application/xml" Extension="xml"/>
  <Default ContentType="image/jpeg" Extension="jpeg"/>
  <Default ContentType="image/png" Extension="png"/>
  <Default ContentType="image/jpeg" Extension="jpg"/>
  <Default ContentType="image/x-emf" Extension="emf"/>
  <Default ContentType="image/gif" Extension="gif"/>
  <Default ContentType="application/octet-stream" Extension="svg"/>
  <Default ContentType="application/vnd.openxmlformats-officedocument.presentationml.printerSettings" Extension="bin"/>
  <Default ContentType="application/vnd.openxmlformats-package.relationships+xml" Extension="rels"/>
  <Override ContentType="application/vnd.openxmlformats-officedocument.presentationml.presentation.main+xml" PartName="/ppt/presentation.xml"/>
  <Override ContentType="application/vnd.openxmlformats-officedocument.presentationml.slideMaster+xml" PartName="/ppt/slideMasters/slideMaster1.xml"/>
  <Override ContentType="application/vnd.openxmlformats-officedocument.presentationml.notesMaster+xml" PartName="/ppt/notesMasters/notesMaster1.xml"/>
  <Override ContentType="application/vnd.openxmlformats-officedocument.presentationml.presProps+xml" PartName="/ppt/presProps.xml"/>
  <Override ContentType="application/vnd.openxmlformats-officedocument.presentationml.viewProps+xml" PartName="/ppt/viewProps.xml"/>
  <Override ContentType="application/vnd.openxmlformats-officedocument.presentationml.tableStyles+xml" PartName="/ppt/tableStyles.xml"/>
  <Override ContentType="application/vnd.openxmlformats-package.core-properties+xml" PartName="/docProps/core.xml"/>
  <Override ContentType="application/vnd.openxmlformats-officedocument.extended-properties+xml" PartName="/docProps/app.xml"/>
  <Override ContentType="application/vnd.openxmlformats-officedocument.theme+xml" PartName="/ppt/theme/noteTheme.xml"/>
  <Override ContentType="application/vnd.openxmlformats-officedocument.theme+xml" PartName="/ppt/theme/slideTheme.xml"/>
  <Override ContentType="application/vnd.openxmlformats-officedocument.presentationml.slideLayout+xml" PartName="/ppt/slideLayouts/slideLayout1.xml"/>
  <Override ContentType="application/vnd.openxmlformats-officedocument.presentationml.slide+xml" PartName="/ppt/slides/slide1.xml"/>
  <Override ContentType="application/vnd.openxmlformats-officedocument.presentationml.slideLayout+xml" PartName="/ppt/slideLayouts/slideLayout2.xml"/>
  <Override ContentType="application/vnd.openxmlformats-officedocument.presentationml.slide+xml" PartName="/ppt/slides/slide2.xml"/>
  <Override ContentType="application/vnd.openxmlformats-officedocument.presentationml.slideLayout+xml" PartName="/ppt/slideLayouts/slideLayout3.xml"/>
  <Override ContentType="application/vnd.openxmlformats-officedocument.presentationml.slide+xml" PartName="/ppt/slides/slide3.xml"/>
  <Override ContentType="application/vnd.openxmlformats-officedocument.presentationml.slideLayout+xml" PartName="/ppt/slideLayouts/slideLayout4.xml"/>
  <Override ContentType="application/vnd.openxmlformats-officedocument.presentationml.slide+xml" PartName="/ppt/slides/slide4.xml"/>
  <Override ContentType="application/vnd.openxmlformats-officedocument.presentationml.slideLayout+xml" PartName="/ppt/slideLayouts/slideLayout5.xml"/>
  <Override ContentType="application/vnd.openxmlformats-officedocument.presentationml.slide+xml" PartName="/ppt/slides/slide5.xml"/>
  <Override ContentType="application/vnd.openxmlformats-officedocument.presentationml.slideLayout+xml" PartName="/ppt/slideLayouts/slideLayout6.xml"/>
  <Override ContentType="application/vnd.openxmlformats-officedocument.presentationml.slide+xml" PartName="/ppt/slides/slide6.xml"/>
  <Override ContentType="application/vnd.openxmlformats-officedocument.presentationml.slideLayout+xml" PartName="/ppt/slideLayouts/slideLayout7.xml"/>
  <Override ContentType="application/vnd.openxmlformats-officedocument.presentationml.slide+xml" PartName="/ppt/slides/slide7.xml"/>
  <Override ContentType="application/vnd.openxmlformats-officedocument.presentationml.slideLayout+xml" PartName="/ppt/slideLayouts/slideLayout8.xml"/>
  <Override ContentType="application/vnd.openxmlformats-officedocument.presentationml.slide+xml" PartName="/ppt/slides/slide8.xml"/>
  <Override ContentType="application/vnd.openxmlformats-officedocument.presentationml.slideLayout+xml" PartName="/ppt/slideLayouts/slideLayout9.xml"/>
  <Override ContentType="application/vnd.openxmlformats-officedocument.presentationml.slide+xml" PartName="/ppt/slides/slide9.xml"/>
  <Override ContentType="application/vnd.openxmlformats-officedocument.presentationml.slideLayout+xml" PartName="/ppt/slideLayouts/slideLayout10.xml"/>
  <Override ContentType="application/vnd.openxmlformats-officedocument.presentationml.slide+xml" PartName="/ppt/slides/slide10.xml"/>
  <Override ContentType="application/vnd.openxmlformats-officedocument.presentationml.slideLayout+xml" PartName="/ppt/slideLayouts/slideLayout11.xml"/>
  <Override ContentType="application/vnd.openxmlformats-officedocument.presentationml.slide+xml" PartName="/ppt/slides/slide11.xml"/>
  <Override ContentType="application/vnd.openxmlformats-officedocument.presentationml.slideLayout+xml" PartName="/ppt/slideLayouts/slideLayout12.xml"/>
  <Override ContentType="application/vnd.openxmlformats-officedocument.presentationml.slide+xml" PartName="/ppt/slides/slide12.xml"/>
  <Override ContentType="application/vnd.openxmlformats-officedocument.presentationml.slideLayout+xml" PartName="/ppt/slideLayouts/slideLayout13.xml"/>
  <Override ContentType="application/vnd.openxmlformats-officedocument.presentationml.slide+xml" PartName="/ppt/slides/slide13.xml"/>
  <Override ContentType="application/vnd.openxmlformats-officedocument.presentationml.slideLayout+xml" PartName="/ppt/slideLayouts/slideLayout14.xml"/>
  <Override ContentType="application/vnd.openxmlformats-officedocument.presentationml.slide+xml" PartName="/ppt/slides/slide14.xml"/>
  <Override ContentType="application/vnd.openxmlformats-officedocument.presentationml.slideLayout+xml" PartName="/ppt/slideLayouts/slideLayout15.xml"/>
  <Override ContentType="application/vnd.openxmlformats-officedocument.presentationml.slide+xml" PartName="/ppt/slides/slide15.xml"/>
  <Override ContentType="application/vnd.openxmlformats-officedocument.presentationml.slideLayout+xml" PartName="/ppt/slideLayouts/slideLayout16.xml"/>
  <Override ContentType="application/vnd.openxmlformats-officedocument.presentationml.slide+xml" PartName="/ppt/slides/slide16.xml"/>
  <Override ContentType="application/vnd.openxmlformats-officedocument.presentationml.slideLayout+xml" PartName="/ppt/slideLayouts/slideLayout17.xml"/>
  <Override ContentType="application/vnd.openxmlformats-officedocument.presentationml.slide+xml" PartName="/ppt/slides/slide17.xml"/>
  <Override ContentType="application/vnd.openxmlformats-officedocument.presentationml.slideLayout+xml" PartName="/ppt/slideLayouts/slideLayout18.xml"/>
  <Override ContentType="application/vnd.openxmlformats-officedocument.presentationml.slide+xml" PartName="/ppt/slides/slide18.xml"/>
  <Override ContentType="application/vnd.openxmlformats-officedocument.presentationml.slideLayout+xml" PartName="/ppt/slideLayouts/slideLayout19.xml"/>
  <Override ContentType="application/vnd.openxmlformats-officedocument.presentationml.slide+xml" PartName="/ppt/slides/slide19.xml"/>
</Types>
</file>

<file path=_rels/.rels><?xml version="1.0" encoding="UTF-8" standalone="yes"?>
<Relationships xmlns="http://schemas.openxmlformats.org/package/2006/relationships">
  <Relationship Id="rId1" Target="ppt/presentation.xml" Type="http://schemas.openxmlformats.org/officeDocument/2006/relationships/officeDocument"/>
  <Relationship Id="rId2" Target="docProps/core.xml" Type="http://schemas.openxmlformats.org/package/2006/relationships/metadata/core-properties"/>
  <Relationship Id="rId3" Target="docProps/app.xml" Type="http://schemas.openxmlformats.org/officeDocument/2006/relationships/extended-properties"/>
</Relationships>
</file>

<file path=ppt/presentation.xml><?xml version="1.0" encoding="utf-8"?>
<p:presentation xmlns:a="http://schemas.openxmlformats.org/drawingml/2006/main" xmlns:p="http://schemas.openxmlformats.org/presentationml/2006/main" xmlns:r="http://schemas.openxmlformats.org/officeDocument/2006/relationships" autoCompressPictures="0" saveSubsetFonts="1">
  <p:sldMasterIdLst>
    <p:sldMasterId id="2147483648" r:id="rId1"/>
  </p:sldMasterIdLst>
  <p:notesMasterIdLst>
    <p:notesMasterId r:id="rId3"/>
  </p:notesMasterIdLst>
  <p:sldIdLst>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Lst>
  <p:sldSz cx="9144000" cy="6858000" type="screen4x3"/>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p="http://schemas.openxmlformats.org/presentationml/2006/main" xmlns:r="http://schemas.openxmlformats.org/officeDocument/2006/relationships">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p="http://schemas.openxmlformats.org/presentationml/2006/main" xmlns:r="http://schemas.openxmlformats.org/officeDocument/2006/relationships">
  <p:normalViewPr>
    <p:restoredLeft autoAdjust="0" sz="15564"/>
    <p:restoredTop autoAdjust="0" sz="94671"/>
  </p:normalViewPr>
  <p:slideViewPr>
    <p:cSldViewPr snapToGrid="0" snapToObjects="1">
      <p:cViewPr varScale="1">
        <p:scale>
          <a:sx d="100" n="72"/>
          <a:sy d="100" n="72"/>
        </p:scale>
        <p:origin x="-1520" y="-104"/>
      </p:cViewPr>
      <p:guideLst>
        <p:guide orient="horz" pos="2160"/>
        <p:guide pos="2880"/>
      </p:guideLst>
    </p:cSldViewPr>
  </p:slideViewPr>
  <p:outlineViewPr>
    <p:cViewPr>
      <p:scale>
        <a:sx d="100" n="33"/>
        <a:sy d="100" n="33"/>
      </p:scale>
      <p:origin x="0" y="0"/>
    </p:cViewPr>
  </p:outlineViewPr>
  <p:notesTextViewPr>
    <p:cViewPr>
      <p:scale>
        <a:sx d="100" n="100"/>
        <a:sy d="100" n="100"/>
      </p:scale>
      <p:origin x="0" y="0"/>
    </p:cViewPr>
  </p:notesTextViewPr>
  <p:gridSpacing cx="76200" cy="76200"/>
</p:viewPr>
</file>

<file path=ppt/_rels/presentation.xml.rels><?xml version="1.0" encoding="UTF-8" standalone="yes"?>
<Relationships xmlns="http://schemas.openxmlformats.org/package/2006/relationships">
  <Relationship Id="rId1" Target="slideMasters/slideMaster1.xml" Type="http://schemas.openxmlformats.org/officeDocument/2006/relationships/slideMaster"/>
  <Relationship Id="rId2" Target="printerSettings/printerSettings1.bin" Type="http://schemas.openxmlformats.org/officeDocument/2006/relationships/printerSettings"/>
  <Relationship Id="rId3" Target="notesMasters/notesMaster1.xml" Type="http://schemas.openxmlformats.org/officeDocument/2006/relationships/notesMaster"/>
  <Relationship Id="rId4" Target="presProps.xml" Type="http://schemas.openxmlformats.org/officeDocument/2006/relationships/presProps"/>
  <Relationship Id="rId5" Target="viewProps.xml" Type="http://schemas.openxmlformats.org/officeDocument/2006/relationships/viewProps"/>
  <Relationship Id="rId6" Target="tableStyles.xml" Type="http://schemas.openxmlformats.org/officeDocument/2006/relationships/tableStyles"/>
  <Relationship Id="rId7" Target="theme/slideTheme.xml" Type="http://schemas.openxmlformats.org/officeDocument/2006/relationships/theme"/>
<Relationship Id="rId8" Target="slides/slide1.xml" Type="http://schemas.openxmlformats.org/officeDocument/2006/relationships/slide"/><Relationship Id="rId9" Target="slides/slide2.xml" Type="http://schemas.openxmlformats.org/officeDocument/2006/relationships/slide"/><Relationship Id="rId10" Target="slides/slide3.xml" Type="http://schemas.openxmlformats.org/officeDocument/2006/relationships/slide"/><Relationship Id="rId11" Target="slides/slide4.xml" Type="http://schemas.openxmlformats.org/officeDocument/2006/relationships/slide"/><Relationship Id="rId12" Target="slides/slide5.xml" Type="http://schemas.openxmlformats.org/officeDocument/2006/relationships/slide"/><Relationship Id="rId13" Target="slides/slide6.xml" Type="http://schemas.openxmlformats.org/officeDocument/2006/relationships/slide"/><Relationship Id="rId14" Target="slides/slide7.xml" Type="http://schemas.openxmlformats.org/officeDocument/2006/relationships/slide"/><Relationship Id="rId15" Target="slides/slide8.xml" Type="http://schemas.openxmlformats.org/officeDocument/2006/relationships/slide"/><Relationship Id="rId16" Target="slides/slide9.xml" Type="http://schemas.openxmlformats.org/officeDocument/2006/relationships/slide"/><Relationship Id="rId17" Target="slides/slide10.xml" Type="http://schemas.openxmlformats.org/officeDocument/2006/relationships/slide"/><Relationship Id="rId18" Target="slides/slide11.xml" Type="http://schemas.openxmlformats.org/officeDocument/2006/relationships/slide"/><Relationship Id="rId19" Target="slides/slide12.xml" Type="http://schemas.openxmlformats.org/officeDocument/2006/relationships/slide"/><Relationship Id="rId20" Target="slides/slide13.xml" Type="http://schemas.openxmlformats.org/officeDocument/2006/relationships/slide"/><Relationship Id="rId21" Target="slides/slide14.xml" Type="http://schemas.openxmlformats.org/officeDocument/2006/relationships/slide"/><Relationship Id="rId22" Target="slides/slide15.xml" Type="http://schemas.openxmlformats.org/officeDocument/2006/relationships/slide"/><Relationship Id="rId23" Target="slides/slide16.xml" Type="http://schemas.openxmlformats.org/officeDocument/2006/relationships/slide"/><Relationship Id="rId24" Target="slides/slide17.xml" Type="http://schemas.openxmlformats.org/officeDocument/2006/relationships/slide"/><Relationship Id="rId25" Target="slides/slide18.xml" Type="http://schemas.openxmlformats.org/officeDocument/2006/relationships/slide"/><Relationship Id="rId26" Target="slides/slide19.xml" Type="http://schemas.openxmlformats.org/officeDocument/2006/relationships/slide"/></Relationships>

</file>

<file path=ppt/notesMasters/_rels/notesMaster1.xml.rels><?xml version="1.0" encoding="UTF-8" standalone="yes"?>
<Relationships xmlns="http://schemas.openxmlformats.org/package/2006/relationships">
  <Relationship Id="rId1" Target="../theme/noteTheme.xml" Type="http://schemas.openxmlformats.org/officeDocument/2006/relationships/theme"/>
</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7200"/>
          </a:xfrm>
          <a:prstGeom prst="rect">
            <a:avLst/>
          </a:prstGeom>
        </p:spPr>
        <p:txBody>
          <a:bodyPr bIns="45720" lIns="91440" rIns="91440" rtlCol="0" tIns="45720" vert="horz"/>
          <a:lstStyle>
            <a:lvl1pPr algn="r">
              <a:defRPr sz="1200"/>
            </a:lvl1pPr>
          </a:lstStyle>
          <a:p>
            <a:fld id="{5A3F0FA6-DD01-074D-9B83-F351BC58F837}" type="datetimeFigureOut">
              <a:rPr lang="en-US" smtClean="0"/>
              <a:t>11/20/13</a:t>
            </a:fld>
            <a:endParaRPr lang="en-US"/>
          </a:p>
        </p:txBody>
      </p:sp>
      <p:sp>
        <p:nvSpPr>
          <p:cNvPr id="4" name="Slide Image Placeholder 3"/>
          <p:cNvSpPr>
            <a:spLocks noChangeAspect="1" noGrp="1" noRot="1"/>
          </p:cNvSpPr>
          <p:nvPr>
            <p:ph idx="2" type="sldImg"/>
          </p:nvPr>
        </p:nvSpPr>
        <p:spPr>
          <a:xfrm>
            <a:off x="1143000" y="685800"/>
            <a:ext cx="4572000" cy="3429000"/>
          </a:xfrm>
          <a:prstGeom prst="rect">
            <a:avLst/>
          </a:prstGeom>
          <a:noFill/>
          <a:ln w="12700">
            <a:solidFill>
              <a:prstClr val="black"/>
            </a:solidFill>
          </a:ln>
        </p:spPr>
        <p:txBody>
          <a:bodyPr anchor="ctr" bIns="45720" lIns="91440" rIns="91440" rtlCol="0" tIns="45720" vert="horz"/>
          <a:lstStyle/>
          <a:p>
            <a:endParaRPr lang="en-US"/>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rIns="91440" rtlCol="0" tIns="45720"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rIns="91440" rtlCol="0" tIns="45720" vert="horz"/>
          <a:lstStyle>
            <a:lvl1pPr algn="r">
              <a:defRPr sz="1200"/>
            </a:lvl1pPr>
          </a:lstStyle>
          <a:p>
            <a:fld id="{9B044979-84E1-504C-B1EE-E22D39373971}" type="slidenum">
              <a:rPr lang="en-US" smtClean="0"/>
              <a:t>‹#›</a:t>
            </a:fld>
            <a:endParaRPr lang="en-US"/>
          </a:p>
        </p:txBody>
      </p:sp>
    </p:spTree>
    <p:extLst>
      <p:ext uri="{BB962C8B-B14F-4D97-AF65-F5344CB8AC3E}">
        <p14:creationId xmlns:p14="http://schemas.microsoft.com/office/powerpoint/2010/main" val="2056911298"/>
      </p:ext>
    </p:extLst>
  </p:cSld>
  <p:clrMap accent1="accent1" accent2="accent2" accent3="accent3" accent4="accent4" accent5="accent5" accent6="accent6" bg1="lt1" bg2="lt2" folHlink="folHlink" hlink="hlink" tx1="dk1" tx2="dk2"/>
  <p:notesStyle>
    <a:lvl1pPr algn="l" defTabSz="457200" eaLnBrk="1" hangingPunct="1" latinLnBrk="0" marL="0" rtl="0">
      <a:defRPr kern="1200" sz="1200">
        <a:solidFill>
          <a:schemeClr val="tx1"/>
        </a:solidFill>
        <a:latin typeface="+mn-lt"/>
        <a:ea typeface="+mn-ea"/>
        <a:cs typeface="+mn-cs"/>
      </a:defRPr>
    </a:lvl1pPr>
    <a:lvl2pPr algn="l" defTabSz="457200" eaLnBrk="1" hangingPunct="1" latinLnBrk="0" marL="457200" rtl="0">
      <a:defRPr kern="1200" sz="1200">
        <a:solidFill>
          <a:schemeClr val="tx1"/>
        </a:solidFill>
        <a:latin typeface="+mn-lt"/>
        <a:ea typeface="+mn-ea"/>
        <a:cs typeface="+mn-cs"/>
      </a:defRPr>
    </a:lvl2pPr>
    <a:lvl3pPr algn="l" defTabSz="457200" eaLnBrk="1" hangingPunct="1" latinLnBrk="0" marL="914400" rtl="0">
      <a:defRPr kern="1200" sz="1200">
        <a:solidFill>
          <a:schemeClr val="tx1"/>
        </a:solidFill>
        <a:latin typeface="+mn-lt"/>
        <a:ea typeface="+mn-ea"/>
        <a:cs typeface="+mn-cs"/>
      </a:defRPr>
    </a:lvl3pPr>
    <a:lvl4pPr algn="l" defTabSz="457200" eaLnBrk="1" hangingPunct="1" latinLnBrk="0" marL="1371600" rtl="0">
      <a:defRPr kern="1200" sz="1200">
        <a:solidFill>
          <a:schemeClr val="tx1"/>
        </a:solidFill>
        <a:latin typeface="+mn-lt"/>
        <a:ea typeface="+mn-ea"/>
        <a:cs typeface="+mn-cs"/>
      </a:defRPr>
    </a:lvl4pPr>
    <a:lvl5pPr algn="l" defTabSz="457200" eaLnBrk="1" hangingPunct="1" latinLnBrk="0" marL="1828800" rtl="0">
      <a:defRPr kern="1200" sz="1200">
        <a:solidFill>
          <a:schemeClr val="tx1"/>
        </a:solidFill>
        <a:latin typeface="+mn-lt"/>
        <a:ea typeface="+mn-ea"/>
        <a:cs typeface="+mn-cs"/>
      </a:defRPr>
    </a:lvl5pPr>
    <a:lvl6pPr algn="l" defTabSz="457200" eaLnBrk="1" hangingPunct="1" latinLnBrk="0" marL="2286000" rtl="0">
      <a:defRPr kern="1200" sz="1200">
        <a:solidFill>
          <a:schemeClr val="tx1"/>
        </a:solidFill>
        <a:latin typeface="+mn-lt"/>
        <a:ea typeface="+mn-ea"/>
        <a:cs typeface="+mn-cs"/>
      </a:defRPr>
    </a:lvl6pPr>
    <a:lvl7pPr algn="l" defTabSz="457200" eaLnBrk="1" hangingPunct="1" latinLnBrk="0" marL="2743200" rtl="0">
      <a:defRPr kern="1200" sz="1200">
        <a:solidFill>
          <a:schemeClr val="tx1"/>
        </a:solidFill>
        <a:latin typeface="+mn-lt"/>
        <a:ea typeface="+mn-ea"/>
        <a:cs typeface="+mn-cs"/>
      </a:defRPr>
    </a:lvl7pPr>
    <a:lvl8pPr algn="l" defTabSz="457200" eaLnBrk="1" hangingPunct="1" latinLnBrk="0" marL="3200400" rtl="0">
      <a:defRPr kern="1200" sz="1200">
        <a:solidFill>
          <a:schemeClr val="tx1"/>
        </a:solidFill>
        <a:latin typeface="+mn-lt"/>
        <a:ea typeface="+mn-ea"/>
        <a:cs typeface="+mn-cs"/>
      </a:defRPr>
    </a:lvl8pPr>
    <a:lvl9pPr algn="l" defTabSz="457200" eaLnBrk="1" hangingPunct="1" latinLnBrk="0" marL="3657600" rtl="0">
      <a:defRPr kern="1200" sz="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intro">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19200" y="4724400"/>
            <a:ext cx="3581400" cy="381000"/>
          </a:xfrm>
          <a:prstGeom prst="rect">
            <a:avLst/>
          </a:prstGeom>
        </p:spPr>
        <p:txBody>
          <a:bodyPr vert="horz" lIns="0" tIns="0" rIns="0" bIns="0"/>
          <a:lstStyle>
            <a:lvl1pPr>
              <a:defRPr sz="2000" b="0">
                <a:solidFill>
                  <a:schemeClr val="bg2"/>
                </a:solidFill>
              </a:defRPr>
            </a:lvl1pPr>
          </a:lstStyle>
          <a:p>
            <a:r>
              <a:rPr lang="en-US" dirty="0" smtClean="0"/>
              <a:t>Boundless Lecture Slides</a:t>
            </a:r>
            <a:endParaRPr lang="en-US" dirty="0"/>
          </a:p>
        </p:txBody>
      </p:sp>
    </p:spTree>
    <p:extLst>
      <p:ext uri="{BB962C8B-B14F-4D97-AF65-F5344CB8AC3E}">
        <p14:creationId xmlns:p14="http://schemas.microsoft.com/office/powerpoint/2010/main" val="2772372691"/>
      </p:ext>
    </p:extLst>
  </p:cSld>
  <p:clrMapOvr>
    <a:masterClrMapping/>
  </p:clrMapOvr>
  <p:transition xmlns:p14="http://schemas.microsoft.com/office/powerpoint/2010/mai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_platform">
    <p:spTree>
      <p:nvGrpSpPr>
        <p:cNvPr id="1" name=""/>
        <p:cNvGrpSpPr/>
        <p:nvPr/>
      </p:nvGrpSpPr>
      <p:grpSpPr>
        <a:xfrm>
          <a:off x="0" y="0"/>
          <a:ext cx="0" cy="0"/>
          <a:chOff x="0" y="0"/>
          <a:chExt cx="0" cy="0"/>
        </a:xfrm>
      </p:grpSpPr>
      <p:sp>
        <p:nvSpPr>
          <p:cNvPr id="7" name="Title 6"/>
          <p:cNvSpPr>
            <a:spLocks noGrp="1"/>
          </p:cNvSpPr>
          <p:nvPr>
            <p:ph type="title"/>
          </p:nvPr>
        </p:nvSpPr>
        <p:spPr>
          <a:xfrm>
            <a:off x="3429000" y="274638"/>
            <a:ext cx="5410200" cy="563562"/>
          </a:xfrm>
          <a:prstGeom prst="rect">
            <a:avLst/>
          </a:prstGeom>
        </p:spPr>
        <p:txBody>
          <a:bodyPr vert="horz" lIns="0" tIns="0" rIns="0" bIns="0"/>
          <a:lstStyle>
            <a:lvl1pPr>
              <a:defRPr sz="2400" b="0">
                <a:solidFill>
                  <a:schemeClr val="tx2"/>
                </a:solidFill>
              </a:defRPr>
            </a:lvl1pPr>
          </a:lstStyle>
          <a:p>
            <a:r>
              <a:rPr lang="en-US" dirty="0" smtClean="0"/>
              <a:t>Click to edit Master title style</a:t>
            </a:r>
            <a:endParaRPr lang="en-US" dirty="0"/>
          </a:p>
        </p:txBody>
      </p:sp>
      <p:sp>
        <p:nvSpPr>
          <p:cNvPr id="3" name="Text Placeholder 2"/>
          <p:cNvSpPr>
            <a:spLocks noGrp="1"/>
          </p:cNvSpPr>
          <p:nvPr>
            <p:ph type="body" sz="quarter" idx="10"/>
          </p:nvPr>
        </p:nvSpPr>
        <p:spPr>
          <a:xfrm>
            <a:off x="6019800" y="1219200"/>
            <a:ext cx="2819400" cy="5029200"/>
          </a:xfrm>
          <a:prstGeom prst="rect">
            <a:avLst/>
          </a:prstGeom>
        </p:spPr>
        <p:txBody>
          <a:bodyPr vert="horz" lIns="0" tIns="0" rIns="0" bIns="0"/>
          <a:lstStyle>
            <a:lvl1pPr algn="l">
              <a:defRPr>
                <a:solidFill>
                  <a:schemeClr val="tx2"/>
                </a:solidFill>
              </a:defRPr>
            </a:lvl1pPr>
            <a:lvl2pPr marL="0" indent="0" algn="l">
              <a:lnSpc>
                <a:spcPct val="110000"/>
              </a:lnSpc>
              <a:buNone/>
              <a:defRPr sz="1000"/>
            </a:lvl2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351683757"/>
      </p:ext>
    </p:extLst>
  </p:cSld>
  <p:clrMapOvr>
    <a:masterClrMapping/>
  </p:clrMapOvr>
  <p:transition xmlns:p14="http://schemas.microsoft.com/office/powerpoint/2010/mai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_boundles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429000" y="990600"/>
            <a:ext cx="5410200" cy="5410200"/>
          </a:xfrm>
          <a:prstGeom prst="rect">
            <a:avLst/>
          </a:prstGeom>
        </p:spPr>
        <p:txBody>
          <a:bodyPr vert="horz" lIns="0" tIns="0" rIns="0" bIns="0"/>
          <a:lstStyle>
            <a:lvl1pPr marL="0" indent="0">
              <a:defRPr sz="1000">
                <a:solidFill>
                  <a:srgbClr val="808080"/>
                </a:solidFill>
              </a:defRPr>
            </a:lvl1pPr>
            <a:lvl2pPr marL="0" indent="0">
              <a:buNone/>
              <a:defRPr sz="1000"/>
            </a:lvl2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3429000" y="274638"/>
            <a:ext cx="5410200" cy="715962"/>
          </a:xfrm>
          <a:prstGeom prst="rect">
            <a:avLst/>
          </a:prstGeom>
        </p:spPr>
        <p:txBody>
          <a:bodyPr vert="horz" lIns="0" tIns="0" rIns="0" bIns="0"/>
          <a:lstStyle>
            <a:lvl1pPr>
              <a:defRPr sz="24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3687038126"/>
      </p:ext>
    </p:extLst>
  </p:cSld>
  <p:clrMapOvr>
    <a:masterClrMapping/>
  </p:clrMapOvr>
  <p:transition xmlns:p14="http://schemas.microsoft.com/office/powerpoint/2010/mai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231005" y="1477846"/>
            <a:ext cx="5664901" cy="4770554"/>
          </a:xfrm>
          <a:prstGeom prst="rect">
            <a:avLst/>
          </a:prstGeom>
        </p:spPr>
        <p:txBody>
          <a:bodyPr vert="horz" lIns="0" tIns="0" rIns="0" bIns="0"/>
          <a:lstStyle>
            <a:lvl1pPr marL="0" indent="114300">
              <a:lnSpc>
                <a:spcPct val="120000"/>
              </a:lnSpc>
              <a:spcBef>
                <a:spcPts val="400"/>
              </a:spcBef>
              <a:buClr>
                <a:srgbClr val="828282"/>
              </a:buClr>
              <a:buSzPct val="100000"/>
              <a:buFont typeface="Arial" charset="0"/>
              <a:buChar char="•"/>
              <a:defRPr sz="14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CONCEPTITLE</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152400" y="381000"/>
            <a:ext cx="8686800" cy="715962"/>
          </a:xfrm>
          <a:prstGeom prst="rect">
            <a:avLst/>
          </a:prstGeom>
        </p:spPr>
        <p:txBody>
          <a:bodyPr vert="horz" lIns="0" tIns="0" rIns="0" bIns="0" anchor="b"/>
          <a:lstStyle>
            <a:lvl1pPr>
              <a:defRPr sz="24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417018886"/>
      </p:ext>
    </p:extLst>
  </p:cSld>
  <p:clrMapOvr>
    <a:masterClrMapping/>
  </p:clrMapOvr>
  <p:transition xmlns:p14="http://schemas.microsoft.com/office/powerpoint/2010/mai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appendix_header">
    <p:spTree>
      <p:nvGrpSpPr>
        <p:cNvPr id="1" name=""/>
        <p:cNvGrpSpPr/>
        <p:nvPr/>
      </p:nvGrpSpPr>
      <p:grpSpPr>
        <a:xfrm>
          <a:off x="0" y="0"/>
          <a:ext cx="0" cy="0"/>
          <a:chOff x="0" y="0"/>
          <a:chExt cx="0" cy="0"/>
        </a:xfrm>
      </p:grpSpPr>
      <p:sp>
        <p:nvSpPr>
          <p:cNvPr id="5" name="Line 5"/>
          <p:cNvSpPr>
            <a:spLocks noChangeShapeType="1"/>
          </p:cNvSpPr>
          <p:nvPr userDrawn="1"/>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userDrawn="1"/>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userDrawn="1"/>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2" name="Title 1"/>
          <p:cNvSpPr>
            <a:spLocks noGrp="1"/>
          </p:cNvSpPr>
          <p:nvPr>
            <p:ph type="title"/>
          </p:nvPr>
        </p:nvSpPr>
        <p:spPr>
          <a:xfrm>
            <a:off x="457200" y="5029200"/>
            <a:ext cx="8229600" cy="1143000"/>
          </a:xfrm>
          <a:prstGeom prst="rect">
            <a:avLst/>
          </a:prstGeom>
        </p:spPr>
        <p:txBody>
          <a:bodyPr vert="horz"/>
          <a:lstStyle>
            <a:lvl1pPr>
              <a:defRPr sz="48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793456275"/>
      </p:ext>
    </p:extLst>
  </p:cSld>
  <p:clrMapOvr>
    <a:masterClrMapping/>
  </p:clrMapOvr>
  <p:transition xmlns:p14="http://schemas.microsoft.com/office/powerpoint/2010/mai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Masters/_rels/slideMaster1.xml.rels><?xml version="1.0" encoding="UTF-8" standalone="yes"?>
<Relationships xmlns="http://schemas.openxmlformats.org/package/2006/relationships">
  <Relationship Id="rId1" Target="../theme/slideTheme.xml" Type="http://schemas.openxmlformats.org/officeDocument/2006/relationships/theme"/>
<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s>

</file>

<file path=ppt/slideMasters/slideMaster1.xml><?xml version="1.0" encoding="utf-8"?>
<p:sldMaster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a:xfrm>
          <a:off x="0" y="0"/>
          <a:ext cx="0" cy="0"/>
          <a:chOff x="0" y="0"/>
          <a:chExt cx="0" cy="0"/>
        </a:xfrm>
      </p:grpSpPr>
    </p:spTree>
  </p:cSld>
  <p:clrMap accent1="accent1" accent2="accent2" accent3="accent3" accent4="accent4" accent5="accent5" accent6="accent6" bg1="lt1" bg2="lt2" folHlink="folHlink" hlink="hlink" tx1="dk1" tx2="dk2"/>
  <p:sldLayoutIdLst>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Lst>
  <p:transition xmlns:p14="http://schemas.microsoft.com/office/powerpoint/2010/main"/>
  <p:txStyles>
    <p:titleStyle>
      <a:lvl1pPr algn="l" eaLnBrk="1" fontAlgn="base" hangingPunct="1" rtl="0">
        <a:spcBef>
          <a:spcPct val="0"/>
        </a:spcBef>
        <a:spcAft>
          <a:spcPct val="0"/>
        </a:spcAft>
        <a:defRPr b="1" sz="3000">
          <a:solidFill>
            <a:srgbClr val="FFFFFF"/>
          </a:solidFill>
          <a:latin typeface="+mj-lt"/>
          <a:ea typeface="+mj-ea"/>
          <a:cs typeface="+mj-cs"/>
          <a:sym charset="0" typeface="Helvetica Neue"/>
        </a:defRPr>
      </a:lvl1pPr>
      <a:lvl2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2pPr>
      <a:lvl3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3pPr>
      <a:lvl4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4pPr>
      <a:lvl5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5pPr>
      <a:lvl6pPr algn="l" eaLnBrk="1" fontAlgn="base" hangingPunct="1" marL="4572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6pPr>
      <a:lvl7pPr algn="l" eaLnBrk="1" fontAlgn="base" hangingPunct="1" marL="9144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7pPr>
      <a:lvl8pPr algn="l" eaLnBrk="1" fontAlgn="base" hangingPunct="1" marL="13716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8pPr>
      <a:lvl9pPr algn="l" eaLnBrk="1" fontAlgn="base" hangingPunct="1" marL="18288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9pPr>
    </p:titleStyle>
    <p:bodyStyle>
      <a:lvl1pPr algn="l" eaLnBrk="1" fontAlgn="base" hangingPunct="1" indent="-342900" marL="342900" rtl="0">
        <a:spcBef>
          <a:spcPts val="800"/>
        </a:spcBef>
        <a:spcAft>
          <a:spcPct val="0"/>
        </a:spcAft>
        <a:defRPr sz="1400">
          <a:solidFill>
            <a:schemeClr val="tx1"/>
          </a:solidFill>
          <a:latin typeface="+mn-lt"/>
          <a:ea typeface="+mn-ea"/>
          <a:cs typeface="+mn-cs"/>
          <a:sym charset="0" typeface="Helvetica Neue"/>
        </a:defRPr>
      </a:lvl1pPr>
      <a:lvl2pPr algn="l" eaLnBrk="1" fontAlgn="base" hangingPunct="1" indent="-127000" marL="127000" rtl="0">
        <a:spcBef>
          <a:spcPts val="400"/>
        </a:spcBef>
        <a:spcAft>
          <a:spcPct val="0"/>
        </a:spcAft>
        <a:buClr>
          <a:srgbClr val="828282"/>
        </a:buClr>
        <a:buSzPct val="100000"/>
        <a:buFont charset="0" typeface="Arial"/>
        <a:buChar char="•"/>
        <a:defRPr sz="1200">
          <a:solidFill>
            <a:srgbClr val="828282"/>
          </a:solidFill>
          <a:latin charset="0" typeface="Arial"/>
          <a:ea typeface="+mn-ea"/>
          <a:cs typeface="+mn-cs"/>
          <a:sym charset="0" typeface="Arial"/>
        </a:defRPr>
      </a:lvl2pPr>
      <a:lvl3pPr algn="l" eaLnBrk="1" fontAlgn="base" hangingPunct="1" indent="-127000" marL="393700" rtl="0">
        <a:spcBef>
          <a:spcPts val="600"/>
        </a:spcBef>
        <a:spcAft>
          <a:spcPct val="0"/>
        </a:spcAft>
        <a:buClr>
          <a:srgbClr val="828282"/>
        </a:buClr>
        <a:buSzPct val="100000"/>
        <a:buFont charset="0" typeface="Helvetica Neue"/>
        <a:buChar char="-"/>
        <a:defRPr sz="1200">
          <a:solidFill>
            <a:srgbClr val="828282"/>
          </a:solidFill>
          <a:latin typeface="+mn-lt"/>
          <a:ea typeface="+mn-ea"/>
          <a:cs typeface="+mn-cs"/>
          <a:sym charset="0" typeface="Helvetica Neue"/>
        </a:defRPr>
      </a:lvl3pPr>
      <a:lvl4pPr algn="l" eaLnBrk="1" fontAlgn="base" hangingPunct="1" indent="-228600" marL="15621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4pPr>
      <a:lvl5pPr algn="l" eaLnBrk="1" fontAlgn="base" hangingPunct="1" indent="-228600" marL="20193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5pPr>
      <a:lvl6pPr algn="l" eaLnBrk="1" fontAlgn="base" hangingPunct="1" indent="-228600" marL="24765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6pPr>
      <a:lvl7pPr algn="l" eaLnBrk="1" fontAlgn="base" hangingPunct="1" indent="-228600" marL="29337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7pPr>
      <a:lvl8pPr algn="l" eaLnBrk="1" fontAlgn="base" hangingPunct="1" indent="-228600" marL="33909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8pPr>
      <a:lvl9pPr algn="l" eaLnBrk="1" fontAlgn="base" hangingPunct="1" indent="-228600" marL="38481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image2.png"/>
<Relationship Id="rId3" Type="http://schemas.openxmlformats.org/officeDocument/2006/relationships/image" Target="../media/image1.png"/>
</Relationships>

</file>

<file path=ppt/slides/_rels/slide2.xml.rels><?xml version="1.0" encoding="UTF-8" standalone="yes"?>
<Relationships xmlns="http://schemas.openxmlformats.org/package/2006/relationships">
<Relationship Id="rId3" Type="http://schemas.openxmlformats.org/officeDocument/2006/relationships/image" Target="../media/image3.png"/>
<Relationship Id="rId4" Type="http://schemas.openxmlformats.org/officeDocument/2006/relationships/image" Target="../media/image2.png"/>
<Relationship Id="rId5" Type="http://schemas.openxmlformats.org/officeDocument/2006/relationships/image" Target="../media/image5.png"/>
<Relationship Id="rId6" Type="http://schemas.openxmlformats.org/officeDocument/2006/relationships/hyperlink" Target="mailto:educators@boundless.com" TargetMode="External"/>
<Relationship Id="rId7" Type="http://schemas.openxmlformats.org/officeDocument/2006/relationships/hyperlink" Target="http://boundless.com/teaching-platform" TargetMode="External"/>
<Relationship Id="rId1" Type="http://schemas.openxmlformats.org/officeDocument/2006/relationships/slideLayout" Target="../slideLayouts/slideLayout2.xml"/>
<Relationship Id="rId2" Type="http://schemas.openxmlformats.org/officeDocument/2006/relationships/image" Target="../media/image4.png"/>
</Relationships>

</file>

<file path=ppt/slides/_rels/slide3.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image" Target="../media/image2.png"/>
<Relationship Id="rId5" Type="http://schemas.openxmlformats.org/officeDocument/2006/relationships/image" Target="../media/image5.png"/>
<Relationship Id="rId1" Type="http://schemas.openxmlformats.org/officeDocument/2006/relationships/slideLayout" Target="../slideLayouts/slideLayout3.xml"/>
<Relationship Id="rId2" Type="http://schemas.openxmlformats.org/officeDocument/2006/relationships/image" Target="../media/image6.jpg"/>
</Relationships>

</file>

<file path=ppt/slides/_rels/slide4.xml.rels><?xml version="1.0" encoding="UTF-8" standalone="yes"?>
<Relationships xmlns="http://schemas.openxmlformats.org/package/2006/relationships">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hyperlink" Target="http://www.www/boundless.com/economics?campaign_content=book_1515_section_125&amp;campaign_term=Economics&amp;utm_campaign=powerpoint&amp;utm_medium=direct&amp;utm_source=boundless" TargetMode="External"/>
<Relationship Id="rId1" Type="http://schemas.openxmlformats.org/officeDocument/2006/relationships/slideLayout" Target="../slideLayouts/slideLayout4.xml"/>
<Relationship Id="rId2" Type="http://schemas.openxmlformats.org/officeDocument/2006/relationships/image" Target="../media/image7.jpg"/>
<Relationship Id="rId6" Target="../media/image8.png" Type="http://schemas.openxmlformats.org/officeDocument/2006/relationships/image"/>
</Relationships>

</file>

<file path=ppt/slides/_rels/slide5.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gains-from-trade-125/exports-the-economic-impacts-of-selling-goods-to-other-countries-496-12592?campaign_content=book_1515_section_125&amp;campaign_term=Economics&amp;utm_campaign=powerpoint&amp;utm_medium=direct&amp;utm_source=boundless" TargetMode="External"/>
<Relationship Id="rId5" Type="http://schemas.openxmlformats.org/officeDocument/2006/relationships/hyperlink" Target="www/boundless.com/image/exports?campaign_content=book_1515_section_125&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5.xml"/>
<Relationship Id="rId2" Type="http://schemas.openxmlformats.org/officeDocument/2006/relationships/image" Target="../media/image5.png"/>
<Relationship Id="rId7" Target="../media/image8.png" Type="http://schemas.openxmlformats.org/officeDocument/2006/relationships/image"/>
</Relationships>

</file>

<file path=ppt/slides/_rels/slide6.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gains-from-trade-125/imports-the-economics-impacts-of-buying-goods-from-other-countries-497-12593?campaign_content=book_1515_section_125&amp;campaign_term=Economics&amp;utm_campaign=powerpoint&amp;utm_medium=direct&amp;utm_source=boundless" TargetMode="External"/>
<Relationship Id="rId5" Type="http://schemas.openxmlformats.org/officeDocument/2006/relationships/hyperlink" Target="www/boundless.com/image/imports?campaign_content=book_1515_section_125&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6.xml"/>
<Relationship Id="rId2" Type="http://schemas.openxmlformats.org/officeDocument/2006/relationships/image" Target="../media/image5.png"/>
<Relationship Id="rId7" Target="../media/image10.png" Type="http://schemas.openxmlformats.org/officeDocument/2006/relationships/image"/>
</Relationships>

</file>

<file path=ppt/slides/_rels/slide7.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gains-from-trade-125/costs-of-trade-498-12594?campaign_content=book_1515_section_125&amp;campaign_term=Economics&amp;utm_campaign=powerpoint&amp;utm_medium=direct&amp;utm_source=boundless" TargetMode="External"/>
<Relationship Id="rId5" Type="http://schemas.openxmlformats.org/officeDocument/2006/relationships/hyperlink" Target="www/boundless.com/image/tariffs?campaign_content=book_1515_section_125&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7.xml"/>
<Relationship Id="rId2" Type="http://schemas.openxmlformats.org/officeDocument/2006/relationships/image" Target="../media/image5.png"/>
<Relationship Id="rId7" Target="../media/image11.png" Type="http://schemas.openxmlformats.org/officeDocument/2006/relationships/image"/>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8.xml"/>
<Relationship Id="rId2" Type="http://schemas.openxmlformats.org/officeDocument/2006/relationships/image" Target="../media/image2.png"/>
<Relationship Id="rId3" Type="http://schemas.openxmlformats.org/officeDocument/2006/relationships/image" Target="../media/image5.png"/>
</Relationships>

</file>

<file path=ppt/slides/_rels/slide9.xml.rels><?xml version="1.0" encoding="UTF-8" standalone="yes"?>
<Relationships xmlns="http://schemas.openxmlformats.org/package/2006/relationships">
<Relationship Id="rId1" Type="http://schemas.openxmlformats.org/officeDocument/2006/relationships/slideLayout" Target="../slideLayouts/slideLayout9.xml"/>
<Relationship Id="rId2" Type="http://schemas.openxmlformats.org/officeDocument/2006/relationships/image" Target="../media/image2.png"/>
<Relationship Id="rId3" Type="http://schemas.openxmlformats.org/officeDocument/2006/relationships/image" Target="../media/image5.png"/>
</Relationships>

</file>

<file path=ppt/slides/_rels/slide10.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en.wikipedia.org/wiki/File:Key_export_markets.png" TargetMode="External"/>
<Relationship Id="rId5" Type="http://schemas.openxmlformats.org/officeDocument/2006/relationships/hyperlink" Target="www/boundless.com/image/exports?campaign_content=book_1515_section_125&amp;campaign_term=Economics&amp;utm_campaign=powerpoint&amp;utm_medium=direct&amp;utm_source=boundless" TargetMode="External"/>
<Relationship Id="rId6" Type="http://schemas.openxmlformats.org/officeDocument/2006/relationships/image" Target="../media/image12.jpg"/>
<Relationship Id="rId1" Type="http://schemas.openxmlformats.org/officeDocument/2006/relationships/slideLayout" Target="../slideLayouts/slideLayout10.xml"/>
<Relationship Id="rId2" Type="http://schemas.openxmlformats.org/officeDocument/2006/relationships/image" Target="../media/image5.png"/>
<Relationship Id="rId7" Target="../media/image8.png" Type="http://schemas.openxmlformats.org/officeDocument/2006/relationships/image"/>
</Relationships>

</file>

<file path=ppt/slides/_rels/slide11.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en.wikipedia.org/wiki/File:Key_import_sources.png" TargetMode="External"/>
<Relationship Id="rId5" Type="http://schemas.openxmlformats.org/officeDocument/2006/relationships/hyperlink" Target="www/boundless.com/image/imports?campaign_content=book_1515_section_125&amp;campaign_term=Economics&amp;utm_campaign=powerpoint&amp;utm_medium=direct&amp;utm_source=boundless" TargetMode="External"/>
<Relationship Id="rId6" Type="http://schemas.openxmlformats.org/officeDocument/2006/relationships/image" Target="../media/image12.jpg"/>
<Relationship Id="rId1" Type="http://schemas.openxmlformats.org/officeDocument/2006/relationships/slideLayout" Target="../slideLayouts/slideLayout11.xml"/>
<Relationship Id="rId2" Type="http://schemas.openxmlformats.org/officeDocument/2006/relationships/image" Target="../media/image5.png"/>
<Relationship Id="rId7" Target="../media/image10.png" Type="http://schemas.openxmlformats.org/officeDocument/2006/relationships/image"/>
</Relationships>

</file>

<file path=ppt/slides/_rels/slide12.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en.wikipedia.org/wiki/File:EffectOfTariff.svg" TargetMode="External"/>
<Relationship Id="rId5" Type="http://schemas.openxmlformats.org/officeDocument/2006/relationships/hyperlink" Target="www/boundless.com/image/tariffs?campaign_content=book_1515_section_125&amp;campaign_term=Economics&amp;utm_campaign=powerpoint&amp;utm_medium=direct&amp;utm_source=boundless" TargetMode="External"/>
<Relationship Id="rId6" Type="http://schemas.openxmlformats.org/officeDocument/2006/relationships/image" Target="../media/image12.jpg"/>
<Relationship Id="rId1" Type="http://schemas.openxmlformats.org/officeDocument/2006/relationships/slideLayout" Target="../slideLayouts/slideLayout12.xml"/>
<Relationship Id="rId2" Type="http://schemas.openxmlformats.org/officeDocument/2006/relationships/image" Target="../media/image5.png"/>
<Relationship Id="rId7" Target="../media/image11.png" Type="http://schemas.openxmlformats.org/officeDocument/2006/relationships/image"/>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5.png"/>
</Relationships>

</file>

<file path=ppt/slides/_rels/slide14.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14.xml"/>
<Relationship Id="rId2" Type="http://schemas.openxmlformats.org/officeDocument/2006/relationships/image" Target="../media/image5.png"/>
</Relationships>

</file>

<file path=ppt/slides/_rels/slide15.xml.rels><?xml version="1.0" encoding="UTF-8" standalone="yes"?>
<Relationships xmlns="http://schemas.openxmlformats.org/package/2006/relationships">
<Relationship Id="rId1" Type="http://schemas.openxmlformats.org/officeDocument/2006/relationships/slideLayout" Target="../slideLayouts/slideLayout15.xml"/>
<Relationship Id="rId2" Type="http://schemas.openxmlformats.org/officeDocument/2006/relationships/image" Target="../media/image2.png"/>
<Relationship Id="rId3" Type="http://schemas.openxmlformats.org/officeDocument/2006/relationships/image" Target="../media/image5.png"/>
</Relationships>

</file>

<file path=ppt/slides/_rels/slide16.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16.xml"/>
<Relationship Id="rId2" Type="http://schemas.openxmlformats.org/officeDocument/2006/relationships/image" Target="../media/image5.png"/>
</Relationships>

</file>

<file path=ppt/slides/_rels/slide17.xml.rels><?xml version="1.0" encoding="UTF-8" standalone="yes"?>
<Relationships xmlns="http://schemas.openxmlformats.org/package/2006/relationships">
<Relationship Id="rId1" Type="http://schemas.openxmlformats.org/officeDocument/2006/relationships/slideLayout" Target="../slideLayouts/slideLayout17.xml"/>
<Relationship Id="rId2" Type="http://schemas.openxmlformats.org/officeDocument/2006/relationships/image" Target="../media/image2.png"/>
<Relationship Id="rId3" Type="http://schemas.openxmlformats.org/officeDocument/2006/relationships/image" Target="../media/image5.png"/>
</Relationships>

</file>

<file path=ppt/slides/_rels/slide18.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9.xml.rels><?xml version="1.0" encoding="UTF-8" standalone="yes"?>
<Relationships xmlns="http://schemas.openxmlformats.org/package/2006/relationships">
<Relationship Id="rId20" Type="http://schemas.openxmlformats.org/officeDocument/2006/relationships/hyperlink" Target="http://creativecommons.org/licenses/by-sa/3.0/" TargetMode="External"/>
<Relationship Id="rId21" Type="http://schemas.openxmlformats.org/officeDocument/2006/relationships/hyperlink" Target="http://en.wiktionary.org/wiki/protectionism" TargetMode="External"/>
<Relationship Id="rId22" Type="http://schemas.openxmlformats.org/officeDocument/2006/relationships/hyperlink" Target="http://creativecommons.org/licenses/by-sa/3.0/" TargetMode="External"/>
<Relationship Id="rId23" Type="http://schemas.openxmlformats.org/officeDocument/2006/relationships/hyperlink" Target="http://en.wikipedia.org/wiki/Free_trade" TargetMode="External"/>
<Relationship Id="rId24" Type="http://schemas.openxmlformats.org/officeDocument/2006/relationships/hyperlink" Target="http://creativecommons.org/licenses/by-sa/3.0/" TargetMode="External"/>
<Relationship Id="rId25" Type="http://schemas.openxmlformats.org/officeDocument/2006/relationships/hyperlink" Target="http://en.wikipedia.org/wiki/Free_trade" TargetMode="External"/>
<Relationship Id="rId26" Type="http://schemas.openxmlformats.org/officeDocument/2006/relationships/hyperlink" Target="http://creativecommons.org/licenses/by-sa/3.0/" TargetMode="External"/>
<Relationship Id="rId27" Type="http://schemas.openxmlformats.org/officeDocument/2006/relationships/hyperlink" Target="http://en.wiktionary.org/wiki/welfare" TargetMode="External"/>
<Relationship Id="rId28" Type="http://schemas.openxmlformats.org/officeDocument/2006/relationships/hyperlink" Target="http://creativecommons.org/licenses/by-sa/3.0/" TargetMode="External"/>
<Relationship Id="rId29" Type="http://schemas.openxmlformats.org/officeDocument/2006/relationships/hyperlink" Target="http://en.wiktionary.org/wiki/tariff" TargetMode="External"/>
<Relationship Id="rId1" Type="http://schemas.openxmlformats.org/officeDocument/2006/relationships/slideLayout" Target="../slideLayouts/slideLayout19.xml"/>
<Relationship Id="rId2" Type="http://schemas.openxmlformats.org/officeDocument/2006/relationships/hyperlink" Target="http://creativecommons.org/licenses/by-sa/3.0/" TargetMode="External"/>
<Relationship Id="rId3" Type="http://schemas.openxmlformats.org/officeDocument/2006/relationships/hyperlink" Target="http://en.wikipedia.org/wiki/Export" TargetMode="External"/>
<Relationship Id="rId4" Type="http://schemas.openxmlformats.org/officeDocument/2006/relationships/hyperlink" Target="http://creativecommons.org/licenses/by-sa/3.0/" TargetMode="External"/>
<Relationship Id="rId5" Type="http://schemas.openxmlformats.org/officeDocument/2006/relationships/hyperlink" Target="http://en.wikipedia.org/wiki/International_trade" TargetMode="External"/>
<Relationship Id="rId30" Type="http://schemas.openxmlformats.org/officeDocument/2006/relationships/hyperlink" Target="http://creativecommons.org/licenses/by-sa/3.0/" TargetMode="External"/>
<Relationship Id="rId31" Type="http://schemas.openxmlformats.org/officeDocument/2006/relationships/hyperlink" Target="http://en.wiktionary.org/wiki/free+trade" TargetMode="External"/>
<Relationship Id="rId32" Type="http://schemas.openxmlformats.org/officeDocument/2006/relationships/hyperlink" Target="http://en.wikipedia.org/wiki/Import" TargetMode="External"/>
<Relationship Id="rId9" Type="http://schemas.openxmlformats.org/officeDocument/2006/relationships/hyperlink" Target="http://en.wiktionary.org/wiki/trade" TargetMode="External"/>
<Relationship Id="rId6" Type="http://schemas.openxmlformats.org/officeDocument/2006/relationships/hyperlink" Target="http://creativecommons.org/licenses/by-sa/3.0/" TargetMode="External"/>
<Relationship Id="rId7" Type="http://schemas.openxmlformats.org/officeDocument/2006/relationships/hyperlink" Target="http://en.wiktionary.org/wiki/export" TargetMode="External"/>
<Relationship Id="rId8" Type="http://schemas.openxmlformats.org/officeDocument/2006/relationships/hyperlink" Target="http://creativecommons.org/licenses/by-sa/3.0/" TargetMode="External"/>
<Relationship Id="rId33" Type="http://schemas.openxmlformats.org/officeDocument/2006/relationships/hyperlink" Target="http://creativecommons.org/licenses/by-sa/3.0/" TargetMode="External"/>
<Relationship Id="rId34" Type="http://schemas.openxmlformats.org/officeDocument/2006/relationships/hyperlink" Target="http://en.wikipedia.org/wiki/Export" TargetMode="External"/>
<Relationship Id="rId35" Type="http://schemas.openxmlformats.org/officeDocument/2006/relationships/image" Target="../media/image2.png"/>
<Relationship Id="rId36" Type="http://schemas.openxmlformats.org/officeDocument/2006/relationships/image" Target="../media/image5.png"/>
<Relationship Id="rId10" Type="http://schemas.openxmlformats.org/officeDocument/2006/relationships/hyperlink" Target="http://creativecommons.org/licenses/by-sa/3.0/" TargetMode="External"/>
<Relationship Id="rId11" Type="http://schemas.openxmlformats.org/officeDocument/2006/relationships/hyperlink" Target="http://en.wikipedia.org/wiki/International_trade" TargetMode="External"/>
<Relationship Id="rId12" Type="http://schemas.openxmlformats.org/officeDocument/2006/relationships/hyperlink" Target="http://creativecommons.org/licenses/by-sa/3.0/" TargetMode="External"/>
<Relationship Id="rId13" Type="http://schemas.openxmlformats.org/officeDocument/2006/relationships/hyperlink" Target="http://en.wikipedia.org/wiki/Protectionism" TargetMode="External"/>
<Relationship Id="rId14" Type="http://schemas.openxmlformats.org/officeDocument/2006/relationships/hyperlink" Target="http://creativecommons.org/licenses/by-sa/3.0/" TargetMode="External"/>
<Relationship Id="rId15" Type="http://schemas.openxmlformats.org/officeDocument/2006/relationships/hyperlink" Target="http://en.wikipedia.org/wiki/Imports" TargetMode="External"/>
<Relationship Id="rId16" Type="http://schemas.openxmlformats.org/officeDocument/2006/relationships/hyperlink" Target="http://creativecommons.org/licenses/by-sa/3.0/" TargetMode="External"/>
<Relationship Id="rId17" Type="http://schemas.openxmlformats.org/officeDocument/2006/relationships/hyperlink" Target="http://en.wiktionary.org/wiki/import" TargetMode="External"/>
<Relationship Id="rId18" Type="http://schemas.openxmlformats.org/officeDocument/2006/relationships/hyperlink" Target="http://creativecommons.org/licenses/by-sa/3.0/" TargetMode="External"/>
<Relationship Id="rId19" Type="http://schemas.openxmlformats.org/officeDocument/2006/relationships/hyperlink" Target="http://en.wiktionary.org/wiki/trad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9200" y="4800600"/>
            <a:ext cx="3581400" cy="381000"/>
          </a:xfrm>
        </p:spPr>
        <p:txBody>
          <a:bodyPr/>
          <a:lstStyle/>
          <a:p>
            <a:r>
              <a:rPr lang="en-US" dirty="0" smtClean="0"/>
              <a:t>Boundless Lecture Slides</a:t>
            </a:r>
            <a:endParaRPr lang="en-US" dirty="0"/>
          </a:p>
        </p:txBody>
      </p:sp>
      <p:sp>
        <p:nvSpPr>
          <p:cNvPr id="4"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5"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8"/>
          <p:cNvSpPr>
            <a:spLocks/>
          </p:cNvSpPr>
          <p:nvPr/>
        </p:nvSpPr>
        <p:spPr bwMode="auto">
          <a:xfrm>
            <a:off x="4572000" y="6578600"/>
            <a:ext cx="3708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7"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Rectangle 8"/>
          <p:cNvSpPr>
            <a:spLocks/>
          </p:cNvSpPr>
          <p:nvPr/>
        </p:nvSpPr>
        <p:spPr bwMode="auto">
          <a:xfrm>
            <a:off x="304800" y="65532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l"/>
            <a:r>
              <a:rPr lang="en-US" sz="1200" dirty="0" smtClean="0">
                <a:solidFill>
                  <a:srgbClr val="828282"/>
                </a:solidFill>
                <a:latin typeface="Arial" charset="0"/>
                <a:ea typeface="ＭＳ Ｐゴシック" charset="0"/>
                <a:sym typeface="Helvetica Neue" charset="0"/>
              </a:rPr>
              <a:t>Available on the Boundless Teaching Platform</a:t>
            </a:r>
            <a:endParaRPr lang="en-US" sz="1200" dirty="0">
              <a:solidFill>
                <a:srgbClr val="828282"/>
              </a:solidFill>
              <a:latin typeface="Arial" charset="0"/>
              <a:ea typeface="ＭＳ Ｐゴシック" charset="0"/>
              <a:sym typeface="Helvetica Neue" charset="0"/>
            </a:endParaRPr>
          </a:p>
        </p:txBody>
      </p:sp>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5106988"/>
            <a:ext cx="4648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425312893"/>
      </p:ext>
    </p:extLst>
  </p:cSld>
  <p:clrMapOvr>
    <a:masterClrMapping/>
  </p:clrMapOvr>
  <p:transition xmlns:p14="http://schemas.microsoft.com/office/powerpoint/2010/mai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AutoShape 1"/>
          <p:cNvSpPr>
            <a:spLocks/>
          </p:cNvSpPr>
          <p:nvPr/>
        </p:nvSpPr>
        <p:spPr bwMode="auto">
          <a:xfrm>
            <a:off x="0" y="0"/>
            <a:ext cx="3048000" cy="6858000"/>
          </a:xfrm>
          <a:prstGeom prst="roundRect">
            <a:avLst>
              <a:gd name="adj" fmla="val 755"/>
            </a:avLst>
          </a:prstGeom>
          <a:solidFill>
            <a:schemeClr val="accent1"/>
          </a:solidFill>
          <a:ln w="6350">
            <a:solidFill>
              <a:srgbClr val="C5C5C5"/>
            </a:solidFill>
            <a:miter lim="800000"/>
            <a:headEnd/>
            <a:tailEnd/>
          </a:ln>
        </p:spPr>
        <p:txBody>
          <a:bodyPr lIns="0" tIns="0" rIns="0" bIns="0"/>
          <a:lstStyle/>
          <a:p>
            <a:endParaRPr lang="en-US" dirty="0"/>
          </a:p>
        </p:txBody>
      </p:sp>
      <p:sp>
        <p:nvSpPr>
          <p:cNvPr id="2" name="Title 1"/>
          <p:cNvSpPr>
            <a:spLocks noGrp="1"/>
          </p:cNvSpPr>
          <p:nvPr>
            <p:ph type="title"/>
          </p:nvPr>
        </p:nvSpPr>
        <p:spPr/>
        <p:txBody>
          <a:bodyPr/>
          <a:lstStyle/>
          <a:p>
            <a:r>
              <a:rPr lang="en-US" smtClean="0"/>
              <a:t>Using Boundless Presentations</a:t>
            </a:r>
            <a:endParaRPr lang="en-US" dirty="0"/>
          </a:p>
        </p:txBody>
      </p:sp>
      <p:sp>
        <p:nvSpPr>
          <p:cNvPr id="23" name="Text Placeholder 22"/>
          <p:cNvSpPr>
            <a:spLocks noGrp="1"/>
          </p:cNvSpPr>
          <p:nvPr>
            <p:ph type="body" sz="quarter" idx="10"/>
          </p:nvPr>
        </p:nvSpPr>
        <p:spPr/>
        <p:txBody>
          <a:bodyPr/>
          <a:lstStyle/>
          <a:p>
            <a:r>
              <a:rPr lang="en-US" dirty="0" smtClean="0"/>
              <a:t>The Appendix</a:t>
            </a:r>
          </a:p>
          <a:p>
            <a:pPr lvl="1"/>
            <a:r>
              <a:rPr lang="en-US" dirty="0" smtClean="0"/>
              <a:t>The appendix is for you to use to add depth and breadth to your lectures. You can simply drag and drop slides from the appendix into the main presentation to make for a richer lecture experience.</a:t>
            </a:r>
            <a:endParaRPr lang="en-US" dirty="0"/>
          </a:p>
        </p:txBody>
      </p:sp>
      <p:sp>
        <p:nvSpPr>
          <p:cNvPr id="4"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5"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pic>
        <p:nvPicPr>
          <p:cNvPr id="7" name="Picture 8"/>
          <p:cNvPicPr>
            <a:picLocks noChangeAspect="1" noChangeArrowheads="1"/>
          </p:cNvPicPr>
          <p:nvPr/>
        </p:nvPicPr>
        <p:blipFill>
          <a:blip r:embed="rId2">
            <a:extLst>
              <a:ext uri="{28A0092B-C50C-407E-A947-70E740481C1C}">
                <a14:useLocalDpi xmlns:a14="http://schemas.microsoft.com/office/drawing/2010/main" val="0"/>
              </a:ext>
            </a:extLst>
          </a:blip>
          <a:srcRect t="598" r="246" b="369"/>
          <a:stretch>
            <a:fillRect/>
          </a:stretch>
        </p:blipFill>
        <p:spPr bwMode="auto">
          <a:xfrm>
            <a:off x="3267075" y="3544887"/>
            <a:ext cx="2571750" cy="209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 name="Picture 9"/>
          <p:cNvPicPr>
            <a:picLocks noChangeAspect="1" noChangeArrowheads="1"/>
          </p:cNvPicPr>
          <p:nvPr/>
        </p:nvPicPr>
        <p:blipFill>
          <a:blip r:embed="rId3">
            <a:extLst>
              <a:ext uri="{28A0092B-C50C-407E-A947-70E740481C1C}">
                <a14:useLocalDpi xmlns:a14="http://schemas.microsoft.com/office/drawing/2010/main" val="0"/>
              </a:ext>
            </a:extLst>
          </a:blip>
          <a:srcRect b="1579"/>
          <a:stretch>
            <a:fillRect/>
          </a:stretch>
        </p:blipFill>
        <p:spPr bwMode="auto">
          <a:xfrm>
            <a:off x="3429000" y="1219200"/>
            <a:ext cx="2401888"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Line 6"/>
          <p:cNvSpPr>
            <a:spLocks noChangeShapeType="1"/>
          </p:cNvSpPr>
          <p:nvPr/>
        </p:nvSpPr>
        <p:spPr bwMode="auto">
          <a:xfrm>
            <a:off x="3429000" y="762000"/>
            <a:ext cx="54943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2" name="Text Placeholder 10"/>
          <p:cNvSpPr txBox="1">
            <a:spLocks/>
          </p:cNvSpPr>
          <p:nvPr/>
        </p:nvSpPr>
        <p:spPr>
          <a:xfrm>
            <a:off x="6019800" y="3581400"/>
            <a:ext cx="2819400" cy="1828800"/>
          </a:xfrm>
          <a:prstGeom prst="rect">
            <a:avLst/>
          </a:prstGeom>
        </p:spPr>
        <p:txBody>
          <a:bodyPr vert="horz" lIns="0" tIns="0" rIns="0" bIns="0"/>
          <a:lstStyle>
            <a:lvl1pPr marL="342900" indent="-342900" algn="l" rtl="0" eaLnBrk="1" fontAlgn="base" hangingPunct="1">
              <a:spcBef>
                <a:spcPts val="800"/>
              </a:spcBef>
              <a:spcAft>
                <a:spcPct val="0"/>
              </a:spcAft>
              <a:defRPr sz="1400">
                <a:solidFill>
                  <a:schemeClr val="tx2"/>
                </a:solidFill>
                <a:latin typeface="+mn-lt"/>
                <a:ea typeface="+mn-ea"/>
                <a:cs typeface="+mn-cs"/>
                <a:sym typeface="Helvetica Neue" charset="0"/>
              </a:defRPr>
            </a:lvl1pPr>
            <a:lvl2pPr marL="0" indent="0" algn="l" rtl="0" eaLnBrk="1" fontAlgn="base" hangingPunct="1">
              <a:spcBef>
                <a:spcPts val="400"/>
              </a:spcBef>
              <a:spcAft>
                <a:spcPct val="0"/>
              </a:spcAft>
              <a:buClr>
                <a:srgbClr val="828282"/>
              </a:buClr>
              <a:buSzPct val="100000"/>
              <a:buFont typeface="Arial" charset="0"/>
              <a:buNone/>
              <a:defRPr sz="1000">
                <a:solidFill>
                  <a:srgbClr val="828282"/>
                </a:solidFill>
                <a:latin typeface="Arial" charset="0"/>
                <a:ea typeface="+mn-ea"/>
                <a:cs typeface="+mn-cs"/>
                <a:sym typeface="Arial" charset="0"/>
              </a:defRPr>
            </a:lvl2pPr>
            <a:lvl3pPr marL="393700" indent="-127000" algn="l" rtl="0" eaLnBrk="1" fontAlgn="base" hangingPunct="1">
              <a:spcBef>
                <a:spcPts val="600"/>
              </a:spcBef>
              <a:spcAft>
                <a:spcPct val="0"/>
              </a:spcAft>
              <a:buClr>
                <a:srgbClr val="828282"/>
              </a:buClr>
              <a:buSzPct val="100000"/>
              <a:buFont typeface="Helvetica Neue" charset="0"/>
              <a:buChar char="-"/>
              <a:defRPr sz="1200">
                <a:solidFill>
                  <a:srgbClr val="828282"/>
                </a:solidFill>
                <a:latin typeface="+mn-lt"/>
                <a:ea typeface="+mn-ea"/>
                <a:cs typeface="+mn-cs"/>
                <a:sym typeface="Helvetica Neue" charset="0"/>
              </a:defRPr>
            </a:lvl3pPr>
            <a:lvl4pPr marL="15621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4pPr>
            <a:lvl5pPr marL="20193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5pPr>
            <a:lvl6pPr marL="24765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6pPr>
            <a:lvl7pPr marL="29337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7pPr>
            <a:lvl8pPr marL="33909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8pPr>
            <a:lvl9pPr marL="38481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9pPr>
          </a:lstStyle>
          <a:p>
            <a:r>
              <a:rPr lang="en-US" dirty="0" smtClean="0"/>
              <a:t>Free to edit, share, and copy</a:t>
            </a:r>
          </a:p>
          <a:p>
            <a:pPr lvl="1">
              <a:lnSpc>
                <a:spcPct val="110000"/>
              </a:lnSpc>
            </a:pPr>
            <a:r>
              <a:rPr lang="en-US" dirty="0" smtClean="0"/>
              <a:t>Feel free to edit, share, and make as many copies of the Boundless presentations as you like. We encourage you to take these presentations and make them your own.</a:t>
            </a:r>
            <a:endParaRPr lang="en-US" dirty="0"/>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TextBox 16"/>
          <p:cNvSpPr txBox="1"/>
          <p:nvPr/>
        </p:nvSpPr>
        <p:spPr>
          <a:xfrm>
            <a:off x="228600" y="304800"/>
            <a:ext cx="2590800" cy="2784353"/>
          </a:xfrm>
          <a:prstGeom prst="rect">
            <a:avLst/>
          </a:prstGeom>
          <a:noFill/>
        </p:spPr>
        <p:txBody>
          <a:bodyPr wrap="square" lIns="0" tIns="0" rIns="0" bIns="0" rtlCol="0">
            <a:spAutoFit/>
          </a:bodyPr>
          <a:lstStyle/>
          <a:p>
            <a:pPr algn="l"/>
            <a:r>
              <a:rPr lang="en-US" sz="1800" dirty="0" smtClean="0">
                <a:solidFill>
                  <a:schemeClr val="bg1"/>
                </a:solidFill>
                <a:latin typeface="Arial"/>
                <a:cs typeface="Arial"/>
              </a:rPr>
              <a:t>Boundless Teaching Platform</a:t>
            </a:r>
          </a:p>
          <a:p>
            <a:pPr algn="l">
              <a:lnSpc>
                <a:spcPct val="110000"/>
              </a:lnSpc>
              <a:spcBef>
                <a:spcPts val="800"/>
              </a:spcBef>
            </a:pPr>
            <a:r>
              <a:rPr lang="en-US" sz="800" dirty="0">
                <a:solidFill>
                  <a:srgbClr val="FFFFFF"/>
                </a:solidFill>
                <a:latin typeface="Arial" charset="0"/>
                <a:ea typeface="ＭＳ Ｐゴシック" charset="0"/>
                <a:sym typeface="Helvetica Neue" charset="0"/>
              </a:rPr>
              <a:t>Boundless empowers educators to engage their students with affordable, customizable textbooks and intuitive teaching tools. The free Boundless Teaching Platform gives educators the ability to customize textbooks in more than 20 subjects that align to hundreds of popular titles. Get started by using high quality Boundless books, or make switching to our platform easier by building from Boundless content pre-organized to match the assigned textbook. This platform gives educators the tools they need to assign readings and assessments, monitor student activity, and lead their classes with pre-made teaching resources.</a:t>
            </a:r>
          </a:p>
          <a:p>
            <a:pPr algn="l">
              <a:spcBef>
                <a:spcPts val="800"/>
              </a:spcBef>
            </a:pPr>
            <a:r>
              <a:rPr lang="en-US" sz="800" dirty="0">
                <a:solidFill>
                  <a:srgbClr val="FFFFFF"/>
                </a:solidFill>
                <a:latin typeface="Helvetica Neue" charset="0"/>
                <a:ea typeface="ＭＳ Ｐゴシック" charset="0"/>
                <a:sym typeface="Helvetica Neue" charset="0"/>
              </a:rPr>
              <a:t>Get started now at:</a:t>
            </a:r>
          </a:p>
          <a:p>
            <a:pPr algn="l"/>
            <a:endParaRPr lang="en-US" sz="1800" dirty="0">
              <a:solidFill>
                <a:schemeClr val="bg1"/>
              </a:solidFill>
              <a:latin typeface="Arial"/>
              <a:cs typeface="Arial"/>
            </a:endParaRPr>
          </a:p>
        </p:txBody>
      </p:sp>
      <p:sp>
        <p:nvSpPr>
          <p:cNvPr id="19" name="TextBox 18"/>
          <p:cNvSpPr txBox="1"/>
          <p:nvPr/>
        </p:nvSpPr>
        <p:spPr>
          <a:xfrm>
            <a:off x="228600" y="5867400"/>
            <a:ext cx="2590800" cy="340606"/>
          </a:xfrm>
          <a:prstGeom prst="rect">
            <a:avLst/>
          </a:prstGeom>
          <a:noFill/>
        </p:spPr>
        <p:txBody>
          <a:bodyPr wrap="square" lIns="0" tIns="0" rIns="0" bIns="0" rtlCol="0">
            <a:spAutoFit/>
          </a:bodyPr>
          <a:lstStyle/>
          <a:p>
            <a:pPr algn="l">
              <a:lnSpc>
                <a:spcPct val="110000"/>
              </a:lnSpc>
              <a:spcBef>
                <a:spcPts val="800"/>
              </a:spcBef>
            </a:pPr>
            <a:r>
              <a:rPr lang="en-US" sz="800" dirty="0" smtClean="0">
                <a:solidFill>
                  <a:srgbClr val="FFFFFF"/>
                </a:solidFill>
                <a:latin typeface="Arial" charset="0"/>
                <a:ea typeface="ＭＳ Ｐゴシック" charset="0"/>
                <a:sym typeface="Helvetica Neue" charset="0"/>
              </a:rPr>
              <a:t>If you have any questions or problems please email:</a:t>
            </a:r>
          </a:p>
          <a:p>
            <a:pPr algn="l">
              <a:lnSpc>
                <a:spcPct val="80000"/>
              </a:lnSpc>
              <a:spcBef>
                <a:spcPts val="800"/>
              </a:spcBef>
            </a:pPr>
            <a:r>
              <a:rPr lang="en-US" sz="800" dirty="0" err="1" smtClean="0">
                <a:solidFill>
                  <a:srgbClr val="FFFFFF"/>
                </a:solidFill>
                <a:latin typeface="Arial" charset="0"/>
                <a:ea typeface="ＭＳ Ｐゴシック" charset="0"/>
                <a:cs typeface="Arial"/>
                <a:sym typeface="Helvetica Neue" charset="0"/>
                <a:hlinkClick r:id="rId6"/>
              </a:rPr>
              <a:t>educators@boundless.com</a:t>
            </a:r>
            <a:endParaRPr lang="en-US" sz="1800" dirty="0">
              <a:solidFill>
                <a:schemeClr val="bg1"/>
              </a:solidFill>
              <a:latin typeface="Arial"/>
              <a:cs typeface="Arial"/>
            </a:endParaRPr>
          </a:p>
        </p:txBody>
      </p:sp>
      <p:sp>
        <p:nvSpPr>
          <p:cNvPr id="3" name="TextBox 2"/>
          <p:cNvSpPr txBox="1"/>
          <p:nvPr/>
        </p:nvSpPr>
        <p:spPr>
          <a:xfrm>
            <a:off x="228600" y="2819400"/>
            <a:ext cx="2590800" cy="123111"/>
          </a:xfrm>
          <a:prstGeom prst="rect">
            <a:avLst/>
          </a:prstGeom>
          <a:noFill/>
        </p:spPr>
        <p:txBody>
          <a:bodyPr wrap="square" lIns="0" tIns="0" rIns="0" bIns="0" rtlCol="0">
            <a:spAutoFit/>
          </a:bodyPr>
          <a:lstStyle/>
          <a:p>
            <a:pPr algn="l"/>
            <a:r>
              <a:rPr lang="en-US" sz="800" dirty="0" smtClean="0">
                <a:latin typeface="Arial"/>
                <a:cs typeface="Arial"/>
                <a:hlinkClick r:id="rId7"/>
              </a:rPr>
              <a:t>http://</a:t>
            </a:r>
            <a:r>
              <a:rPr lang="en-US" sz="800" dirty="0" err="1" smtClean="0">
                <a:latin typeface="Arial"/>
                <a:cs typeface="Arial"/>
                <a:hlinkClick r:id="rId7"/>
              </a:rPr>
              <a:t>boundless.com</a:t>
            </a:r>
            <a:r>
              <a:rPr lang="en-US" sz="800" dirty="0" smtClean="0">
                <a:latin typeface="Arial"/>
                <a:cs typeface="Arial"/>
                <a:hlinkClick r:id="rId7"/>
              </a:rPr>
              <a:t>/teaching-platform</a:t>
            </a:r>
            <a:endParaRPr lang="en-US" sz="800" dirty="0">
              <a:latin typeface="Arial"/>
              <a:cs typeface="Arial"/>
            </a:endParaRPr>
          </a:p>
        </p:txBody>
      </p:sp>
    </p:spTree>
    <p:extLst>
      <p:ext uri="{BB962C8B-B14F-4D97-AF65-F5344CB8AC3E}">
        <p14:creationId xmlns:p14="http://schemas.microsoft.com/office/powerpoint/2010/main" val="3377858826"/>
      </p:ext>
    </p:extLst>
  </p:cSld>
  <p:clrMapOvr>
    <a:masterClrMapping/>
  </p:clrMapOvr>
  <p:transition xmlns:p14="http://schemas.microsoft.com/office/powerpoint/2010/mai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BoundlessHQ_smal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48000" cy="6464300"/>
          </a:xfrm>
          <a:prstGeom prst="rect">
            <a:avLst/>
          </a:prstGeom>
        </p:spPr>
      </p:pic>
      <p:sp>
        <p:nvSpPr>
          <p:cNvPr id="16" name="Text Placeholder 15"/>
          <p:cNvSpPr>
            <a:spLocks noGrp="1"/>
          </p:cNvSpPr>
          <p:nvPr>
            <p:ph type="body" sz="quarter" idx="10"/>
          </p:nvPr>
        </p:nvSpPr>
        <p:spPr/>
        <p:txBody>
          <a:bodyPr/>
          <a:lstStyle/>
          <a:p>
            <a:pPr>
              <a:lnSpc>
                <a:spcPct val="110000"/>
              </a:lnSpc>
            </a:pPr>
            <a:r>
              <a:rPr lang="en-US" dirty="0" smtClean="0"/>
              <a:t>Boundless is an innovative technology company making education more affordable and accessible for students everywhere. The company creates the world’s best open educational content in 20+ subjects that align to more than 1,000 popular college textbooks. Boundless integrates learning technology into all its premium books to help students study more efficiently at a fraction of the cost of traditional textbooks. The company also empowers educators to engage their students more effectively through customizable books and intuitive teaching tools as part of the Boundless Teaching Platform. More than 2 million learners access Boundless free and premium content each month across the company’s wide distribution platforms, including its website, </a:t>
            </a:r>
            <a:r>
              <a:rPr lang="en-US" dirty="0" err="1" smtClean="0"/>
              <a:t>iOS</a:t>
            </a:r>
            <a:r>
              <a:rPr lang="en-US" dirty="0" smtClean="0"/>
              <a:t> apps, Kindle books, and </a:t>
            </a:r>
            <a:r>
              <a:rPr lang="en-US" dirty="0" err="1" smtClean="0"/>
              <a:t>iBooks</a:t>
            </a:r>
            <a:r>
              <a:rPr lang="en-US" dirty="0" smtClean="0"/>
              <a:t>. To get started learning or teaching with Boundless, visit </a:t>
            </a:r>
            <a:r>
              <a:rPr lang="en-US" dirty="0" smtClean="0">
                <a:hlinkClick r:id="rId3"/>
              </a:rPr>
              <a:t>boundless.com</a:t>
            </a:r>
            <a:r>
              <a:rPr lang="en-US" dirty="0" smtClean="0"/>
              <a:t>.</a:t>
            </a:r>
            <a:endParaRPr lang="en-US" dirty="0"/>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3429000" y="762000"/>
            <a:ext cx="54943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0" name="Rectangle 9"/>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2"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3"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Title 16"/>
          <p:cNvSpPr>
            <a:spLocks noGrp="1"/>
          </p:cNvSpPr>
          <p:nvPr>
            <p:ph type="title"/>
          </p:nvPr>
        </p:nvSpPr>
        <p:spPr/>
        <p:txBody>
          <a:bodyPr/>
          <a:lstStyle/>
          <a:p>
            <a:r>
              <a:rPr lang="en-US" dirty="0" smtClean="0"/>
              <a:t>About Boundless</a:t>
            </a:r>
            <a:endParaRPr lang="en-US" dirty="0"/>
          </a:p>
        </p:txBody>
      </p:sp>
    </p:spTree>
    <p:extLst>
      <p:ext uri="{BB962C8B-B14F-4D97-AF65-F5344CB8AC3E}">
        <p14:creationId xmlns:p14="http://schemas.microsoft.com/office/powerpoint/2010/main" val="1703359636"/>
      </p:ext>
    </p:extLst>
  </p:cSld>
  <p:clrMapOvr>
    <a:masterClrMapping/>
  </p:clrMapOvr>
  <p:transition xmlns:p14="http://schemas.microsoft.com/office/powerpoint/2010/mai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ectionimage.jpg"/>
          <p:cNvPicPr>
            <a:picLocks noChangeAspect="1"/>
          </p:cNvPicPr>
          <p:nvPr/>
        </p:nvPicPr>
        <p:blipFill>
          <a:blip r:embed="rId6">
            <a:extLst>
              <a:ext uri="{3fe8b3d186b8b753c8c337a2123a4dcb}">
                <a14:useLocalDpi xmlns:a14="http://schemas.microsoft.com/office/drawing/2010/main" val="0"/>
              </a:ext>
            </a:extLst>
          </a:blip>
          <a:stretch>
            <a:fillRect/>
          </a:stretch>
        </p:blipFill>
        <p:spPr>
          <a:xfrm>
            <a:off x="152400" y="1447800"/>
            <a:ext cx="2768600" cy="1030113"/>
          </a:xfrm>
          <a:prstGeom prst="rect">
            <a:avLst/>
          </a:prstGeom>
        </p:spPr>
      </p:pic>
      <p:sp>
        <p:nvSpPr>
          <p:cNvPr id="22" name="Text Placeholder 21"/>
          <p:cNvSpPr>
            <a:spLocks noGrp="1"/>
          </p:cNvSpPr>
          <p:nvPr>
            <p:ph type="body" sz="quarter" idx="10"/>
          </p:nvPr>
        </p:nvSpPr>
        <p:spPr>
          <a:xfrm>
            <a:off x="3231005" y="1371600"/>
            <a:ext cx="5664901" cy="4800600"/>
          </a:xfrm>
        </p:spPr>
        <p:txBody>
          <a:bodyPr/>
          <a:lstStyle/>
          <a:p>
            <a:pPr marL="115888" indent="-115888"/>
            <a:r>
              <a:rPr lang="en-US" dirty="0" smtClean="0"/>
              <a:t>Exports: The Economic Impacts of Selling Goods to Other Countries</a:t>
            </a:r>
          </a:p>
          <a:p>
            <a:pPr marL="115888" indent="-115888"/>
            <a:r>
              <a:rPr lang="en-US" dirty="0" smtClean="0"/>
              <a:t>Imports: The Economics Impacts of Buying Goods from Other Countries</a:t>
            </a:r>
          </a:p>
          <a:p>
            <a:pPr marL="115888" indent="-115888"/>
            <a:r>
              <a:rPr lang="en-US" dirty="0"/>
              <a:t/>
            </a:r>
            <a:r>
              <a:rPr lang="en-US" dirty="0"/>
              <a:t>Costs of Trade</a:t>
            </a:r>
            <a:r>
              <a:rPr lang="en-US" dirty="0"/>
              <a:t> </a:t>
            </a:r>
            <a:endParaRPr lang="en-US" dirty="0" smtClean="0"/>
          </a:p>
        </p:txBody>
      </p:sp>
      <p:sp>
        <p:nvSpPr>
          <p:cNvPr id="21" name="Title 20"/>
          <p:cNvSpPr>
            <a:spLocks noGrp="1"/>
          </p:cNvSpPr>
          <p:nvPr>
            <p:ph type="title"/>
          </p:nvPr>
        </p:nvSpPr>
        <p:spPr>
          <a:xfrm>
            <a:off x="152400" y="381000"/>
            <a:ext cx="8686800" cy="685800"/>
          </a:xfrm>
        </p:spPr>
        <p:txBody>
          <a:bodyPr/>
          <a:lstStyle/>
          <a:p>
            <a:r>
              <a:rPr lang="en-US" dirty="0" smtClean="0"/>
              <a:t>Gains from Trade</a:t>
            </a:r>
            <a:endParaRPr lang="en-US" dirty="0"/>
          </a:p>
        </p:txBody>
      </p:sp>
      <p:sp>
        <p:nvSpPr>
          <p:cNvPr id="5"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Gains from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
        <p:nvSpPr>
          <p:cNvPr id="7" name="Line 6"/>
          <p:cNvSpPr>
            <a:spLocks noChangeShapeType="1"/>
          </p:cNvSpPr>
          <p:nvPr/>
        </p:nvSpPr>
        <p:spPr bwMode="auto">
          <a:xfrm>
            <a:off x="152400" y="1143000"/>
            <a:ext cx="87709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1"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2"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3"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pic>
        <p:nvPicPr>
          <p:cNvPr id="14"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0"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5"/>
              </a:rPr>
              <a:t>www.www/boundless.com/economics?campaign_content=book_1515_section_125&amp;campaign_term=Economics&amp;utm_campaign=powerpoint&amp;utm_medium=direct&amp;utm_source=boundless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Tree>
    <p:extLst>
      <p:ext uri="{BB962C8B-B14F-4D97-AF65-F5344CB8AC3E}">
        <p14:creationId xmlns:p14="http://schemas.microsoft.com/office/powerpoint/2010/main" val="372285756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Export is defined as the act of shipping goods and services out of the port of a country.</a:t>
            </a:r>
          </a:p>
          <a:p>
            <a:pPr marL="115888" indent="-115888"/>
            <a:r>
              <a:rPr lang="en-US" sz="1200" dirty="0" smtClean="0"/>
              <a:t>Legal restrictions and trade barriers are in place internationally to control trade, whether goods are being exported or imported.</a:t>
            </a:r>
          </a:p>
          <a:p>
            <a:pPr marL="115888" indent="-115888"/>
            <a:r>
              <a:rPr lang="en-US" sz="1200" dirty="0" smtClean="0"/>
              <a:t>When legal restrictions and trade barriers are lessened or lifted the producer surplus increases and so does the amount of the goods and services that are exported from the country.</a:t>
            </a:r>
          </a:p>
          <a:p>
            <a:pPr marL="115888" indent="-115888"/>
            <a:r>
              <a:rPr lang="en-US" sz="1200" dirty="0" smtClean="0"/>
              <a:t>Exporting allows a country's producers to gain ownership advantages and develop low-cost and differentiated products.</a:t>
            </a:r>
          </a:p>
          <a:p>
            <a:pPr marL="115888" indent="-115888"/>
            <a:r>
              <a:rPr lang="en-US" sz="1200" dirty="0" smtClean="0"/>
              <a:t>Due to an extra layer in the chain of distribution which squeezes the margins, exporters may have to offer lower prices to the importers than to domestic wholesalers in order to move their product and generate business.</a:t>
            </a:r>
          </a:p>
        </p:txBody>
      </p:sp>
      <p:sp>
        <p:nvSpPr>
          <p:cNvPr id="4" name="Title 3"/>
          <p:cNvSpPr>
            <a:spLocks noGrp="1"/>
          </p:cNvSpPr>
          <p:nvPr>
            <p:ph type="title"/>
          </p:nvPr>
        </p:nvSpPr>
        <p:spPr/>
        <p:txBody>
          <a:bodyPr/>
          <a:lstStyle/>
          <a:p>
            <a:r>
              <a:rPr lang="en-US" dirty="0" smtClean="0"/>
              <a:t>Exports: The Economic Impacts of Selling Goods to Other Countries</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gains-from-trade-125/exports-the-economic-impacts-of-selling-goods-to-other-countries-496-12592?campaign_content=book_1515_section_125&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Exports</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Gains from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3fe8b3d186b8b753c8c337a2123a4dcb}">
                <a14:useLocalDpi xmlns:a14="http://schemas.microsoft.com/office/drawing/2010/main" val="0"/>
              </a:ext>
            </a:extLst>
          </a:blip>
          <a:stretch>
            <a:fillRect/>
          </a:stretch>
        </p:blipFill>
        <p:spPr>
          <a:xfrm>
            <a:off x="6146800" y="1447800"/>
            <a:ext cx="2768600" cy="1030113"/>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Imports are defined as purchases of good or services by a domestic economy from a foreign economy.</a:t>
            </a:r>
          </a:p>
          <a:p>
            <a:pPr marL="115888" indent="-115888"/>
            <a:r>
              <a:rPr lang="en-US" sz="1200" dirty="0" smtClean="0"/>
              <a:t>Protectionism is the economic policy of restraining trade between countries through tariffs on imported goods, restrictive quotas, and government regulations.</a:t>
            </a:r>
          </a:p>
          <a:p>
            <a:pPr marL="115888" indent="-115888"/>
            <a:r>
              <a:rPr lang="en-US" sz="1200" dirty="0" smtClean="0"/>
              <a:t>In most countries, international trade and importing goods represents a significant share of the gross domestic product (GDP).</a:t>
            </a:r>
          </a:p>
          <a:p>
            <a:pPr marL="115888" indent="-115888"/>
            <a:r>
              <a:rPr lang="en-US" sz="1200" dirty="0" smtClean="0"/>
              <a:t>International trade is generally more expensive than domestic trade due to additionally imposed costs, taxes, and tariffs.</a:t>
            </a:r>
          </a:p>
          <a:p>
            <a:pPr marL="115888" indent="-115888"/>
            <a:r>
              <a:rPr lang="en-US" sz="1200" dirty="0" smtClean="0"/>
              <a:t>On a business level, companies take part in direct-imports; a major retailer imports goods from an overseas manufacturer in order to save money.</a:t>
            </a:r>
          </a:p>
        </p:txBody>
      </p:sp>
      <p:sp>
        <p:nvSpPr>
          <p:cNvPr id="4" name="Title 3"/>
          <p:cNvSpPr>
            <a:spLocks noGrp="1"/>
          </p:cNvSpPr>
          <p:nvPr>
            <p:ph type="title"/>
          </p:nvPr>
        </p:nvSpPr>
        <p:spPr/>
        <p:txBody>
          <a:bodyPr/>
          <a:lstStyle/>
          <a:p>
            <a:r>
              <a:rPr lang="en-US" dirty="0" smtClean="0"/>
              <a:t>Imports: The Economics Impacts of Buying Goods from Other Countries</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gains-from-trade-125/imports-the-economics-impacts-of-buying-goods-from-other-countries-497-12593?campaign_content=book_1515_section_125&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Imports</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Gains from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317659f912af86ffd12d5807df2a9e60}">
                <a14:useLocalDpi xmlns:a14="http://schemas.microsoft.com/office/drawing/2010/main" val="0"/>
              </a:ext>
            </a:extLst>
          </a:blip>
          <a:stretch>
            <a:fillRect/>
          </a:stretch>
        </p:blipFill>
        <p:spPr>
          <a:xfrm>
            <a:off x="6146800" y="1447800"/>
            <a:ext cx="2768600" cy="1030113"/>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Free trade eliminates export tariffs, import quotas, and export quotas; all of which cause more losses than benefits for a country.</a:t>
            </a:r>
          </a:p>
          <a:p>
            <a:pPr marL="115888" indent="-115888"/>
            <a:r>
              <a:rPr lang="en-US" sz="1200" dirty="0" smtClean="0"/>
              <a:t>With free trade in place the producers in exporting countries and the consumers in importing countries all benefit.</a:t>
            </a:r>
          </a:p>
          <a:p>
            <a:pPr marL="115888" indent="-115888"/>
            <a:r>
              <a:rPr lang="en-US" sz="1200" dirty="0" smtClean="0"/>
              <a:t>One of the main disadvantages is the selective application of free trade. Economic inefficiency can be created through trade diversion.</a:t>
            </a:r>
          </a:p>
          <a:p>
            <a:pPr marL="115888" indent="-115888"/>
            <a:r>
              <a:rPr lang="en-US" sz="1200" dirty="0" smtClean="0"/>
              <a:t>Trade restricts displaces workers, makes overcoming unemployment challenging, increases economic inequality, and can lower wages.</a:t>
            </a:r>
          </a:p>
          <a:p>
            <a:pPr marL="115888" indent="-115888"/>
            <a:r>
              <a:rPr lang="en-US" sz="1200" dirty="0" smtClean="0"/>
              <a:t>When free trade is applied to only the high cost producer it can lead to trade diversion and a net economic loss.</a:t>
            </a:r>
          </a:p>
          <a:p>
            <a:pPr marL="115888" indent="-115888"/>
            <a:r>
              <a:rPr lang="en-US" sz="1200" dirty="0" smtClean="0"/>
              <a:t>Another disadvantage is that by increasing returns to scale, can cause certain industries to settle in an geographically area where there is not comparative advantage.</a:t>
            </a:r>
          </a:p>
        </p:txBody>
      </p:sp>
      <p:sp>
        <p:nvSpPr>
          <p:cNvPr id="4" name="Title 3"/>
          <p:cNvSpPr>
            <a:spLocks noGrp="1"/>
          </p:cNvSpPr>
          <p:nvPr>
            <p:ph type="title"/>
          </p:nvPr>
        </p:nvSpPr>
        <p:spPr/>
        <p:txBody>
          <a:bodyPr/>
          <a:lstStyle/>
          <a:p>
            <a:r>
              <a:rPr lang="en-US" dirty="0" smtClean="0"/>
              <a:t>Costs of Trade</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gains-from-trade-125/costs-of-trade-498-12594?campaign_content=book_1515_section_125&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Tariffs</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Gains from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dafece8db104d333070ad31400355147}">
                <a14:useLocalDpi xmlns:a14="http://schemas.microsoft.com/office/drawing/2010/main" val="0"/>
              </a:ext>
            </a:extLst>
          </a:blip>
          <a:stretch>
            <a:fillRect/>
          </a:stretch>
        </p:blipFill>
        <p:spPr>
          <a:xfrm>
            <a:off x="6146800" y="1447800"/>
            <a:ext cx="2003322" cy="2070100"/>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2" name="Title 1"/>
          <p:cNvSpPr>
            <a:spLocks noGrp="1"/>
          </p:cNvSpPr>
          <p:nvPr>
            <p:ph type="title"/>
          </p:nvPr>
        </p:nvSpPr>
        <p:spPr/>
        <p:txBody>
          <a:bodyPr/>
          <a:lstStyle/>
          <a:p>
            <a:r>
              <a:rPr lang="en-US" smtClean="0"/>
              <a:t>Appendix</a:t>
            </a:r>
            <a:endParaRPr lang="en-US" dirty="0"/>
          </a:p>
        </p:txBody>
      </p:sp>
    </p:spTree>
    <p:extLst>
      <p:ext uri="{BB962C8B-B14F-4D97-AF65-F5344CB8AC3E}">
        <p14:creationId xmlns:p14="http://schemas.microsoft.com/office/powerpoint/2010/main" val="1737923768"/>
      </p:ext>
    </p:extLst>
  </p:cSld>
  <p:clrMapOvr>
    <a:masterClrMapping/>
  </p:clrMapOvr>
  <p:transition xmlns:p14="http://schemas.microsoft.com/office/powerpoint/2010/mai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Key terms</a:t>
            </a:r>
            <a:endParaRPr lang="en-US" dirty="0"/>
          </a:p>
        </p:txBody>
      </p:sp>
      <p:sp>
        <p:nvSpPr>
          <p:cNvPr id="10" name="Text Placeholder 9"/>
          <p:cNvSpPr>
            <a:spLocks noGrp="1"/>
          </p:cNvSpPr>
          <p:nvPr>
            <p:ph type="body" sz="quarter" idx="10"/>
          </p:nvPr>
        </p:nvSpPr>
        <p:spPr/>
        <p:txBody>
          <a:bodyPr/>
          <a:lstStyle/>
          <a:p>
            <a:r>
              <a:rPr lang="en-US" sz="1200" dirty="0" smtClean="0"/>
              <a:t/>
            </a:r>
            <a:r>
              <a:rPr lang="en-US" sz="1200" dirty="0" smtClean="0"/>
              <a:t>export</a:t>
            </a:r>
            <a:r>
              <a:rPr lang="en-US" sz="1200" dirty="0" smtClean="0"/>
              <a:t> </a:t>
            </a:r>
            <a:r>
              <a:rPr lang="en-US" sz="1200" dirty="0" smtClean="0">
                <a:solidFill>
                  <a:schemeClr val="bg2"/>
                </a:solidFill>
              </a:rPr>
              <a:t>Any good or commodity, transported from one country to another country in a legitimate fashion, typically for use in trade.</a:t>
            </a:r>
          </a:p>
          <a:p>
            <a:r>
              <a:rPr lang="en-US" sz="1200" dirty="0" smtClean="0"/>
              <a:t/>
            </a:r>
            <a:r>
              <a:rPr lang="en-US" sz="1200" dirty="0" smtClean="0"/>
              <a:t>free trade</a:t>
            </a:r>
            <a:r>
              <a:rPr lang="en-US" sz="1200" dirty="0" smtClean="0"/>
              <a:t> </a:t>
            </a:r>
            <a:r>
              <a:rPr lang="en-US" sz="1200" dirty="0" smtClean="0">
                <a:solidFill>
                  <a:schemeClr val="bg2"/>
                </a:solidFill>
              </a:rPr>
              <a:t>International trade free from government interference, especially trade free from tariffs or duties on imports.</a:t>
            </a:r>
          </a:p>
          <a:p>
            <a:r>
              <a:rPr lang="en-US" sz="1200" dirty="0" smtClean="0"/>
              <a:t/>
            </a:r>
            <a:r>
              <a:rPr lang="en-US" sz="1200" dirty="0" smtClean="0"/>
              <a:t>import</a:t>
            </a:r>
            <a:r>
              <a:rPr lang="en-US" sz="1200" dirty="0" smtClean="0"/>
              <a:t> </a:t>
            </a:r>
            <a:r>
              <a:rPr lang="en-US" sz="1200" dirty="0">
                <a:solidFill>
                  <a:schemeClr val="bg2"/>
                </a:solidFill>
              </a:rPr>
              <a:t>To bring (something) in from a foreign country, especially for sale or trade.</a:t>
            </a:r>
          </a:p>
          <a:p>
            <a:r>
              <a:rPr lang="en-US" sz="1200" dirty="0"/>
              <a:t/>
            </a:r>
            <a:r>
              <a:rPr lang="en-US" sz="1200" dirty="0"/>
              <a:t>protectionism</a:t>
            </a:r>
            <a:r>
              <a:rPr lang="en-US" sz="1200" dirty="0"/>
              <a:t> </a:t>
            </a:r>
            <a:r>
              <a:rPr lang="en-US" sz="1200" dirty="0">
                <a:solidFill>
                  <a:schemeClr val="bg2"/>
                </a:solidFill>
              </a:rPr>
              <a:t>A policy of protecting the domestic producers of a product by imposing tariffs, quotas or other barriers on imports.</a:t>
            </a:r>
          </a:p>
          <a:p>
            <a:r>
              <a:rPr lang="en-US" sz="1200" dirty="0"/>
              <a:t/>
            </a:r>
            <a:r>
              <a:rPr lang="en-US" sz="1200" dirty="0"/>
              <a:t>tariff</a:t>
            </a:r>
            <a:r>
              <a:rPr lang="en-US" sz="1200" dirty="0"/>
              <a:t> </a:t>
            </a:r>
            <a:r>
              <a:rPr lang="en-US" sz="1200" dirty="0">
                <a:solidFill>
                  <a:schemeClr val="bg2"/>
                </a:solidFill>
              </a:rPr>
              <a:t>A system of government-imposed duties levied on imported or exported goods; a list of such duties, or the duties themselves.</a:t>
            </a:r>
          </a:p>
          <a:p>
            <a:r>
              <a:rPr lang="en-US" sz="1200" dirty="0"/>
              <a:t/>
            </a:r>
            <a:r>
              <a:rPr lang="en-US" sz="1200" dirty="0"/>
              <a:t>trade</a:t>
            </a:r>
            <a:r>
              <a:rPr lang="en-US" sz="1200" dirty="0"/>
              <a:t> </a:t>
            </a:r>
            <a:r>
              <a:rPr lang="en-US" sz="1200" dirty="0">
                <a:solidFill>
                  <a:schemeClr val="bg2"/>
                </a:solidFill>
              </a:rPr>
              <a:t>Buying and selling of goods and services on a market.</a:t>
            </a:r>
          </a:p>
          <a:p>
            <a:r>
              <a:rPr lang="en-US" sz="1200" dirty="0"/>
              <a:t/>
            </a:r>
            <a:r>
              <a:rPr lang="en-US" sz="1200" dirty="0"/>
              <a:t>trade</a:t>
            </a:r>
            <a:r>
              <a:rPr lang="en-US" sz="1200" dirty="0"/>
              <a:t> </a:t>
            </a:r>
            <a:r>
              <a:rPr lang="en-US" sz="1200" dirty="0">
                <a:solidFill>
                  <a:schemeClr val="bg2"/>
                </a:solidFill>
              </a:rPr>
              <a:t>Buying and selling of goods and services on a market.</a:t>
            </a:r>
          </a:p>
          <a:p>
            <a:r>
              <a:rPr lang="en-US" sz="1200" dirty="0"/>
              <a:t/>
            </a:r>
            <a:r>
              <a:rPr lang="en-US" sz="1200" dirty="0"/>
              <a:t>welfare</a:t>
            </a:r>
            <a:r>
              <a:rPr lang="en-US" sz="1200" dirty="0"/>
              <a:t> </a:t>
            </a:r>
            <a:r>
              <a:rPr lang="en-US" sz="1200" dirty="0">
                <a:solidFill>
                  <a:schemeClr val="bg2"/>
                </a:solidFill>
              </a:rPr>
              <a:t>Health, safety, happiness and prosperity; well-being in any respect.</a:t>
            </a: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228600" y="9144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Exports</a:t>
            </a:r>
          </a:p>
          <a:p>
            <a:pPr lvl="1"/>
            <a:r>
              <a:rPr lang="en-US" dirty="0" smtClean="0"/>
              <a:t>The map shows the primary exporters for countries around the globe. The colors indicate the leading merchandise export destination for the indicated country (the United States main export destination is the European Union). Exporting is the act of shipping goods and services to other countries.</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Wikipedia.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"Key export markets."</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http://en.wikipedia.org/wiki/File:Key_export_markets.png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3fe8b3d186b8b753c8c337a2123a4dcb}">
                <a14:useLocalDpi xmlns:a14="http://schemas.microsoft.com/office/drawing/2010/main" val="0"/>
              </a:ext>
            </a:extLst>
          </a:blip>
          <a:stretch>
            <a:fillRect/>
          </a:stretch>
        </p:blipFill>
        <p:spPr>
          <a:xfrm>
            <a:off x="266700" y="533400"/>
            <a:ext cx="8610600" cy="3203748"/>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Imports</a:t>
            </a:r>
          </a:p>
          <a:p>
            <a:pPr lvl="1"/>
            <a:r>
              <a:rPr lang="en-US" dirty="0" smtClean="0"/>
              <a:t>The map shows the largest importers on an international scale. The color indicates the leading source of merchandise imports for the indicated country (the United States' imports the largest percentage of its goods from China). Imports account for a significant share in the gross domestic product (GDP) of a country.</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Wikipedia.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"Key import sources."</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http://en.wikipedia.org/wiki/File:Key_import_sources.png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317659f912af86ffd12d5807df2a9e60}">
                <a14:useLocalDpi xmlns:a14="http://schemas.microsoft.com/office/drawing/2010/main" val="0"/>
              </a:ext>
            </a:extLst>
          </a:blip>
          <a:stretch>
            <a:fillRect/>
          </a:stretch>
        </p:blipFill>
        <p:spPr>
          <a:xfrm>
            <a:off x="266700" y="533400"/>
            <a:ext cx="8610600" cy="3203748"/>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Tariffs</a:t>
            </a:r>
          </a:p>
          <a:p>
            <a:pPr lvl="1"/>
            <a:r>
              <a:rPr lang="en-US" dirty="0" smtClean="0"/>
              <a:t>This image shows what happens to societal welfare when free trade is not enacted. Tariffs cause the consumer surplus (green area) to decrease, while the producer surplus (yellow area) and government tax revenue (blue area) increase. The amount of societal loss (pink area) is larger than any benefits experienced by the producers and government. Free trade does not have tariffs and results in net gain for society.</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Wikipedia.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"EffectOfTariff."</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http://en.wikipedia.org/wiki/File:EffectOfTariff.svg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dafece8db104d333070ad31400355147}">
                <a14:useLocalDpi xmlns:a14="http://schemas.microsoft.com/office/drawing/2010/main" val="0"/>
              </a:ext>
            </a:extLst>
          </a:blip>
          <a:stretch>
            <a:fillRect/>
          </a:stretch>
        </p:blipFill>
        <p:spPr>
          <a:xfrm>
            <a:off x="2470355" y="533400"/>
            <a:ext cx="4203290" cy="4343400"/>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Assume that France lifts trade barriers that prevented wine makers from exporting wine. What would you expect to happen?</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Consumer surplus grows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Producer surplus grows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Total surplus shrinks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Total surplus stays the same</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4749800" y="6477000"/>
            <a:ext cx="4318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8029419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Assume that France lifts trade barriers that prevented wine makers from exporting wine. What would you expect to happen?</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Consumer surplus grows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B) </a:t>
                      </a:r>
                      <a:r>
                        <a:rPr kumimoji="0" lang="en-US" sz="1800" u="none" strike="noStrike" cap="none" normalizeH="0" baseline="0" dirty="0" smtClean="0">
                          <a:ln>
                            <a:noFill/>
                          </a:ln>
                          <a:solidFill>
                            <a:srgbClr val="FFFFFF"/>
                          </a:solidFill>
                          <a:effectLst/>
                          <a:sym typeface="Helvetica Neue" charset="0"/>
                        </a:rPr>
                        <a:t>Producer surplus grows</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Total surplus shrinks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Total surplus stays the same</a:t>
                      </a:r>
                    </a:p>
                  </a:txBody>
                  <a:tcPr anchor="ctr">
                    <a:noFill/>
                  </a:tcPr>
                </a:tc>
              </a:tr>
            </a:tbl>
          </a:graphicData>
        </a:graphic>
      </p:graphicFrame>
    </p:spTree>
    <p:extLst>
      <p:ext uri="{BB962C8B-B14F-4D97-AF65-F5344CB8AC3E}">
        <p14:creationId xmlns:p14="http://schemas.microsoft.com/office/powerpoint/2010/main" val="2692419782"/>
      </p:ext>
    </p:extLst>
  </p:cSld>
  <p:clrMapOvr>
    <a:masterClrMapping/>
  </p:clrMapOvr>
  <p:transition xmlns:p14="http://schemas.microsoft.com/office/powerpoint/2010/mai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What will happen to a good if a country transitions from a policy of protectionism to a policy of free trade and begins importing goods from abroad?</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Prices will decrease and the quantity consumed will decrease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Prices will decrease and the quantity consumed will increase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Prices will increase and the quantity consumed will increase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Prices will increase and the quantity consumed will decrease</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4749800" y="6477000"/>
            <a:ext cx="4318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8029419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What will happen to a good if a country transitions from a policy of protectionism to a policy of free trade and begins importing goods from abroad?</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Prices will decrease and the quantity consumed will decrease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B) </a:t>
                      </a:r>
                      <a:r>
                        <a:rPr kumimoji="0" lang="en-US" sz="1800" u="none" strike="noStrike" cap="none" normalizeH="0" baseline="0" dirty="0" smtClean="0">
                          <a:ln>
                            <a:noFill/>
                          </a:ln>
                          <a:solidFill>
                            <a:srgbClr val="FFFFFF"/>
                          </a:solidFill>
                          <a:effectLst/>
                          <a:sym typeface="Helvetica Neue" charset="0"/>
                        </a:rPr>
                        <a:t>Prices will decrease and the quantity consumed will increase</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Prices will increase and the quantity consumed will increase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Prices will increase and the quantity consumed will decrease</a:t>
                      </a:r>
                    </a:p>
                  </a:txBody>
                  <a:tcPr anchor="ctr">
                    <a:noFill/>
                  </a:tcPr>
                </a:tc>
              </a:tr>
            </a:tbl>
          </a:graphicData>
        </a:graphic>
      </p:graphicFrame>
    </p:spTree>
    <p:extLst>
      <p:ext uri="{BB962C8B-B14F-4D97-AF65-F5344CB8AC3E}">
        <p14:creationId xmlns:p14="http://schemas.microsoft.com/office/powerpoint/2010/main" val="2692419782"/>
      </p:ext>
    </p:extLst>
  </p:cSld>
  <p:clrMapOvr>
    <a:masterClrMapping/>
  </p:clrMapOvr>
  <p:transition xmlns:p14="http://schemas.microsoft.com/office/powerpoint/2010/mai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Which groups benefit from free trade policies?</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Producers of the exported good in importing countries and consumers in exporting countries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All groups in importing countries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Producers of the exported good in exporting countries and consumers in importing countries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All groups in exporting countries</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209800" y="6477000"/>
            <a:ext cx="6832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2506474688"/>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Which groups benefit from free trade policies?</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Producers of the exported good in importing countries and consumers in exporting countries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All groups in importing countries</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C) </a:t>
                      </a:r>
                      <a:r>
                        <a:rPr kumimoji="0" lang="en-US" sz="1800" u="none" strike="noStrike" cap="none" normalizeH="0" baseline="0" dirty="0" smtClean="0">
                          <a:ln>
                            <a:noFill/>
                          </a:ln>
                          <a:solidFill>
                            <a:srgbClr val="FFFFFF"/>
                          </a:solidFill>
                          <a:effectLst/>
                          <a:sym typeface="Helvetica Neue" charset="0"/>
                        </a:rPr>
                        <a:t>Producers of the exported good in exporting countries and consumers in importing countries</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All groups in exporting countries</a:t>
                      </a:r>
                    </a:p>
                  </a:txBody>
                  <a:tcPr anchor="ctr">
                    <a:noFill/>
                  </a:tcPr>
                </a:tc>
              </a:tr>
            </a:tbl>
          </a:graphicData>
        </a:graphic>
      </p:graphicFrame>
    </p:spTree>
    <p:extLst>
      <p:ext uri="{BB962C8B-B14F-4D97-AF65-F5344CB8AC3E}">
        <p14:creationId xmlns:p14="http://schemas.microsoft.com/office/powerpoint/2010/main" val="467856224"/>
      </p:ext>
    </p:extLst>
  </p:cSld>
  <p:clrMapOvr>
    <a:masterClrMapping/>
  </p:clrMapOvr>
  <p:transition xmlns:p14="http://schemas.microsoft.com/office/powerpoint/2010/mai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Attribution</a:t>
            </a:r>
            <a:endParaRPr lang="en-US" dirty="0"/>
          </a:p>
        </p:txBody>
      </p:sp>
      <p:sp>
        <p:nvSpPr>
          <p:cNvPr id="10" name="Text Placeholder 9"/>
          <p:cNvSpPr>
            <a:spLocks noGrp="1"/>
          </p:cNvSpPr>
          <p:nvPr>
            <p:ph type="body" sz="quarter" idx="10"/>
          </p:nvPr>
        </p:nvSpPr>
        <p:spPr/>
        <p:txBody>
          <a:bodyPr/>
          <a:lstStyle/>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"Export."</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
              </a:rPr>
              <a:t>http://en.wikipedia.org/wiki/Export</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"International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5"/>
              </a:rPr>
              <a:t>http://en.wikipedia.org/wiki/International_trade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"export."</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7"/>
              </a:rPr>
              <a:t>http://en.wiktionary.org/wiki/export</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9"/>
              </a:rPr>
              <a:t>http://en.wiktionary.org/wiki/trade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"International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1"/>
              </a:rPr>
              <a:t>http://en.wikipedia.org/wiki/International_trade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"Protectionism."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3"/>
              </a:rPr>
              <a:t>http://en.wikipedia.org/wiki/Protectionism</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"Imports."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5"/>
              </a:rPr>
              <a:t>http://en.wikipedia.org/wiki/Imports</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"import."</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7"/>
              </a:rPr>
              <a:t>http://en.wiktionary.org/wiki/import</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9"/>
              </a:rPr>
              <a:t>http://en.wiktionary.org/wiki/trade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"protectionism."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1"/>
              </a:rPr>
              <a:t>http://en.wiktionary.org/wiki/protectionism</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"Free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3"/>
              </a:rPr>
              <a:t>http://en.wikipedia.org/wiki/Free_trade</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"Free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5"/>
              </a:rPr>
              <a:t>http://en.wikipedia.org/wiki/Free_trade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"welfare."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7"/>
              </a:rPr>
              <a:t>http://en.wiktionary.org/wiki/welfare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"tariff."</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9"/>
              </a:rPr>
              <a:t>http://en.wiktionary.org/wiki/tariff</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"free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1"/>
              </a:rPr>
              <a:t>http://en.wiktionary.org/wiki/free+trade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"Import."</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2"/>
              </a:rPr>
              <a:t>http://en.wikipedia.org/wiki/Import</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"Export."</a:t>
            </a:r>
            <a:r>
              <a:rPr lang="en-US" sz="1200" dirty="0">
                <a:solidFill>
                  <a:schemeClr val="accent1"/>
                </a:solidFill>
                <a:latin typeface="Arial" charset="0"/>
                <a:ea typeface="ＭＳ Ｐゴシック" charset="0"/>
              </a:rPr>
              <a:t> </a:t>
            </a:r>
            <a:r>
              <a:rPr lang="en-US" sz="1200">
                <a:solidFill>
                  <a:schemeClr val="accent1"/>
                </a:solidFill>
                <a:latin typeface="Arial" charset="0"/>
                <a:ea typeface="ＭＳ Ｐゴシック" charset="0"/>
                <a:hlinkClick r:id="rId33"/>
              </a:rPr>
              <a:t>CC BY-SA 3.0</a:t>
            </a:r>
            <a:r>
              <a:rPr lang="en-US" sz="1200">
                <a:solidFill>
                  <a:schemeClr val="accent1"/>
                </a:solidFill>
                <a:latin typeface="Arial" charset="0"/>
                <a:ea typeface="ＭＳ Ｐゴシック" charset="0"/>
              </a:rPr>
              <a:t> </a:t>
            </a:r>
            <a:r>
              <a:rPr lang="en-US" sz="1200" smtClean="0">
                <a:solidFill>
                  <a:schemeClr val="accent1"/>
                </a:solidFill>
                <a:latin typeface="Arial" charset="0"/>
                <a:ea typeface="ＭＳ Ｐゴシック" charset="0"/>
                <a:hlinkClick r:id="rId34"/>
              </a:rPr>
              <a:t>http://en.wikipedia.org/wiki/Export</a:t>
            </a:r>
            <a:endParaRPr lang="en-US" sz="1200" u="sng" dirty="0">
              <a:solidFill>
                <a:schemeClr val="accent1"/>
              </a:solidFill>
              <a:ea typeface="ＭＳ Ｐゴシック" charset="0"/>
              <a:cs typeface="Arial"/>
            </a:endParaRP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228600" y="9144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theme/noteTheme.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slideTheme.xml><?xml version="1.0" encoding="utf-8"?>
<a:theme xmlns:a="http://schemas.openxmlformats.org/drawingml/2006/main" name="Boundless_Theme">
  <a:themeElements>
    <a:clrScheme name="Boundless">
      <a:dk1>
        <a:srgbClr val="FFFFFF"/>
      </a:dk1>
      <a:lt1>
        <a:srgbClr val="FFFFFF"/>
      </a:lt1>
      <a:dk2>
        <a:srgbClr val="000000"/>
      </a:dk2>
      <a:lt2>
        <a:srgbClr val="808080"/>
      </a:lt2>
      <a:accent1>
        <a:srgbClr val="2E2E2E"/>
      </a:accent1>
      <a:accent2>
        <a:srgbClr val="7BBB45"/>
      </a:accent2>
      <a:accent3>
        <a:srgbClr val="353535"/>
      </a:accent3>
      <a:accent4>
        <a:srgbClr val="2C2C2C"/>
      </a:accent4>
      <a:accent5>
        <a:srgbClr val="ADADAD"/>
      </a:accent5>
      <a:accent6>
        <a:srgbClr val="FEB720"/>
      </a:accent6>
      <a:hlink>
        <a:srgbClr val="228DBC"/>
      </a:hlink>
      <a:folHlink>
        <a:srgbClr val="228DBC"/>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spDef>
      <a:spPr bwMode="auto">
        <a:xfrm>
          <a:off x="0" y="0"/>
          <a:ext cx="1" cy="1"/>
        </a:xfrm>
        <a:custGeom>
          <a:avLst/>
          <a:gdLst/>
          <a:ahLst/>
          <a:cxnLst/>
          <a:rect b="0" l="0" r="0" t="0"/>
          <a:pathLst/>
        </a:custGeom>
        <a:solidFill>
          <a:schemeClr val="accent1"/>
        </a:solidFill>
        <a:ln algn="ctr" cap="flat" cmpd="sng" w="25400">
          <a:solidFill>
            <a:srgbClr val="000000"/>
          </a:solidFill>
          <a:prstDash val="solid"/>
          <a:round/>
          <a:headEnd len="med" type="none" w="med"/>
          <a:tailEnd len="med" type="none" w="med"/>
        </a:ln>
        <a:effectLst/>
        <a:extLst>
          <a:ext uri="{AF507438-7753-43e0-B8FC-AC1667EBCBE1}">
            <a14:hiddenEffects xmlns:a14="http://schemas.microsoft.com/office/drawing/2010/main">
              <a:effectLst>
                <a:outerShdw algn="ctr" blurRad="63500" dir="2700000" dist="38099" rotWithShape="0">
                  <a:schemeClr val="bg2">
                    <a:alpha val="74998"/>
                  </a:schemeClr>
                </a:outerShdw>
              </a:effectLst>
            </a14:hiddenEffects>
          </a:ext>
        </a:extLst>
      </a:spPr>
      <a:bodyPr anchor="t" anchorCtr="0" bIns="45720" compatLnSpc="1" lIns="91440" numCol="1" rIns="91440" tIns="45720" vert="horz" wrap="square">
        <a:prstTxWarp prst="textNoShape">
          <a:avLst/>
        </a:prstTxWarp>
      </a:bodyPr>
      <a:lstStyle>
        <a:defPPr algn="ctr" defTabSz="914400" eaLnBrk="1" fontAlgn="base" hangingPunct="1" indent="0" latinLnBrk="0" marL="0" marR="0" rtl="0">
          <a:lnSpc>
            <a:spcPct val="100000"/>
          </a:lnSpc>
          <a:spcBef>
            <a:spcPct val="0"/>
          </a:spcBef>
          <a:spcAft>
            <a:spcPct val="0"/>
          </a:spcAft>
          <a:buClrTx/>
          <a:buSzTx/>
          <a:buFontTx/>
          <a:buNone/>
          <a:tabLst/>
          <a:defRPr b="0" baseline="0" cap="none" i="0" kumimoji="0" lang="en-US" normalizeH="0" strike="noStrike" sz="4200" u="none">
            <a:ln>
              <a:noFill/>
            </a:ln>
            <a:solidFill>
              <a:srgbClr val="000000"/>
            </a:solidFill>
            <a:effectLst/>
            <a:latin charset="0" typeface="Gill Sans"/>
            <a:ea charset="0" typeface="ヒラギノ角ゴ ProN W3"/>
            <a:cs charset="0" typeface="ヒラギノ角ゴ ProN W3"/>
            <a:sym charset="0" typeface="Gill Sans"/>
          </a:defRPr>
        </a:defPPr>
      </a:lstStyle>
    </a:spDef>
    <a:lnDef>
      <a:spPr bwMode="auto">
        <a:xfrm>
          <a:off x="0" y="0"/>
          <a:ext cx="1" cy="1"/>
        </a:xfrm>
        <a:custGeom>
          <a:avLst/>
          <a:gdLst/>
          <a:ahLst/>
          <a:cxnLst/>
          <a:rect b="0" l="0" r="0" t="0"/>
          <a:pathLst/>
        </a:custGeom>
        <a:solidFill>
          <a:schemeClr val="accent1"/>
        </a:solidFill>
        <a:ln algn="ctr" cap="flat" cmpd="sng" w="25400">
          <a:solidFill>
            <a:srgbClr val="000000"/>
          </a:solidFill>
          <a:prstDash val="solid"/>
          <a:round/>
          <a:headEnd len="med" type="none" w="med"/>
          <a:tailEnd len="med" type="none" w="med"/>
        </a:ln>
        <a:effectLst/>
        <a:extLst>
          <a:ext uri="{AF507438-7753-43e0-B8FC-AC1667EBCBE1}">
            <a14:hiddenEffects xmlns:a14="http://schemas.microsoft.com/office/drawing/2010/main">
              <a:effectLst>
                <a:outerShdw algn="ctr" blurRad="63500" dir="2700000" dist="38099" rotWithShape="0">
                  <a:schemeClr val="bg2">
                    <a:alpha val="74998"/>
                  </a:schemeClr>
                </a:outerShdw>
              </a:effectLst>
            </a14:hiddenEffects>
          </a:ext>
        </a:extLst>
      </a:spPr>
      <a:bodyPr anchor="t" anchorCtr="0" bIns="45720" compatLnSpc="1" lIns="91440" numCol="1" rIns="91440" tIns="45720" vert="horz" wrap="square">
        <a:prstTxWarp prst="textNoShape">
          <a:avLst/>
        </a:prstTxWarp>
      </a:bodyPr>
      <a:lstStyle>
        <a:defPPr algn="ctr" defTabSz="914400" eaLnBrk="1" fontAlgn="base" hangingPunct="1" indent="0" latinLnBrk="0" marL="0" marR="0" rtl="0">
          <a:lnSpc>
            <a:spcPct val="100000"/>
          </a:lnSpc>
          <a:spcBef>
            <a:spcPct val="0"/>
          </a:spcBef>
          <a:spcAft>
            <a:spcPct val="0"/>
          </a:spcAft>
          <a:buClrTx/>
          <a:buSzTx/>
          <a:buFontTx/>
          <a:buNone/>
          <a:tabLst/>
          <a:defRPr b="0" baseline="0" cap="none" i="0" kumimoji="0" lang="en-US" normalizeH="0" strike="noStrike" sz="4200" u="none">
            <a:ln>
              <a:noFill/>
            </a:ln>
            <a:solidFill>
              <a:srgbClr val="000000"/>
            </a:solidFill>
            <a:effectLst/>
            <a:latin charset="0" typeface="Gill Sans"/>
            <a:ea charset="0" typeface="ヒラギノ角ゴ ProN W3"/>
            <a:cs charset="0" typeface="ヒラギノ角ゴ ProN W3"/>
            <a:sym charset="0" typeface="Gill Sans"/>
          </a:defRPr>
        </a:defPPr>
      </a:lstStyle>
    </a:lnDef>
  </a:objectDefaults>
  <a:extraClrSchemeLst>
    <a:extraClrScheme>
      <a:clrScheme name="Chapter Pag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accent1="accent1" accent2="accent2" accent3="accent3" accent4="accent4" accent5="accent5" accent6="accent6" bg1="lt1" bg2="lt2" folHlink="folHlink" hlink="hlink" tx1="dk1" tx2="dk2"/>
    </a:extraClrScheme>
  </a:extraClrSchemeLst>
</a:theme>
</file>

<file path=docProps/app.xml><?xml version="1.0" encoding="utf-8"?>
<Properties xmlns="http://schemas.openxmlformats.org/officeDocument/2006/extended-properties" xmlns:vt="http://schemas.openxmlformats.org/officeDocument/2006/docPropsVTypes">
  <TotalTime>1464</TotalTime>
  <Words>0</Words>
  <Application>Microsoft Macintosh PowerPoint</Application>
  <PresentationFormat>On-screen Show (4:3)</PresentationFormat>
  <Paragraphs>0</Paragraphs>
  <Slides>1</Slides>
  <Notes>0</Notes>
  <HiddenSlides>0</HiddenSlides>
  <MMClips>0</MMClips>
  <ScaleCrop>false</ScaleCrop>
  <HeadingPairs>
    <vt:vector baseType="variant" size="4">
      <vt:variant>
        <vt:lpstr>Theme</vt:lpstr>
      </vt:variant>
      <vt:variant>
        <vt:i4>1</vt:i4>
      </vt:variant>
      <vt:variant>
        <vt:lpstr>Slide Titles</vt:lpstr>
      </vt:variant>
      <vt:variant>
        <vt:i4>1</vt:i4>
      </vt:variant>
    </vt:vector>
  </HeadingPairs>
  <TitlesOfParts>
    <vt:vector baseType="lpstr" size="2">
      <vt:lpstr>Office Theme</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mitype="http://purl.org/dc/dcmitype/" xmlns:dcterms="http://purl.org/dc/terms/" xmlns:xsi="http://www.w3.org/2001/XMLSchema-instance">
  <dc:title>Boundless Study Slides</dc:title>
  <dc:creator>Boundless</dc:creator>
  <cp:lastModifiedBy>Boundless</cp:lastModifiedBy>
  <cp:revision>1</cp:revision>
  <dcterms:created xsi:type="dcterms:W3CDTF">2013-10-07T14:37:03Z</dcterms:created>
  <dcterms:modified xsi:type="dcterms:W3CDTF">2013-11-19T21:58:14Z</dcterms:modified>
</cp:coreProperties>
</file>