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34"/>
  </p:notesMasterIdLst>
  <p:sldIdLst>
    <p:sldId id="280" r:id="rId2"/>
    <p:sldId id="281" r:id="rId3"/>
    <p:sldId id="305" r:id="rId4"/>
    <p:sldId id="283" r:id="rId5"/>
    <p:sldId id="284" r:id="rId6"/>
    <p:sldId id="285" r:id="rId7"/>
    <p:sldId id="286" r:id="rId8"/>
    <p:sldId id="287" r:id="rId9"/>
    <p:sldId id="309" r:id="rId10"/>
    <p:sldId id="310" r:id="rId11"/>
    <p:sldId id="288" r:id="rId12"/>
    <p:sldId id="289" r:id="rId13"/>
    <p:sldId id="290" r:id="rId14"/>
    <p:sldId id="291" r:id="rId15"/>
    <p:sldId id="316" r:id="rId16"/>
    <p:sldId id="312" r:id="rId17"/>
    <p:sldId id="313" r:id="rId18"/>
    <p:sldId id="314" r:id="rId19"/>
    <p:sldId id="315" r:id="rId20"/>
    <p:sldId id="306" r:id="rId21"/>
    <p:sldId id="293" r:id="rId22"/>
    <p:sldId id="294" r:id="rId23"/>
    <p:sldId id="295" r:id="rId24"/>
    <p:sldId id="296" r:id="rId25"/>
    <p:sldId id="297" r:id="rId26"/>
    <p:sldId id="298" r:id="rId27"/>
    <p:sldId id="299" r:id="rId28"/>
    <p:sldId id="300" r:id="rId29"/>
    <p:sldId id="307" r:id="rId30"/>
    <p:sldId id="302" r:id="rId31"/>
    <p:sldId id="308" r:id="rId32"/>
    <p:sldId id="303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ane Gibbons" initials="JG" lastIdx="1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795" autoAdjust="0"/>
  </p:normalViewPr>
  <p:slideViewPr>
    <p:cSldViewPr snapToGrid="0" snapToObjects="1">
      <p:cViewPr varScale="1">
        <p:scale>
          <a:sx n="95" d="100"/>
          <a:sy n="95" d="100"/>
        </p:scale>
        <p:origin x="2064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commentAuthors" Target="commentAuthor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11/20/2017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633519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60547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42678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6778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26916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51869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05081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2F9B3D6-ABB1-394B-8C9C-EFA450AE890D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Access Layer – PC, hub, bridges, IP phones, wireless AP – connecting devices to network</a:t>
            </a:r>
          </a:p>
          <a:p>
            <a:pPr>
              <a:buFontTx/>
              <a:buNone/>
            </a:pPr>
            <a:endParaRPr lang="en-US" dirty="0"/>
          </a:p>
          <a:p>
            <a:r>
              <a:rPr lang="en-US" dirty="0"/>
              <a:t>Distribution Layer – Controls flow of network traffic using policies and delineates broadcast using routing – High performance switches with high availability &amp; high performance</a:t>
            </a:r>
          </a:p>
          <a:p>
            <a:pPr>
              <a:buFontTx/>
              <a:buNone/>
            </a:pPr>
            <a:endParaRPr lang="en-US" dirty="0"/>
          </a:p>
          <a:p>
            <a:r>
              <a:rPr lang="en-US" dirty="0"/>
              <a:t>Core Layer – backbone – capable of forwarding large amount of traffic.</a:t>
            </a:r>
          </a:p>
          <a:p>
            <a:pPr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03257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E73417F5-D2D5-BE42-A6BD-97B6ACB4D998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Principles of hierarchical network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30637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90345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322534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746323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01819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0B60A4A-A0C0-3944-9BF3-F3BC702BD8B9}" type="slidenum">
              <a:rPr lang="en-US" sz="800"/>
              <a:pPr/>
              <a:t>16</a:t>
            </a:fld>
            <a:endParaRPr lang="en-US" sz="80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Performance – support port density, forwarding rate, link aggregation for the network</a:t>
            </a:r>
          </a:p>
          <a:p>
            <a:pPr>
              <a:buFontTx/>
              <a:buNone/>
            </a:pPr>
            <a:endParaRPr lang="en-US" dirty="0"/>
          </a:p>
          <a:p>
            <a:r>
              <a:rPr lang="en-US" dirty="0"/>
              <a:t>Port density - </a:t>
            </a:r>
            <a:r>
              <a:rPr lang="en-GB" dirty="0"/>
              <a:t>number of ports available on a single switch</a:t>
            </a:r>
          </a:p>
          <a:p>
            <a:pPr>
              <a:buFontTx/>
              <a:buNone/>
            </a:pPr>
            <a:endParaRPr lang="en-US" dirty="0"/>
          </a:p>
          <a:p>
            <a:r>
              <a:rPr lang="en-US" dirty="0"/>
              <a:t>Link Aggregation - </a:t>
            </a:r>
            <a:r>
              <a:rPr lang="en-GB" dirty="0"/>
              <a:t>you should determine if there are enough ports on a switch to aggregate to support the required bandwidth – between dist &amp; core – reduce bottleneck of traffic </a:t>
            </a:r>
          </a:p>
          <a:p>
            <a:pPr>
              <a:buFontTx/>
              <a:buNone/>
            </a:pPr>
            <a:endParaRPr lang="en-US" dirty="0"/>
          </a:p>
          <a:p>
            <a:r>
              <a:rPr lang="en-US" dirty="0"/>
              <a:t>Forwarding Rates - </a:t>
            </a:r>
            <a:r>
              <a:rPr lang="en-GB" dirty="0"/>
              <a:t>processing capabilities of a switch by rating how much data the switch can process per second (24 ports – 24Gbps)</a:t>
            </a:r>
          </a:p>
          <a:p>
            <a:pPr>
              <a:buFontTx/>
              <a:buNone/>
            </a:pPr>
            <a:endParaRPr lang="en-US" dirty="0"/>
          </a:p>
          <a:p>
            <a:r>
              <a:rPr lang="en-GB" dirty="0" err="1"/>
              <a:t>PoE</a:t>
            </a:r>
            <a:r>
              <a:rPr lang="en-GB" dirty="0"/>
              <a:t> -  deliver power to a device over the existing Ethernet cabling.</a:t>
            </a:r>
          </a:p>
          <a:p>
            <a:endParaRPr lang="en-GB" dirty="0"/>
          </a:p>
          <a:p>
            <a:r>
              <a:rPr lang="en-GB" dirty="0"/>
              <a:t>Layer 3 Functionality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4041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6B936ED-15DD-9844-9A55-B5498F2D42BF}" type="slidenum">
              <a:rPr lang="en-US" sz="800"/>
              <a:pPr/>
              <a:t>17</a:t>
            </a:fld>
            <a:endParaRPr lang="en-US" sz="80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89393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6B936ED-15DD-9844-9A55-B5498F2D42BF}" type="slidenum">
              <a:rPr lang="en-US" sz="800"/>
              <a:pPr/>
              <a:t>18</a:t>
            </a:fld>
            <a:endParaRPr lang="en-US" sz="80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807087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6B936ED-15DD-9844-9A55-B5498F2D42BF}" type="slidenum">
              <a:rPr lang="en-US" sz="800"/>
              <a:pPr/>
              <a:t>19</a:t>
            </a:fld>
            <a:endParaRPr lang="en-US" sz="80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05362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400835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323814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009712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798579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89381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199972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321546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253456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4.3.1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- </a:t>
            </a:r>
            <a:r>
              <a:rPr lang="en-US" dirty="0">
                <a:latin typeface="Arial" charset="0"/>
              </a:rPr>
              <a:t>Summary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96189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4.3.1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- </a:t>
            </a:r>
            <a:r>
              <a:rPr lang="en-US" dirty="0">
                <a:latin typeface="Arial" charset="0"/>
              </a:rPr>
              <a:t>Summary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465522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32</a:t>
            </a:fld>
            <a:endParaRPr lang="en-US" sz="80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27094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11/20/2017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11/20/2017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11/20/2017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11/20/2017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11/20/2017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11/20/2017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11/20/2017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11/20/2017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11/20/2017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11/20/2017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11/20/2017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11/20/2017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11/20/2017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2" name="Picture 11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62481" y="2008137"/>
            <a:ext cx="4816329" cy="1481138"/>
          </a:xfrm>
        </p:spPr>
        <p:txBody>
          <a:bodyPr/>
          <a:lstStyle/>
          <a:p>
            <a:pPr eaLnBrk="1" hangingPunct="1"/>
            <a:r>
              <a:rPr lang="en-US" sz="4000" dirty="0">
                <a:latin typeface="Arial" charset="0"/>
              </a:rPr>
              <a:t>Introduction to Switched Networks</a:t>
            </a:r>
            <a:br>
              <a:rPr lang="en-US" sz="4000" dirty="0">
                <a:latin typeface="Arial" charset="0"/>
              </a:rPr>
            </a:br>
            <a:r>
              <a:rPr lang="en-US" sz="2000" b="1" dirty="0">
                <a:latin typeface="Arial" charset="0"/>
              </a:rPr>
              <a:t>Lecture 4</a:t>
            </a:r>
            <a:endParaRPr lang="en-US" sz="4000" b="1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3"/>
          <p:cNvSpPr>
            <a:spLocks noGrp="1" noChangeArrowheads="1"/>
          </p:cNvSpPr>
          <p:nvPr>
            <p:ph type="title" idx="4294967295"/>
          </p:nvPr>
        </p:nvSpPr>
        <p:spPr>
          <a:xfrm>
            <a:off x="655638" y="350288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/>
              <a:t>Objectives</a:t>
            </a:r>
          </a:p>
        </p:txBody>
      </p:sp>
      <p:sp>
        <p:nvSpPr>
          <p:cNvPr id="4099" name="Rectangle 34"/>
          <p:cNvSpPr>
            <a:spLocks noGrp="1" noChangeArrowheads="1"/>
          </p:cNvSpPr>
          <p:nvPr>
            <p:ph type="body" idx="4294967295"/>
          </p:nvPr>
        </p:nvSpPr>
        <p:spPr>
          <a:xfrm>
            <a:off x="655638" y="1337482"/>
            <a:ext cx="7940675" cy="4743578"/>
          </a:xfrm>
        </p:spPr>
        <p:txBody>
          <a:bodyPr/>
          <a:lstStyle/>
          <a:p>
            <a:pPr marL="0" indent="0">
              <a:buNone/>
            </a:pPr>
            <a:r>
              <a:rPr lang="en-CA" sz="2000" dirty="0"/>
              <a:t>4.1 LAN Design</a:t>
            </a:r>
          </a:p>
          <a:p>
            <a:pPr marL="625475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How switched networks support small to medium-sized businesses.</a:t>
            </a:r>
          </a:p>
          <a:p>
            <a:pPr marL="625475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How data, voice, and video are converged in a switched network.</a:t>
            </a:r>
          </a:p>
          <a:p>
            <a:pPr marL="625475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Describe a switched network in a small to medium-sized business.</a:t>
            </a:r>
          </a:p>
          <a:p>
            <a:pPr marL="1588" indent="0">
              <a:buNone/>
            </a:pPr>
            <a:r>
              <a:rPr lang="en-CA" sz="2000" dirty="0"/>
              <a:t>4.2 The Switched Environment</a:t>
            </a:r>
          </a:p>
          <a:p>
            <a:pPr marL="625475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How Layer 2 switches forward data in a small to medium-sized LAN.</a:t>
            </a:r>
          </a:p>
          <a:p>
            <a:pPr marL="625475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How frames are forwarded in a switched network.</a:t>
            </a:r>
          </a:p>
          <a:p>
            <a:pPr marL="625475" lvl="1" indent="-285750">
              <a:buFont typeface="Arial" panose="020B0604020202020204" pitchFamily="34" charset="0"/>
              <a:buChar char="•"/>
            </a:pPr>
            <a:r>
              <a:rPr lang="en-US" sz="1600" dirty="0"/>
              <a:t>Compare a collision domain to a broadcast domain.</a:t>
            </a:r>
          </a:p>
          <a:p>
            <a:pPr marL="627063" lvl="1" indent="-285750">
              <a:buFont typeface="Arial" panose="020B0604020202020204" pitchFamily="34" charset="0"/>
              <a:buChar char="•"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0657108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38461-7F41-4381-AB29-EF5F0D6D46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A" sz="4800" dirty="0"/>
              <a:t>4.1 LAN Design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9949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Converged Networks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Growing Complexity of Networks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2784" y="2816942"/>
            <a:ext cx="2820635" cy="3607178"/>
          </a:xfrm>
        </p:spPr>
        <p:txBody>
          <a:bodyPr/>
          <a:lstStyle/>
          <a:p>
            <a:r>
              <a:rPr lang="en-US" sz="2000" dirty="0"/>
              <a:t>Our digital world is changing.</a:t>
            </a:r>
          </a:p>
          <a:p>
            <a:r>
              <a:rPr lang="en-US" sz="2000" dirty="0"/>
              <a:t>Information must be accessed from anywhere in the world.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39489" y="1828800"/>
            <a:ext cx="5371527" cy="430530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7000308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>
                <a:ea typeface="ＭＳ Ｐゴシック" pitchFamily="34" charset="-128"/>
              </a:rPr>
              <a:t>Elements of a Converged Network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5767" y="1504337"/>
            <a:ext cx="5839274" cy="4970206"/>
          </a:xfrm>
        </p:spPr>
        <p:txBody>
          <a:bodyPr>
            <a:noAutofit/>
          </a:bodyPr>
          <a:lstStyle/>
          <a:p>
            <a:r>
              <a:rPr lang="en-US" sz="1800" dirty="0"/>
              <a:t>To support collaboration, networks employ converged solutions.</a:t>
            </a:r>
          </a:p>
          <a:p>
            <a:r>
              <a:rPr lang="en-US" sz="1800" dirty="0"/>
              <a:t>Data services include voice systems, IP phones, voice gateways, video support, and video conferencing.</a:t>
            </a:r>
          </a:p>
          <a:p>
            <a:r>
              <a:rPr lang="en-US" sz="1800" dirty="0"/>
              <a:t>Call control, voice messaging, mobility, and automated attendant are also common features.</a:t>
            </a:r>
          </a:p>
          <a:p>
            <a:r>
              <a:rPr lang="en-US" sz="1800" dirty="0"/>
              <a:t>Multiple types of traffic; only one network to manage.</a:t>
            </a:r>
          </a:p>
          <a:p>
            <a:r>
              <a:rPr lang="en-US" sz="1800" dirty="0"/>
              <a:t>Substantial savings over installation and management of separate voice, video, and data networks.</a:t>
            </a:r>
          </a:p>
          <a:p>
            <a:r>
              <a:rPr lang="en-US" sz="1800" dirty="0"/>
              <a:t>Integrates IT management.</a:t>
            </a:r>
          </a:p>
          <a:p>
            <a:endParaRPr lang="en-US" sz="1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92893" y="1961536"/>
            <a:ext cx="3021069" cy="40558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09499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>
                <a:ea typeface="ＭＳ Ｐゴシック" pitchFamily="34" charset="-128"/>
              </a:rPr>
              <a:t>Cisco Borderless Networks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5768" y="1504338"/>
            <a:ext cx="3835543" cy="4689986"/>
          </a:xfrm>
        </p:spPr>
        <p:txBody>
          <a:bodyPr/>
          <a:lstStyle/>
          <a:p>
            <a:r>
              <a:rPr lang="en-US" sz="2000" dirty="0"/>
              <a:t>A network architecture that allows organizations to connect anyone, anywhere, anytime, and on any device securely, reliably, and seamlessly.</a:t>
            </a:r>
          </a:p>
          <a:p>
            <a:r>
              <a:rPr lang="en-US" sz="2000" dirty="0"/>
              <a:t>Designed to address IT and business challenges, such as supporting the converged network and changing work patterns.</a:t>
            </a:r>
          </a:p>
          <a:p>
            <a:endParaRPr lang="en-US" sz="1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230094" y="1458709"/>
            <a:ext cx="4840164" cy="4029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4423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dirty="0"/>
              <a:t>Hierarchy in the Borderless Switched Network</a:t>
            </a:r>
            <a:endParaRPr lang="en-US" sz="2800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5768" y="1666567"/>
            <a:ext cx="3550015" cy="4586749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/>
              <a:t>Borderless switched network design guidelines are built upon the following principles:</a:t>
            </a:r>
          </a:p>
          <a:p>
            <a:pPr marL="236538" lvl="1" indent="-236538">
              <a:spcBef>
                <a:spcPct val="50000"/>
              </a:spcBef>
              <a:buFont typeface="Wingdings" pitchFamily="2" charset="2"/>
              <a:buChar char="§"/>
            </a:pPr>
            <a:r>
              <a:rPr lang="en-US" dirty="0"/>
              <a:t>Hierarchical</a:t>
            </a:r>
          </a:p>
          <a:p>
            <a:pPr marL="236538" lvl="1" indent="-236538">
              <a:spcBef>
                <a:spcPct val="50000"/>
              </a:spcBef>
              <a:buFont typeface="Wingdings" pitchFamily="2" charset="2"/>
              <a:buChar char="§"/>
            </a:pPr>
            <a:r>
              <a:rPr lang="en-US" dirty="0"/>
              <a:t>Modularity</a:t>
            </a:r>
          </a:p>
          <a:p>
            <a:pPr marL="236538" lvl="1" indent="-236538">
              <a:spcBef>
                <a:spcPct val="50000"/>
              </a:spcBef>
              <a:buFont typeface="Wingdings" pitchFamily="2" charset="2"/>
              <a:buChar char="§"/>
            </a:pPr>
            <a:r>
              <a:rPr lang="en-US" dirty="0"/>
              <a:t>Resiliency</a:t>
            </a:r>
          </a:p>
          <a:p>
            <a:pPr marL="236538" lvl="1" indent="-236538">
              <a:spcBef>
                <a:spcPct val="50000"/>
              </a:spcBef>
              <a:buFont typeface="Wingdings" pitchFamily="2" charset="2"/>
              <a:buChar char="§"/>
            </a:pPr>
            <a:r>
              <a:rPr lang="en-US" dirty="0"/>
              <a:t>Flexibility</a:t>
            </a:r>
          </a:p>
          <a:p>
            <a:pPr marL="0" indent="0">
              <a:buNone/>
            </a:pPr>
            <a:endParaRPr lang="en-US" sz="16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45384" y="1666567"/>
            <a:ext cx="5069525" cy="4137107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870618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Access, Distribution, and Core Layers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9275" y="1566408"/>
            <a:ext cx="7831400" cy="49966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4237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009775" y="687388"/>
            <a:ext cx="5602288" cy="838200"/>
          </a:xfrm>
        </p:spPr>
        <p:txBody>
          <a:bodyPr/>
          <a:lstStyle/>
          <a:p>
            <a:pPr eaLnBrk="1" hangingPunct="1"/>
            <a:r>
              <a:rPr lang="en-US" altLang="ja-JP" sz="3200" dirty="0">
                <a:latin typeface="Arial" charset="0"/>
                <a:cs typeface="ＭＳ Ｐゴシック" charset="0"/>
              </a:rPr>
              <a:t>Hierarchical Network</a:t>
            </a:r>
            <a:endParaRPr lang="en-US" sz="3200" dirty="0">
              <a:latin typeface="Arial" charset="0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/>
          <a:lstStyle/>
          <a:p>
            <a:pPr>
              <a:buFont typeface="Wingdings" charset="0"/>
              <a:buNone/>
            </a:pPr>
            <a:endParaRPr lang="en-US">
              <a:latin typeface="Arial" charset="0"/>
            </a:endParaRPr>
          </a:p>
          <a:p>
            <a:pPr>
              <a:buFont typeface="Symbol" charset="0"/>
              <a:buChar char=""/>
            </a:pPr>
            <a:endParaRPr lang="en-US">
              <a:latin typeface="Arial" charset="0"/>
            </a:endParaRPr>
          </a:p>
        </p:txBody>
      </p:sp>
      <p:pic>
        <p:nvPicPr>
          <p:cNvPr id="6148" name="Picture 11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782" y="1550988"/>
            <a:ext cx="7549843" cy="4386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93247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818356" y="735014"/>
            <a:ext cx="7777957" cy="838200"/>
          </a:xfrm>
        </p:spPr>
        <p:txBody>
          <a:bodyPr/>
          <a:lstStyle/>
          <a:p>
            <a:pPr eaLnBrk="1" hangingPunct="1"/>
            <a:r>
              <a:rPr lang="en-US" altLang="ja-JP" sz="2800" dirty="0">
                <a:latin typeface="Arial" charset="0"/>
                <a:cs typeface="ＭＳ Ｐゴシック" charset="0"/>
              </a:rPr>
              <a:t>Principles of Hierarchical Network</a:t>
            </a:r>
            <a:endParaRPr lang="en-US" sz="2800" dirty="0">
              <a:latin typeface="Arial" charset="0"/>
            </a:endParaRP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/>
          <a:lstStyle/>
          <a:p>
            <a:pPr>
              <a:buFont typeface="Wingdings" charset="0"/>
              <a:buNone/>
            </a:pPr>
            <a:endParaRPr lang="en-US" dirty="0">
              <a:latin typeface="Arial" charset="0"/>
            </a:endParaRPr>
          </a:p>
          <a:p>
            <a:pPr>
              <a:buFont typeface="Symbol" charset="0"/>
              <a:buChar char=""/>
            </a:pPr>
            <a:endParaRPr lang="en-US" dirty="0">
              <a:latin typeface="Arial" charset="0"/>
            </a:endParaRP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9489" y="3689519"/>
            <a:ext cx="4795252" cy="2779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209550" y="1733551"/>
            <a:ext cx="865663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42950" lvl="1" indent="-285750">
              <a:buFont typeface="Arial" pitchFamily="34" charset="0"/>
              <a:buChar char="•"/>
            </a:pPr>
            <a:r>
              <a:rPr lang="en-US" sz="2400" dirty="0"/>
              <a:t>Network Diameter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2400" dirty="0"/>
              <a:t>Bandwidth aggregation  - add multiple links to increase bandwidth – </a:t>
            </a:r>
            <a:r>
              <a:rPr lang="en-US" sz="2400" dirty="0" err="1"/>
              <a:t>Etherchannel</a:t>
            </a:r>
            <a:r>
              <a:rPr lang="en-US" sz="2400" dirty="0"/>
              <a:t> (Cisco prop)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2400" dirty="0"/>
              <a:t>Redundant links</a:t>
            </a:r>
          </a:p>
        </p:txBody>
      </p:sp>
    </p:spTree>
    <p:extLst>
      <p:ext uri="{BB962C8B-B14F-4D97-AF65-F5344CB8AC3E}">
        <p14:creationId xmlns:p14="http://schemas.microsoft.com/office/powerpoint/2010/main" val="587339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Role of Switched Networks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8" name="Content Placeholder 1"/>
          <p:cNvSpPr>
            <a:spLocks noGrp="1"/>
          </p:cNvSpPr>
          <p:nvPr>
            <p:ph idx="1"/>
          </p:nvPr>
        </p:nvSpPr>
        <p:spPr>
          <a:xfrm>
            <a:off x="195768" y="1666567"/>
            <a:ext cx="4368281" cy="4586749"/>
          </a:xfrm>
        </p:spPr>
        <p:txBody>
          <a:bodyPr>
            <a:normAutofit/>
          </a:bodyPr>
          <a:lstStyle/>
          <a:p>
            <a:r>
              <a:rPr lang="en-US" sz="2000" dirty="0"/>
              <a:t>Switching technologies are crucial to network design. </a:t>
            </a:r>
          </a:p>
          <a:p>
            <a:r>
              <a:rPr lang="en-US" sz="2000" dirty="0"/>
              <a:t>Switching allows traffic to be sent only where it is needed in most cases, using fast methods.</a:t>
            </a:r>
          </a:p>
          <a:p>
            <a:r>
              <a:rPr lang="en-US" sz="2000" dirty="0"/>
              <a:t>A switched LAN:</a:t>
            </a:r>
          </a:p>
          <a:p>
            <a:pPr marL="681037" lvl="1" indent="-342900">
              <a:buFont typeface="Wingdings" pitchFamily="2" charset="2"/>
              <a:buChar char="§"/>
            </a:pPr>
            <a:r>
              <a:rPr lang="en-US" sz="1600" dirty="0"/>
              <a:t>Allows more flexibility </a:t>
            </a:r>
          </a:p>
          <a:p>
            <a:pPr marL="681037" lvl="1" indent="-342900">
              <a:buFont typeface="Wingdings" pitchFamily="2" charset="2"/>
              <a:buChar char="§"/>
            </a:pPr>
            <a:r>
              <a:rPr lang="en-US" sz="1600" dirty="0"/>
              <a:t>Allows more traffic management</a:t>
            </a:r>
          </a:p>
          <a:p>
            <a:pPr marL="681037" lvl="1" indent="-342900">
              <a:buFont typeface="Wingdings" pitchFamily="2" charset="2"/>
              <a:buChar char="§"/>
            </a:pPr>
            <a:r>
              <a:rPr lang="en-US" sz="1600" dirty="0"/>
              <a:t>Supports quality of service, additional security, wireless, IP telephony, and mobility services</a:t>
            </a:r>
          </a:p>
          <a:p>
            <a:pPr marL="0" indent="0">
              <a:buNone/>
            </a:pPr>
            <a:endParaRPr lang="en-US" sz="16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12663" y="1529839"/>
            <a:ext cx="3128115" cy="450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7291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Form Factors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8" name="Content Placeholder 1"/>
          <p:cNvSpPr>
            <a:spLocks noGrp="1"/>
          </p:cNvSpPr>
          <p:nvPr>
            <p:ph idx="1"/>
          </p:nvPr>
        </p:nvSpPr>
        <p:spPr>
          <a:xfrm>
            <a:off x="593975" y="2418734"/>
            <a:ext cx="3137367" cy="306766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Fixed </a:t>
            </a:r>
          </a:p>
          <a:p>
            <a:pPr marL="0" indent="0">
              <a:buNone/>
            </a:pPr>
            <a:r>
              <a:rPr lang="en-US" b="1" dirty="0"/>
              <a:t>Configuration </a:t>
            </a:r>
          </a:p>
          <a:p>
            <a:pPr marL="0" indent="0">
              <a:buNone/>
            </a:pPr>
            <a:r>
              <a:rPr lang="en-US" b="1" dirty="0"/>
              <a:t>Switches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97089" y="1612639"/>
            <a:ext cx="5211568" cy="43787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686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Form Factors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8" name="Content Placeholder 1"/>
          <p:cNvSpPr>
            <a:spLocks noGrp="1"/>
          </p:cNvSpPr>
          <p:nvPr>
            <p:ph idx="1"/>
          </p:nvPr>
        </p:nvSpPr>
        <p:spPr>
          <a:xfrm>
            <a:off x="593975" y="2418735"/>
            <a:ext cx="3137367" cy="973394"/>
          </a:xfrm>
        </p:spPr>
        <p:txBody>
          <a:bodyPr/>
          <a:lstStyle/>
          <a:p>
            <a:pPr marL="0" indent="0">
              <a:buNone/>
            </a:pPr>
            <a:r>
              <a:rPr lang="en-US" sz="2000" b="1" dirty="0"/>
              <a:t>Modular</a:t>
            </a:r>
          </a:p>
          <a:p>
            <a:pPr marL="0" indent="0">
              <a:buNone/>
            </a:pPr>
            <a:r>
              <a:rPr lang="en-US" sz="2000" b="1" dirty="0"/>
              <a:t>Platform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84869" y="1630311"/>
            <a:ext cx="5448867" cy="4490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5776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Form Factors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8" name="Content Placeholder 1"/>
          <p:cNvSpPr>
            <a:spLocks noGrp="1"/>
          </p:cNvSpPr>
          <p:nvPr>
            <p:ph idx="1"/>
          </p:nvPr>
        </p:nvSpPr>
        <p:spPr>
          <a:xfrm>
            <a:off x="593975" y="2418734"/>
            <a:ext cx="1854257" cy="147483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000" b="1" dirty="0"/>
              <a:t>Stackable</a:t>
            </a:r>
          </a:p>
          <a:p>
            <a:pPr marL="0" indent="0">
              <a:buNone/>
            </a:pPr>
            <a:r>
              <a:rPr lang="en-US" sz="2000" b="1" dirty="0"/>
              <a:t>Configuration </a:t>
            </a:r>
          </a:p>
          <a:p>
            <a:pPr marL="0" indent="0">
              <a:buNone/>
            </a:pPr>
            <a:r>
              <a:rPr lang="en-US" sz="2000" b="1" dirty="0"/>
              <a:t>Switches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18156" y="1480037"/>
            <a:ext cx="5965406" cy="45962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807137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887AB-20F3-432D-BCF5-8D0B4DA6F1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ja-JP" dirty="0">
                <a:latin typeface="Arial" charset="0"/>
                <a:cs typeface="ＭＳ Ｐゴシック" charset="0"/>
              </a:rPr>
              <a:t>Switch Features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B7B90B-A21E-42A4-8927-BAD2E8CEEC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After design consider proper switches.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Traffic flow analysis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User communities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Future growth</a:t>
            </a:r>
          </a:p>
          <a:p>
            <a:pPr marL="622300" lvl="1" indent="-285750">
              <a:buFont typeface="Arial" panose="020B0604020202020204" pitchFamily="34" charset="0"/>
              <a:buChar char="•"/>
            </a:pPr>
            <a:r>
              <a:rPr lang="en-US" dirty="0"/>
              <a:t>Data store &amp; Data server analysis – </a:t>
            </a:r>
            <a:r>
              <a:rPr lang="en-GB" dirty="0"/>
              <a:t>When analysing traffic on a network, consider where the data stores and servers are located so that you can determine the impact of traffic on the network. -- Storage area networks (SANs), network-attached storage (NAS), tape backup units, or any other device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Topology diagram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34726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910681" y="980115"/>
            <a:ext cx="3916363" cy="373062"/>
          </a:xfrm>
        </p:spPr>
        <p:txBody>
          <a:bodyPr/>
          <a:lstStyle/>
          <a:p>
            <a:pPr eaLnBrk="1" hangingPunct="1"/>
            <a:r>
              <a:rPr lang="en-US" altLang="ja-JP" sz="2400" dirty="0">
                <a:latin typeface="Arial" charset="0"/>
                <a:cs typeface="ＭＳ Ｐゴシック" charset="0"/>
              </a:rPr>
              <a:t>Switch Features</a:t>
            </a:r>
            <a:endParaRPr lang="en-US" sz="2800" dirty="0">
              <a:latin typeface="Arial" charset="0"/>
            </a:endParaRPr>
          </a:p>
        </p:txBody>
      </p:sp>
      <p:pic>
        <p:nvPicPr>
          <p:cNvPr id="10243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50974"/>
            <a:ext cx="4789487" cy="381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5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0088" y="2921000"/>
            <a:ext cx="4633912" cy="3270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38759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>
          <a:xfrm>
            <a:off x="276225" y="420688"/>
            <a:ext cx="8488363" cy="838200"/>
          </a:xfrm>
        </p:spPr>
        <p:txBody>
          <a:bodyPr/>
          <a:lstStyle/>
          <a:p>
            <a:pPr eaLnBrk="1" hangingPunct="1"/>
            <a:r>
              <a:rPr lang="en-US" altLang="ja-JP" sz="2400" dirty="0">
                <a:latin typeface="Arial" charset="0"/>
                <a:cs typeface="ＭＳ Ｐゴシック" charset="0"/>
              </a:rPr>
              <a:t>Switch Features in Hierarchical Network</a:t>
            </a:r>
            <a:endParaRPr lang="en-US" sz="2800" dirty="0">
              <a:latin typeface="Arial" charset="0"/>
            </a:endParaRPr>
          </a:p>
        </p:txBody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741488"/>
            <a:ext cx="7940675" cy="4727575"/>
          </a:xfrm>
        </p:spPr>
        <p:txBody>
          <a:bodyPr/>
          <a:lstStyle/>
          <a:p>
            <a:pPr>
              <a:buFont typeface="Wingdings" charset="0"/>
              <a:buNone/>
            </a:pPr>
            <a:endParaRPr lang="en-US">
              <a:latin typeface="Arial" charset="0"/>
            </a:endParaRPr>
          </a:p>
          <a:p>
            <a:pPr>
              <a:buFont typeface="Symbol" charset="0"/>
              <a:buChar char=""/>
            </a:pPr>
            <a:endParaRPr lang="en-US">
              <a:latin typeface="Arial" charset="0"/>
            </a:endParaRPr>
          </a:p>
        </p:txBody>
      </p:sp>
      <p:pic>
        <p:nvPicPr>
          <p:cNvPr id="11269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939" y="1585077"/>
            <a:ext cx="7511914" cy="4727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6291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5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575" y="1384300"/>
            <a:ext cx="7534738" cy="45953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>
          <a:xfrm>
            <a:off x="276225" y="420688"/>
            <a:ext cx="8488363" cy="838200"/>
          </a:xfrm>
        </p:spPr>
        <p:txBody>
          <a:bodyPr/>
          <a:lstStyle/>
          <a:p>
            <a:pPr eaLnBrk="1" hangingPunct="1"/>
            <a:r>
              <a:rPr lang="en-US" altLang="ja-JP" sz="2400" dirty="0">
                <a:latin typeface="Arial" charset="0"/>
                <a:cs typeface="ＭＳ Ｐゴシック" charset="0"/>
              </a:rPr>
              <a:t>Switch Features in Hierarchical Network</a:t>
            </a:r>
            <a:endParaRPr lang="en-US" sz="2800" dirty="0">
              <a:latin typeface="Arial" charset="0"/>
            </a:endParaRPr>
          </a:p>
        </p:txBody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741488"/>
            <a:ext cx="7940675" cy="4727575"/>
          </a:xfrm>
        </p:spPr>
        <p:txBody>
          <a:bodyPr/>
          <a:lstStyle/>
          <a:p>
            <a:pPr>
              <a:buFont typeface="Wingdings" charset="0"/>
              <a:buNone/>
            </a:pPr>
            <a:endParaRPr lang="en-US">
              <a:latin typeface="Arial" charset="0"/>
            </a:endParaRPr>
          </a:p>
          <a:p>
            <a:pPr>
              <a:buFont typeface="Symbol" charset="0"/>
              <a:buChar char=""/>
            </a:pPr>
            <a:endParaRPr 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67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>
          <a:xfrm>
            <a:off x="276225" y="420688"/>
            <a:ext cx="8488363" cy="838200"/>
          </a:xfrm>
        </p:spPr>
        <p:txBody>
          <a:bodyPr/>
          <a:lstStyle/>
          <a:p>
            <a:pPr eaLnBrk="1" hangingPunct="1"/>
            <a:r>
              <a:rPr lang="en-US" altLang="ja-JP" sz="2400" dirty="0">
                <a:latin typeface="Arial" charset="0"/>
                <a:cs typeface="ＭＳ Ｐゴシック" charset="0"/>
              </a:rPr>
              <a:t>Switch Features in Hierarchical Network</a:t>
            </a:r>
            <a:endParaRPr lang="en-US" sz="2800" dirty="0">
              <a:latin typeface="Arial" charset="0"/>
            </a:endParaRPr>
          </a:p>
        </p:txBody>
      </p:sp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741488"/>
            <a:ext cx="7940675" cy="4727575"/>
          </a:xfrm>
        </p:spPr>
        <p:txBody>
          <a:bodyPr/>
          <a:lstStyle/>
          <a:p>
            <a:pPr>
              <a:buFont typeface="Wingdings" charset="0"/>
              <a:buNone/>
            </a:pPr>
            <a:endParaRPr lang="en-US">
              <a:latin typeface="Arial" charset="0"/>
            </a:endParaRPr>
          </a:p>
          <a:p>
            <a:pPr>
              <a:buFont typeface="Symbol" charset="0"/>
              <a:buChar char=""/>
            </a:pPr>
            <a:endParaRPr lang="en-US">
              <a:latin typeface="Arial" charset="0"/>
            </a:endParaRPr>
          </a:p>
        </p:txBody>
      </p:sp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0495" y="1222792"/>
            <a:ext cx="7493252" cy="493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78978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52263-8DF6-4FB9-93CB-08B60C7052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CA" sz="4800" dirty="0"/>
              <a:t>4.2 The Switched Environment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208FBE-DDC2-4EF1-A7C2-3D32C235AD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612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1057400"/>
            <a:ext cx="8772157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Frame Forwarding</a:t>
            </a:r>
            <a:br>
              <a:rPr lang="en-US" dirty="0">
                <a:latin typeface="Arial" charset="0"/>
              </a:rPr>
            </a:br>
            <a:r>
              <a:rPr lang="en-US" sz="2800" dirty="0"/>
              <a:t>Switching as a General Concept in Networking and Telecommunications</a:t>
            </a:r>
            <a:endParaRPr lang="en-US" sz="2800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8" name="Content Placeholder 1"/>
          <p:cNvSpPr>
            <a:spLocks noGrp="1"/>
          </p:cNvSpPr>
          <p:nvPr>
            <p:ph idx="1"/>
          </p:nvPr>
        </p:nvSpPr>
        <p:spPr>
          <a:xfrm>
            <a:off x="343252" y="2305878"/>
            <a:ext cx="8343548" cy="4043878"/>
          </a:xfrm>
        </p:spPr>
        <p:txBody>
          <a:bodyPr/>
          <a:lstStyle/>
          <a:p>
            <a:pPr marL="342900" indent="-342900"/>
            <a:r>
              <a:rPr lang="en-US" sz="2000" dirty="0"/>
              <a:t>A switch makes a decision based on ingress and a destination port.</a:t>
            </a:r>
          </a:p>
          <a:p>
            <a:pPr marL="342900" indent="-342900"/>
            <a:r>
              <a:rPr lang="en-US" sz="2000" dirty="0"/>
              <a:t>A LAN switch keeps a table that it uses to determine how to forward traffic through the switch.</a:t>
            </a:r>
          </a:p>
          <a:p>
            <a:pPr marL="342900" indent="-342900"/>
            <a:r>
              <a:rPr lang="en-US" sz="2000" dirty="0"/>
              <a:t>Cisco LAN switches forward Ethernet frames based on the destination MAC address of the frames.</a:t>
            </a:r>
          </a:p>
          <a:p>
            <a:pPr marL="0" indent="0"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158716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691639"/>
            <a:ext cx="8772157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Frame Forwarding</a:t>
            </a:r>
            <a:br>
              <a:rPr lang="en-US" dirty="0">
                <a:latin typeface="Arial" charset="0"/>
              </a:rPr>
            </a:br>
            <a:r>
              <a:rPr lang="en-US" sz="2800" dirty="0"/>
              <a:t>Dynamically Populating a Switch MAC Address Table</a:t>
            </a:r>
            <a:endParaRPr lang="en-US" sz="2800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8" name="Content Placeholder 1"/>
          <p:cNvSpPr>
            <a:spLocks noGrp="1"/>
          </p:cNvSpPr>
          <p:nvPr>
            <p:ph idx="1"/>
          </p:nvPr>
        </p:nvSpPr>
        <p:spPr>
          <a:xfrm>
            <a:off x="343252" y="1873044"/>
            <a:ext cx="8343548" cy="4468761"/>
          </a:xfrm>
        </p:spPr>
        <p:txBody>
          <a:bodyPr/>
          <a:lstStyle/>
          <a:p>
            <a:pPr marL="342900" indent="-342900"/>
            <a:r>
              <a:rPr lang="en-US" sz="2000" dirty="0"/>
              <a:t>A switch must first learn which devices exist on each port before it can transmit a frame.</a:t>
            </a:r>
          </a:p>
          <a:p>
            <a:pPr marL="342900" indent="-342900"/>
            <a:r>
              <a:rPr lang="en-US" sz="2000" dirty="0"/>
              <a:t>As a switch learns the relationship of ports to devices, it builds a table called a MAC address or content addressable memory (CAM) table.</a:t>
            </a:r>
          </a:p>
          <a:p>
            <a:pPr marL="342900" indent="-342900"/>
            <a:r>
              <a:rPr lang="en-US" sz="2000" dirty="0"/>
              <a:t>CAM is a special type of memory used in high-speed searching applications.</a:t>
            </a:r>
          </a:p>
          <a:p>
            <a:pPr marL="342900" indent="-342900"/>
            <a:r>
              <a:rPr lang="en-US" sz="2000" dirty="0"/>
              <a:t>The information in the MAC address table is used to send frames.</a:t>
            </a:r>
          </a:p>
          <a:p>
            <a:pPr marL="342900" indent="-342900"/>
            <a:r>
              <a:rPr lang="en-US" sz="2000" dirty="0"/>
              <a:t>When a switch receives an incoming frame with a MAC address that is not found in the CAM table, it floods it to all ports, except the one that received the frame.</a:t>
            </a:r>
          </a:p>
          <a:p>
            <a:pPr marL="0" indent="0"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9686233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691639"/>
            <a:ext cx="8772157" cy="838200"/>
          </a:xfrm>
        </p:spPr>
        <p:txBody>
          <a:bodyPr/>
          <a:lstStyle/>
          <a:p>
            <a:pPr eaLnBrk="1" hangingPunct="1"/>
            <a:r>
              <a:rPr lang="en-US" dirty="0"/>
              <a:t>Switch Forwarding Methods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5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8714" y="2028217"/>
            <a:ext cx="8561050" cy="4101893"/>
          </a:xfr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8742116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79119" y="558903"/>
            <a:ext cx="8772157" cy="838200"/>
          </a:xfrm>
        </p:spPr>
        <p:txBody>
          <a:bodyPr/>
          <a:lstStyle/>
          <a:p>
            <a:pPr eaLnBrk="1" hangingPunct="1"/>
            <a:r>
              <a:rPr lang="en-US" dirty="0"/>
              <a:t>Store-and-Forward Switching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8" name="Content Placeholder 1"/>
          <p:cNvSpPr>
            <a:spLocks noGrp="1"/>
          </p:cNvSpPr>
          <p:nvPr>
            <p:ph idx="1"/>
          </p:nvPr>
        </p:nvSpPr>
        <p:spPr>
          <a:xfrm>
            <a:off x="299007" y="2286000"/>
            <a:ext cx="3093122" cy="3967316"/>
          </a:xfrm>
        </p:spPr>
        <p:txBody>
          <a:bodyPr/>
          <a:lstStyle/>
          <a:p>
            <a:pPr marL="342900" indent="-342900"/>
            <a:r>
              <a:rPr lang="en-US" sz="2000" dirty="0"/>
              <a:t>Allows the switch to:</a:t>
            </a:r>
          </a:p>
          <a:p>
            <a:pPr marL="681037" lvl="1" indent="-342900">
              <a:buFont typeface="Wingdings" pitchFamily="2" charset="2"/>
              <a:buChar char="§"/>
            </a:pPr>
            <a:r>
              <a:rPr lang="en-US" dirty="0"/>
              <a:t>Check for errors (via FCS check)</a:t>
            </a:r>
          </a:p>
          <a:p>
            <a:pPr marL="681037" lvl="1" indent="-342900">
              <a:buFont typeface="Wingdings" pitchFamily="2" charset="2"/>
              <a:buChar char="§"/>
            </a:pPr>
            <a:r>
              <a:rPr lang="en-US" dirty="0"/>
              <a:t>Perform automatic buffering</a:t>
            </a:r>
          </a:p>
          <a:p>
            <a:pPr marL="342900" indent="-342900"/>
            <a:r>
              <a:rPr lang="en-US" sz="2000" dirty="0"/>
              <a:t>Slower forwarding process</a:t>
            </a:r>
          </a:p>
          <a:p>
            <a:pPr marL="0" indent="0">
              <a:buNone/>
            </a:pPr>
            <a:endParaRPr lang="en-US" sz="16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92129" y="1999745"/>
            <a:ext cx="5600700" cy="3838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0677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79119" y="558903"/>
            <a:ext cx="8772157" cy="838200"/>
          </a:xfrm>
        </p:spPr>
        <p:txBody>
          <a:bodyPr/>
          <a:lstStyle/>
          <a:p>
            <a:pPr eaLnBrk="1" hangingPunct="1"/>
            <a:r>
              <a:rPr lang="en-US" dirty="0"/>
              <a:t>Cut-Through Switching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8" name="Content Placeholder 1"/>
          <p:cNvSpPr>
            <a:spLocks noGrp="1"/>
          </p:cNvSpPr>
          <p:nvPr>
            <p:ph idx="1"/>
          </p:nvPr>
        </p:nvSpPr>
        <p:spPr>
          <a:xfrm>
            <a:off x="299007" y="2286000"/>
            <a:ext cx="3175394" cy="3905250"/>
          </a:xfrm>
        </p:spPr>
        <p:txBody>
          <a:bodyPr/>
          <a:lstStyle/>
          <a:p>
            <a:pPr marL="342900" indent="-342900"/>
            <a:r>
              <a:rPr lang="en-US" sz="2000" dirty="0"/>
              <a:t>Allows the switch to start forwarding in about 10 microseconds</a:t>
            </a:r>
          </a:p>
          <a:p>
            <a:pPr marL="342900" indent="-342900"/>
            <a:r>
              <a:rPr lang="en-US" sz="2000" dirty="0"/>
              <a:t>No FCS check</a:t>
            </a:r>
          </a:p>
          <a:p>
            <a:pPr marL="342900" indent="-342900"/>
            <a:r>
              <a:rPr lang="en-US" sz="2000" dirty="0"/>
              <a:t>No automatic buffering</a:t>
            </a:r>
            <a:endParaRPr lang="en-US" sz="16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474401" y="1876425"/>
            <a:ext cx="5476875" cy="3752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4825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79119" y="558903"/>
            <a:ext cx="8772157" cy="838200"/>
          </a:xfrm>
        </p:spPr>
        <p:txBody>
          <a:bodyPr/>
          <a:lstStyle/>
          <a:p>
            <a:pPr eaLnBrk="1" hangingPunct="1"/>
            <a:r>
              <a:rPr lang="en-US" dirty="0"/>
              <a:t>Collision Domains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8" name="Content Placeholder 1"/>
          <p:cNvSpPr>
            <a:spLocks noGrp="1"/>
          </p:cNvSpPr>
          <p:nvPr>
            <p:ph idx="1"/>
          </p:nvPr>
        </p:nvSpPr>
        <p:spPr>
          <a:xfrm>
            <a:off x="309716" y="2240953"/>
            <a:ext cx="3650034" cy="43360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Ethernet switch port:</a:t>
            </a:r>
          </a:p>
          <a:p>
            <a:pPr marL="342900" indent="-342900"/>
            <a:r>
              <a:rPr lang="en-US" sz="2000" dirty="0"/>
              <a:t>Operating in half duplex, each segment is in its own collision domain.</a:t>
            </a:r>
          </a:p>
          <a:p>
            <a:pPr marL="342900" indent="-342900"/>
            <a:r>
              <a:rPr lang="en-US" sz="2000" dirty="0"/>
              <a:t>Operating in full duplex eliminates collisions.</a:t>
            </a:r>
          </a:p>
          <a:p>
            <a:pPr marL="342900" indent="-342900"/>
            <a:r>
              <a:rPr lang="en-US" sz="2000" dirty="0"/>
              <a:t>By default, will auto-negotiate full duplex when the adjacent device can also operate in full duplex</a:t>
            </a:r>
            <a:r>
              <a:rPr lang="en-US" sz="2000" i="1" dirty="0"/>
              <a:t>.</a:t>
            </a:r>
            <a:r>
              <a:rPr lang="en-US" sz="2000" dirty="0"/>
              <a:t> </a:t>
            </a:r>
          </a:p>
          <a:p>
            <a:pPr marL="0" indent="0">
              <a:buNone/>
            </a:pPr>
            <a:endParaRPr lang="en-US" sz="1600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36954" y="2450700"/>
            <a:ext cx="4791996" cy="3031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882210" y="1429818"/>
            <a:ext cx="8377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000" dirty="0">
                <a:latin typeface="+mn-lt"/>
              </a:rPr>
              <a:t>Collision domain - Segment where devices compete to communicate.</a:t>
            </a:r>
          </a:p>
        </p:txBody>
      </p:sp>
    </p:spTree>
    <p:extLst>
      <p:ext uri="{BB962C8B-B14F-4D97-AF65-F5344CB8AC3E}">
        <p14:creationId xmlns:p14="http://schemas.microsoft.com/office/powerpoint/2010/main" val="428685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79119" y="558903"/>
            <a:ext cx="8772157" cy="838200"/>
          </a:xfrm>
        </p:spPr>
        <p:txBody>
          <a:bodyPr/>
          <a:lstStyle/>
          <a:p>
            <a:pPr eaLnBrk="1" hangingPunct="1"/>
            <a:r>
              <a:rPr lang="en-US" dirty="0"/>
              <a:t>Broadcast Domains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8" name="Content Placeholder 1"/>
          <p:cNvSpPr>
            <a:spLocks noGrp="1"/>
          </p:cNvSpPr>
          <p:nvPr>
            <p:ph idx="1"/>
          </p:nvPr>
        </p:nvSpPr>
        <p:spPr>
          <a:xfrm>
            <a:off x="309716" y="1651819"/>
            <a:ext cx="8273845" cy="4999705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/>
              <a:t>A broadcast domain is the extent of the network where a broadcast frame can be heard.</a:t>
            </a:r>
          </a:p>
          <a:p>
            <a:pPr marL="342900" indent="-342900"/>
            <a:r>
              <a:rPr lang="en-US" sz="2000" dirty="0"/>
              <a:t>Switches forward broadcast frames to all ports; therefore, switches do not break broadcast domains.</a:t>
            </a:r>
          </a:p>
          <a:p>
            <a:pPr marL="342900" indent="-342900"/>
            <a:r>
              <a:rPr lang="en-US" sz="2000" dirty="0"/>
              <a:t>All ports of a switch, with its default configuration, belong to the same broadcast domain.</a:t>
            </a:r>
          </a:p>
          <a:p>
            <a:pPr marL="342900" indent="-342900"/>
            <a:r>
              <a:rPr lang="en-US" sz="2000" dirty="0"/>
              <a:t>If two or more switches are connected, broadcasts are forwarded to all ports of all switches, except for the port that originally received the broadcast.</a:t>
            </a:r>
          </a:p>
          <a:p>
            <a:pPr marL="0" indent="0"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9913406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79119" y="662268"/>
            <a:ext cx="8772157" cy="838200"/>
          </a:xfrm>
        </p:spPr>
        <p:txBody>
          <a:bodyPr/>
          <a:lstStyle/>
          <a:p>
            <a:pPr eaLnBrk="1" hangingPunct="1"/>
            <a:r>
              <a:rPr lang="en-US" dirty="0"/>
              <a:t>Alleviating Network Congestion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sp>
        <p:nvSpPr>
          <p:cNvPr id="8" name="Content Placeholder 1"/>
          <p:cNvSpPr>
            <a:spLocks noGrp="1"/>
          </p:cNvSpPr>
          <p:nvPr>
            <p:ph idx="1"/>
          </p:nvPr>
        </p:nvSpPr>
        <p:spPr>
          <a:xfrm>
            <a:off x="309716" y="1651819"/>
            <a:ext cx="8273845" cy="4999705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/>
              <a:t>Switches help alleviate network congestion by:</a:t>
            </a:r>
          </a:p>
          <a:p>
            <a:pPr marL="342900" indent="-342900"/>
            <a:r>
              <a:rPr lang="en-US" sz="2000" dirty="0"/>
              <a:t>Facilitating the segmentation of a LAN into separate collision domains.</a:t>
            </a:r>
          </a:p>
          <a:p>
            <a:pPr marL="342900" indent="-342900"/>
            <a:r>
              <a:rPr lang="en-US" sz="2000" dirty="0"/>
              <a:t>Providing full-duplex communication between devices.</a:t>
            </a:r>
          </a:p>
          <a:p>
            <a:pPr marL="342900" indent="-342900"/>
            <a:r>
              <a:rPr lang="en-US" sz="2000" dirty="0"/>
              <a:t>Taking advantage of their high-port density.</a:t>
            </a:r>
          </a:p>
          <a:p>
            <a:pPr marL="342900" indent="-342900"/>
            <a:r>
              <a:rPr lang="en-US" sz="2000" dirty="0"/>
              <a:t>Buffering large frames.</a:t>
            </a:r>
          </a:p>
          <a:p>
            <a:pPr marL="342900" indent="-342900"/>
            <a:r>
              <a:rPr lang="en-US" sz="2000" dirty="0"/>
              <a:t>Employing high-speed ports.</a:t>
            </a:r>
          </a:p>
          <a:p>
            <a:pPr marL="342900" indent="-342900"/>
            <a:r>
              <a:rPr lang="en-US" sz="2000" dirty="0"/>
              <a:t>Taking advantage of their fast internal switching process.</a:t>
            </a:r>
          </a:p>
          <a:p>
            <a:pPr marL="342900" indent="-342900"/>
            <a:r>
              <a:rPr lang="en-US" sz="2000" dirty="0"/>
              <a:t>Having a low, per-port cost.</a:t>
            </a:r>
          </a:p>
          <a:p>
            <a:pPr marL="0" indent="0"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123286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0405D-7623-4440-9FB8-BE707A31E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dirty="0"/>
              <a:t>4.3 Summary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67BCCE-218A-42CA-A7AE-21067D6162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0148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365507" y="1860604"/>
            <a:ext cx="8600517" cy="4787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1600" dirty="0"/>
              <a:t>The trend in networks is towards convergence using a single set of wires and devices to handle voice, video, and data transmission.</a:t>
            </a:r>
          </a:p>
          <a:p>
            <a:r>
              <a:rPr lang="en-US" sz="1600" dirty="0"/>
              <a:t>There has been a dramatic shift in the way businesses operate.</a:t>
            </a:r>
          </a:p>
          <a:p>
            <a:r>
              <a:rPr lang="en-US" sz="1600" dirty="0"/>
              <a:t>There are no physical offices or geographic boundaries constraints. Resources must now be seamlessly available anytime and anywhere.</a:t>
            </a:r>
          </a:p>
          <a:p>
            <a:r>
              <a:rPr lang="en-US" sz="1600" dirty="0"/>
              <a:t>The Cisco Borderless Network architecture enables different elements, from access switches to wireless access points, to work together and allow users to access resources from any place, at any time.</a:t>
            </a:r>
          </a:p>
          <a:p>
            <a:r>
              <a:rPr lang="en-US" sz="1600" dirty="0"/>
              <a:t>The traditional, three-layer hierarchical design model divides the network into core, distribution, and access layers, and allows each portion of the network to be optimized for specific functionality. </a:t>
            </a:r>
          </a:p>
          <a:p>
            <a:endParaRPr lang="en-US" sz="1600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24977609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365507" y="1741336"/>
            <a:ext cx="8600517" cy="49071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r>
              <a:rPr lang="en-US" sz="1600" dirty="0"/>
              <a:t>It provides modularity, resiliency, and flexibility, which provides a foundation that allows network designers to overlay security, mobility, and unified communication features. </a:t>
            </a:r>
          </a:p>
          <a:p>
            <a:r>
              <a:rPr lang="en-US" sz="1600" dirty="0"/>
              <a:t>Switches use either store-and-forward or cut-through switching.</a:t>
            </a:r>
          </a:p>
          <a:p>
            <a:r>
              <a:rPr lang="en-US" sz="1600" dirty="0"/>
              <a:t>Every port on a switch forms a separate collision domain allowing for extremely high-speed, full-duplex communication.</a:t>
            </a:r>
          </a:p>
          <a:p>
            <a:r>
              <a:rPr lang="en-US" sz="1600" dirty="0"/>
              <a:t>Switch ports do not block broadcasts and connecting switches can extend the size of the broadcast domain, often resulting in degraded network performance.</a:t>
            </a:r>
          </a:p>
          <a:p>
            <a:endParaRPr lang="en-US" sz="1600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1463304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800" dirty="0">
                <a:latin typeface="Arial" charset="0"/>
              </a:rPr>
              <a:t>Section 4.1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Terms and Commands</a:t>
            </a:r>
          </a:p>
        </p:txBody>
      </p:sp>
      <p:sp>
        <p:nvSpPr>
          <p:cNvPr id="4" name="Content Placeholder 1"/>
          <p:cNvSpPr>
            <a:spLocks noGrp="1"/>
          </p:cNvSpPr>
          <p:nvPr>
            <p:ph idx="1"/>
          </p:nvPr>
        </p:nvSpPr>
        <p:spPr>
          <a:xfrm>
            <a:off x="276908" y="1358744"/>
            <a:ext cx="3799792" cy="5118255"/>
          </a:xfrm>
        </p:spPr>
        <p:txBody>
          <a:bodyPr/>
          <a:lstStyle/>
          <a:p>
            <a:pPr eaLnBrk="1" fontAlgn="b" hangingPunct="1"/>
            <a:r>
              <a:rPr lang="en-US" sz="1600" dirty="0"/>
              <a:t>Converged network</a:t>
            </a:r>
          </a:p>
          <a:p>
            <a:pPr eaLnBrk="1" fontAlgn="b" hangingPunct="1"/>
            <a:r>
              <a:rPr lang="en-US" sz="1600" dirty="0"/>
              <a:t>Cisco borderless networks</a:t>
            </a:r>
          </a:p>
          <a:p>
            <a:pPr eaLnBrk="1" fontAlgn="b" hangingPunct="1"/>
            <a:r>
              <a:rPr lang="en-US" sz="1600" dirty="0"/>
              <a:t>Core layer</a:t>
            </a:r>
          </a:p>
          <a:p>
            <a:pPr eaLnBrk="1" fontAlgn="b" hangingPunct="1"/>
            <a:r>
              <a:rPr lang="en-US" sz="1600" dirty="0"/>
              <a:t>Distribution layer</a:t>
            </a:r>
          </a:p>
          <a:p>
            <a:pPr eaLnBrk="1" fontAlgn="b" hangingPunct="1"/>
            <a:r>
              <a:rPr lang="en-US" sz="1600" dirty="0"/>
              <a:t>Fixed configuration switches</a:t>
            </a:r>
          </a:p>
          <a:p>
            <a:pPr eaLnBrk="1" fontAlgn="b" hangingPunct="1"/>
            <a:r>
              <a:rPr lang="en-US" sz="1600" dirty="0"/>
              <a:t>Modular configuration switches</a:t>
            </a:r>
          </a:p>
          <a:p>
            <a:pPr eaLnBrk="1" fontAlgn="b" hangingPunct="1"/>
            <a:r>
              <a:rPr lang="en-US" sz="1600" dirty="0"/>
              <a:t>Stackable configuration switches</a:t>
            </a:r>
          </a:p>
          <a:p>
            <a:pPr eaLnBrk="1" fontAlgn="b" hangingPunct="1"/>
            <a:r>
              <a:rPr lang="en-US" sz="1600" dirty="0"/>
              <a:t>Cost of a switch</a:t>
            </a:r>
          </a:p>
          <a:p>
            <a:pPr eaLnBrk="1" fontAlgn="b" hangingPunct="1"/>
            <a:r>
              <a:rPr lang="en-US" sz="1600" dirty="0"/>
              <a:t>Frame buffers</a:t>
            </a:r>
          </a:p>
        </p:txBody>
      </p:sp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CF54770-AE2B-4280-AABD-5DD822661DE7}"/>
              </a:ext>
            </a:extLst>
          </p:cNvPr>
          <p:cNvSpPr txBox="1">
            <a:spLocks/>
          </p:cNvSpPr>
          <p:nvPr/>
        </p:nvSpPr>
        <p:spPr>
          <a:xfrm>
            <a:off x="4696046" y="1358745"/>
            <a:ext cx="4156447" cy="49463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9250" indent="-34925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2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6837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263650" indent="-295275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54622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1828800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177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892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"/>
            <a:r>
              <a:rPr lang="en-US" sz="1600"/>
              <a:t>Ingress port</a:t>
            </a:r>
          </a:p>
          <a:p>
            <a:pPr fontAlgn="b"/>
            <a:r>
              <a:rPr lang="en-US" sz="1600"/>
              <a:t>Content addressable memory (CAM)</a:t>
            </a:r>
          </a:p>
          <a:p>
            <a:pPr fontAlgn="b"/>
            <a:r>
              <a:rPr lang="en-US" sz="1600"/>
              <a:t>Cut-through switching</a:t>
            </a:r>
          </a:p>
          <a:p>
            <a:pPr fontAlgn="b"/>
            <a:r>
              <a:rPr lang="en-US" sz="1600"/>
              <a:t>Store-and-forward switching</a:t>
            </a:r>
          </a:p>
          <a:p>
            <a:pPr fontAlgn="b"/>
            <a:r>
              <a:rPr lang="en-US" sz="1600"/>
              <a:t>Frame-check-sequence (FCS)</a:t>
            </a:r>
          </a:p>
          <a:p>
            <a:pPr fontAlgn="b"/>
            <a:r>
              <a:rPr lang="en-US" sz="1600"/>
              <a:t>Fragment free switching</a:t>
            </a:r>
          </a:p>
          <a:p>
            <a:pPr fontAlgn="b"/>
            <a:r>
              <a:rPr lang="en-US" sz="1600"/>
              <a:t>Collision domain</a:t>
            </a:r>
          </a:p>
          <a:p>
            <a:pPr fontAlgn="b"/>
            <a:r>
              <a:rPr lang="en-US" sz="1600"/>
              <a:t>Broadcast domain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1500047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2461</TotalTime>
  <Words>1291</Words>
  <Application>Microsoft Office PowerPoint</Application>
  <PresentationFormat>On-screen Show (4:3)</PresentationFormat>
  <Paragraphs>184</Paragraphs>
  <Slides>32</Slides>
  <Notes>28</Notes>
  <HiddenSlides>1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0" baseType="lpstr">
      <vt:lpstr>ＭＳ Ｐゴシック</vt:lpstr>
      <vt:lpstr>Arial</vt:lpstr>
      <vt:lpstr>Calibri</vt:lpstr>
      <vt:lpstr>News Gothic MT</vt:lpstr>
      <vt:lpstr>Symbol</vt:lpstr>
      <vt:lpstr>Wingdings</vt:lpstr>
      <vt:lpstr>Wingdings 2</vt:lpstr>
      <vt:lpstr>Breeze</vt:lpstr>
      <vt:lpstr>Introduction to Switched Networks Lecture 4</vt:lpstr>
      <vt:lpstr>Objectives</vt:lpstr>
      <vt:lpstr>4.1 LAN Design</vt:lpstr>
      <vt:lpstr>Converged Networks Growing Complexity of Networks</vt:lpstr>
      <vt:lpstr>Elements of a Converged Network</vt:lpstr>
      <vt:lpstr>Cisco Borderless Networks</vt:lpstr>
      <vt:lpstr>Hierarchy in the Borderless Switched Network</vt:lpstr>
      <vt:lpstr>Access, Distribution, and Core Layers</vt:lpstr>
      <vt:lpstr>Hierarchical Network</vt:lpstr>
      <vt:lpstr>Principles of Hierarchical Network</vt:lpstr>
      <vt:lpstr>Role of Switched Networks</vt:lpstr>
      <vt:lpstr>Form Factors</vt:lpstr>
      <vt:lpstr>Form Factors</vt:lpstr>
      <vt:lpstr>Form Factors</vt:lpstr>
      <vt:lpstr>Switch Features</vt:lpstr>
      <vt:lpstr>Switch Features</vt:lpstr>
      <vt:lpstr>Switch Features in Hierarchical Network</vt:lpstr>
      <vt:lpstr>Switch Features in Hierarchical Network</vt:lpstr>
      <vt:lpstr>Switch Features in Hierarchical Network</vt:lpstr>
      <vt:lpstr>4.2 The Switched Environment</vt:lpstr>
      <vt:lpstr>Frame Forwarding Switching as a General Concept in Networking and Telecommunications</vt:lpstr>
      <vt:lpstr>Frame Forwarding Dynamically Populating a Switch MAC Address Table</vt:lpstr>
      <vt:lpstr>Switch Forwarding Methods</vt:lpstr>
      <vt:lpstr>Store-and-Forward Switching</vt:lpstr>
      <vt:lpstr>Cut-Through Switching</vt:lpstr>
      <vt:lpstr>Collision Domains</vt:lpstr>
      <vt:lpstr>Broadcast Domains</vt:lpstr>
      <vt:lpstr>Alleviating Network Congestion</vt:lpstr>
      <vt:lpstr>4.3 Summary</vt:lpstr>
      <vt:lpstr> Summary</vt:lpstr>
      <vt:lpstr> Summary</vt:lpstr>
      <vt:lpstr>Section 4.1 Terms and Commands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161</cp:revision>
  <dcterms:created xsi:type="dcterms:W3CDTF">2011-10-03T10:20:59Z</dcterms:created>
  <dcterms:modified xsi:type="dcterms:W3CDTF">2017-11-20T18:50:54Z</dcterms:modified>
</cp:coreProperties>
</file>