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6" r:id="rId2"/>
    <p:sldId id="258" r:id="rId3"/>
    <p:sldId id="257" r:id="rId4"/>
    <p:sldId id="266" r:id="rId5"/>
    <p:sldId id="259" r:id="rId6"/>
    <p:sldId id="260" r:id="rId7"/>
    <p:sldId id="261" r:id="rId8"/>
    <p:sldId id="262" r:id="rId9"/>
    <p:sldId id="263" r:id="rId10"/>
    <p:sldId id="265" r:id="rId11"/>
    <p:sldId id="264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80148" autoAdjust="0"/>
  </p:normalViewPr>
  <p:slideViewPr>
    <p:cSldViewPr snapToGrid="0">
      <p:cViewPr varScale="1">
        <p:scale>
          <a:sx n="58" d="100"/>
          <a:sy n="58" d="100"/>
        </p:scale>
        <p:origin x="492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F12E8BE-490C-4183-94C7-4E1091A8432A}" type="datetimeFigureOut">
              <a:rPr lang="en-GB" smtClean="0"/>
              <a:t>16/01/2019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D531AF-C41F-4D4F-965C-08E52D25BC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47043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ED531AF-C41F-4D4F-965C-08E52D25BCB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01626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ED531AF-C41F-4D4F-965C-08E52D25BCB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918064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ED531AF-C41F-4D4F-965C-08E52D25BCB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543227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ED531AF-C41F-4D4F-965C-08E52D25BCB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284381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ED531AF-C41F-4D4F-965C-08E52D25BCB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169000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ED531AF-C41F-4D4F-965C-08E52D25BCB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688017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ED531AF-C41F-4D4F-965C-08E52D25BCB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714943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ED531AF-C41F-4D4F-965C-08E52D25BCB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031386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ED531AF-C41F-4D4F-965C-08E52D25BCB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438141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ED531AF-C41F-4D4F-965C-08E52D25BCBF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332431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dirty="0"/>
          </a:p>
          <a:p>
            <a:endParaRPr lang="en-GB" sz="1200" dirty="0"/>
          </a:p>
          <a:p>
            <a:endParaRPr lang="en-GB" sz="120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ED531AF-C41F-4D4F-965C-08E52D25BCBF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03773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ED531AF-C41F-4D4F-965C-08E52D25BCBF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11690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4AA36E-DF19-4ED6-A48D-B68B7FBF0E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0937809-5678-420B-A323-746289DEBD0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70C6C4-143B-48D6-BCEB-08313ADA3D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AF9A-DE4D-42F9-98C7-C61FB4B4960D}" type="datetimeFigureOut">
              <a:rPr lang="en-GB" smtClean="0"/>
              <a:t>16/01/2019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833BFE-F696-4878-8C2A-4F7FC03B26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A78577-F4E3-497B-900C-09E0D95ED5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30C46-6621-42AF-80BC-0273F8CEB1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01246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7DDCE5-65C2-4D0B-AA19-4381F00E16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59BF36-3D94-48E3-9379-F30797C289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FAEE45-33EF-4DB7-9C67-DABB2335A6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AF9A-DE4D-42F9-98C7-C61FB4B4960D}" type="datetimeFigureOut">
              <a:rPr lang="en-GB" smtClean="0"/>
              <a:t>16/01/2019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B1F55C-0FCC-4E99-BC2F-2E7D1E9A4E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547DDC-9898-4413-AF59-8C4CEED96A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30C46-6621-42AF-80BC-0273F8CEB1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19030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733EDA-2052-450B-B466-610BBB253B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5C299E-7B66-4A90-B18D-AE00490C63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C98C61-BE64-4A16-946C-A1E117B817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AF9A-DE4D-42F9-98C7-C61FB4B4960D}" type="datetimeFigureOut">
              <a:rPr lang="en-GB" smtClean="0"/>
              <a:t>16/01/2019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77C038-903E-4B8A-A40C-399933FE55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6FF794-230F-4CDA-A951-1CE592836B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30C46-6621-42AF-80BC-0273F8CEB1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15963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AA50C2-B7E8-479B-A29C-97E58CDAE7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F41FBD-2F07-416A-ABB5-C472368430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F321D7-3816-4B8F-B057-5CC3703F2EC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8B03E4-63BC-4A38-9922-B7C9BC22B2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AF9A-DE4D-42F9-98C7-C61FB4B4960D}" type="datetimeFigureOut">
              <a:rPr lang="en-GB" smtClean="0"/>
              <a:t>16/01/2019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B6F27E-B1E9-4345-9F45-C5EB369221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7A1633-C101-4C34-8BAE-A85F389D1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30C46-6621-42AF-80BC-0273F8CEB1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99803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73E454-CC2A-43AF-BAA9-70CFB67E64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E3E1D9B-183B-41EC-9CC3-69F3AE4A0C2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045AEC1-6A80-4509-B8B5-EE04095715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DBEB482-25C2-4DA2-A2AB-8419F200BA7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3AF36C6-629F-4AB4-B103-77BF0789AA8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4219E00-B913-4F72-A564-95A8FA1C20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AF9A-DE4D-42F9-98C7-C61FB4B4960D}" type="datetimeFigureOut">
              <a:rPr lang="en-GB" smtClean="0"/>
              <a:t>16/01/2019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46E6CE6-F8BB-4B6F-83BC-8C42390EEC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F9D78C3-85BA-4102-976E-DC4C3DE0AA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30C46-6621-42AF-80BC-0273F8CEB1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11997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ACCE74-7C74-4BFF-BCE6-05B7B7D0C1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FC20AD2-5268-474C-959F-81834078A0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AF9A-DE4D-42F9-98C7-C61FB4B4960D}" type="datetimeFigureOut">
              <a:rPr lang="en-GB" smtClean="0"/>
              <a:t>16/01/2019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65FD53-70C5-42C3-A77C-302A5F9233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C6B13A8-770C-4CF4-9970-DA8A38E6FB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30C46-6621-42AF-80BC-0273F8CEB1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1790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6137150-76C3-4E96-A85D-C87CCB401C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AF9A-DE4D-42F9-98C7-C61FB4B4960D}" type="datetimeFigureOut">
              <a:rPr lang="en-GB" smtClean="0"/>
              <a:t>16/01/2019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D0A99BC-2D36-41B1-8214-717B02C7A3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413FEDA-3C59-429E-9B6D-2A8985CF65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30C46-6621-42AF-80BC-0273F8CEB1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0406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971D48-4502-477F-B12A-7671636268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5D9F89-EFCC-4FDA-A2B8-C4FC91047D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625EC97-BFDC-4A97-85FE-05641E0AE45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DFBAAE2-604F-4AA4-9185-7E328D2A7B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AF9A-DE4D-42F9-98C7-C61FB4B4960D}" type="datetimeFigureOut">
              <a:rPr lang="en-GB" smtClean="0"/>
              <a:t>16/01/2019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7BBE11D-1968-4093-9467-A71C0B8F18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27389C8-9E55-41E9-9D46-50D1D795B3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30C46-6621-42AF-80BC-0273F8CEB1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85119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C13641-1C35-4AAC-A684-FEC6156981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E845770-0F7A-4B80-A203-9D1CF734EF2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5E0A2F1-F4EF-4128-9707-56746FEE9DA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9ACBEC-7DC5-425E-BF32-C766D303B9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AF9A-DE4D-42F9-98C7-C61FB4B4960D}" type="datetimeFigureOut">
              <a:rPr lang="en-GB" smtClean="0"/>
              <a:t>16/01/2019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2A3F63-D923-4C86-B927-9582333414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D302485-9705-4D10-99EF-274EBE5BA2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30C46-6621-42AF-80BC-0273F8CEB1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47189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05BD0F-D13D-48AF-8907-7BE312D390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C2C0720-B86B-48F1-9898-CF5C7CDEDC4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E19EB3-17B4-4CC0-9519-9249D80EEA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AF9A-DE4D-42F9-98C7-C61FB4B4960D}" type="datetimeFigureOut">
              <a:rPr lang="en-GB" smtClean="0"/>
              <a:t>16/01/2019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9AB31A-A004-4F01-AE8B-FDC6F20531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859576-988C-4460-AFCC-B5E9B5ACC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30C46-6621-42AF-80BC-0273F8CEB1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12037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1387F6A-6C5F-4CC3-B44C-81734C44ECE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D865257-1928-4295-9057-ED839A61223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180D5B-4414-4F3B-BF86-0FF1C594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AF9A-DE4D-42F9-98C7-C61FB4B4960D}" type="datetimeFigureOut">
              <a:rPr lang="en-GB" smtClean="0"/>
              <a:t>16/01/2019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CCE3A2-A3F4-422B-B786-E08FE28124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A7E869-E1E6-44F1-B392-14CBFEB81B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30C46-6621-42AF-80BC-0273F8CEB1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53362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4610262-D3B9-4139-B3B5-1EFB096D97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656068A-DED5-45CA-B552-7979E97AC9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4E8485-695D-45CC-A8A2-B900A719711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2FAF9A-DE4D-42F9-98C7-C61FB4B4960D}" type="datetimeFigureOut">
              <a:rPr lang="en-GB" smtClean="0"/>
              <a:t>16/01/2019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622949-A35A-45BC-A0DB-626675BAD9E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C4C7B3-B7D3-4C74-BB28-5352AC0854B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330C46-6621-42AF-80BC-0273F8CEB1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07554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mafiadoc.com/social-isolation_59b723a41723ddddc6093e7d.html" TargetMode="External"/><Relationship Id="rId3" Type="http://schemas.openxmlformats.org/officeDocument/2006/relationships/hyperlink" Target="https://mylumin.org/the-effects-of-loneliness-and-isolation-to-the-elderly/" TargetMode="External"/><Relationship Id="rId7" Type="http://schemas.openxmlformats.org/officeDocument/2006/relationships/hyperlink" Target="https://www.bbc.co.uk/news/uk-11726691" TargetMode="External"/><Relationship Id="rId2" Type="http://schemas.openxmlformats.org/officeDocument/2006/relationships/hyperlink" Target="https://www.ageuk.org.uk/cymru/our-impact/policy-publications/no-one-should-have-no-one---tackling-lonelines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bbc.co.uk/news/uk-wales-42255234" TargetMode="External"/><Relationship Id="rId5" Type="http://schemas.openxmlformats.org/officeDocument/2006/relationships/hyperlink" Target="https://www.bbc.co.uk/news/health-45861468" TargetMode="External"/><Relationship Id="rId4" Type="http://schemas.openxmlformats.org/officeDocument/2006/relationships/hyperlink" Target="https://www.theguardian.com/society/2002/jan/15/socialexclusion1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ollinsdictionary.com/dictionary/english/isolation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implypsychology.org/Erik-Erikson.html" TargetMode="External"/><Relationship Id="rId5" Type="http://schemas.openxmlformats.org/officeDocument/2006/relationships/hyperlink" Target="https://www.psychologytoday.com/gb/articles/200307/the-dangers-loneliness" TargetMode="External"/><Relationship Id="rId4" Type="http://schemas.openxmlformats.org/officeDocument/2006/relationships/hyperlink" Target="http://healthcare-communications.imedpub.com/social-exclusion-of-elderly.php?aid=9866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implypsychology.org/attachment.html" TargetMode="External"/><Relationship Id="rId7" Type="http://schemas.openxmlformats.org/officeDocument/2006/relationships/hyperlink" Target="https://www.ons.gov.uk/peoplepopulationandcommunity/wellbeing/articles/lonelinesswhatcharacteristicsandcircumstancesareassociatedwithfeelinglonely/2018-04-10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wales.nhs.uk/sitesplus/888/page/44499" TargetMode="External"/><Relationship Id="rId5" Type="http://schemas.openxmlformats.org/officeDocument/2006/relationships/hyperlink" Target="http://www.assembly.wales/laid%20documents/cr-ld11310/cr-ld11310-e.pdf" TargetMode="External"/><Relationship Id="rId4" Type="http://schemas.openxmlformats.org/officeDocument/2006/relationships/hyperlink" Target="http://senedd.assembly.wales/mgIssueHistoryHome.aspx?IId=16359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ocsopinion.com/2017/08/13/loneliness-social-isolation/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gov.wales/newsroom/health-and-social-services/2018/isolation/?lang=en" TargetMode="External"/><Relationship Id="rId4" Type="http://schemas.openxmlformats.org/officeDocument/2006/relationships/hyperlink" Target="https://gov.wales/newsroom/health-and-social-services/2018/loneliness/?lang=en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A65562-B410-471A-98B9-6DA786AD1A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4435" y="1208867"/>
            <a:ext cx="10833314" cy="3138004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Explain, using social and/or psychological theories, the impact of isolation on individuals within a social care setting.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1DE1654-5716-42FB-99B8-43FADCF858A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4435" y="5155743"/>
            <a:ext cx="9144000" cy="873097"/>
          </a:xfrm>
        </p:spPr>
        <p:txBody>
          <a:bodyPr>
            <a:normAutofit lnSpcReduction="10000"/>
          </a:bodyPr>
          <a:lstStyle/>
          <a:p>
            <a:pPr algn="l"/>
            <a:r>
              <a:rPr lang="en-GB" dirty="0"/>
              <a:t>Chloe Davies</a:t>
            </a:r>
          </a:p>
          <a:p>
            <a:pPr algn="l"/>
            <a:r>
              <a:rPr lang="en-GB" dirty="0"/>
              <a:t>Module code: SJSS 4002 (Ass 2)</a:t>
            </a:r>
          </a:p>
        </p:txBody>
      </p:sp>
    </p:spTree>
    <p:extLst>
      <p:ext uri="{BB962C8B-B14F-4D97-AF65-F5344CB8AC3E}">
        <p14:creationId xmlns:p14="http://schemas.microsoft.com/office/powerpoint/2010/main" val="31761471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51C08A-EA81-4121-B2A4-CC6C9ADE37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Definition of Isolation.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38B3EA6-FADF-42F8-817F-7AF244E1F020}"/>
              </a:ext>
            </a:extLst>
          </p:cNvPr>
          <p:cNvSpPr txBox="1"/>
          <p:nvPr/>
        </p:nvSpPr>
        <p:spPr>
          <a:xfrm>
            <a:off x="838200" y="1496135"/>
            <a:ext cx="11015339" cy="58169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Several definitions (Biordi, and Nicholson, </a:t>
            </a:r>
            <a:r>
              <a:rPr lang="en-GB" sz="2800" dirty="0" err="1"/>
              <a:t>n.d</a:t>
            </a:r>
            <a:r>
              <a:rPr lang="en-GB" sz="2800" dirty="0"/>
              <a:t>).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Feeling alone (Collins dictionary, </a:t>
            </a:r>
            <a:r>
              <a:rPr lang="en-GB" sz="2800" dirty="0" err="1"/>
              <a:t>n.d</a:t>
            </a:r>
            <a:r>
              <a:rPr lang="en-GB" sz="2800" dirty="0"/>
              <a:t>).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Deprivation (Zavaleta, D, Samuel, K and Mills, C, 2014).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Voluntary or involuntary (Biordi, and Nicholson, </a:t>
            </a:r>
            <a:r>
              <a:rPr lang="en-GB" sz="2800" dirty="0" err="1"/>
              <a:t>n.d</a:t>
            </a:r>
            <a:r>
              <a:rPr lang="en-GB" sz="2800" dirty="0"/>
              <a:t>).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Apartness and aloneness. (Biordi, and Nicholson, </a:t>
            </a:r>
            <a:r>
              <a:rPr lang="en-GB" sz="2800" dirty="0" err="1"/>
              <a:t>n.d</a:t>
            </a:r>
            <a:r>
              <a:rPr lang="en-GB" sz="2800" dirty="0"/>
              <a:t>).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Poor relationships (</a:t>
            </a:r>
            <a:r>
              <a:rPr lang="en-GB" sz="2800" dirty="0" err="1"/>
              <a:t>zavaleta</a:t>
            </a:r>
            <a:r>
              <a:rPr lang="en-GB" sz="2800" dirty="0"/>
              <a:t>, D, Samuel, K and Mills, C, 2014).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Psychologically and physically. (Biordi, and Nicholson, </a:t>
            </a:r>
            <a:r>
              <a:rPr lang="en-GB" sz="2800" dirty="0" err="1"/>
              <a:t>n.d</a:t>
            </a:r>
            <a:r>
              <a:rPr lang="en-GB" sz="2800" dirty="0"/>
              <a:t>).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Living without companionship (Hawthorne, 2006, p. 521).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79610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1248BB-B0FF-4640-967D-8A2DE478C3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051" y="369351"/>
            <a:ext cx="11218333" cy="1325563"/>
          </a:xfrm>
        </p:spPr>
        <p:txBody>
          <a:bodyPr>
            <a:noAutofit/>
          </a:bodyPr>
          <a:lstStyle/>
          <a:p>
            <a:r>
              <a:rPr lang="en-GB" sz="6000" dirty="0"/>
              <a:t>Issues relating to isolation.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D7EFAE1-39D8-4EE9-830F-D24F8CEDCC06}"/>
              </a:ext>
            </a:extLst>
          </p:cNvPr>
          <p:cNvSpPr txBox="1"/>
          <p:nvPr/>
        </p:nvSpPr>
        <p:spPr>
          <a:xfrm>
            <a:off x="232953" y="1964334"/>
            <a:ext cx="10662834" cy="45498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Many issues e.g. poor sleep (McAndrew, 2016).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Group study.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Those Single or widowed are more at risk (office for national statistics, 2018).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‘’often’’ or ‘’always’’.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Major participant.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Living alone increases the risk of suicide (Marano. 2016)</a:t>
            </a:r>
          </a:p>
        </p:txBody>
      </p:sp>
    </p:spTree>
    <p:extLst>
      <p:ext uri="{BB962C8B-B14F-4D97-AF65-F5344CB8AC3E}">
        <p14:creationId xmlns:p14="http://schemas.microsoft.com/office/powerpoint/2010/main" val="8150733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BE28B6-5B94-4865-8437-8CB7C54269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3657" y="423491"/>
            <a:ext cx="10515600" cy="1325563"/>
          </a:xfrm>
        </p:spPr>
        <p:txBody>
          <a:bodyPr>
            <a:normAutofit/>
          </a:bodyPr>
          <a:lstStyle/>
          <a:p>
            <a:r>
              <a:rPr lang="en-GB" sz="6000" dirty="0"/>
              <a:t>Effects of Isolation on the elderly.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CE64699-E567-45BC-A674-2B0621CA5B90}"/>
              </a:ext>
            </a:extLst>
          </p:cNvPr>
          <p:cNvSpPr txBox="1"/>
          <p:nvPr/>
        </p:nvSpPr>
        <p:spPr>
          <a:xfrm>
            <a:off x="583657" y="1587521"/>
            <a:ext cx="9941669" cy="51961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Thousands living in social isolation (BBC, 2010).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Cognitive decline (McAndrew. F, 2016).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`precipitated by a number of factors (Bailey, 2017).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Social and emotional isolation (Bailey, 2017).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Risk of premature death (Bailey, 2017).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Decline in health (Bailey, 2017).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75,000 elderly in wales (</a:t>
            </a:r>
            <a:r>
              <a:rPr lang="en-GB" sz="2800" dirty="0" err="1"/>
              <a:t>AgeCymru</a:t>
            </a:r>
            <a:r>
              <a:rPr lang="en-GB" sz="2800" dirty="0"/>
              <a:t>, 2018).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8% of care homes (Quality compliance system, 2017).</a:t>
            </a:r>
          </a:p>
        </p:txBody>
      </p:sp>
    </p:spTree>
    <p:extLst>
      <p:ext uri="{BB962C8B-B14F-4D97-AF65-F5344CB8AC3E}">
        <p14:creationId xmlns:p14="http://schemas.microsoft.com/office/powerpoint/2010/main" val="881891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82DDFB-1268-455B-9A9A-49521554539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2142" y="207963"/>
            <a:ext cx="9144000" cy="907915"/>
          </a:xfrm>
        </p:spPr>
        <p:txBody>
          <a:bodyPr>
            <a:normAutofit fontScale="90000"/>
          </a:bodyPr>
          <a:lstStyle/>
          <a:p>
            <a:pPr algn="l"/>
            <a:r>
              <a:rPr lang="en-GB" dirty="0"/>
              <a:t>How does wales see isolation.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99AA443-D6A6-447F-A4DB-A2A63ECA29F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2142" y="1115877"/>
            <a:ext cx="11630552" cy="5534159"/>
          </a:xfrm>
        </p:spPr>
        <p:txBody>
          <a:bodyPr>
            <a:normAutofit fontScale="92500" lnSpcReduction="20000"/>
          </a:bodyPr>
          <a:lstStyle/>
          <a:p>
            <a:pPr marL="457200" indent="-4572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700" dirty="0"/>
              <a:t>Reduce the demand on services.</a:t>
            </a:r>
          </a:p>
          <a:p>
            <a:pPr marL="457200" indent="-4572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700" dirty="0"/>
              <a:t>The Well-being of Future Generations (Wales) Act  2015. (National assembly for Wales, 2018).</a:t>
            </a:r>
          </a:p>
          <a:p>
            <a:pPr marL="457200" indent="-4572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700" dirty="0"/>
              <a:t>Welsh committee’s Aim.</a:t>
            </a:r>
          </a:p>
          <a:p>
            <a:pPr marL="457200" indent="-4572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700" dirty="0"/>
              <a:t>Health and wellbeing services (National assembly for Wales, 2018).</a:t>
            </a:r>
          </a:p>
          <a:p>
            <a:pPr marL="457200" indent="-4572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700" dirty="0"/>
              <a:t>Impact on public services.</a:t>
            </a:r>
          </a:p>
          <a:p>
            <a:pPr marL="457200" indent="-4572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700" dirty="0"/>
              <a:t>Interventions.</a:t>
            </a:r>
          </a:p>
          <a:p>
            <a:pPr marL="457200" indent="-4572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700" dirty="0"/>
              <a:t>Use of legislative framework (National assembly for Wales, 2018).</a:t>
            </a:r>
          </a:p>
          <a:p>
            <a:pPr marL="457200" indent="-4572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700" dirty="0"/>
              <a:t>Age Cymru (National Assembly for Wales, 2017). </a:t>
            </a:r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54398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434EFB-D07E-4658-AACC-3582F90049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811" y="101504"/>
            <a:ext cx="10515600" cy="1325563"/>
          </a:xfrm>
        </p:spPr>
        <p:txBody>
          <a:bodyPr>
            <a:normAutofit/>
          </a:bodyPr>
          <a:lstStyle/>
          <a:p>
            <a:r>
              <a:rPr lang="en-GB" sz="4800" dirty="0"/>
              <a:t>The impact of social isolation in wales.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BF235D0-63FE-40D1-881F-C85DE2FC6C8C}"/>
              </a:ext>
            </a:extLst>
          </p:cNvPr>
          <p:cNvSpPr txBox="1"/>
          <p:nvPr/>
        </p:nvSpPr>
        <p:spPr>
          <a:xfrm>
            <a:off x="308811" y="1017993"/>
            <a:ext cx="10724827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200" dirty="0"/>
              <a:t>1 in 5 people (Welsh Government, 2018).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200" dirty="0"/>
              <a:t>Strategies.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200" dirty="0"/>
              <a:t>Economic consequences(Welsh Government, 2018).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200" dirty="0"/>
              <a:t>Proposal.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200" dirty="0"/>
              <a:t>Areas where action can make a difference (Welsh Government, 2018).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200" dirty="0"/>
              <a:t>Things to reduce isolation for elderly. (Welsh gov 2018).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200" dirty="0"/>
              <a:t>Reduce demand on NHS (BBC,2018).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57610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35D2BC-8496-416F-AA1F-A5C95820F5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5808" y="220746"/>
            <a:ext cx="11121189" cy="1325563"/>
          </a:xfrm>
        </p:spPr>
        <p:txBody>
          <a:bodyPr>
            <a:noAutofit/>
          </a:bodyPr>
          <a:lstStyle/>
          <a:p>
            <a:r>
              <a:rPr lang="en-GB" sz="4800" dirty="0"/>
              <a:t>Theory 1: Erik Erikson’s attachment theory.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C15321F-07FA-4EA7-A23F-FB1CF51367C5}"/>
              </a:ext>
            </a:extLst>
          </p:cNvPr>
          <p:cNvSpPr txBox="1"/>
          <p:nvPr/>
        </p:nvSpPr>
        <p:spPr>
          <a:xfrm>
            <a:off x="525379" y="1318022"/>
            <a:ext cx="10093960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200" dirty="0"/>
              <a:t>Deep and enduring (McLeod, 2017).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200" dirty="0"/>
              <a:t>Personality.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200" dirty="0"/>
              <a:t>Psychological crisis (McLeod, 2018).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200" dirty="0"/>
              <a:t>Healthy personality.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200" dirty="0"/>
              <a:t>Sense of self(McLeod, 2018).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200" dirty="0"/>
              <a:t>Intimacy V isolation.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200" dirty="0"/>
              <a:t>Commitments (McLeod, 2018).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6082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0774CD-C1C2-4285-8DF7-5D9A5FC3B1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1398" y="260194"/>
            <a:ext cx="10515600" cy="954009"/>
          </a:xfrm>
        </p:spPr>
        <p:txBody>
          <a:bodyPr>
            <a:normAutofit/>
          </a:bodyPr>
          <a:lstStyle/>
          <a:p>
            <a:r>
              <a:rPr lang="en-GB" sz="4800" dirty="0"/>
              <a:t>Theory 2: Social exclusion.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269637A-4225-41ED-9542-806E7E38F792}"/>
              </a:ext>
            </a:extLst>
          </p:cNvPr>
          <p:cNvSpPr txBox="1"/>
          <p:nvPr/>
        </p:nvSpPr>
        <p:spPr>
          <a:xfrm>
            <a:off x="711398" y="937965"/>
            <a:ext cx="10368366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Excluded from key activities.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Problems.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Poverty (NHS, 2010).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Multi-dimensional (Levitas et al, 2007).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Areas suffer (batty, 2002).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Features.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Lack of possibility.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Isolation (</a:t>
            </a:r>
            <a:r>
              <a:rPr lang="en-GB" sz="2800" dirty="0" err="1"/>
              <a:t>Lamprini</a:t>
            </a:r>
            <a:r>
              <a:rPr lang="en-GB" sz="2800" dirty="0"/>
              <a:t>, 2016).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Lack of contact.  (</a:t>
            </a:r>
            <a:r>
              <a:rPr lang="en-GB" sz="2800" dirty="0" err="1"/>
              <a:t>Siguardsson</a:t>
            </a:r>
            <a:r>
              <a:rPr lang="en-GB" sz="2800" dirty="0"/>
              <a:t>,  2017).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62565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D090DF-B8E0-4359-BF34-28037B800E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A9C78B0-7C85-4498-B57D-2203764D0E67}"/>
              </a:ext>
            </a:extLst>
          </p:cNvPr>
          <p:cNvSpPr txBox="1"/>
          <p:nvPr/>
        </p:nvSpPr>
        <p:spPr>
          <a:xfrm>
            <a:off x="616243" y="1306199"/>
            <a:ext cx="10352867" cy="52884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800" dirty="0"/>
              <a:t>Improve the amount of people in isolation.</a:t>
            </a:r>
          </a:p>
          <a:p>
            <a:pPr>
              <a:lnSpc>
                <a:spcPct val="150000"/>
              </a:lnSpc>
            </a:pPr>
            <a:r>
              <a:rPr lang="en-GB" sz="2800" dirty="0"/>
              <a:t>Many issues and effects (McAndrew, 2016).</a:t>
            </a:r>
          </a:p>
          <a:p>
            <a:pPr>
              <a:lnSpc>
                <a:spcPct val="150000"/>
              </a:lnSpc>
            </a:pPr>
            <a:r>
              <a:rPr lang="en-GB" sz="2800" dirty="0"/>
              <a:t>The Well-being of future generations (Wales)Act 2015.</a:t>
            </a:r>
          </a:p>
          <a:p>
            <a:pPr>
              <a:lnSpc>
                <a:spcPct val="150000"/>
              </a:lnSpc>
            </a:pPr>
            <a:r>
              <a:rPr lang="en-GB" sz="2800" dirty="0"/>
              <a:t>The Social Services </a:t>
            </a:r>
            <a:r>
              <a:rPr lang="en-GB" sz="2800" dirty="0" err="1"/>
              <a:t>WellBeing</a:t>
            </a:r>
            <a:r>
              <a:rPr lang="en-GB" sz="2800" dirty="0"/>
              <a:t> (Wales) Act 2014 (National Assembly for Wales, 2018).</a:t>
            </a:r>
          </a:p>
          <a:p>
            <a:pPr>
              <a:lnSpc>
                <a:spcPct val="150000"/>
              </a:lnSpc>
            </a:pPr>
            <a:r>
              <a:rPr lang="en-GB" sz="2800" dirty="0"/>
              <a:t>1 in 5 people (Welsh Government, 2018).</a:t>
            </a:r>
          </a:p>
          <a:p>
            <a:pPr>
              <a:lnSpc>
                <a:spcPct val="150000"/>
              </a:lnSpc>
            </a:pPr>
            <a:r>
              <a:rPr lang="en-GB" sz="2800" dirty="0"/>
              <a:t>Theories.</a:t>
            </a:r>
          </a:p>
          <a:p>
            <a:pPr>
              <a:lnSpc>
                <a:spcPct val="150000"/>
              </a:lnSpc>
            </a:pPr>
            <a:r>
              <a:rPr lang="en-GB" sz="2800" dirty="0"/>
              <a:t>Proposal (BBC, 2017).</a:t>
            </a:r>
          </a:p>
        </p:txBody>
      </p:sp>
    </p:spTree>
    <p:extLst>
      <p:ext uri="{BB962C8B-B14F-4D97-AF65-F5344CB8AC3E}">
        <p14:creationId xmlns:p14="http://schemas.microsoft.com/office/powerpoint/2010/main" val="2666722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23FCB6-0834-4C6E-B820-F113A1D3D2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</p:spPr>
        <p:txBody>
          <a:bodyPr/>
          <a:lstStyle/>
          <a:p>
            <a:r>
              <a:rPr lang="en-GB" dirty="0"/>
              <a:t>References.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C5A4862-FE7E-4A90-AA96-CA426F5BF5CC}"/>
              </a:ext>
            </a:extLst>
          </p:cNvPr>
          <p:cNvSpPr txBox="1"/>
          <p:nvPr/>
        </p:nvSpPr>
        <p:spPr>
          <a:xfrm>
            <a:off x="626327" y="904847"/>
            <a:ext cx="10727473" cy="62170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</a:t>
            </a:r>
            <a:r>
              <a:rPr lang="en-GB" dirty="0" err="1"/>
              <a:t>AgeCymru</a:t>
            </a:r>
            <a:r>
              <a:rPr lang="en-GB" dirty="0"/>
              <a:t>. (2018) </a:t>
            </a:r>
            <a:r>
              <a:rPr lang="en-GB" i="1" dirty="0"/>
              <a:t>No one should have no one – tackling loneliness</a:t>
            </a:r>
            <a:r>
              <a:rPr lang="en-GB" dirty="0"/>
              <a:t>. Available at: </a:t>
            </a:r>
            <a:r>
              <a:rPr lang="en-GB" dirty="0">
                <a:hlinkClick r:id="rId2"/>
              </a:rPr>
              <a:t>https://www.ageuk.org.uk/cymru/our-impact/policy-publications/no-one-should-have-no-one---tackling-loneliness/</a:t>
            </a:r>
            <a:r>
              <a:rPr lang="en-GB" dirty="0"/>
              <a:t> (Accessed: 14</a:t>
            </a:r>
            <a:r>
              <a:rPr lang="en-GB" baseline="30000" dirty="0"/>
              <a:t>th</a:t>
            </a:r>
            <a:r>
              <a:rPr lang="en-GB" dirty="0"/>
              <a:t> January 2019).</a:t>
            </a:r>
          </a:p>
          <a:p>
            <a:endParaRPr lang="en-GB" dirty="0"/>
          </a:p>
          <a:p>
            <a:r>
              <a:rPr lang="en-GB" dirty="0"/>
              <a:t>Bailey, C. (2017) </a:t>
            </a:r>
            <a:r>
              <a:rPr lang="en-GB" i="1" dirty="0"/>
              <a:t>The Effects of Loneliness and Isolation on the Elderly</a:t>
            </a:r>
            <a:r>
              <a:rPr lang="en-GB" dirty="0"/>
              <a:t>. Available at: </a:t>
            </a:r>
            <a:r>
              <a:rPr lang="en-GB" dirty="0">
                <a:hlinkClick r:id="rId3"/>
              </a:rPr>
              <a:t>https://mylumin.org/the-effects-of-loneliness-and-isolation-to-the-elderly/</a:t>
            </a:r>
            <a:r>
              <a:rPr lang="en-GB" dirty="0"/>
              <a:t> (Accessed: 14</a:t>
            </a:r>
            <a:r>
              <a:rPr lang="en-GB" baseline="30000" dirty="0"/>
              <a:t>th</a:t>
            </a:r>
            <a:r>
              <a:rPr lang="en-GB" dirty="0"/>
              <a:t> January 2019).</a:t>
            </a:r>
          </a:p>
          <a:p>
            <a:endParaRPr lang="en-GB" dirty="0"/>
          </a:p>
          <a:p>
            <a:r>
              <a:rPr lang="en-GB" dirty="0"/>
              <a:t>Batty, D. (2002) </a:t>
            </a:r>
            <a:r>
              <a:rPr lang="en-GB" i="1" dirty="0"/>
              <a:t>Social exclusion : the issue explained. </a:t>
            </a:r>
            <a:r>
              <a:rPr lang="en-GB" dirty="0"/>
              <a:t>Available at: </a:t>
            </a:r>
            <a:r>
              <a:rPr lang="en-GB" dirty="0">
                <a:hlinkClick r:id="rId4"/>
              </a:rPr>
              <a:t>https://www.theguardian.com/society/2002/jan/15/socialexclusion1</a:t>
            </a:r>
            <a:r>
              <a:rPr lang="en-GB" dirty="0"/>
              <a:t> (Accessed: 18</a:t>
            </a:r>
            <a:r>
              <a:rPr lang="en-GB" baseline="30000" dirty="0"/>
              <a:t>th</a:t>
            </a:r>
            <a:r>
              <a:rPr lang="en-GB" dirty="0"/>
              <a:t> January 2019).</a:t>
            </a:r>
          </a:p>
          <a:p>
            <a:endParaRPr lang="en-GB" dirty="0"/>
          </a:p>
          <a:p>
            <a:r>
              <a:rPr lang="en-GB" dirty="0"/>
              <a:t>BBC. (2018) </a:t>
            </a:r>
            <a:r>
              <a:rPr lang="en-GB" i="1" dirty="0"/>
              <a:t>Dance lessons for the lonely- on the NHS</a:t>
            </a:r>
            <a:r>
              <a:rPr lang="en-GB" dirty="0"/>
              <a:t>. Available at: </a:t>
            </a:r>
            <a:r>
              <a:rPr lang="en-GB" dirty="0">
                <a:hlinkClick r:id="rId5"/>
              </a:rPr>
              <a:t>https://www.bbc.co.uk/news/health-45861468</a:t>
            </a:r>
            <a:r>
              <a:rPr lang="en-GB" dirty="0"/>
              <a:t> (Accessed: 16</a:t>
            </a:r>
            <a:r>
              <a:rPr lang="en-GB" baseline="30000" dirty="0"/>
              <a:t>th</a:t>
            </a:r>
            <a:r>
              <a:rPr lang="en-GB" dirty="0"/>
              <a:t> January 2019).</a:t>
            </a:r>
          </a:p>
          <a:p>
            <a:endParaRPr lang="en-GB" dirty="0"/>
          </a:p>
          <a:p>
            <a:r>
              <a:rPr lang="en-GB" dirty="0"/>
              <a:t>BBC. (2017) Loneliness and Isolation ‘ Significant issues’ in Wales. Available at: </a:t>
            </a:r>
            <a:r>
              <a:rPr lang="en-GB" dirty="0">
                <a:hlinkClick r:id="rId6"/>
              </a:rPr>
              <a:t>https://www.bbc.co.uk/news/uk-wales-42255234</a:t>
            </a:r>
            <a:r>
              <a:rPr lang="en-GB" dirty="0"/>
              <a:t> (Accessed: 18</a:t>
            </a:r>
            <a:r>
              <a:rPr lang="en-GB" baseline="30000" dirty="0"/>
              <a:t>th</a:t>
            </a:r>
            <a:r>
              <a:rPr lang="en-GB" dirty="0"/>
              <a:t> January 2019).</a:t>
            </a:r>
          </a:p>
          <a:p>
            <a:endParaRPr lang="en-GB" dirty="0"/>
          </a:p>
          <a:p>
            <a:r>
              <a:rPr lang="en-GB" dirty="0"/>
              <a:t>BBC. (2010) </a:t>
            </a:r>
            <a:r>
              <a:rPr lang="en-GB" i="1" dirty="0"/>
              <a:t>Thousands of elderly in care homes are ‘socially isolated</a:t>
            </a:r>
            <a:r>
              <a:rPr lang="en-GB" dirty="0"/>
              <a:t>’’. Available at: </a:t>
            </a:r>
            <a:r>
              <a:rPr lang="en-GB" dirty="0">
                <a:hlinkClick r:id="rId7"/>
              </a:rPr>
              <a:t>https://www.bbc.co.uk/news/uk-11726691</a:t>
            </a:r>
            <a:r>
              <a:rPr lang="en-GB" dirty="0"/>
              <a:t> (Accessed: 16</a:t>
            </a:r>
            <a:r>
              <a:rPr lang="en-GB" baseline="30000" dirty="0"/>
              <a:t>th</a:t>
            </a:r>
            <a:r>
              <a:rPr lang="en-GB" dirty="0"/>
              <a:t> January 2019).</a:t>
            </a:r>
          </a:p>
          <a:p>
            <a:endParaRPr lang="en-GB" dirty="0"/>
          </a:p>
          <a:p>
            <a:r>
              <a:rPr lang="en-GB" dirty="0"/>
              <a:t>Biordi, D.L. and Nicholson, N.R. (no date) </a:t>
            </a:r>
            <a:r>
              <a:rPr lang="en-GB" i="1" dirty="0"/>
              <a:t>Social Isolation</a:t>
            </a:r>
            <a:r>
              <a:rPr lang="en-GB" dirty="0"/>
              <a:t>. Available at: </a:t>
            </a:r>
            <a:r>
              <a:rPr lang="en-GB" dirty="0">
                <a:hlinkClick r:id="rId8"/>
              </a:rPr>
              <a:t>https://mafiadoc.com/social-isolation_59b723a41723ddddc6093e7d.html</a:t>
            </a:r>
            <a:r>
              <a:rPr lang="en-GB" dirty="0"/>
              <a:t> (Accessed: 16th January 2019).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92520098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EF22BE-4366-4237-88F9-FEC67D73EF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3660" y="88861"/>
            <a:ext cx="10515600" cy="577516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FF76478-8AC9-465A-9C6E-A64CD0646BF5}"/>
              </a:ext>
            </a:extLst>
          </p:cNvPr>
          <p:cNvSpPr txBox="1"/>
          <p:nvPr/>
        </p:nvSpPr>
        <p:spPr>
          <a:xfrm>
            <a:off x="583660" y="666377"/>
            <a:ext cx="10515600" cy="71404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Collins dictionary. (no date) </a:t>
            </a:r>
            <a:r>
              <a:rPr lang="en-GB" i="1" dirty="0"/>
              <a:t>Definition of ‘Isolation’. </a:t>
            </a:r>
            <a:r>
              <a:rPr lang="en-GB" dirty="0"/>
              <a:t>Available at: </a:t>
            </a:r>
            <a:r>
              <a:rPr lang="en-GB" dirty="0">
                <a:hlinkClick r:id="rId3"/>
              </a:rPr>
              <a:t>https://www.collinsdictionary.com/dictionary/english/isolation</a:t>
            </a:r>
            <a:r>
              <a:rPr lang="en-GB" dirty="0"/>
              <a:t> (Accessed: 14</a:t>
            </a:r>
            <a:r>
              <a:rPr lang="en-GB" baseline="30000" dirty="0"/>
              <a:t>th</a:t>
            </a:r>
            <a:r>
              <a:rPr lang="en-GB" dirty="0"/>
              <a:t> January 2019).</a:t>
            </a:r>
          </a:p>
          <a:p>
            <a:endParaRPr lang="en-GB" dirty="0"/>
          </a:p>
          <a:p>
            <a:r>
              <a:rPr lang="en-GB" dirty="0"/>
              <a:t>Hawthorne, G. (2006) ‘ Measuring Social Isolation in Older Adults : Development and initial validation of friendship scale’ </a:t>
            </a:r>
            <a:r>
              <a:rPr lang="en-GB" i="1" dirty="0"/>
              <a:t>Social Indicators Research</a:t>
            </a:r>
            <a:r>
              <a:rPr lang="en-GB" dirty="0"/>
              <a:t>, 77(3), pp. 521-548</a:t>
            </a:r>
          </a:p>
          <a:p>
            <a:endParaRPr lang="en-GB" dirty="0"/>
          </a:p>
          <a:p>
            <a:r>
              <a:rPr lang="en-GB" dirty="0" err="1"/>
              <a:t>Lamprini</a:t>
            </a:r>
            <a:r>
              <a:rPr lang="en-GB" dirty="0"/>
              <a:t>, K. (2016) </a:t>
            </a:r>
            <a:r>
              <a:rPr lang="en-GB" i="1" dirty="0"/>
              <a:t>Social Exclusion of Elderly</a:t>
            </a:r>
            <a:r>
              <a:rPr lang="en-GB" dirty="0"/>
              <a:t>. Available at: </a:t>
            </a:r>
            <a:r>
              <a:rPr lang="en-GB" dirty="0">
                <a:hlinkClick r:id="rId4"/>
              </a:rPr>
              <a:t>http://healthcare-communications.imedpub.com/social-exclusion-of-elderly.php?aid=9866</a:t>
            </a:r>
            <a:r>
              <a:rPr lang="en-GB" dirty="0"/>
              <a:t> (Accessed: 17</a:t>
            </a:r>
            <a:r>
              <a:rPr lang="en-GB" baseline="30000" dirty="0"/>
              <a:t>th</a:t>
            </a:r>
            <a:r>
              <a:rPr lang="en-GB" dirty="0"/>
              <a:t> January 2019).</a:t>
            </a:r>
          </a:p>
          <a:p>
            <a:endParaRPr lang="en-GB" dirty="0"/>
          </a:p>
          <a:p>
            <a:r>
              <a:rPr lang="en-GB" dirty="0"/>
              <a:t>Levitas, R., </a:t>
            </a:r>
            <a:r>
              <a:rPr lang="en-GB" dirty="0" err="1"/>
              <a:t>Pantazis</a:t>
            </a:r>
            <a:r>
              <a:rPr lang="en-GB" dirty="0"/>
              <a:t>, C., Fahmy, E., Gordon, D., Lloyd, E. and </a:t>
            </a:r>
            <a:r>
              <a:rPr lang="en-GB" dirty="0" err="1"/>
              <a:t>Patsios</a:t>
            </a:r>
            <a:r>
              <a:rPr lang="en-GB" dirty="0"/>
              <a:t>, D. (2007) </a:t>
            </a:r>
            <a:r>
              <a:rPr lang="en-GB" i="1" dirty="0"/>
              <a:t>The Multi-dimensional Analysis of Social Exclusion</a:t>
            </a:r>
            <a:r>
              <a:rPr lang="en-GB" dirty="0"/>
              <a:t>, London, Department for Communities and Local Government (DCLG)</a:t>
            </a:r>
          </a:p>
          <a:p>
            <a:endParaRPr lang="en-GB" dirty="0"/>
          </a:p>
          <a:p>
            <a:r>
              <a:rPr lang="en-GB" dirty="0"/>
              <a:t>Marano, H. (2016) </a:t>
            </a:r>
            <a:r>
              <a:rPr lang="en-GB" i="1" dirty="0"/>
              <a:t>The Dangers of Loneliness</a:t>
            </a:r>
            <a:r>
              <a:rPr lang="en-GB" dirty="0"/>
              <a:t>. Available at: </a:t>
            </a:r>
            <a:r>
              <a:rPr lang="en-GB" dirty="0">
                <a:hlinkClick r:id="rId5"/>
              </a:rPr>
              <a:t>https://www.psychologytoday.com/gb/articles/200307/the-dangers-loneliness</a:t>
            </a:r>
            <a:r>
              <a:rPr lang="en-GB" dirty="0"/>
              <a:t> (Accessed: 14</a:t>
            </a:r>
            <a:r>
              <a:rPr lang="en-GB" baseline="30000" dirty="0"/>
              <a:t>th</a:t>
            </a:r>
            <a:r>
              <a:rPr lang="en-GB" dirty="0"/>
              <a:t> January 2019).</a:t>
            </a:r>
          </a:p>
          <a:p>
            <a:endParaRPr lang="en-GB" dirty="0"/>
          </a:p>
          <a:p>
            <a:r>
              <a:rPr lang="en-GB" dirty="0"/>
              <a:t>McAndrew, F. (2016) </a:t>
            </a:r>
            <a:r>
              <a:rPr lang="en-GB" i="1" dirty="0"/>
              <a:t>The perils of  Social Isolation</a:t>
            </a:r>
            <a:r>
              <a:rPr lang="en-GB" dirty="0"/>
              <a:t>. Available at: https://www.psychologytoday.com/gb/blog/out-the-ooze/201611/the-perils-social-isolation (Accessed: 14</a:t>
            </a:r>
            <a:r>
              <a:rPr lang="en-GB" baseline="30000" dirty="0"/>
              <a:t>th</a:t>
            </a:r>
            <a:r>
              <a:rPr lang="en-GB" dirty="0"/>
              <a:t> January 2019).</a:t>
            </a:r>
          </a:p>
          <a:p>
            <a:endParaRPr lang="en-GB" dirty="0"/>
          </a:p>
          <a:p>
            <a:r>
              <a:rPr lang="en-GB" dirty="0"/>
              <a:t>McLeod, S. (2018) </a:t>
            </a:r>
            <a:r>
              <a:rPr lang="en-GB" i="1" dirty="0"/>
              <a:t>Erik Erikson’s Stages of Psychosocial Development</a:t>
            </a:r>
            <a:r>
              <a:rPr lang="en-GB" dirty="0"/>
              <a:t>. Available at: </a:t>
            </a:r>
            <a:r>
              <a:rPr lang="en-GB" dirty="0">
                <a:hlinkClick r:id="rId6"/>
              </a:rPr>
              <a:t>https://www.simplypsychology.org/Erik-Erikson.html</a:t>
            </a:r>
            <a:r>
              <a:rPr lang="en-GB" dirty="0"/>
              <a:t> (Accessed: 16</a:t>
            </a:r>
            <a:r>
              <a:rPr lang="en-GB" baseline="30000" dirty="0"/>
              <a:t>th</a:t>
            </a:r>
            <a:r>
              <a:rPr lang="en-GB" dirty="0"/>
              <a:t> January 2019). </a:t>
            </a:r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56128658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251E5F-8F66-4C8B-9189-E62157A5F2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850" y="-96337"/>
            <a:ext cx="10515600" cy="1059866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32E9F00-6AC1-4DE2-A9BC-FACAC3068321}"/>
              </a:ext>
            </a:extLst>
          </p:cNvPr>
          <p:cNvSpPr txBox="1"/>
          <p:nvPr/>
        </p:nvSpPr>
        <p:spPr>
          <a:xfrm>
            <a:off x="704850" y="771024"/>
            <a:ext cx="10782300" cy="77251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McLeod, S. (2017) </a:t>
            </a:r>
            <a:r>
              <a:rPr lang="en-GB" sz="2000" i="1" dirty="0"/>
              <a:t>Attachment Theory. </a:t>
            </a:r>
            <a:r>
              <a:rPr lang="en-GB" sz="2000" dirty="0"/>
              <a:t>Available at: </a:t>
            </a:r>
            <a:r>
              <a:rPr lang="en-GB" sz="2000" dirty="0">
                <a:hlinkClick r:id="rId3"/>
              </a:rPr>
              <a:t>https://www.simplypsychology.org/attachment.html</a:t>
            </a:r>
            <a:r>
              <a:rPr lang="en-GB" sz="2000" dirty="0"/>
              <a:t> (Accessed: 16</a:t>
            </a:r>
            <a:r>
              <a:rPr lang="en-GB" sz="2000" baseline="30000" dirty="0"/>
              <a:t>th</a:t>
            </a:r>
            <a:r>
              <a:rPr lang="en-GB" sz="2000" dirty="0"/>
              <a:t> January 2019). </a:t>
            </a:r>
          </a:p>
          <a:p>
            <a:endParaRPr lang="en-GB" sz="2000" dirty="0"/>
          </a:p>
          <a:p>
            <a:r>
              <a:rPr lang="en-GB" sz="2000" dirty="0"/>
              <a:t>National Assembly for Wales. (2018) </a:t>
            </a:r>
            <a:r>
              <a:rPr lang="en-GB" sz="2000" i="1" dirty="0"/>
              <a:t>Inquiry into loneliness and Isolation</a:t>
            </a:r>
            <a:r>
              <a:rPr lang="en-GB" sz="2000" dirty="0"/>
              <a:t>. Available at: </a:t>
            </a:r>
            <a:r>
              <a:rPr lang="en-GB" sz="2000" dirty="0">
                <a:hlinkClick r:id="rId4"/>
              </a:rPr>
              <a:t>http://senedd.assembly.wales/mgIssueHistoryHome.aspx?IId=16359</a:t>
            </a:r>
            <a:r>
              <a:rPr lang="en-GB" sz="2000" dirty="0"/>
              <a:t> (Accessed: 15</a:t>
            </a:r>
            <a:r>
              <a:rPr lang="en-GB" sz="2000" baseline="30000" dirty="0"/>
              <a:t>th</a:t>
            </a:r>
            <a:r>
              <a:rPr lang="en-GB" sz="2000" dirty="0"/>
              <a:t> January 2019).</a:t>
            </a:r>
          </a:p>
          <a:p>
            <a:endParaRPr lang="en-GB" sz="2000" dirty="0"/>
          </a:p>
          <a:p>
            <a:r>
              <a:rPr lang="en-GB" sz="2000" dirty="0"/>
              <a:t>National Assembly for Wales. (2017) </a:t>
            </a:r>
            <a:r>
              <a:rPr lang="en-GB" sz="2000" i="1" dirty="0"/>
              <a:t>Inquiry into loneliness and isolation</a:t>
            </a:r>
            <a:r>
              <a:rPr lang="en-GB" sz="2000" dirty="0"/>
              <a:t>. Available at: </a:t>
            </a:r>
            <a:r>
              <a:rPr lang="en-GB" sz="2000" dirty="0">
                <a:hlinkClick r:id="rId5"/>
              </a:rPr>
              <a:t>http://www.assembly.wales/laid%20documents/cr-ld11310/cr-ld11310-e.pdf</a:t>
            </a:r>
            <a:r>
              <a:rPr lang="en-GB" sz="2000" dirty="0"/>
              <a:t> (Accessed: 16</a:t>
            </a:r>
            <a:r>
              <a:rPr lang="en-GB" sz="2000" baseline="30000" dirty="0"/>
              <a:t>th</a:t>
            </a:r>
            <a:r>
              <a:rPr lang="en-GB" sz="2000" dirty="0"/>
              <a:t> January 2019).</a:t>
            </a:r>
          </a:p>
          <a:p>
            <a:endParaRPr lang="en-GB" sz="2000" dirty="0"/>
          </a:p>
          <a:p>
            <a:r>
              <a:rPr lang="en-GB" sz="2000" dirty="0"/>
              <a:t>NHS. (2010) </a:t>
            </a:r>
            <a:r>
              <a:rPr lang="en-GB" sz="2000" i="1" dirty="0"/>
              <a:t>Health and Social Exclusion</a:t>
            </a:r>
            <a:r>
              <a:rPr lang="en-GB" sz="2000" dirty="0"/>
              <a:t>. Available at: </a:t>
            </a:r>
            <a:r>
              <a:rPr lang="en-GB" sz="2000" dirty="0">
                <a:hlinkClick r:id="rId6"/>
              </a:rPr>
              <a:t>http://www.wales.nhs.uk/sitesplus/888/page/44499</a:t>
            </a:r>
            <a:r>
              <a:rPr lang="en-GB" sz="2000" dirty="0"/>
              <a:t> (Accessed: 18</a:t>
            </a:r>
            <a:r>
              <a:rPr lang="en-GB" sz="2000" baseline="30000" dirty="0"/>
              <a:t>th</a:t>
            </a:r>
            <a:r>
              <a:rPr lang="en-GB" sz="2000" dirty="0"/>
              <a:t> January 2019).</a:t>
            </a:r>
          </a:p>
          <a:p>
            <a:endParaRPr lang="en-GB" sz="2000" dirty="0"/>
          </a:p>
          <a:p>
            <a:r>
              <a:rPr lang="en-GB" sz="2000" dirty="0"/>
              <a:t>Office for National Statistics. (2018) </a:t>
            </a:r>
            <a:r>
              <a:rPr lang="en-GB" sz="2000" i="1" dirty="0"/>
              <a:t>Loneliness – What characteristics and circumstances are associated with feeling lonely. </a:t>
            </a:r>
            <a:r>
              <a:rPr lang="en-GB" sz="2000" dirty="0"/>
              <a:t>Available at: </a:t>
            </a:r>
            <a:r>
              <a:rPr lang="en-GB" sz="2000" dirty="0">
                <a:hlinkClick r:id="rId7"/>
              </a:rPr>
              <a:t>https://www.ons.gov.uk/peoplepopulationandcommunity/wellbeing/articles/lonelinesswhatcharacteristicsandcircumstancesareassociatedwithfeelinglonely/2018-04-10</a:t>
            </a:r>
            <a:r>
              <a:rPr lang="en-GB" sz="2000" dirty="0"/>
              <a:t> (Accessed: 14</a:t>
            </a:r>
            <a:r>
              <a:rPr lang="en-GB" sz="2000" baseline="30000" dirty="0"/>
              <a:t>th</a:t>
            </a:r>
            <a:r>
              <a:rPr lang="en-GB" sz="2000" dirty="0"/>
              <a:t> January 2019).</a:t>
            </a:r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98428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B725F9-799B-4B71-82D4-6CB26E9DD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838033"/>
          </a:xfrm>
        </p:spPr>
        <p:txBody>
          <a:bodyPr/>
          <a:lstStyle/>
          <a:p>
            <a:r>
              <a:rPr lang="en-GB" dirty="0"/>
              <a:t>References.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94B89A5-A48C-4E14-9761-6AE435EA34BF}"/>
              </a:ext>
            </a:extLst>
          </p:cNvPr>
          <p:cNvSpPr txBox="1"/>
          <p:nvPr/>
        </p:nvSpPr>
        <p:spPr>
          <a:xfrm>
            <a:off x="628650" y="838033"/>
            <a:ext cx="10725150" cy="76636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Quality Compliance Systems. (2017) </a:t>
            </a:r>
            <a:r>
              <a:rPr lang="en-GB" sz="2000" i="1" dirty="0"/>
              <a:t>The impact of social isolation and loneliness on older people. </a:t>
            </a:r>
            <a:r>
              <a:rPr lang="en-GB" sz="2000" dirty="0"/>
              <a:t>Available at: https://www.qcs.co.uk/impact-social-isolation-loneliness-older-people/  (Accessed: 14</a:t>
            </a:r>
            <a:r>
              <a:rPr lang="en-GB" sz="2000" baseline="30000" dirty="0"/>
              <a:t>th</a:t>
            </a:r>
            <a:r>
              <a:rPr lang="en-GB" sz="2000" dirty="0"/>
              <a:t> January 2019).</a:t>
            </a:r>
          </a:p>
          <a:p>
            <a:endParaRPr lang="en-GB" sz="2000" dirty="0"/>
          </a:p>
          <a:p>
            <a:r>
              <a:rPr lang="en-GB" sz="2000" dirty="0"/>
              <a:t>Sigurdsson, A. (2017) </a:t>
            </a:r>
            <a:r>
              <a:rPr lang="en-GB" sz="2000" i="1" dirty="0"/>
              <a:t>Loneliness, social isolation, and poor health</a:t>
            </a:r>
            <a:r>
              <a:rPr lang="en-GB" sz="2000" dirty="0"/>
              <a:t>. Available at: </a:t>
            </a:r>
            <a:r>
              <a:rPr lang="en-GB" sz="2000" dirty="0">
                <a:hlinkClick r:id="rId3"/>
              </a:rPr>
              <a:t>https://www.docsopinion.com/2017/08/13/loneliness-social-isolation/</a:t>
            </a:r>
            <a:r>
              <a:rPr lang="en-GB" sz="2000" dirty="0"/>
              <a:t> (Accessed: 17</a:t>
            </a:r>
            <a:r>
              <a:rPr lang="en-GB" sz="2000" baseline="30000" dirty="0"/>
              <a:t>th</a:t>
            </a:r>
            <a:r>
              <a:rPr lang="en-GB" sz="2000" dirty="0"/>
              <a:t> January 2017).</a:t>
            </a:r>
          </a:p>
          <a:p>
            <a:endParaRPr lang="en-GB" sz="2000" dirty="0"/>
          </a:p>
          <a:p>
            <a:r>
              <a:rPr lang="en-GB" sz="2000" dirty="0"/>
              <a:t>Welsh Government. (2018) </a:t>
            </a:r>
            <a:r>
              <a:rPr lang="en-GB" sz="2000" i="1" dirty="0"/>
              <a:t>‘’Loneliness and Social Isolation is a growing threat to public health: we must tackle it together’’ – Huw </a:t>
            </a:r>
            <a:r>
              <a:rPr lang="en-GB" sz="2000" i="1" dirty="0" err="1"/>
              <a:t>Irranca</a:t>
            </a:r>
            <a:r>
              <a:rPr lang="en-GB" sz="2000" i="1" dirty="0"/>
              <a:t>-Davies</a:t>
            </a:r>
            <a:r>
              <a:rPr lang="en-GB" sz="2000" dirty="0"/>
              <a:t>. Available at: </a:t>
            </a:r>
            <a:r>
              <a:rPr lang="en-GB" sz="2000" dirty="0">
                <a:hlinkClick r:id="rId4"/>
              </a:rPr>
              <a:t>https://gov.wales/newsroom/health-and-social-services/2018/loneliness/?lang=en</a:t>
            </a:r>
            <a:r>
              <a:rPr lang="en-GB" sz="2000" dirty="0"/>
              <a:t> (Accessed: 15</a:t>
            </a:r>
            <a:r>
              <a:rPr lang="en-GB" sz="2000" baseline="30000" dirty="0"/>
              <a:t>th</a:t>
            </a:r>
            <a:r>
              <a:rPr lang="en-GB" sz="2000" dirty="0"/>
              <a:t> January 2019). </a:t>
            </a:r>
          </a:p>
          <a:p>
            <a:endParaRPr lang="en-GB" sz="2000" dirty="0"/>
          </a:p>
          <a:p>
            <a:r>
              <a:rPr lang="en-GB" sz="2000" dirty="0"/>
              <a:t>Welsh Government. (2018) ‘</a:t>
            </a:r>
            <a:r>
              <a:rPr lang="en-GB" sz="2000" i="1" dirty="0"/>
              <a:t>’Tackling loneliness and Isolation in Wales is a national priority’’-Huw </a:t>
            </a:r>
            <a:r>
              <a:rPr lang="en-GB" sz="2000" i="1" dirty="0" err="1"/>
              <a:t>Irranca</a:t>
            </a:r>
            <a:r>
              <a:rPr lang="en-GB" sz="2000" i="1" dirty="0"/>
              <a:t>-Davies</a:t>
            </a:r>
            <a:r>
              <a:rPr lang="en-GB" sz="2000" dirty="0"/>
              <a:t>. Available at: </a:t>
            </a:r>
            <a:r>
              <a:rPr lang="en-GB" sz="2000" dirty="0">
                <a:hlinkClick r:id="rId5"/>
              </a:rPr>
              <a:t>https://gov.wales/newsroom/health-and-social-services/2018/isolation/?lang=en</a:t>
            </a:r>
            <a:r>
              <a:rPr lang="en-GB" sz="2000" dirty="0"/>
              <a:t> (Accessed: 15</a:t>
            </a:r>
            <a:r>
              <a:rPr lang="en-GB" sz="2000" baseline="30000" dirty="0"/>
              <a:t>th</a:t>
            </a:r>
            <a:r>
              <a:rPr lang="en-GB" sz="2000" dirty="0"/>
              <a:t> January 2019).</a:t>
            </a:r>
          </a:p>
          <a:p>
            <a:endParaRPr lang="en-GB" sz="2000" dirty="0"/>
          </a:p>
          <a:p>
            <a:r>
              <a:rPr lang="en-GB" sz="2000" dirty="0"/>
              <a:t>Zavaleta, D, Samuel, K and Mills, C (2014) </a:t>
            </a:r>
            <a:r>
              <a:rPr lang="en-GB" sz="2000" i="1" dirty="0"/>
              <a:t>Social Isolation: A conceptual and Measurement Proposal</a:t>
            </a:r>
            <a:r>
              <a:rPr lang="en-GB" sz="2000" dirty="0"/>
              <a:t>. OPHI working paper No.67. Oxford Poverty &amp; Human Development Initiative (OPHI). Oxford. University of Oxford.</a:t>
            </a:r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1382036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8261F9-BA3C-4A0A-BE0A-7ED2D52572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DC111C-439E-44E4-80A2-F7C629F315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987671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3096</TotalTime>
  <Words>1422</Words>
  <Application>Microsoft Office PowerPoint</Application>
  <PresentationFormat>Widescreen</PresentationFormat>
  <Paragraphs>145</Paragraphs>
  <Slides>14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Calibri Light</vt:lpstr>
      <vt:lpstr>Office Theme</vt:lpstr>
      <vt:lpstr>Explain, using social and/or psychological theories, the impact of isolation on individuals within a social care setting.</vt:lpstr>
      <vt:lpstr>Definition of Isolation.</vt:lpstr>
      <vt:lpstr>Issues relating to isolation. </vt:lpstr>
      <vt:lpstr>Effects of Isolation on the elderly. </vt:lpstr>
      <vt:lpstr>How does wales see isolation.</vt:lpstr>
      <vt:lpstr>The impact of social isolation in wales.</vt:lpstr>
      <vt:lpstr>Theory 1: Erik Erikson’s attachment theory.</vt:lpstr>
      <vt:lpstr>Theory 2: Social exclusion.</vt:lpstr>
      <vt:lpstr>Conclusion </vt:lpstr>
      <vt:lpstr>References. </vt:lpstr>
      <vt:lpstr>References</vt:lpstr>
      <vt:lpstr>references</vt:lpstr>
      <vt:lpstr>References.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Explain, using social and/or psychological theories, the impact of isolation on individuals within a social care setting.</dc:title>
  <dc:creator>Chloe Davies</dc:creator>
  <cp:lastModifiedBy>Chloe Davies</cp:lastModifiedBy>
  <cp:revision>31</cp:revision>
  <dcterms:created xsi:type="dcterms:W3CDTF">2019-01-16T10:47:33Z</dcterms:created>
  <dcterms:modified xsi:type="dcterms:W3CDTF">2019-01-18T14:24:15Z</dcterms:modified>
</cp:coreProperties>
</file>