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4630400" cy="8229600"/>
  <p:notesSz cx="8229600" cy="14630400"/>
  <p:embeddedFontLst>
    <p:embeddedFont>
      <p:font typeface="Calibri" panose="020F0502020204030204" pitchFamily="34" charset="0"/>
      <p:regular r:id="rId12"/>
      <p:bold r:id="rId13"/>
      <p:italic r:id="rId14"/>
      <p:boldItalic r:id="rId15"/>
    </p:embeddedFont>
    <p:embeddedFont>
      <p:font typeface="Inter"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3" d="100"/>
          <a:sy n="53" d="100"/>
        </p:scale>
        <p:origin x="748"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931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88181" y="986909"/>
            <a:ext cx="7767637" cy="4451747"/>
          </a:xfrm>
          <a:prstGeom prst="rect">
            <a:avLst/>
          </a:prstGeom>
          <a:noFill/>
          <a:ln/>
        </p:spPr>
        <p:txBody>
          <a:bodyPr wrap="square" lIns="0" tIns="0" rIns="0" bIns="0" rtlCol="0" anchor="t"/>
          <a:lstStyle/>
          <a:p>
            <a:pPr marL="0" indent="0" algn="ctr">
              <a:lnSpc>
                <a:spcPts val="7000"/>
              </a:lnSpc>
              <a:buNone/>
            </a:pPr>
            <a:r>
              <a:rPr lang="en-US" sz="3600" b="1" dirty="0">
                <a:solidFill>
                  <a:srgbClr val="000000"/>
                </a:solidFill>
                <a:latin typeface="Arial" panose="020B0604020202020204" pitchFamily="34" charset="0"/>
                <a:ea typeface="Petrona Bold" pitchFamily="34" charset="-122"/>
                <a:cs typeface="Arial" panose="020B0604020202020204" pitchFamily="34" charset="0"/>
              </a:rPr>
              <a:t>Middle Managers at Supervisory Levels in South Africa: Knowledge and Efficacy of Formal Coaching</a:t>
            </a:r>
            <a:endParaRPr lang="en-US" sz="3600" dirty="0">
              <a:latin typeface="Arial" panose="020B0604020202020204" pitchFamily="34" charset="0"/>
              <a:cs typeface="Arial" panose="020B0604020202020204" pitchFamily="34" charset="0"/>
            </a:endParaRPr>
          </a:p>
        </p:txBody>
      </p:sp>
      <p:sp>
        <p:nvSpPr>
          <p:cNvPr id="4" name="Text 1"/>
          <p:cNvSpPr/>
          <p:nvPr/>
        </p:nvSpPr>
        <p:spPr>
          <a:xfrm>
            <a:off x="688181" y="5733574"/>
            <a:ext cx="7767637" cy="944047"/>
          </a:xfrm>
          <a:prstGeom prst="rect">
            <a:avLst/>
          </a:prstGeom>
          <a:noFill/>
          <a:ln/>
        </p:spPr>
        <p:txBody>
          <a:bodyPr wrap="square" lIns="0" tIns="0" rIns="0" bIns="0" rtlCol="0" anchor="t"/>
          <a:lstStyle/>
          <a:p>
            <a:pPr marL="0" indent="0">
              <a:lnSpc>
                <a:spcPts val="2450"/>
              </a:lnSpc>
              <a:buNone/>
            </a:pPr>
            <a:r>
              <a:rPr lang="en-US" sz="1500" dirty="0">
                <a:solidFill>
                  <a:srgbClr val="272525"/>
                </a:solidFill>
                <a:latin typeface="Inter" pitchFamily="34" charset="0"/>
                <a:ea typeface="Inter" pitchFamily="34" charset="-122"/>
                <a:cs typeface="Inter" pitchFamily="34" charset="-120"/>
              </a:rPr>
              <a:t>This presentation explores the impact of formal coaching on middle managers in South Africa. We will examine the effectiveness of coaching programs and their influence on leadership skills and overall performance.</a:t>
            </a:r>
            <a:endParaRPr lang="en-US" sz="1500" dirty="0"/>
          </a:p>
        </p:txBody>
      </p:sp>
      <p:sp>
        <p:nvSpPr>
          <p:cNvPr id="5" name="Shape 2"/>
          <p:cNvSpPr/>
          <p:nvPr/>
        </p:nvSpPr>
        <p:spPr>
          <a:xfrm>
            <a:off x="688181" y="6913364"/>
            <a:ext cx="314563" cy="314563"/>
          </a:xfrm>
          <a:prstGeom prst="roundRect">
            <a:avLst>
              <a:gd name="adj" fmla="val 29065992"/>
            </a:avLst>
          </a:prstGeom>
          <a:solidFill>
            <a:srgbClr val="17E7C8"/>
          </a:solidFill>
          <a:ln w="7620">
            <a:solidFill>
              <a:srgbClr val="FFFFFF"/>
            </a:solidFill>
            <a:prstDash val="solid"/>
          </a:ln>
        </p:spPr>
      </p:sp>
      <p:sp>
        <p:nvSpPr>
          <p:cNvPr id="6" name="Text 3"/>
          <p:cNvSpPr/>
          <p:nvPr/>
        </p:nvSpPr>
        <p:spPr>
          <a:xfrm>
            <a:off x="778669" y="7021830"/>
            <a:ext cx="133469" cy="97512"/>
          </a:xfrm>
          <a:prstGeom prst="rect">
            <a:avLst/>
          </a:prstGeom>
          <a:noFill/>
          <a:ln/>
        </p:spPr>
        <p:txBody>
          <a:bodyPr wrap="none" lIns="0" tIns="0" rIns="0" bIns="0" rtlCol="0" anchor="t"/>
          <a:lstStyle/>
          <a:p>
            <a:pPr marL="0" indent="0" algn="ctr">
              <a:lnSpc>
                <a:spcPts val="750"/>
              </a:lnSpc>
              <a:buNone/>
            </a:pPr>
            <a:r>
              <a:rPr lang="en-US" sz="750" dirty="0">
                <a:solidFill>
                  <a:srgbClr val="3C3838"/>
                </a:solidFill>
                <a:latin typeface="Inter Medium" pitchFamily="34" charset="0"/>
                <a:ea typeface="Inter Medium" pitchFamily="34" charset="-122"/>
                <a:cs typeface="Inter Medium" pitchFamily="34" charset="-120"/>
              </a:rPr>
              <a:t>DS</a:t>
            </a:r>
            <a:endParaRPr lang="en-US" sz="750" dirty="0"/>
          </a:p>
        </p:txBody>
      </p:sp>
      <p:sp>
        <p:nvSpPr>
          <p:cNvPr id="7" name="Text 4"/>
          <p:cNvSpPr/>
          <p:nvPr/>
        </p:nvSpPr>
        <p:spPr>
          <a:xfrm>
            <a:off x="1100971" y="6898719"/>
            <a:ext cx="1794986" cy="343972"/>
          </a:xfrm>
          <a:prstGeom prst="rect">
            <a:avLst/>
          </a:prstGeom>
          <a:noFill/>
          <a:ln/>
        </p:spPr>
        <p:txBody>
          <a:bodyPr wrap="none" lIns="0" tIns="0" rIns="0" bIns="0" rtlCol="0" anchor="t"/>
          <a:lstStyle/>
          <a:p>
            <a:pPr marL="0" indent="0" algn="l">
              <a:lnSpc>
                <a:spcPts val="2700"/>
              </a:lnSpc>
              <a:buNone/>
            </a:pPr>
            <a:r>
              <a:rPr lang="en-US" sz="1900" b="1" dirty="0">
                <a:solidFill>
                  <a:srgbClr val="272525"/>
                </a:solidFill>
                <a:latin typeface="Inter Bold" pitchFamily="34" charset="0"/>
                <a:ea typeface="Inter Bold" pitchFamily="34" charset="-122"/>
                <a:cs typeface="Inter Bold" pitchFamily="34" charset="-120"/>
              </a:rPr>
              <a:t>by David Smith</a:t>
            </a:r>
            <a:endParaRPr lang="en-US" sz="1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425654"/>
            <a:ext cx="5954197" cy="744260"/>
          </a:xfrm>
          <a:prstGeom prst="rect">
            <a:avLst/>
          </a:prstGeom>
          <a:noFill/>
          <a:ln/>
        </p:spPr>
        <p:txBody>
          <a:bodyPr wrap="none" lIns="0" tIns="0" rIns="0" bIns="0" rtlCol="0" anchor="t"/>
          <a:lstStyle/>
          <a:p>
            <a:pPr marL="0" indent="0">
              <a:lnSpc>
                <a:spcPts val="5850"/>
              </a:lnSpc>
              <a:buNone/>
            </a:pPr>
            <a:r>
              <a:rPr lang="en-US" sz="4650" b="1" dirty="0">
                <a:solidFill>
                  <a:srgbClr val="000000"/>
                </a:solidFill>
                <a:latin typeface="Petrona Bold" pitchFamily="34" charset="0"/>
                <a:ea typeface="Petrona Bold" pitchFamily="34" charset="-122"/>
                <a:cs typeface="Petrona Bold" pitchFamily="34" charset="-120"/>
              </a:rPr>
              <a:t>Introduction</a:t>
            </a:r>
            <a:endParaRPr lang="en-US" sz="4650" dirty="0"/>
          </a:p>
        </p:txBody>
      </p:sp>
      <p:sp>
        <p:nvSpPr>
          <p:cNvPr id="4" name="Text 1"/>
          <p:cNvSpPr/>
          <p:nvPr/>
        </p:nvSpPr>
        <p:spPr>
          <a:xfrm>
            <a:off x="793790" y="2510076"/>
            <a:ext cx="7556421" cy="1088708"/>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This research focuses on the role of formal coaching in developing middle managers. The study aims to understand the impact of coaching on their leadership skills and overall performance.</a:t>
            </a:r>
            <a:endParaRPr lang="en-US" sz="1750" dirty="0"/>
          </a:p>
        </p:txBody>
      </p:sp>
      <p:sp>
        <p:nvSpPr>
          <p:cNvPr id="5" name="Shape 2"/>
          <p:cNvSpPr/>
          <p:nvPr/>
        </p:nvSpPr>
        <p:spPr>
          <a:xfrm>
            <a:off x="793790" y="4109085"/>
            <a:ext cx="510302" cy="510302"/>
          </a:xfrm>
          <a:prstGeom prst="roundRect">
            <a:avLst>
              <a:gd name="adj" fmla="val 18669"/>
            </a:avLst>
          </a:prstGeom>
          <a:solidFill>
            <a:srgbClr val="CCEEFF"/>
          </a:solidFill>
          <a:ln w="7620">
            <a:solidFill>
              <a:srgbClr val="B2D4E5"/>
            </a:solidFill>
            <a:prstDash val="solid"/>
          </a:ln>
        </p:spPr>
      </p:sp>
      <p:sp>
        <p:nvSpPr>
          <p:cNvPr id="6" name="Text 3"/>
          <p:cNvSpPr/>
          <p:nvPr/>
        </p:nvSpPr>
        <p:spPr>
          <a:xfrm>
            <a:off x="972503" y="4185523"/>
            <a:ext cx="152876" cy="357307"/>
          </a:xfrm>
          <a:prstGeom prst="rect">
            <a:avLst/>
          </a:prstGeom>
          <a:noFill/>
          <a:ln/>
        </p:spPr>
        <p:txBody>
          <a:bodyPr wrap="none" lIns="0" tIns="0" rIns="0" bIns="0" rtlCol="0" anchor="t"/>
          <a:lstStyle/>
          <a:p>
            <a:pPr marL="0" indent="0" algn="ctr">
              <a:lnSpc>
                <a:spcPts val="2800"/>
              </a:lnSpc>
              <a:buNone/>
            </a:pPr>
            <a:r>
              <a:rPr lang="en-US" sz="2800" b="1" dirty="0">
                <a:solidFill>
                  <a:srgbClr val="272525"/>
                </a:solidFill>
                <a:latin typeface="Petrona Bold" pitchFamily="34" charset="0"/>
                <a:ea typeface="Petrona Bold" pitchFamily="34" charset="-122"/>
                <a:cs typeface="Petrona Bold" pitchFamily="34" charset="-120"/>
              </a:rPr>
              <a:t>1</a:t>
            </a:r>
            <a:endParaRPr lang="en-US" sz="2800" dirty="0"/>
          </a:p>
        </p:txBody>
      </p:sp>
      <p:sp>
        <p:nvSpPr>
          <p:cNvPr id="7" name="Text 4"/>
          <p:cNvSpPr/>
          <p:nvPr/>
        </p:nvSpPr>
        <p:spPr>
          <a:xfrm>
            <a:off x="1530906" y="4109085"/>
            <a:ext cx="2927747" cy="744141"/>
          </a:xfrm>
          <a:prstGeom prst="rect">
            <a:avLst/>
          </a:prstGeom>
          <a:noFill/>
          <a:ln/>
        </p:spPr>
        <p:txBody>
          <a:bodyPr wrap="square" lIns="0" tIns="0" rIns="0" bIns="0" rtlCol="0" anchor="t"/>
          <a:lstStyle/>
          <a:p>
            <a:pPr marL="0" indent="0">
              <a:lnSpc>
                <a:spcPts val="2900"/>
              </a:lnSpc>
              <a:buNone/>
            </a:pPr>
            <a:r>
              <a:rPr lang="en-US" sz="2300" b="1" dirty="0">
                <a:solidFill>
                  <a:srgbClr val="272525"/>
                </a:solidFill>
                <a:latin typeface="Petrona Bold" pitchFamily="34" charset="0"/>
                <a:ea typeface="Petrona Bold" pitchFamily="34" charset="-122"/>
                <a:cs typeface="Petrona Bold" pitchFamily="34" charset="-120"/>
              </a:rPr>
              <a:t>Importance of Coaching</a:t>
            </a:r>
            <a:endParaRPr lang="en-US" sz="2300" dirty="0"/>
          </a:p>
        </p:txBody>
      </p:sp>
      <p:sp>
        <p:nvSpPr>
          <p:cNvPr id="8" name="Text 5"/>
          <p:cNvSpPr/>
          <p:nvPr/>
        </p:nvSpPr>
        <p:spPr>
          <a:xfrm>
            <a:off x="1530906" y="4989314"/>
            <a:ext cx="2927747" cy="1814513"/>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Formal coaching is crucial for developing middle managers, equipping them with the necessary skills to lead effectively.</a:t>
            </a:r>
            <a:endParaRPr lang="en-US" sz="1750" dirty="0"/>
          </a:p>
        </p:txBody>
      </p:sp>
      <p:sp>
        <p:nvSpPr>
          <p:cNvPr id="9" name="Shape 6"/>
          <p:cNvSpPr/>
          <p:nvPr/>
        </p:nvSpPr>
        <p:spPr>
          <a:xfrm>
            <a:off x="4685467" y="4109085"/>
            <a:ext cx="510302" cy="510302"/>
          </a:xfrm>
          <a:prstGeom prst="roundRect">
            <a:avLst>
              <a:gd name="adj" fmla="val 18669"/>
            </a:avLst>
          </a:prstGeom>
          <a:solidFill>
            <a:srgbClr val="CCEEFF"/>
          </a:solidFill>
          <a:ln w="7620">
            <a:solidFill>
              <a:srgbClr val="B2D4E5"/>
            </a:solidFill>
            <a:prstDash val="solid"/>
          </a:ln>
        </p:spPr>
      </p:sp>
      <p:sp>
        <p:nvSpPr>
          <p:cNvPr id="10" name="Text 7"/>
          <p:cNvSpPr/>
          <p:nvPr/>
        </p:nvSpPr>
        <p:spPr>
          <a:xfrm>
            <a:off x="4839295" y="4185523"/>
            <a:ext cx="202525" cy="357307"/>
          </a:xfrm>
          <a:prstGeom prst="rect">
            <a:avLst/>
          </a:prstGeom>
          <a:noFill/>
          <a:ln/>
        </p:spPr>
        <p:txBody>
          <a:bodyPr wrap="none" lIns="0" tIns="0" rIns="0" bIns="0" rtlCol="0" anchor="t"/>
          <a:lstStyle/>
          <a:p>
            <a:pPr marL="0" indent="0" algn="ctr">
              <a:lnSpc>
                <a:spcPts val="2800"/>
              </a:lnSpc>
              <a:buNone/>
            </a:pPr>
            <a:r>
              <a:rPr lang="en-US" sz="2800" b="1" dirty="0">
                <a:solidFill>
                  <a:srgbClr val="272525"/>
                </a:solidFill>
                <a:latin typeface="Petrona Bold" pitchFamily="34" charset="0"/>
                <a:ea typeface="Petrona Bold" pitchFamily="34" charset="-122"/>
                <a:cs typeface="Petrona Bold" pitchFamily="34" charset="-120"/>
              </a:rPr>
              <a:t>2</a:t>
            </a:r>
            <a:endParaRPr lang="en-US" sz="2800" dirty="0"/>
          </a:p>
        </p:txBody>
      </p:sp>
      <p:sp>
        <p:nvSpPr>
          <p:cNvPr id="11" name="Text 8"/>
          <p:cNvSpPr/>
          <p:nvPr/>
        </p:nvSpPr>
        <p:spPr>
          <a:xfrm>
            <a:off x="5422583" y="4109085"/>
            <a:ext cx="2927747" cy="372070"/>
          </a:xfrm>
          <a:prstGeom prst="rect">
            <a:avLst/>
          </a:prstGeom>
          <a:noFill/>
          <a:ln/>
        </p:spPr>
        <p:txBody>
          <a:bodyPr wrap="none" lIns="0" tIns="0" rIns="0" bIns="0" rtlCol="0" anchor="t"/>
          <a:lstStyle/>
          <a:p>
            <a:pPr marL="0" indent="0">
              <a:lnSpc>
                <a:spcPts val="2900"/>
              </a:lnSpc>
              <a:buNone/>
            </a:pPr>
            <a:r>
              <a:rPr lang="en-US" sz="2300" b="1" dirty="0">
                <a:solidFill>
                  <a:srgbClr val="272525"/>
                </a:solidFill>
                <a:latin typeface="Petrona Bold" pitchFamily="34" charset="0"/>
                <a:ea typeface="Petrona Bold" pitchFamily="34" charset="-122"/>
                <a:cs typeface="Petrona Bold" pitchFamily="34" charset="-120"/>
              </a:rPr>
              <a:t>Research Focus</a:t>
            </a:r>
            <a:endParaRPr lang="en-US" sz="2300" dirty="0"/>
          </a:p>
        </p:txBody>
      </p:sp>
      <p:sp>
        <p:nvSpPr>
          <p:cNvPr id="12" name="Text 9"/>
          <p:cNvSpPr/>
          <p:nvPr/>
        </p:nvSpPr>
        <p:spPr>
          <a:xfrm>
            <a:off x="5422583" y="4617244"/>
            <a:ext cx="2927747" cy="1451610"/>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This research investigates the impact of formal coaching on middle managers in South Africa.</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2147530"/>
            <a:ext cx="5954197" cy="744260"/>
          </a:xfrm>
          <a:prstGeom prst="rect">
            <a:avLst/>
          </a:prstGeom>
          <a:noFill/>
          <a:ln/>
        </p:spPr>
        <p:txBody>
          <a:bodyPr wrap="none" lIns="0" tIns="0" rIns="0" bIns="0" rtlCol="0" anchor="t"/>
          <a:lstStyle/>
          <a:p>
            <a:pPr marL="0" indent="0">
              <a:lnSpc>
                <a:spcPts val="5850"/>
              </a:lnSpc>
              <a:buNone/>
            </a:pPr>
            <a:r>
              <a:rPr lang="en-US" sz="4650" b="1" dirty="0">
                <a:solidFill>
                  <a:srgbClr val="000000"/>
                </a:solidFill>
                <a:latin typeface="Petrona Bold" pitchFamily="34" charset="0"/>
                <a:ea typeface="Petrona Bold" pitchFamily="34" charset="-122"/>
                <a:cs typeface="Petrona Bold" pitchFamily="34" charset="-120"/>
              </a:rPr>
              <a:t>Purpose of Research</a:t>
            </a:r>
            <a:endParaRPr lang="en-US" sz="4650" dirty="0"/>
          </a:p>
        </p:txBody>
      </p:sp>
      <p:sp>
        <p:nvSpPr>
          <p:cNvPr id="3" name="Text 1"/>
          <p:cNvSpPr/>
          <p:nvPr/>
        </p:nvSpPr>
        <p:spPr>
          <a:xfrm>
            <a:off x="793790" y="3345418"/>
            <a:ext cx="13042821" cy="362903"/>
          </a:xfrm>
          <a:prstGeom prst="rect">
            <a:avLst/>
          </a:prstGeom>
          <a:noFill/>
          <a:ln/>
        </p:spPr>
        <p:txBody>
          <a:bodyPr wrap="non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The research aims to evaluate the impact of formal coaching on middle managers in South Africa.</a:t>
            </a:r>
            <a:endParaRPr lang="en-US" sz="1750" dirty="0"/>
          </a:p>
        </p:txBody>
      </p:sp>
      <p:sp>
        <p:nvSpPr>
          <p:cNvPr id="4" name="Text 2"/>
          <p:cNvSpPr/>
          <p:nvPr/>
        </p:nvSpPr>
        <p:spPr>
          <a:xfrm>
            <a:off x="793790" y="4190286"/>
            <a:ext cx="2977039" cy="372070"/>
          </a:xfrm>
          <a:prstGeom prst="rect">
            <a:avLst/>
          </a:prstGeom>
          <a:noFill/>
          <a:ln/>
        </p:spPr>
        <p:txBody>
          <a:bodyPr wrap="none" lIns="0" tIns="0" rIns="0" bIns="0" rtlCol="0" anchor="t"/>
          <a:lstStyle/>
          <a:p>
            <a:pPr marL="0" indent="0">
              <a:lnSpc>
                <a:spcPts val="2900"/>
              </a:lnSpc>
              <a:buNone/>
            </a:pPr>
            <a:r>
              <a:rPr lang="en-US" sz="2300" b="1" dirty="0">
                <a:solidFill>
                  <a:srgbClr val="000000"/>
                </a:solidFill>
                <a:latin typeface="Petrona Bold" pitchFamily="34" charset="0"/>
                <a:ea typeface="Petrona Bold" pitchFamily="34" charset="-122"/>
                <a:cs typeface="Petrona Bold" pitchFamily="34" charset="-120"/>
              </a:rPr>
              <a:t>Coached Managers</a:t>
            </a:r>
            <a:endParaRPr lang="en-US" sz="2300" dirty="0"/>
          </a:p>
        </p:txBody>
      </p:sp>
      <p:sp>
        <p:nvSpPr>
          <p:cNvPr id="5" name="Text 3"/>
          <p:cNvSpPr/>
          <p:nvPr/>
        </p:nvSpPr>
        <p:spPr>
          <a:xfrm>
            <a:off x="793790" y="4789170"/>
            <a:ext cx="6244709"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The study examines the impact of formal coaching on middle managers' leadership skills and performance.</a:t>
            </a:r>
            <a:endParaRPr lang="en-US" sz="1750" dirty="0"/>
          </a:p>
        </p:txBody>
      </p:sp>
      <p:sp>
        <p:nvSpPr>
          <p:cNvPr id="6" name="Text 4"/>
          <p:cNvSpPr/>
          <p:nvPr/>
        </p:nvSpPr>
        <p:spPr>
          <a:xfrm>
            <a:off x="7599521" y="4190286"/>
            <a:ext cx="3258979" cy="372070"/>
          </a:xfrm>
          <a:prstGeom prst="rect">
            <a:avLst/>
          </a:prstGeom>
          <a:noFill/>
          <a:ln/>
        </p:spPr>
        <p:txBody>
          <a:bodyPr wrap="none" lIns="0" tIns="0" rIns="0" bIns="0" rtlCol="0" anchor="t"/>
          <a:lstStyle/>
          <a:p>
            <a:pPr marL="0" indent="0">
              <a:lnSpc>
                <a:spcPts val="2900"/>
              </a:lnSpc>
              <a:buNone/>
            </a:pPr>
            <a:r>
              <a:rPr lang="en-US" sz="2300" b="1" dirty="0">
                <a:solidFill>
                  <a:srgbClr val="000000"/>
                </a:solidFill>
                <a:latin typeface="Petrona Bold" pitchFamily="34" charset="0"/>
                <a:ea typeface="Petrona Bold" pitchFamily="34" charset="-122"/>
                <a:cs typeface="Petrona Bold" pitchFamily="34" charset="-120"/>
              </a:rPr>
              <a:t>Non-Coached Managers</a:t>
            </a:r>
            <a:endParaRPr lang="en-US" sz="2300" dirty="0"/>
          </a:p>
        </p:txBody>
      </p:sp>
      <p:sp>
        <p:nvSpPr>
          <p:cNvPr id="7" name="Text 5"/>
          <p:cNvSpPr/>
          <p:nvPr/>
        </p:nvSpPr>
        <p:spPr>
          <a:xfrm>
            <a:off x="7599521" y="4789170"/>
            <a:ext cx="6244709" cy="1088708"/>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The research compares the performance and skills of coached managers with those who did not receive formal coaching.</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230636"/>
            <a:ext cx="5954197" cy="744260"/>
          </a:xfrm>
          <a:prstGeom prst="rect">
            <a:avLst/>
          </a:prstGeom>
          <a:noFill/>
          <a:ln/>
        </p:spPr>
        <p:txBody>
          <a:bodyPr wrap="none" lIns="0" tIns="0" rIns="0" bIns="0" rtlCol="0" anchor="t"/>
          <a:lstStyle/>
          <a:p>
            <a:pPr marL="0" indent="0">
              <a:lnSpc>
                <a:spcPts val="5850"/>
              </a:lnSpc>
              <a:buNone/>
            </a:pPr>
            <a:r>
              <a:rPr lang="en-US" sz="4650" b="1" dirty="0">
                <a:solidFill>
                  <a:srgbClr val="000000"/>
                </a:solidFill>
                <a:latin typeface="Petrona Bold" pitchFamily="34" charset="0"/>
                <a:ea typeface="Petrona Bold" pitchFamily="34" charset="-122"/>
                <a:cs typeface="Petrona Bold" pitchFamily="34" charset="-120"/>
              </a:rPr>
              <a:t>Research Question</a:t>
            </a:r>
            <a:endParaRPr lang="en-US" sz="4650" dirty="0"/>
          </a:p>
        </p:txBody>
      </p:sp>
      <p:sp>
        <p:nvSpPr>
          <p:cNvPr id="4" name="Text 1"/>
          <p:cNvSpPr/>
          <p:nvPr/>
        </p:nvSpPr>
        <p:spPr>
          <a:xfrm>
            <a:off x="6280190" y="3315057"/>
            <a:ext cx="7556421"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The research seeks to determine if formal coaching enhances middle managers' leadership skills and overall performance.</a:t>
            </a:r>
            <a:endParaRPr lang="en-US" sz="1750" dirty="0"/>
          </a:p>
        </p:txBody>
      </p:sp>
      <p:sp>
        <p:nvSpPr>
          <p:cNvPr id="5" name="Shape 2"/>
          <p:cNvSpPr/>
          <p:nvPr/>
        </p:nvSpPr>
        <p:spPr>
          <a:xfrm>
            <a:off x="6280190" y="4296013"/>
            <a:ext cx="7556421" cy="1702832"/>
          </a:xfrm>
          <a:prstGeom prst="roundRect">
            <a:avLst>
              <a:gd name="adj" fmla="val 5595"/>
            </a:avLst>
          </a:prstGeom>
          <a:solidFill>
            <a:srgbClr val="CCEEFF"/>
          </a:solidFill>
          <a:ln w="7620">
            <a:solidFill>
              <a:srgbClr val="B2D4E5"/>
            </a:solidFill>
            <a:prstDash val="solid"/>
          </a:ln>
        </p:spPr>
      </p:sp>
      <p:sp>
        <p:nvSpPr>
          <p:cNvPr id="6" name="Text 3"/>
          <p:cNvSpPr/>
          <p:nvPr/>
        </p:nvSpPr>
        <p:spPr>
          <a:xfrm>
            <a:off x="6514624" y="4530447"/>
            <a:ext cx="2977039" cy="372070"/>
          </a:xfrm>
          <a:prstGeom prst="rect">
            <a:avLst/>
          </a:prstGeom>
          <a:noFill/>
          <a:ln/>
        </p:spPr>
        <p:txBody>
          <a:bodyPr wrap="none" lIns="0" tIns="0" rIns="0" bIns="0" rtlCol="0" anchor="t"/>
          <a:lstStyle/>
          <a:p>
            <a:pPr marL="0" indent="0">
              <a:lnSpc>
                <a:spcPts val="2900"/>
              </a:lnSpc>
              <a:buNone/>
            </a:pPr>
            <a:r>
              <a:rPr lang="en-US" sz="2300" b="1" dirty="0">
                <a:solidFill>
                  <a:srgbClr val="272525"/>
                </a:solidFill>
                <a:latin typeface="Petrona Bold" pitchFamily="34" charset="0"/>
                <a:ea typeface="Petrona Bold" pitchFamily="34" charset="-122"/>
                <a:cs typeface="Petrona Bold" pitchFamily="34" charset="-120"/>
              </a:rPr>
              <a:t>Key Question</a:t>
            </a:r>
            <a:endParaRPr lang="en-US" sz="2300" dirty="0"/>
          </a:p>
        </p:txBody>
      </p:sp>
      <p:sp>
        <p:nvSpPr>
          <p:cNvPr id="7" name="Text 4"/>
          <p:cNvSpPr/>
          <p:nvPr/>
        </p:nvSpPr>
        <p:spPr>
          <a:xfrm>
            <a:off x="6514624" y="5038606"/>
            <a:ext cx="7087553"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Does formal coaching provide middle managers with enhanced life and leadership skills that contribute to improved performance?</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562463"/>
          </a:xfrm>
          <a:prstGeom prst="rect">
            <a:avLst/>
          </a:prstGeom>
        </p:spPr>
      </p:pic>
      <p:sp>
        <p:nvSpPr>
          <p:cNvPr id="3" name="Text 0"/>
          <p:cNvSpPr/>
          <p:nvPr/>
        </p:nvSpPr>
        <p:spPr>
          <a:xfrm>
            <a:off x="717471" y="3126105"/>
            <a:ext cx="5381149" cy="672703"/>
          </a:xfrm>
          <a:prstGeom prst="rect">
            <a:avLst/>
          </a:prstGeom>
          <a:noFill/>
          <a:ln/>
        </p:spPr>
        <p:txBody>
          <a:bodyPr wrap="none" lIns="0" tIns="0" rIns="0" bIns="0" rtlCol="0" anchor="t"/>
          <a:lstStyle/>
          <a:p>
            <a:pPr marL="0" indent="0">
              <a:lnSpc>
                <a:spcPts val="5250"/>
              </a:lnSpc>
              <a:buNone/>
            </a:pPr>
            <a:r>
              <a:rPr lang="en-US" sz="4200" b="1" dirty="0">
                <a:solidFill>
                  <a:srgbClr val="000000"/>
                </a:solidFill>
                <a:latin typeface="Petrona Bold" pitchFamily="34" charset="0"/>
                <a:ea typeface="Petrona Bold" pitchFamily="34" charset="-122"/>
                <a:cs typeface="Petrona Bold" pitchFamily="34" charset="-120"/>
              </a:rPr>
              <a:t>Methodology</a:t>
            </a:r>
            <a:endParaRPr lang="en-US" sz="4200" dirty="0"/>
          </a:p>
        </p:txBody>
      </p:sp>
      <p:sp>
        <p:nvSpPr>
          <p:cNvPr id="4" name="Text 1"/>
          <p:cNvSpPr/>
          <p:nvPr/>
        </p:nvSpPr>
        <p:spPr>
          <a:xfrm>
            <a:off x="717471" y="4106228"/>
            <a:ext cx="13195459" cy="328017"/>
          </a:xfrm>
          <a:prstGeom prst="rect">
            <a:avLst/>
          </a:prstGeom>
          <a:noFill/>
          <a:ln/>
        </p:spPr>
        <p:txBody>
          <a:bodyPr wrap="none" lIns="0" tIns="0" rIns="0" bIns="0" rtlCol="0" anchor="t"/>
          <a:lstStyle/>
          <a:p>
            <a:pPr marL="0" indent="0">
              <a:lnSpc>
                <a:spcPts val="2550"/>
              </a:lnSpc>
              <a:buNone/>
            </a:pPr>
            <a:r>
              <a:rPr lang="en-US" sz="1600" dirty="0">
                <a:solidFill>
                  <a:srgbClr val="272525"/>
                </a:solidFill>
                <a:latin typeface="Inter" pitchFamily="34" charset="0"/>
                <a:ea typeface="Inter" pitchFamily="34" charset="-122"/>
                <a:cs typeface="Inter" pitchFamily="34" charset="-120"/>
              </a:rPr>
              <a:t>The research employed a mixed-methods approach, combining interviews and questionnaires to collect data.</a:t>
            </a:r>
            <a:endParaRPr lang="en-US" sz="1600" dirty="0"/>
          </a:p>
        </p:txBody>
      </p:sp>
      <p:sp>
        <p:nvSpPr>
          <p:cNvPr id="5" name="Shape 2"/>
          <p:cNvSpPr/>
          <p:nvPr/>
        </p:nvSpPr>
        <p:spPr>
          <a:xfrm>
            <a:off x="717471" y="4972288"/>
            <a:ext cx="13195459" cy="22860"/>
          </a:xfrm>
          <a:prstGeom prst="roundRect">
            <a:avLst>
              <a:gd name="adj" fmla="val 376639"/>
            </a:avLst>
          </a:prstGeom>
          <a:solidFill>
            <a:srgbClr val="B2D4E5"/>
          </a:solidFill>
          <a:ln/>
        </p:spPr>
      </p:sp>
      <p:sp>
        <p:nvSpPr>
          <p:cNvPr id="6" name="Shape 3"/>
          <p:cNvSpPr/>
          <p:nvPr/>
        </p:nvSpPr>
        <p:spPr>
          <a:xfrm>
            <a:off x="2836902" y="4972288"/>
            <a:ext cx="22860" cy="717471"/>
          </a:xfrm>
          <a:prstGeom prst="roundRect">
            <a:avLst>
              <a:gd name="adj" fmla="val 376639"/>
            </a:avLst>
          </a:prstGeom>
          <a:solidFill>
            <a:srgbClr val="B2D4E5"/>
          </a:solidFill>
          <a:ln/>
        </p:spPr>
      </p:sp>
      <p:sp>
        <p:nvSpPr>
          <p:cNvPr id="7" name="Shape 4"/>
          <p:cNvSpPr/>
          <p:nvPr/>
        </p:nvSpPr>
        <p:spPr>
          <a:xfrm>
            <a:off x="2617708" y="4741664"/>
            <a:ext cx="461248" cy="461248"/>
          </a:xfrm>
          <a:prstGeom prst="roundRect">
            <a:avLst>
              <a:gd name="adj" fmla="val 18667"/>
            </a:avLst>
          </a:prstGeom>
          <a:solidFill>
            <a:srgbClr val="CCEEFF"/>
          </a:solidFill>
          <a:ln w="7620">
            <a:solidFill>
              <a:srgbClr val="B2D4E5"/>
            </a:solidFill>
            <a:prstDash val="solid"/>
          </a:ln>
        </p:spPr>
      </p:sp>
      <p:sp>
        <p:nvSpPr>
          <p:cNvPr id="8" name="Text 5"/>
          <p:cNvSpPr/>
          <p:nvPr/>
        </p:nvSpPr>
        <p:spPr>
          <a:xfrm>
            <a:off x="2779157" y="4810839"/>
            <a:ext cx="138232" cy="322898"/>
          </a:xfrm>
          <a:prstGeom prst="rect">
            <a:avLst/>
          </a:prstGeom>
          <a:noFill/>
          <a:ln/>
        </p:spPr>
        <p:txBody>
          <a:bodyPr wrap="none" lIns="0" tIns="0" rIns="0" bIns="0" rtlCol="0" anchor="t"/>
          <a:lstStyle/>
          <a:p>
            <a:pPr marL="0" indent="0" algn="ctr">
              <a:lnSpc>
                <a:spcPts val="2500"/>
              </a:lnSpc>
              <a:buNone/>
            </a:pPr>
            <a:r>
              <a:rPr lang="en-US" sz="2500" b="1" dirty="0">
                <a:solidFill>
                  <a:srgbClr val="272525"/>
                </a:solidFill>
                <a:latin typeface="Petrona Bold" pitchFamily="34" charset="0"/>
                <a:ea typeface="Petrona Bold" pitchFamily="34" charset="-122"/>
                <a:cs typeface="Petrona Bold" pitchFamily="34" charset="-120"/>
              </a:rPr>
              <a:t>1</a:t>
            </a:r>
            <a:endParaRPr lang="en-US" sz="2500" dirty="0"/>
          </a:p>
        </p:txBody>
      </p:sp>
      <p:sp>
        <p:nvSpPr>
          <p:cNvPr id="9" name="Text 6"/>
          <p:cNvSpPr/>
          <p:nvPr/>
        </p:nvSpPr>
        <p:spPr>
          <a:xfrm>
            <a:off x="1503045" y="5894784"/>
            <a:ext cx="2690574" cy="336352"/>
          </a:xfrm>
          <a:prstGeom prst="rect">
            <a:avLst/>
          </a:prstGeom>
          <a:noFill/>
          <a:ln/>
        </p:spPr>
        <p:txBody>
          <a:bodyPr wrap="none" lIns="0" tIns="0" rIns="0" bIns="0" rtlCol="0" anchor="t"/>
          <a:lstStyle/>
          <a:p>
            <a:pPr marL="0" indent="0" algn="ctr">
              <a:lnSpc>
                <a:spcPts val="2600"/>
              </a:lnSpc>
              <a:buNone/>
            </a:pPr>
            <a:r>
              <a:rPr lang="en-US" sz="2100" b="1" dirty="0">
                <a:solidFill>
                  <a:srgbClr val="272525"/>
                </a:solidFill>
                <a:latin typeface="Petrona Bold" pitchFamily="34" charset="0"/>
                <a:ea typeface="Petrona Bold" pitchFamily="34" charset="-122"/>
                <a:cs typeface="Petrona Bold" pitchFamily="34" charset="-120"/>
              </a:rPr>
              <a:t>Data Collection</a:t>
            </a:r>
            <a:endParaRPr lang="en-US" sz="2100" dirty="0"/>
          </a:p>
        </p:txBody>
      </p:sp>
      <p:sp>
        <p:nvSpPr>
          <p:cNvPr id="10" name="Text 7"/>
          <p:cNvSpPr/>
          <p:nvPr/>
        </p:nvSpPr>
        <p:spPr>
          <a:xfrm>
            <a:off x="922377" y="6354128"/>
            <a:ext cx="3852029" cy="984052"/>
          </a:xfrm>
          <a:prstGeom prst="rect">
            <a:avLst/>
          </a:prstGeom>
          <a:noFill/>
          <a:ln/>
        </p:spPr>
        <p:txBody>
          <a:bodyPr wrap="square" lIns="0" tIns="0" rIns="0" bIns="0" rtlCol="0" anchor="t"/>
          <a:lstStyle/>
          <a:p>
            <a:pPr marL="0" indent="0" algn="ctr">
              <a:lnSpc>
                <a:spcPts val="2550"/>
              </a:lnSpc>
              <a:buNone/>
            </a:pPr>
            <a:r>
              <a:rPr lang="en-US" sz="1600" dirty="0">
                <a:solidFill>
                  <a:srgbClr val="272525"/>
                </a:solidFill>
                <a:latin typeface="Inter" pitchFamily="34" charset="0"/>
                <a:ea typeface="Inter" pitchFamily="34" charset="-122"/>
                <a:cs typeface="Inter" pitchFamily="34" charset="-120"/>
              </a:rPr>
              <a:t>Data was collected before and after the coaching intervention, allowing for a comparison of skills and performance.</a:t>
            </a:r>
            <a:endParaRPr lang="en-US" sz="1600" dirty="0"/>
          </a:p>
        </p:txBody>
      </p:sp>
      <p:sp>
        <p:nvSpPr>
          <p:cNvPr id="11" name="Shape 8"/>
          <p:cNvSpPr/>
          <p:nvPr/>
        </p:nvSpPr>
        <p:spPr>
          <a:xfrm>
            <a:off x="7303651" y="4972288"/>
            <a:ext cx="22860" cy="717471"/>
          </a:xfrm>
          <a:prstGeom prst="roundRect">
            <a:avLst>
              <a:gd name="adj" fmla="val 376639"/>
            </a:avLst>
          </a:prstGeom>
          <a:solidFill>
            <a:srgbClr val="B2D4E5"/>
          </a:solidFill>
          <a:ln/>
        </p:spPr>
      </p:sp>
      <p:sp>
        <p:nvSpPr>
          <p:cNvPr id="12" name="Shape 9"/>
          <p:cNvSpPr/>
          <p:nvPr/>
        </p:nvSpPr>
        <p:spPr>
          <a:xfrm>
            <a:off x="7084457" y="4741664"/>
            <a:ext cx="461248" cy="461248"/>
          </a:xfrm>
          <a:prstGeom prst="roundRect">
            <a:avLst>
              <a:gd name="adj" fmla="val 18667"/>
            </a:avLst>
          </a:prstGeom>
          <a:solidFill>
            <a:srgbClr val="CCEEFF"/>
          </a:solidFill>
          <a:ln w="7620">
            <a:solidFill>
              <a:srgbClr val="B2D4E5"/>
            </a:solidFill>
            <a:prstDash val="solid"/>
          </a:ln>
        </p:spPr>
      </p:sp>
      <p:sp>
        <p:nvSpPr>
          <p:cNvPr id="13" name="Text 10"/>
          <p:cNvSpPr/>
          <p:nvPr/>
        </p:nvSpPr>
        <p:spPr>
          <a:xfrm>
            <a:off x="7223522" y="4810839"/>
            <a:ext cx="183118" cy="322898"/>
          </a:xfrm>
          <a:prstGeom prst="rect">
            <a:avLst/>
          </a:prstGeom>
          <a:noFill/>
          <a:ln/>
        </p:spPr>
        <p:txBody>
          <a:bodyPr wrap="none" lIns="0" tIns="0" rIns="0" bIns="0" rtlCol="0" anchor="t"/>
          <a:lstStyle/>
          <a:p>
            <a:pPr marL="0" indent="0" algn="ctr">
              <a:lnSpc>
                <a:spcPts val="2500"/>
              </a:lnSpc>
              <a:buNone/>
            </a:pPr>
            <a:r>
              <a:rPr lang="en-US" sz="2500" b="1" dirty="0">
                <a:solidFill>
                  <a:srgbClr val="272525"/>
                </a:solidFill>
                <a:latin typeface="Petrona Bold" pitchFamily="34" charset="0"/>
                <a:ea typeface="Petrona Bold" pitchFamily="34" charset="-122"/>
                <a:cs typeface="Petrona Bold" pitchFamily="34" charset="-120"/>
              </a:rPr>
              <a:t>2</a:t>
            </a:r>
            <a:endParaRPr lang="en-US" sz="2500" dirty="0"/>
          </a:p>
        </p:txBody>
      </p:sp>
      <p:sp>
        <p:nvSpPr>
          <p:cNvPr id="14" name="Text 11"/>
          <p:cNvSpPr/>
          <p:nvPr/>
        </p:nvSpPr>
        <p:spPr>
          <a:xfrm>
            <a:off x="5969794" y="5894784"/>
            <a:ext cx="2690574" cy="336352"/>
          </a:xfrm>
          <a:prstGeom prst="rect">
            <a:avLst/>
          </a:prstGeom>
          <a:noFill/>
          <a:ln/>
        </p:spPr>
        <p:txBody>
          <a:bodyPr wrap="none" lIns="0" tIns="0" rIns="0" bIns="0" rtlCol="0" anchor="t"/>
          <a:lstStyle/>
          <a:p>
            <a:pPr marL="0" indent="0" algn="ctr">
              <a:lnSpc>
                <a:spcPts val="2600"/>
              </a:lnSpc>
              <a:buNone/>
            </a:pPr>
            <a:r>
              <a:rPr lang="en-US" sz="2100" b="1" dirty="0">
                <a:solidFill>
                  <a:srgbClr val="272525"/>
                </a:solidFill>
                <a:latin typeface="Petrona Bold" pitchFamily="34" charset="0"/>
                <a:ea typeface="Petrona Bold" pitchFamily="34" charset="-122"/>
                <a:cs typeface="Petrona Bold" pitchFamily="34" charset="-120"/>
              </a:rPr>
              <a:t>Interviews</a:t>
            </a:r>
            <a:endParaRPr lang="en-US" sz="2100" dirty="0"/>
          </a:p>
        </p:txBody>
      </p:sp>
      <p:sp>
        <p:nvSpPr>
          <p:cNvPr id="15" name="Text 12"/>
          <p:cNvSpPr/>
          <p:nvPr/>
        </p:nvSpPr>
        <p:spPr>
          <a:xfrm>
            <a:off x="5389126" y="6354128"/>
            <a:ext cx="3852029" cy="984052"/>
          </a:xfrm>
          <a:prstGeom prst="rect">
            <a:avLst/>
          </a:prstGeom>
          <a:noFill/>
          <a:ln/>
        </p:spPr>
        <p:txBody>
          <a:bodyPr wrap="square" lIns="0" tIns="0" rIns="0" bIns="0" rtlCol="0" anchor="t"/>
          <a:lstStyle/>
          <a:p>
            <a:pPr marL="0" indent="0" algn="ctr">
              <a:lnSpc>
                <a:spcPts val="2550"/>
              </a:lnSpc>
              <a:buNone/>
            </a:pPr>
            <a:r>
              <a:rPr lang="en-US" sz="1600" dirty="0">
                <a:solidFill>
                  <a:srgbClr val="272525"/>
                </a:solidFill>
                <a:latin typeface="Inter" pitchFamily="34" charset="0"/>
                <a:ea typeface="Inter" pitchFamily="34" charset="-122"/>
                <a:cs typeface="Inter" pitchFamily="34" charset="-120"/>
              </a:rPr>
              <a:t>In-depth interviews were conducted with middle managers, subordinates, and superiors to gather qualitative data.</a:t>
            </a:r>
            <a:endParaRPr lang="en-US" sz="1600" dirty="0"/>
          </a:p>
        </p:txBody>
      </p:sp>
      <p:sp>
        <p:nvSpPr>
          <p:cNvPr id="16" name="Shape 13"/>
          <p:cNvSpPr/>
          <p:nvPr/>
        </p:nvSpPr>
        <p:spPr>
          <a:xfrm>
            <a:off x="11770400" y="4972288"/>
            <a:ext cx="22860" cy="717471"/>
          </a:xfrm>
          <a:prstGeom prst="roundRect">
            <a:avLst>
              <a:gd name="adj" fmla="val 376639"/>
            </a:avLst>
          </a:prstGeom>
          <a:solidFill>
            <a:srgbClr val="B2D4E5"/>
          </a:solidFill>
          <a:ln/>
        </p:spPr>
      </p:sp>
      <p:sp>
        <p:nvSpPr>
          <p:cNvPr id="17" name="Shape 14"/>
          <p:cNvSpPr/>
          <p:nvPr/>
        </p:nvSpPr>
        <p:spPr>
          <a:xfrm>
            <a:off x="11551206" y="4741664"/>
            <a:ext cx="461248" cy="461248"/>
          </a:xfrm>
          <a:prstGeom prst="roundRect">
            <a:avLst>
              <a:gd name="adj" fmla="val 18667"/>
            </a:avLst>
          </a:prstGeom>
          <a:solidFill>
            <a:srgbClr val="CCEEFF"/>
          </a:solidFill>
          <a:ln w="7620">
            <a:solidFill>
              <a:srgbClr val="B2D4E5"/>
            </a:solidFill>
            <a:prstDash val="solid"/>
          </a:ln>
        </p:spPr>
      </p:sp>
      <p:sp>
        <p:nvSpPr>
          <p:cNvPr id="18" name="Text 15"/>
          <p:cNvSpPr/>
          <p:nvPr/>
        </p:nvSpPr>
        <p:spPr>
          <a:xfrm>
            <a:off x="11690390" y="4810839"/>
            <a:ext cx="182761" cy="322898"/>
          </a:xfrm>
          <a:prstGeom prst="rect">
            <a:avLst/>
          </a:prstGeom>
          <a:noFill/>
          <a:ln/>
        </p:spPr>
        <p:txBody>
          <a:bodyPr wrap="none" lIns="0" tIns="0" rIns="0" bIns="0" rtlCol="0" anchor="t"/>
          <a:lstStyle/>
          <a:p>
            <a:pPr marL="0" indent="0" algn="ctr">
              <a:lnSpc>
                <a:spcPts val="2500"/>
              </a:lnSpc>
              <a:buNone/>
            </a:pPr>
            <a:r>
              <a:rPr lang="en-US" sz="2500" b="1" dirty="0">
                <a:solidFill>
                  <a:srgbClr val="272525"/>
                </a:solidFill>
                <a:latin typeface="Petrona Bold" pitchFamily="34" charset="0"/>
                <a:ea typeface="Petrona Bold" pitchFamily="34" charset="-122"/>
                <a:cs typeface="Petrona Bold" pitchFamily="34" charset="-120"/>
              </a:rPr>
              <a:t>3</a:t>
            </a:r>
            <a:endParaRPr lang="en-US" sz="2500" dirty="0"/>
          </a:p>
        </p:txBody>
      </p:sp>
      <p:sp>
        <p:nvSpPr>
          <p:cNvPr id="19" name="Text 16"/>
          <p:cNvSpPr/>
          <p:nvPr/>
        </p:nvSpPr>
        <p:spPr>
          <a:xfrm>
            <a:off x="10436543" y="5894784"/>
            <a:ext cx="2690574" cy="336352"/>
          </a:xfrm>
          <a:prstGeom prst="rect">
            <a:avLst/>
          </a:prstGeom>
          <a:noFill/>
          <a:ln/>
        </p:spPr>
        <p:txBody>
          <a:bodyPr wrap="none" lIns="0" tIns="0" rIns="0" bIns="0" rtlCol="0" anchor="t"/>
          <a:lstStyle/>
          <a:p>
            <a:pPr marL="0" indent="0" algn="ctr">
              <a:lnSpc>
                <a:spcPts val="2600"/>
              </a:lnSpc>
              <a:buNone/>
            </a:pPr>
            <a:r>
              <a:rPr lang="en-US" sz="2100" b="1" dirty="0">
                <a:solidFill>
                  <a:srgbClr val="272525"/>
                </a:solidFill>
                <a:latin typeface="Petrona Bold" pitchFamily="34" charset="0"/>
                <a:ea typeface="Petrona Bold" pitchFamily="34" charset="-122"/>
                <a:cs typeface="Petrona Bold" pitchFamily="34" charset="-120"/>
              </a:rPr>
              <a:t>Questionnaires</a:t>
            </a:r>
            <a:endParaRPr lang="en-US" sz="2100" dirty="0"/>
          </a:p>
        </p:txBody>
      </p:sp>
      <p:sp>
        <p:nvSpPr>
          <p:cNvPr id="20" name="Text 17"/>
          <p:cNvSpPr/>
          <p:nvPr/>
        </p:nvSpPr>
        <p:spPr>
          <a:xfrm>
            <a:off x="9855875" y="6354128"/>
            <a:ext cx="3852029" cy="1312069"/>
          </a:xfrm>
          <a:prstGeom prst="rect">
            <a:avLst/>
          </a:prstGeom>
          <a:noFill/>
          <a:ln/>
        </p:spPr>
        <p:txBody>
          <a:bodyPr wrap="square" lIns="0" tIns="0" rIns="0" bIns="0" rtlCol="0" anchor="t"/>
          <a:lstStyle/>
          <a:p>
            <a:pPr marL="0" indent="0" algn="ctr">
              <a:lnSpc>
                <a:spcPts val="2550"/>
              </a:lnSpc>
              <a:buNone/>
            </a:pPr>
            <a:r>
              <a:rPr lang="en-US" sz="1600" dirty="0">
                <a:solidFill>
                  <a:srgbClr val="272525"/>
                </a:solidFill>
                <a:latin typeface="Inter" pitchFamily="34" charset="0"/>
                <a:ea typeface="Inter" pitchFamily="34" charset="-122"/>
                <a:cs typeface="Inter" pitchFamily="34" charset="-120"/>
              </a:rPr>
              <a:t>Quantitative data was collected through pre and post-coaching questionnaires to assess changes in skills and performance.</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3660338"/>
            <a:ext cx="5954197" cy="744260"/>
          </a:xfrm>
          <a:prstGeom prst="rect">
            <a:avLst/>
          </a:prstGeom>
          <a:noFill/>
          <a:ln/>
        </p:spPr>
        <p:txBody>
          <a:bodyPr wrap="none" lIns="0" tIns="0" rIns="0" bIns="0" rtlCol="0" anchor="t"/>
          <a:lstStyle/>
          <a:p>
            <a:pPr marL="0" indent="0">
              <a:lnSpc>
                <a:spcPts val="5850"/>
              </a:lnSpc>
              <a:buNone/>
            </a:pPr>
            <a:r>
              <a:rPr lang="en-US" sz="4650" b="1" dirty="0">
                <a:solidFill>
                  <a:srgbClr val="000000"/>
                </a:solidFill>
                <a:latin typeface="Petrona Bold" pitchFamily="34" charset="0"/>
                <a:ea typeface="Petrona Bold" pitchFamily="34" charset="-122"/>
                <a:cs typeface="Petrona Bold" pitchFamily="34" charset="-120"/>
              </a:rPr>
              <a:t>Participants</a:t>
            </a:r>
            <a:endParaRPr lang="en-US" sz="4650" dirty="0"/>
          </a:p>
        </p:txBody>
      </p:sp>
      <p:sp>
        <p:nvSpPr>
          <p:cNvPr id="4" name="Text 1"/>
          <p:cNvSpPr/>
          <p:nvPr/>
        </p:nvSpPr>
        <p:spPr>
          <a:xfrm>
            <a:off x="793790" y="4744760"/>
            <a:ext cx="13042821"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The participants included middle managers, their subordinates, and their superiors from various organizations in South Africa.</a:t>
            </a:r>
            <a:endParaRPr lang="en-US" sz="1750" dirty="0"/>
          </a:p>
        </p:txBody>
      </p:sp>
      <p:sp>
        <p:nvSpPr>
          <p:cNvPr id="5" name="Shape 2"/>
          <p:cNvSpPr/>
          <p:nvPr/>
        </p:nvSpPr>
        <p:spPr>
          <a:xfrm>
            <a:off x="793790" y="5725716"/>
            <a:ext cx="13042821" cy="1678781"/>
          </a:xfrm>
          <a:prstGeom prst="roundRect">
            <a:avLst>
              <a:gd name="adj" fmla="val 5675"/>
            </a:avLst>
          </a:prstGeom>
          <a:noFill/>
          <a:ln w="7620">
            <a:solidFill>
              <a:srgbClr val="000000">
                <a:alpha val="8000"/>
              </a:srgbClr>
            </a:solidFill>
            <a:prstDash val="solid"/>
          </a:ln>
        </p:spPr>
      </p:sp>
      <p:sp>
        <p:nvSpPr>
          <p:cNvPr id="6" name="Shape 3"/>
          <p:cNvSpPr/>
          <p:nvPr/>
        </p:nvSpPr>
        <p:spPr>
          <a:xfrm>
            <a:off x="801410" y="5733336"/>
            <a:ext cx="13026271" cy="650319"/>
          </a:xfrm>
          <a:prstGeom prst="rect">
            <a:avLst/>
          </a:prstGeom>
          <a:solidFill>
            <a:srgbClr val="FFFFFF">
              <a:alpha val="4000"/>
            </a:srgbClr>
          </a:solidFill>
          <a:ln/>
        </p:spPr>
      </p:sp>
      <p:sp>
        <p:nvSpPr>
          <p:cNvPr id="7" name="Text 4"/>
          <p:cNvSpPr/>
          <p:nvPr/>
        </p:nvSpPr>
        <p:spPr>
          <a:xfrm>
            <a:off x="1029653" y="5877044"/>
            <a:ext cx="3884176" cy="362903"/>
          </a:xfrm>
          <a:prstGeom prst="rect">
            <a:avLst/>
          </a:prstGeom>
          <a:noFill/>
          <a:ln/>
        </p:spPr>
        <p:txBody>
          <a:bodyPr wrap="non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Middle Managers</a:t>
            </a:r>
            <a:endParaRPr lang="en-US" sz="1750" dirty="0"/>
          </a:p>
        </p:txBody>
      </p:sp>
      <p:sp>
        <p:nvSpPr>
          <p:cNvPr id="8" name="Text 5"/>
          <p:cNvSpPr/>
          <p:nvPr/>
        </p:nvSpPr>
        <p:spPr>
          <a:xfrm>
            <a:off x="5375077" y="5877044"/>
            <a:ext cx="3880366" cy="362903"/>
          </a:xfrm>
          <a:prstGeom prst="rect">
            <a:avLst/>
          </a:prstGeom>
          <a:noFill/>
          <a:ln/>
        </p:spPr>
        <p:txBody>
          <a:bodyPr wrap="non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Subordinates</a:t>
            </a:r>
            <a:endParaRPr lang="en-US" sz="1750" dirty="0"/>
          </a:p>
        </p:txBody>
      </p:sp>
      <p:sp>
        <p:nvSpPr>
          <p:cNvPr id="9" name="Text 6"/>
          <p:cNvSpPr/>
          <p:nvPr/>
        </p:nvSpPr>
        <p:spPr>
          <a:xfrm>
            <a:off x="9716691" y="5877044"/>
            <a:ext cx="3884176" cy="362903"/>
          </a:xfrm>
          <a:prstGeom prst="rect">
            <a:avLst/>
          </a:prstGeom>
          <a:noFill/>
          <a:ln/>
        </p:spPr>
        <p:txBody>
          <a:bodyPr wrap="non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Superiors</a:t>
            </a:r>
            <a:endParaRPr lang="en-US" sz="1750" dirty="0"/>
          </a:p>
        </p:txBody>
      </p:sp>
      <p:sp>
        <p:nvSpPr>
          <p:cNvPr id="10" name="Shape 7"/>
          <p:cNvSpPr/>
          <p:nvPr/>
        </p:nvSpPr>
        <p:spPr>
          <a:xfrm>
            <a:off x="801410" y="6383655"/>
            <a:ext cx="13026271" cy="1013222"/>
          </a:xfrm>
          <a:prstGeom prst="rect">
            <a:avLst/>
          </a:prstGeom>
          <a:solidFill>
            <a:srgbClr val="000000">
              <a:alpha val="4000"/>
            </a:srgbClr>
          </a:solidFill>
          <a:ln/>
        </p:spPr>
      </p:sp>
      <p:sp>
        <p:nvSpPr>
          <p:cNvPr id="11" name="Text 8"/>
          <p:cNvSpPr/>
          <p:nvPr/>
        </p:nvSpPr>
        <p:spPr>
          <a:xfrm>
            <a:off x="1029653" y="6527363"/>
            <a:ext cx="3884176"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Selected based on experience and willingness to participate.</a:t>
            </a:r>
            <a:endParaRPr lang="en-US" sz="1750" dirty="0"/>
          </a:p>
        </p:txBody>
      </p:sp>
      <p:sp>
        <p:nvSpPr>
          <p:cNvPr id="12" name="Text 9"/>
          <p:cNvSpPr/>
          <p:nvPr/>
        </p:nvSpPr>
        <p:spPr>
          <a:xfrm>
            <a:off x="5375077" y="6527363"/>
            <a:ext cx="3880366"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Provided feedback on their managers' performance.</a:t>
            </a:r>
            <a:endParaRPr lang="en-US" sz="1750" dirty="0"/>
          </a:p>
        </p:txBody>
      </p:sp>
      <p:sp>
        <p:nvSpPr>
          <p:cNvPr id="13" name="Text 10"/>
          <p:cNvSpPr/>
          <p:nvPr/>
        </p:nvSpPr>
        <p:spPr>
          <a:xfrm>
            <a:off x="9716691" y="6527363"/>
            <a:ext cx="3884176"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Evaluated their managers' leadership skills and performance.</a:t>
            </a: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30672"/>
          </a:xfrm>
          <a:prstGeom prst="rect">
            <a:avLst/>
          </a:prstGeom>
        </p:spPr>
      </p:pic>
      <p:sp>
        <p:nvSpPr>
          <p:cNvPr id="3" name="Text 0"/>
          <p:cNvSpPr/>
          <p:nvPr/>
        </p:nvSpPr>
        <p:spPr>
          <a:xfrm>
            <a:off x="6232565" y="586264"/>
            <a:ext cx="5596652" cy="699611"/>
          </a:xfrm>
          <a:prstGeom prst="rect">
            <a:avLst/>
          </a:prstGeom>
          <a:noFill/>
          <a:ln/>
        </p:spPr>
        <p:txBody>
          <a:bodyPr wrap="none" lIns="0" tIns="0" rIns="0" bIns="0" rtlCol="0" anchor="t"/>
          <a:lstStyle/>
          <a:p>
            <a:pPr marL="0" indent="0">
              <a:lnSpc>
                <a:spcPts val="5500"/>
              </a:lnSpc>
              <a:buNone/>
            </a:pPr>
            <a:r>
              <a:rPr lang="en-US" sz="4400" b="1" dirty="0">
                <a:solidFill>
                  <a:srgbClr val="000000"/>
                </a:solidFill>
                <a:latin typeface="Petrona Bold" pitchFamily="34" charset="0"/>
                <a:ea typeface="Petrona Bold" pitchFamily="34" charset="-122"/>
                <a:cs typeface="Petrona Bold" pitchFamily="34" charset="-120"/>
              </a:rPr>
              <a:t>Data Collection</a:t>
            </a:r>
            <a:endParaRPr lang="en-US" sz="4400" dirty="0"/>
          </a:p>
        </p:txBody>
      </p:sp>
      <p:sp>
        <p:nvSpPr>
          <p:cNvPr id="4" name="Text 1"/>
          <p:cNvSpPr/>
          <p:nvPr/>
        </p:nvSpPr>
        <p:spPr>
          <a:xfrm>
            <a:off x="6232565" y="1605677"/>
            <a:ext cx="7651671" cy="682228"/>
          </a:xfrm>
          <a:prstGeom prst="rect">
            <a:avLst/>
          </a:prstGeom>
          <a:noFill/>
          <a:ln/>
        </p:spPr>
        <p:txBody>
          <a:bodyPr wrap="square" lIns="0" tIns="0" rIns="0" bIns="0" rtlCol="0" anchor="t"/>
          <a:lstStyle/>
          <a:p>
            <a:pPr marL="0" indent="0">
              <a:lnSpc>
                <a:spcPts val="2650"/>
              </a:lnSpc>
              <a:buNone/>
            </a:pPr>
            <a:r>
              <a:rPr lang="en-US" sz="1650" dirty="0">
                <a:solidFill>
                  <a:srgbClr val="272525"/>
                </a:solidFill>
                <a:latin typeface="Inter" pitchFamily="34" charset="0"/>
                <a:ea typeface="Inter" pitchFamily="34" charset="-122"/>
                <a:cs typeface="Inter" pitchFamily="34" charset="-120"/>
              </a:rPr>
              <a:t>Data collection took place in two phases: before and after the coaching intervention.</a:t>
            </a:r>
            <a:endParaRPr lang="en-US" sz="1650" dirty="0"/>
          </a:p>
        </p:txBody>
      </p:sp>
      <p:pic>
        <p:nvPicPr>
          <p:cNvPr id="5" name="Image 1" descr="preencoded.png"/>
          <p:cNvPicPr>
            <a:picLocks noChangeAspect="1"/>
          </p:cNvPicPr>
          <p:nvPr/>
        </p:nvPicPr>
        <p:blipFill>
          <a:blip r:embed="rId4"/>
          <a:stretch>
            <a:fillRect/>
          </a:stretch>
        </p:blipFill>
        <p:spPr>
          <a:xfrm>
            <a:off x="6232565" y="2527697"/>
            <a:ext cx="1065967" cy="1705570"/>
          </a:xfrm>
          <a:prstGeom prst="rect">
            <a:avLst/>
          </a:prstGeom>
        </p:spPr>
      </p:pic>
      <p:sp>
        <p:nvSpPr>
          <p:cNvPr id="6" name="Text 2"/>
          <p:cNvSpPr/>
          <p:nvPr/>
        </p:nvSpPr>
        <p:spPr>
          <a:xfrm>
            <a:off x="7618333" y="2740819"/>
            <a:ext cx="2798326" cy="349687"/>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Petrona Bold" pitchFamily="34" charset="0"/>
                <a:ea typeface="Petrona Bold" pitchFamily="34" charset="-122"/>
                <a:cs typeface="Petrona Bold" pitchFamily="34" charset="-120"/>
              </a:rPr>
              <a:t>Pre-Coaching</a:t>
            </a:r>
            <a:endParaRPr lang="en-US" sz="2200" dirty="0"/>
          </a:p>
        </p:txBody>
      </p:sp>
      <p:sp>
        <p:nvSpPr>
          <p:cNvPr id="7" name="Text 3"/>
          <p:cNvSpPr/>
          <p:nvPr/>
        </p:nvSpPr>
        <p:spPr>
          <a:xfrm>
            <a:off x="7618333" y="3218378"/>
            <a:ext cx="6265902" cy="682228"/>
          </a:xfrm>
          <a:prstGeom prst="rect">
            <a:avLst/>
          </a:prstGeom>
          <a:noFill/>
          <a:ln/>
        </p:spPr>
        <p:txBody>
          <a:bodyPr wrap="square" lIns="0" tIns="0" rIns="0" bIns="0" rtlCol="0" anchor="t"/>
          <a:lstStyle/>
          <a:p>
            <a:pPr marL="0" indent="0" algn="l">
              <a:lnSpc>
                <a:spcPts val="2650"/>
              </a:lnSpc>
              <a:buNone/>
            </a:pPr>
            <a:r>
              <a:rPr lang="en-US" sz="1650" dirty="0">
                <a:solidFill>
                  <a:srgbClr val="272525"/>
                </a:solidFill>
                <a:latin typeface="Inter" pitchFamily="34" charset="0"/>
                <a:ea typeface="Inter" pitchFamily="34" charset="-122"/>
                <a:cs typeface="Inter" pitchFamily="34" charset="-120"/>
              </a:rPr>
              <a:t>Baseline data was collected through interviews and questionnaires before the coaching program began.</a:t>
            </a:r>
            <a:endParaRPr lang="en-US" sz="1650" dirty="0"/>
          </a:p>
        </p:txBody>
      </p:sp>
      <p:pic>
        <p:nvPicPr>
          <p:cNvPr id="8" name="Image 2" descr="preencoded.png"/>
          <p:cNvPicPr>
            <a:picLocks noChangeAspect="1"/>
          </p:cNvPicPr>
          <p:nvPr/>
        </p:nvPicPr>
        <p:blipFill>
          <a:blip r:embed="rId5"/>
          <a:stretch>
            <a:fillRect/>
          </a:stretch>
        </p:blipFill>
        <p:spPr>
          <a:xfrm>
            <a:off x="6232565" y="4233267"/>
            <a:ext cx="1065967" cy="1705570"/>
          </a:xfrm>
          <a:prstGeom prst="rect">
            <a:avLst/>
          </a:prstGeom>
        </p:spPr>
      </p:pic>
      <p:sp>
        <p:nvSpPr>
          <p:cNvPr id="9" name="Text 4"/>
          <p:cNvSpPr/>
          <p:nvPr/>
        </p:nvSpPr>
        <p:spPr>
          <a:xfrm>
            <a:off x="7618333" y="4446389"/>
            <a:ext cx="2891195" cy="349687"/>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Petrona Bold" pitchFamily="34" charset="0"/>
                <a:ea typeface="Petrona Bold" pitchFamily="34" charset="-122"/>
                <a:cs typeface="Petrona Bold" pitchFamily="34" charset="-120"/>
              </a:rPr>
              <a:t>Coaching Intervention</a:t>
            </a:r>
            <a:endParaRPr lang="en-US" sz="2200" dirty="0"/>
          </a:p>
        </p:txBody>
      </p:sp>
      <p:sp>
        <p:nvSpPr>
          <p:cNvPr id="10" name="Text 5"/>
          <p:cNvSpPr/>
          <p:nvPr/>
        </p:nvSpPr>
        <p:spPr>
          <a:xfrm>
            <a:off x="7618333" y="4923949"/>
            <a:ext cx="6265902" cy="682228"/>
          </a:xfrm>
          <a:prstGeom prst="rect">
            <a:avLst/>
          </a:prstGeom>
          <a:noFill/>
          <a:ln/>
        </p:spPr>
        <p:txBody>
          <a:bodyPr wrap="square" lIns="0" tIns="0" rIns="0" bIns="0" rtlCol="0" anchor="t"/>
          <a:lstStyle/>
          <a:p>
            <a:pPr marL="0" indent="0" algn="l">
              <a:lnSpc>
                <a:spcPts val="2650"/>
              </a:lnSpc>
              <a:buNone/>
            </a:pPr>
            <a:r>
              <a:rPr lang="en-US" sz="1650" dirty="0">
                <a:solidFill>
                  <a:srgbClr val="272525"/>
                </a:solidFill>
                <a:latin typeface="Inter" pitchFamily="34" charset="0"/>
                <a:ea typeface="Inter" pitchFamily="34" charset="-122"/>
                <a:cs typeface="Inter" pitchFamily="34" charset="-120"/>
              </a:rPr>
              <a:t>Middle managers participated in a structured coaching program designed to enhance their leadership skills.</a:t>
            </a:r>
            <a:endParaRPr lang="en-US" sz="1650" dirty="0"/>
          </a:p>
        </p:txBody>
      </p:sp>
      <p:pic>
        <p:nvPicPr>
          <p:cNvPr id="11" name="Image 3" descr="preencoded.png"/>
          <p:cNvPicPr>
            <a:picLocks noChangeAspect="1"/>
          </p:cNvPicPr>
          <p:nvPr/>
        </p:nvPicPr>
        <p:blipFill>
          <a:blip r:embed="rId6"/>
          <a:stretch>
            <a:fillRect/>
          </a:stretch>
        </p:blipFill>
        <p:spPr>
          <a:xfrm>
            <a:off x="6232565" y="5938838"/>
            <a:ext cx="1065967" cy="1705570"/>
          </a:xfrm>
          <a:prstGeom prst="rect">
            <a:avLst/>
          </a:prstGeom>
        </p:spPr>
      </p:pic>
      <p:sp>
        <p:nvSpPr>
          <p:cNvPr id="12" name="Text 6"/>
          <p:cNvSpPr/>
          <p:nvPr/>
        </p:nvSpPr>
        <p:spPr>
          <a:xfrm>
            <a:off x="7618333" y="6151959"/>
            <a:ext cx="2798326" cy="349687"/>
          </a:xfrm>
          <a:prstGeom prst="rect">
            <a:avLst/>
          </a:prstGeom>
          <a:noFill/>
          <a:ln/>
        </p:spPr>
        <p:txBody>
          <a:bodyPr wrap="none" lIns="0" tIns="0" rIns="0" bIns="0" rtlCol="0" anchor="t"/>
          <a:lstStyle/>
          <a:p>
            <a:pPr marL="0" indent="0" algn="l">
              <a:lnSpc>
                <a:spcPts val="2750"/>
              </a:lnSpc>
              <a:buNone/>
            </a:pPr>
            <a:r>
              <a:rPr lang="en-US" sz="2200" b="1" dirty="0">
                <a:solidFill>
                  <a:srgbClr val="272525"/>
                </a:solidFill>
                <a:latin typeface="Petrona Bold" pitchFamily="34" charset="0"/>
                <a:ea typeface="Petrona Bold" pitchFamily="34" charset="-122"/>
                <a:cs typeface="Petrona Bold" pitchFamily="34" charset="-120"/>
              </a:rPr>
              <a:t>Post-Coaching</a:t>
            </a:r>
            <a:endParaRPr lang="en-US" sz="2200" dirty="0"/>
          </a:p>
        </p:txBody>
      </p:sp>
      <p:sp>
        <p:nvSpPr>
          <p:cNvPr id="13" name="Text 7"/>
          <p:cNvSpPr/>
          <p:nvPr/>
        </p:nvSpPr>
        <p:spPr>
          <a:xfrm>
            <a:off x="7618333" y="6629519"/>
            <a:ext cx="6265902" cy="682228"/>
          </a:xfrm>
          <a:prstGeom prst="rect">
            <a:avLst/>
          </a:prstGeom>
          <a:noFill/>
          <a:ln/>
        </p:spPr>
        <p:txBody>
          <a:bodyPr wrap="square" lIns="0" tIns="0" rIns="0" bIns="0" rtlCol="0" anchor="t"/>
          <a:lstStyle/>
          <a:p>
            <a:pPr marL="0" indent="0" algn="l">
              <a:lnSpc>
                <a:spcPts val="2650"/>
              </a:lnSpc>
              <a:buNone/>
            </a:pPr>
            <a:r>
              <a:rPr lang="en-US" sz="1650" dirty="0">
                <a:solidFill>
                  <a:srgbClr val="272525"/>
                </a:solidFill>
                <a:latin typeface="Inter" pitchFamily="34" charset="0"/>
                <a:ea typeface="Inter" pitchFamily="34" charset="-122"/>
                <a:cs typeface="Inter" pitchFamily="34" charset="-120"/>
              </a:rPr>
              <a:t>Data was collected again after the coaching program to assess the impact on managers' skills and performance.</a:t>
            </a:r>
            <a:endParaRPr lang="en-US" sz="16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35184" y="1115735"/>
            <a:ext cx="7585948" cy="701993"/>
          </a:xfrm>
          <a:prstGeom prst="rect">
            <a:avLst/>
          </a:prstGeom>
          <a:noFill/>
          <a:ln/>
        </p:spPr>
        <p:txBody>
          <a:bodyPr wrap="none" lIns="0" tIns="0" rIns="0" bIns="0" rtlCol="0" anchor="t"/>
          <a:lstStyle/>
          <a:p>
            <a:pPr marL="0" indent="0">
              <a:lnSpc>
                <a:spcPts val="5500"/>
              </a:lnSpc>
              <a:buNone/>
            </a:pPr>
            <a:r>
              <a:rPr lang="en-US" sz="4400" b="1" dirty="0">
                <a:solidFill>
                  <a:srgbClr val="000000"/>
                </a:solidFill>
                <a:latin typeface="Petrona Bold" pitchFamily="34" charset="0"/>
                <a:ea typeface="Petrona Bold" pitchFamily="34" charset="-122"/>
                <a:cs typeface="Petrona Bold" pitchFamily="34" charset="-120"/>
              </a:rPr>
              <a:t>Findings - Coached Managers</a:t>
            </a:r>
            <a:endParaRPr lang="en-US" sz="4400" dirty="0"/>
          </a:p>
        </p:txBody>
      </p:sp>
      <p:sp>
        <p:nvSpPr>
          <p:cNvPr id="4" name="Text 1"/>
          <p:cNvSpPr/>
          <p:nvPr/>
        </p:nvSpPr>
        <p:spPr>
          <a:xfrm>
            <a:off x="6235184" y="2138601"/>
            <a:ext cx="7646432" cy="684609"/>
          </a:xfrm>
          <a:prstGeom prst="rect">
            <a:avLst/>
          </a:prstGeom>
          <a:noFill/>
          <a:ln/>
        </p:spPr>
        <p:txBody>
          <a:bodyPr wrap="square" lIns="0" tIns="0" rIns="0" bIns="0" rtlCol="0" anchor="t"/>
          <a:lstStyle/>
          <a:p>
            <a:pPr marL="0" indent="0">
              <a:lnSpc>
                <a:spcPts val="2650"/>
              </a:lnSpc>
              <a:buNone/>
            </a:pPr>
            <a:r>
              <a:rPr lang="en-US" sz="1650" dirty="0">
                <a:solidFill>
                  <a:srgbClr val="272525"/>
                </a:solidFill>
                <a:latin typeface="Inter" pitchFamily="34" charset="0"/>
                <a:ea typeface="Inter" pitchFamily="34" charset="-122"/>
                <a:cs typeface="Inter" pitchFamily="34" charset="-120"/>
              </a:rPr>
              <a:t>The findings revealed significant improvements in the leadership skills and performance of coached managers.</a:t>
            </a:r>
            <a:endParaRPr lang="en-US" sz="1650" dirty="0"/>
          </a:p>
        </p:txBody>
      </p:sp>
      <p:sp>
        <p:nvSpPr>
          <p:cNvPr id="5" name="Shape 2"/>
          <p:cNvSpPr/>
          <p:nvPr/>
        </p:nvSpPr>
        <p:spPr>
          <a:xfrm>
            <a:off x="6235184" y="3304461"/>
            <a:ext cx="481370" cy="481370"/>
          </a:xfrm>
          <a:prstGeom prst="roundRect">
            <a:avLst>
              <a:gd name="adj" fmla="val 18667"/>
            </a:avLst>
          </a:prstGeom>
          <a:solidFill>
            <a:srgbClr val="CCEEFF"/>
          </a:solidFill>
          <a:ln w="7620">
            <a:solidFill>
              <a:srgbClr val="B2D4E5"/>
            </a:solidFill>
            <a:prstDash val="solid"/>
          </a:ln>
        </p:spPr>
      </p:sp>
      <p:sp>
        <p:nvSpPr>
          <p:cNvPr id="6" name="Text 3"/>
          <p:cNvSpPr/>
          <p:nvPr/>
        </p:nvSpPr>
        <p:spPr>
          <a:xfrm>
            <a:off x="6403658" y="3376613"/>
            <a:ext cx="144304" cy="336947"/>
          </a:xfrm>
          <a:prstGeom prst="rect">
            <a:avLst/>
          </a:prstGeom>
          <a:noFill/>
          <a:ln/>
        </p:spPr>
        <p:txBody>
          <a:bodyPr wrap="none" lIns="0" tIns="0" rIns="0" bIns="0" rtlCol="0" anchor="t"/>
          <a:lstStyle/>
          <a:p>
            <a:pPr marL="0" indent="0" algn="ctr">
              <a:lnSpc>
                <a:spcPts val="2650"/>
              </a:lnSpc>
              <a:buNone/>
            </a:pPr>
            <a:r>
              <a:rPr lang="en-US" sz="2650" b="1" dirty="0">
                <a:solidFill>
                  <a:srgbClr val="272525"/>
                </a:solidFill>
                <a:latin typeface="Petrona Bold" pitchFamily="34" charset="0"/>
                <a:ea typeface="Petrona Bold" pitchFamily="34" charset="-122"/>
                <a:cs typeface="Petrona Bold" pitchFamily="34" charset="-120"/>
              </a:rPr>
              <a:t>1</a:t>
            </a:r>
            <a:endParaRPr lang="en-US" sz="2650" dirty="0"/>
          </a:p>
        </p:txBody>
      </p:sp>
      <p:sp>
        <p:nvSpPr>
          <p:cNvPr id="7" name="Text 4"/>
          <p:cNvSpPr/>
          <p:nvPr/>
        </p:nvSpPr>
        <p:spPr>
          <a:xfrm>
            <a:off x="6930390" y="3304461"/>
            <a:ext cx="2808089" cy="350996"/>
          </a:xfrm>
          <a:prstGeom prst="rect">
            <a:avLst/>
          </a:prstGeom>
          <a:noFill/>
          <a:ln/>
        </p:spPr>
        <p:txBody>
          <a:bodyPr wrap="none" lIns="0" tIns="0" rIns="0" bIns="0" rtlCol="0" anchor="t"/>
          <a:lstStyle/>
          <a:p>
            <a:pPr marL="0" indent="0">
              <a:lnSpc>
                <a:spcPts val="2750"/>
              </a:lnSpc>
              <a:buNone/>
            </a:pPr>
            <a:r>
              <a:rPr lang="en-US" sz="2200" b="1" dirty="0">
                <a:solidFill>
                  <a:srgbClr val="272525"/>
                </a:solidFill>
                <a:latin typeface="Petrona Bold" pitchFamily="34" charset="0"/>
                <a:ea typeface="Petrona Bold" pitchFamily="34" charset="-122"/>
                <a:cs typeface="Petrona Bold" pitchFamily="34" charset="-120"/>
              </a:rPr>
              <a:t>Enhanced Skills</a:t>
            </a:r>
            <a:endParaRPr lang="en-US" sz="2200" dirty="0"/>
          </a:p>
        </p:txBody>
      </p:sp>
      <p:sp>
        <p:nvSpPr>
          <p:cNvPr id="8" name="Text 5"/>
          <p:cNvSpPr/>
          <p:nvPr/>
        </p:nvSpPr>
        <p:spPr>
          <a:xfrm>
            <a:off x="6930390" y="3783806"/>
            <a:ext cx="3021092" cy="1369219"/>
          </a:xfrm>
          <a:prstGeom prst="rect">
            <a:avLst/>
          </a:prstGeom>
          <a:noFill/>
          <a:ln/>
        </p:spPr>
        <p:txBody>
          <a:bodyPr wrap="square" lIns="0" tIns="0" rIns="0" bIns="0" rtlCol="0" anchor="t"/>
          <a:lstStyle/>
          <a:p>
            <a:pPr marL="0" indent="0">
              <a:lnSpc>
                <a:spcPts val="2650"/>
              </a:lnSpc>
              <a:buNone/>
            </a:pPr>
            <a:r>
              <a:rPr lang="en-US" sz="1650" dirty="0">
                <a:solidFill>
                  <a:srgbClr val="272525"/>
                </a:solidFill>
                <a:latin typeface="Inter" pitchFamily="34" charset="0"/>
                <a:ea typeface="Inter" pitchFamily="34" charset="-122"/>
                <a:cs typeface="Inter" pitchFamily="34" charset="-120"/>
              </a:rPr>
              <a:t>Coached managers demonstrated improved communication, delegation, and problem-solving skills.</a:t>
            </a:r>
            <a:endParaRPr lang="en-US" sz="1650" dirty="0"/>
          </a:p>
        </p:txBody>
      </p:sp>
      <p:sp>
        <p:nvSpPr>
          <p:cNvPr id="9" name="Shape 6"/>
          <p:cNvSpPr/>
          <p:nvPr/>
        </p:nvSpPr>
        <p:spPr>
          <a:xfrm>
            <a:off x="10165318" y="3304461"/>
            <a:ext cx="481370" cy="481370"/>
          </a:xfrm>
          <a:prstGeom prst="roundRect">
            <a:avLst>
              <a:gd name="adj" fmla="val 18667"/>
            </a:avLst>
          </a:prstGeom>
          <a:solidFill>
            <a:srgbClr val="CCEEFF"/>
          </a:solidFill>
          <a:ln w="7620">
            <a:solidFill>
              <a:srgbClr val="B2D4E5"/>
            </a:solidFill>
            <a:prstDash val="solid"/>
          </a:ln>
        </p:spPr>
      </p:sp>
      <p:sp>
        <p:nvSpPr>
          <p:cNvPr id="10" name="Text 7"/>
          <p:cNvSpPr/>
          <p:nvPr/>
        </p:nvSpPr>
        <p:spPr>
          <a:xfrm>
            <a:off x="10310455" y="3376613"/>
            <a:ext cx="191095" cy="336947"/>
          </a:xfrm>
          <a:prstGeom prst="rect">
            <a:avLst/>
          </a:prstGeom>
          <a:noFill/>
          <a:ln/>
        </p:spPr>
        <p:txBody>
          <a:bodyPr wrap="none" lIns="0" tIns="0" rIns="0" bIns="0" rtlCol="0" anchor="t"/>
          <a:lstStyle/>
          <a:p>
            <a:pPr marL="0" indent="0" algn="ctr">
              <a:lnSpc>
                <a:spcPts val="2650"/>
              </a:lnSpc>
              <a:buNone/>
            </a:pPr>
            <a:r>
              <a:rPr lang="en-US" sz="2650" b="1" dirty="0">
                <a:solidFill>
                  <a:srgbClr val="272525"/>
                </a:solidFill>
                <a:latin typeface="Petrona Bold" pitchFamily="34" charset="0"/>
                <a:ea typeface="Petrona Bold" pitchFamily="34" charset="-122"/>
                <a:cs typeface="Petrona Bold" pitchFamily="34" charset="-120"/>
              </a:rPr>
              <a:t>2</a:t>
            </a:r>
            <a:endParaRPr lang="en-US" sz="2650" dirty="0"/>
          </a:p>
        </p:txBody>
      </p:sp>
      <p:sp>
        <p:nvSpPr>
          <p:cNvPr id="11" name="Text 8"/>
          <p:cNvSpPr/>
          <p:nvPr/>
        </p:nvSpPr>
        <p:spPr>
          <a:xfrm>
            <a:off x="10860524" y="3304461"/>
            <a:ext cx="2809756" cy="350996"/>
          </a:xfrm>
          <a:prstGeom prst="rect">
            <a:avLst/>
          </a:prstGeom>
          <a:noFill/>
          <a:ln/>
        </p:spPr>
        <p:txBody>
          <a:bodyPr wrap="none" lIns="0" tIns="0" rIns="0" bIns="0" rtlCol="0" anchor="t"/>
          <a:lstStyle/>
          <a:p>
            <a:pPr marL="0" indent="0">
              <a:lnSpc>
                <a:spcPts val="2750"/>
              </a:lnSpc>
              <a:buNone/>
            </a:pPr>
            <a:r>
              <a:rPr lang="en-US" sz="2200" b="1" dirty="0">
                <a:solidFill>
                  <a:srgbClr val="272525"/>
                </a:solidFill>
                <a:latin typeface="Petrona Bold" pitchFamily="34" charset="0"/>
                <a:ea typeface="Petrona Bold" pitchFamily="34" charset="-122"/>
                <a:cs typeface="Petrona Bold" pitchFamily="34" charset="-120"/>
              </a:rPr>
              <a:t>Increased Confidence</a:t>
            </a:r>
            <a:endParaRPr lang="en-US" sz="2200" dirty="0"/>
          </a:p>
        </p:txBody>
      </p:sp>
      <p:sp>
        <p:nvSpPr>
          <p:cNvPr id="12" name="Text 9"/>
          <p:cNvSpPr/>
          <p:nvPr/>
        </p:nvSpPr>
        <p:spPr>
          <a:xfrm>
            <a:off x="10860524" y="3783806"/>
            <a:ext cx="3021092" cy="1711523"/>
          </a:xfrm>
          <a:prstGeom prst="rect">
            <a:avLst/>
          </a:prstGeom>
          <a:noFill/>
          <a:ln/>
        </p:spPr>
        <p:txBody>
          <a:bodyPr wrap="square" lIns="0" tIns="0" rIns="0" bIns="0" rtlCol="0" anchor="t"/>
          <a:lstStyle/>
          <a:p>
            <a:pPr marL="0" indent="0">
              <a:lnSpc>
                <a:spcPts val="2650"/>
              </a:lnSpc>
              <a:buNone/>
            </a:pPr>
            <a:r>
              <a:rPr lang="en-US" sz="1650" dirty="0">
                <a:solidFill>
                  <a:srgbClr val="272525"/>
                </a:solidFill>
                <a:latin typeface="Inter" pitchFamily="34" charset="0"/>
                <a:ea typeface="Inter" pitchFamily="34" charset="-122"/>
                <a:cs typeface="Inter" pitchFamily="34" charset="-120"/>
              </a:rPr>
              <a:t>Coaching helped managers gain confidence in their leadership abilities, leading to more effective decision-making.</a:t>
            </a:r>
            <a:endParaRPr lang="en-US" sz="1650" dirty="0"/>
          </a:p>
        </p:txBody>
      </p:sp>
      <p:sp>
        <p:nvSpPr>
          <p:cNvPr id="13" name="Shape 10"/>
          <p:cNvSpPr/>
          <p:nvPr/>
        </p:nvSpPr>
        <p:spPr>
          <a:xfrm>
            <a:off x="6235184" y="5949791"/>
            <a:ext cx="481370" cy="481370"/>
          </a:xfrm>
          <a:prstGeom prst="roundRect">
            <a:avLst>
              <a:gd name="adj" fmla="val 18667"/>
            </a:avLst>
          </a:prstGeom>
          <a:solidFill>
            <a:srgbClr val="CCEEFF"/>
          </a:solidFill>
          <a:ln w="7620">
            <a:solidFill>
              <a:srgbClr val="B2D4E5"/>
            </a:solidFill>
            <a:prstDash val="solid"/>
          </a:ln>
        </p:spPr>
      </p:sp>
      <p:sp>
        <p:nvSpPr>
          <p:cNvPr id="14" name="Text 11"/>
          <p:cNvSpPr/>
          <p:nvPr/>
        </p:nvSpPr>
        <p:spPr>
          <a:xfrm>
            <a:off x="6380440" y="6021943"/>
            <a:ext cx="190738" cy="336947"/>
          </a:xfrm>
          <a:prstGeom prst="rect">
            <a:avLst/>
          </a:prstGeom>
          <a:noFill/>
          <a:ln/>
        </p:spPr>
        <p:txBody>
          <a:bodyPr wrap="none" lIns="0" tIns="0" rIns="0" bIns="0" rtlCol="0" anchor="t"/>
          <a:lstStyle/>
          <a:p>
            <a:pPr marL="0" indent="0" algn="ctr">
              <a:lnSpc>
                <a:spcPts val="2650"/>
              </a:lnSpc>
              <a:buNone/>
            </a:pPr>
            <a:r>
              <a:rPr lang="en-US" sz="2650" b="1" dirty="0">
                <a:solidFill>
                  <a:srgbClr val="272525"/>
                </a:solidFill>
                <a:latin typeface="Petrona Bold" pitchFamily="34" charset="0"/>
                <a:ea typeface="Petrona Bold" pitchFamily="34" charset="-122"/>
                <a:cs typeface="Petrona Bold" pitchFamily="34" charset="-120"/>
              </a:rPr>
              <a:t>3</a:t>
            </a:r>
            <a:endParaRPr lang="en-US" sz="2650" dirty="0"/>
          </a:p>
        </p:txBody>
      </p:sp>
      <p:sp>
        <p:nvSpPr>
          <p:cNvPr id="15" name="Text 12"/>
          <p:cNvSpPr/>
          <p:nvPr/>
        </p:nvSpPr>
        <p:spPr>
          <a:xfrm>
            <a:off x="6930390" y="5949791"/>
            <a:ext cx="2973467" cy="350996"/>
          </a:xfrm>
          <a:prstGeom prst="rect">
            <a:avLst/>
          </a:prstGeom>
          <a:noFill/>
          <a:ln/>
        </p:spPr>
        <p:txBody>
          <a:bodyPr wrap="none" lIns="0" tIns="0" rIns="0" bIns="0" rtlCol="0" anchor="t"/>
          <a:lstStyle/>
          <a:p>
            <a:pPr marL="0" indent="0">
              <a:lnSpc>
                <a:spcPts val="2750"/>
              </a:lnSpc>
              <a:buNone/>
            </a:pPr>
            <a:r>
              <a:rPr lang="en-US" sz="2200" b="1" dirty="0">
                <a:solidFill>
                  <a:srgbClr val="272525"/>
                </a:solidFill>
                <a:latin typeface="Petrona Bold" pitchFamily="34" charset="0"/>
                <a:ea typeface="Petrona Bold" pitchFamily="34" charset="-122"/>
                <a:cs typeface="Petrona Bold" pitchFamily="34" charset="-120"/>
              </a:rPr>
              <a:t>Improved Performance</a:t>
            </a:r>
            <a:endParaRPr lang="en-US" sz="2200" dirty="0"/>
          </a:p>
        </p:txBody>
      </p:sp>
      <p:sp>
        <p:nvSpPr>
          <p:cNvPr id="16" name="Text 13"/>
          <p:cNvSpPr/>
          <p:nvPr/>
        </p:nvSpPr>
        <p:spPr>
          <a:xfrm>
            <a:off x="6930390" y="6429137"/>
            <a:ext cx="6951226" cy="684609"/>
          </a:xfrm>
          <a:prstGeom prst="rect">
            <a:avLst/>
          </a:prstGeom>
          <a:noFill/>
          <a:ln/>
        </p:spPr>
        <p:txBody>
          <a:bodyPr wrap="square" lIns="0" tIns="0" rIns="0" bIns="0" rtlCol="0" anchor="t"/>
          <a:lstStyle/>
          <a:p>
            <a:pPr marL="0" indent="0">
              <a:lnSpc>
                <a:spcPts val="2650"/>
              </a:lnSpc>
              <a:buNone/>
            </a:pPr>
            <a:r>
              <a:rPr lang="en-US" sz="1650" dirty="0">
                <a:solidFill>
                  <a:srgbClr val="272525"/>
                </a:solidFill>
                <a:latin typeface="Inter" pitchFamily="34" charset="0"/>
                <a:ea typeface="Inter" pitchFamily="34" charset="-122"/>
                <a:cs typeface="Inter" pitchFamily="34" charset="-120"/>
              </a:rPr>
              <a:t>Coached managers showed significant improvements in their team's performance and overall productivity.</a:t>
            </a:r>
            <a:endParaRPr lang="en-US" sz="16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504831"/>
            <a:ext cx="5954197" cy="744260"/>
          </a:xfrm>
          <a:prstGeom prst="rect">
            <a:avLst/>
          </a:prstGeom>
          <a:noFill/>
          <a:ln/>
        </p:spPr>
        <p:txBody>
          <a:bodyPr wrap="none" lIns="0" tIns="0" rIns="0" bIns="0" rtlCol="0" anchor="t"/>
          <a:lstStyle/>
          <a:p>
            <a:pPr marL="0" indent="0">
              <a:lnSpc>
                <a:spcPts val="5850"/>
              </a:lnSpc>
              <a:buNone/>
            </a:pPr>
            <a:r>
              <a:rPr lang="en-US" sz="4650" b="1" dirty="0">
                <a:solidFill>
                  <a:srgbClr val="000000"/>
                </a:solidFill>
                <a:latin typeface="Petrona Bold" pitchFamily="34" charset="0"/>
                <a:ea typeface="Petrona Bold" pitchFamily="34" charset="-122"/>
                <a:cs typeface="Petrona Bold" pitchFamily="34" charset="-120"/>
              </a:rPr>
              <a:t>Conclusion</a:t>
            </a:r>
            <a:endParaRPr lang="en-US" sz="4650" dirty="0"/>
          </a:p>
        </p:txBody>
      </p:sp>
      <p:sp>
        <p:nvSpPr>
          <p:cNvPr id="4" name="Text 1"/>
          <p:cNvSpPr/>
          <p:nvPr/>
        </p:nvSpPr>
        <p:spPr>
          <a:xfrm>
            <a:off x="6280190" y="2589252"/>
            <a:ext cx="7556421" cy="72580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The research concluded that formal coaching significantly impacts middle managers' leadership skills and performance.</a:t>
            </a:r>
            <a:endParaRPr lang="en-US" sz="1750" dirty="0"/>
          </a:p>
        </p:txBody>
      </p:sp>
      <p:sp>
        <p:nvSpPr>
          <p:cNvPr id="5" name="Shape 2"/>
          <p:cNvSpPr/>
          <p:nvPr/>
        </p:nvSpPr>
        <p:spPr>
          <a:xfrm>
            <a:off x="6280190" y="3570208"/>
            <a:ext cx="3664863" cy="3154442"/>
          </a:xfrm>
          <a:prstGeom prst="roundRect">
            <a:avLst>
              <a:gd name="adj" fmla="val 3020"/>
            </a:avLst>
          </a:prstGeom>
          <a:solidFill>
            <a:srgbClr val="CCEEFF"/>
          </a:solidFill>
          <a:ln w="7620">
            <a:solidFill>
              <a:srgbClr val="B2D4E5"/>
            </a:solidFill>
            <a:prstDash val="solid"/>
          </a:ln>
        </p:spPr>
      </p:sp>
      <p:sp>
        <p:nvSpPr>
          <p:cNvPr id="6" name="Text 3"/>
          <p:cNvSpPr/>
          <p:nvPr/>
        </p:nvSpPr>
        <p:spPr>
          <a:xfrm>
            <a:off x="6514624" y="3804642"/>
            <a:ext cx="2977039" cy="372070"/>
          </a:xfrm>
          <a:prstGeom prst="rect">
            <a:avLst/>
          </a:prstGeom>
          <a:noFill/>
          <a:ln/>
        </p:spPr>
        <p:txBody>
          <a:bodyPr wrap="none" lIns="0" tIns="0" rIns="0" bIns="0" rtlCol="0" anchor="t"/>
          <a:lstStyle/>
          <a:p>
            <a:pPr marL="0" indent="0">
              <a:lnSpc>
                <a:spcPts val="2900"/>
              </a:lnSpc>
              <a:buNone/>
            </a:pPr>
            <a:r>
              <a:rPr lang="en-US" sz="2300" b="1" dirty="0">
                <a:solidFill>
                  <a:srgbClr val="272525"/>
                </a:solidFill>
                <a:latin typeface="Petrona Bold" pitchFamily="34" charset="0"/>
                <a:ea typeface="Petrona Bold" pitchFamily="34" charset="-122"/>
                <a:cs typeface="Petrona Bold" pitchFamily="34" charset="-120"/>
              </a:rPr>
              <a:t>Key Findings</a:t>
            </a:r>
            <a:endParaRPr lang="en-US" sz="2300" dirty="0"/>
          </a:p>
        </p:txBody>
      </p:sp>
      <p:sp>
        <p:nvSpPr>
          <p:cNvPr id="7" name="Text 4"/>
          <p:cNvSpPr/>
          <p:nvPr/>
        </p:nvSpPr>
        <p:spPr>
          <a:xfrm>
            <a:off x="6514624" y="4312801"/>
            <a:ext cx="3195995" cy="1814513"/>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Coached managers demonstrated significant improvements in their leadership skills, confidence, and overall performance.</a:t>
            </a:r>
            <a:endParaRPr lang="en-US" sz="1750" dirty="0"/>
          </a:p>
        </p:txBody>
      </p:sp>
      <p:sp>
        <p:nvSpPr>
          <p:cNvPr id="8" name="Shape 5"/>
          <p:cNvSpPr/>
          <p:nvPr/>
        </p:nvSpPr>
        <p:spPr>
          <a:xfrm>
            <a:off x="10171867" y="3570208"/>
            <a:ext cx="3664863" cy="3154442"/>
          </a:xfrm>
          <a:prstGeom prst="roundRect">
            <a:avLst>
              <a:gd name="adj" fmla="val 3020"/>
            </a:avLst>
          </a:prstGeom>
          <a:solidFill>
            <a:srgbClr val="CCEEFF"/>
          </a:solidFill>
          <a:ln w="7620">
            <a:solidFill>
              <a:srgbClr val="B2D4E5"/>
            </a:solidFill>
            <a:prstDash val="solid"/>
          </a:ln>
        </p:spPr>
      </p:sp>
      <p:sp>
        <p:nvSpPr>
          <p:cNvPr id="9" name="Text 6"/>
          <p:cNvSpPr/>
          <p:nvPr/>
        </p:nvSpPr>
        <p:spPr>
          <a:xfrm>
            <a:off x="10406301" y="3804642"/>
            <a:ext cx="2977039" cy="372070"/>
          </a:xfrm>
          <a:prstGeom prst="rect">
            <a:avLst/>
          </a:prstGeom>
          <a:noFill/>
          <a:ln/>
        </p:spPr>
        <p:txBody>
          <a:bodyPr wrap="none" lIns="0" tIns="0" rIns="0" bIns="0" rtlCol="0" anchor="t"/>
          <a:lstStyle/>
          <a:p>
            <a:pPr marL="0" indent="0">
              <a:lnSpc>
                <a:spcPts val="2900"/>
              </a:lnSpc>
              <a:buNone/>
            </a:pPr>
            <a:r>
              <a:rPr lang="en-US" sz="2300" b="1" dirty="0">
                <a:solidFill>
                  <a:srgbClr val="272525"/>
                </a:solidFill>
                <a:latin typeface="Petrona Bold" pitchFamily="34" charset="0"/>
                <a:ea typeface="Petrona Bold" pitchFamily="34" charset="-122"/>
                <a:cs typeface="Petrona Bold" pitchFamily="34" charset="-120"/>
              </a:rPr>
              <a:t>Recommendations</a:t>
            </a:r>
            <a:endParaRPr lang="en-US" sz="2300" dirty="0"/>
          </a:p>
        </p:txBody>
      </p:sp>
      <p:sp>
        <p:nvSpPr>
          <p:cNvPr id="10" name="Text 7"/>
          <p:cNvSpPr/>
          <p:nvPr/>
        </p:nvSpPr>
        <p:spPr>
          <a:xfrm>
            <a:off x="10406301" y="4312801"/>
            <a:ext cx="3195995" cy="2177415"/>
          </a:xfrm>
          <a:prstGeom prst="rect">
            <a:avLst/>
          </a:prstGeom>
          <a:noFill/>
          <a:ln/>
        </p:spPr>
        <p:txBody>
          <a:bodyPr wrap="square" lIns="0" tIns="0" rIns="0" bIns="0" rtlCol="0" anchor="t"/>
          <a:lstStyle/>
          <a:p>
            <a:pPr marL="0" indent="0">
              <a:lnSpc>
                <a:spcPts val="2850"/>
              </a:lnSpc>
              <a:buNone/>
            </a:pPr>
            <a:r>
              <a:rPr lang="en-US" sz="1750" dirty="0">
                <a:solidFill>
                  <a:srgbClr val="272525"/>
                </a:solidFill>
                <a:latin typeface="Inter" pitchFamily="34" charset="0"/>
                <a:ea typeface="Inter" pitchFamily="34" charset="-122"/>
                <a:cs typeface="Inter" pitchFamily="34" charset="-120"/>
              </a:rPr>
              <a:t>Organizations should invest in formal coaching programs for middle managers to enhance their leadership capabilities and improve overall performance.</a:t>
            </a:r>
            <a:endParaRPr lang="en-US" sz="1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554</Words>
  <Application>Microsoft Office PowerPoint</Application>
  <PresentationFormat>Custom</PresentationFormat>
  <Paragraphs>75</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Inter Medium</vt:lpstr>
      <vt:lpstr>Arial</vt:lpstr>
      <vt:lpstr>Calibri</vt:lpstr>
      <vt:lpstr>Petrona Bold</vt:lpstr>
      <vt:lpstr>Inter</vt:lpstr>
      <vt:lpstr>Inter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David</cp:lastModifiedBy>
  <cp:revision>2</cp:revision>
  <dcterms:created xsi:type="dcterms:W3CDTF">2024-11-28T11:41:24Z</dcterms:created>
  <dcterms:modified xsi:type="dcterms:W3CDTF">2024-11-28T11:45:24Z</dcterms:modified>
</cp:coreProperties>
</file>