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sldIdLst>
    <p:sldId id="256" r:id="rId5"/>
    <p:sldId id="267" r:id="rId6"/>
    <p:sldId id="257" r:id="rId7"/>
    <p:sldId id="258" r:id="rId8"/>
    <p:sldId id="259" r:id="rId9"/>
    <p:sldId id="260" r:id="rId10"/>
    <p:sldId id="261" r:id="rId11"/>
    <p:sldId id="262" r:id="rId12"/>
    <p:sldId id="266" r:id="rId13"/>
    <p:sldId id="263"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3DD8F-D542-4600-8334-8E9B67EAD84A}" v="3" dt="2022-04-12T09:46:02.9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79" autoAdjust="0"/>
    <p:restoredTop sz="94660"/>
  </p:normalViewPr>
  <p:slideViewPr>
    <p:cSldViewPr snapToGrid="0">
      <p:cViewPr varScale="1">
        <p:scale>
          <a:sx n="86" d="100"/>
          <a:sy n="86" d="100"/>
        </p:scale>
        <p:origin x="571"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A34325-C8D6-4C91-81E2-664692A87036}" type="doc">
      <dgm:prSet loTypeId="urn:microsoft.com/office/officeart/2008/layout/CircleAccentTimeline" loCatId="process" qsTypeId="urn:microsoft.com/office/officeart/2005/8/quickstyle/simple1" qsCatId="simple" csTypeId="urn:microsoft.com/office/officeart/2005/8/colors/accent1_2" csCatId="accent1" phldr="1"/>
      <dgm:spPr/>
      <dgm:t>
        <a:bodyPr/>
        <a:lstStyle/>
        <a:p>
          <a:endParaRPr lang="en-US"/>
        </a:p>
      </dgm:t>
    </dgm:pt>
    <dgm:pt modelId="{31DE36F8-44D3-469B-8056-D9D6A102171E}">
      <dgm:prSet phldrT="[Text]"/>
      <dgm:spPr/>
      <dgm:t>
        <a:bodyPr/>
        <a:lstStyle/>
        <a:p>
          <a:r>
            <a:rPr lang="en-US"/>
            <a:t>Prevention of childhood obesity</a:t>
          </a:r>
        </a:p>
      </dgm:t>
    </dgm:pt>
    <dgm:pt modelId="{E2BD3C3B-9A6E-4469-AA39-2D49EC5199ED}" type="parTrans" cxnId="{11F433C1-EF3F-4A76-B504-4D1DFA6AFBFB}">
      <dgm:prSet/>
      <dgm:spPr/>
      <dgm:t>
        <a:bodyPr/>
        <a:lstStyle/>
        <a:p>
          <a:endParaRPr lang="en-US"/>
        </a:p>
      </dgm:t>
    </dgm:pt>
    <dgm:pt modelId="{C505AC03-BC41-4A03-B4DE-C40FD3BCEE5F}" type="sibTrans" cxnId="{11F433C1-EF3F-4A76-B504-4D1DFA6AFBFB}">
      <dgm:prSet/>
      <dgm:spPr/>
      <dgm:t>
        <a:bodyPr/>
        <a:lstStyle/>
        <a:p>
          <a:endParaRPr lang="en-US"/>
        </a:p>
      </dgm:t>
    </dgm:pt>
    <dgm:pt modelId="{593C0799-4D8E-4B78-8BF7-72547AAF39F5}">
      <dgm:prSet phldrT="[Text]"/>
      <dgm:spPr/>
      <dgm:t>
        <a:bodyPr/>
        <a:lstStyle/>
        <a:p>
          <a:r>
            <a:rPr lang="en-GB"/>
            <a:t>Nutritional knowledge </a:t>
          </a:r>
          <a:endParaRPr lang="en-US"/>
        </a:p>
      </dgm:t>
    </dgm:pt>
    <dgm:pt modelId="{173D55A1-62EC-469D-8C2D-22B2D8CA8BBC}" type="parTrans" cxnId="{87B7A732-CAAF-4F89-AFBF-0C678C1286C2}">
      <dgm:prSet/>
      <dgm:spPr/>
      <dgm:t>
        <a:bodyPr/>
        <a:lstStyle/>
        <a:p>
          <a:endParaRPr lang="en-US"/>
        </a:p>
      </dgm:t>
    </dgm:pt>
    <dgm:pt modelId="{13A112E3-B3FB-45D8-B6F7-285FDBAF67AB}" type="sibTrans" cxnId="{87B7A732-CAAF-4F89-AFBF-0C678C1286C2}">
      <dgm:prSet/>
      <dgm:spPr/>
      <dgm:t>
        <a:bodyPr/>
        <a:lstStyle/>
        <a:p>
          <a:endParaRPr lang="en-US"/>
        </a:p>
      </dgm:t>
    </dgm:pt>
    <dgm:pt modelId="{976DE908-6110-4BA5-A609-04C4D894ED4F}">
      <dgm:prSet phldrT="[Text]"/>
      <dgm:spPr/>
      <dgm:t>
        <a:bodyPr/>
        <a:lstStyle/>
        <a:p>
          <a:r>
            <a:rPr lang="en-GB"/>
            <a:t>Multifaceted intervention </a:t>
          </a:r>
          <a:endParaRPr lang="en-US"/>
        </a:p>
      </dgm:t>
    </dgm:pt>
    <dgm:pt modelId="{F1D5BE28-3DA6-4F31-BF42-4AFEA33F8C07}" type="parTrans" cxnId="{F2675AC1-687E-45AB-9B9B-A3683C8940AC}">
      <dgm:prSet/>
      <dgm:spPr/>
      <dgm:t>
        <a:bodyPr/>
        <a:lstStyle/>
        <a:p>
          <a:endParaRPr lang="en-US"/>
        </a:p>
      </dgm:t>
    </dgm:pt>
    <dgm:pt modelId="{FB0D88CA-1CBD-40AD-B558-69BB9DF1569B}" type="sibTrans" cxnId="{F2675AC1-687E-45AB-9B9B-A3683C8940AC}">
      <dgm:prSet/>
      <dgm:spPr/>
      <dgm:t>
        <a:bodyPr/>
        <a:lstStyle/>
        <a:p>
          <a:endParaRPr lang="en-US"/>
        </a:p>
      </dgm:t>
    </dgm:pt>
    <dgm:pt modelId="{A3D7675E-3A06-4E01-A2B4-D6CD2F694B4F}">
      <dgm:prSet phldrT="[Text]"/>
      <dgm:spPr/>
      <dgm:t>
        <a:bodyPr/>
        <a:lstStyle/>
        <a:p>
          <a:r>
            <a:rPr lang="en-US"/>
            <a:t>Limited fat consumption</a:t>
          </a:r>
        </a:p>
      </dgm:t>
    </dgm:pt>
    <dgm:pt modelId="{C2030502-E6C6-4A1E-84D4-FEDEB143CE81}" type="parTrans" cxnId="{254F6F94-AA37-4A12-B348-6DC41FC1120C}">
      <dgm:prSet/>
      <dgm:spPr/>
      <dgm:t>
        <a:bodyPr/>
        <a:lstStyle/>
        <a:p>
          <a:endParaRPr lang="en-US"/>
        </a:p>
      </dgm:t>
    </dgm:pt>
    <dgm:pt modelId="{5154BF76-2604-438D-829C-B3FA31B37F6B}" type="sibTrans" cxnId="{254F6F94-AA37-4A12-B348-6DC41FC1120C}">
      <dgm:prSet/>
      <dgm:spPr/>
      <dgm:t>
        <a:bodyPr/>
        <a:lstStyle/>
        <a:p>
          <a:endParaRPr lang="en-US"/>
        </a:p>
      </dgm:t>
    </dgm:pt>
    <dgm:pt modelId="{7C9DBBEE-92D5-4B36-9F35-794426349485}" type="pres">
      <dgm:prSet presAssocID="{BCA34325-C8D6-4C91-81E2-664692A87036}" presName="Name0" presStyleCnt="0">
        <dgm:presLayoutVars>
          <dgm:dir/>
        </dgm:presLayoutVars>
      </dgm:prSet>
      <dgm:spPr/>
    </dgm:pt>
    <dgm:pt modelId="{16AAEFAC-DCA7-4E12-A556-CDDEB68A62EF}" type="pres">
      <dgm:prSet presAssocID="{31DE36F8-44D3-469B-8056-D9D6A102171E}" presName="parComposite" presStyleCnt="0"/>
      <dgm:spPr/>
    </dgm:pt>
    <dgm:pt modelId="{AB025556-1590-46B0-AB5C-C2BC5164E3F8}" type="pres">
      <dgm:prSet presAssocID="{31DE36F8-44D3-469B-8056-D9D6A102171E}" presName="parBigCircle" presStyleLbl="node0" presStyleIdx="0" presStyleCnt="1"/>
      <dgm:spPr/>
    </dgm:pt>
    <dgm:pt modelId="{AD44FE79-DBD9-4108-BDB8-CEE28B389FBC}" type="pres">
      <dgm:prSet presAssocID="{31DE36F8-44D3-469B-8056-D9D6A102171E}" presName="parTx" presStyleLbl="revTx" presStyleIdx="0" presStyleCnt="7"/>
      <dgm:spPr/>
    </dgm:pt>
    <dgm:pt modelId="{B9B9AF37-797D-42FB-999B-7E5EC76215F6}" type="pres">
      <dgm:prSet presAssocID="{31DE36F8-44D3-469B-8056-D9D6A102171E}" presName="bSpace" presStyleCnt="0"/>
      <dgm:spPr/>
    </dgm:pt>
    <dgm:pt modelId="{466413EE-6610-4879-AE60-A1FF320AF55A}" type="pres">
      <dgm:prSet presAssocID="{31DE36F8-44D3-469B-8056-D9D6A102171E}" presName="parBackupNorm" presStyleCnt="0"/>
      <dgm:spPr/>
    </dgm:pt>
    <dgm:pt modelId="{9E42AF56-C807-46AF-85D5-464367119717}" type="pres">
      <dgm:prSet presAssocID="{C505AC03-BC41-4A03-B4DE-C40FD3BCEE5F}" presName="parSpace" presStyleCnt="0"/>
      <dgm:spPr/>
    </dgm:pt>
    <dgm:pt modelId="{B18E3848-5D39-4660-AA50-50B1ACDEA301}" type="pres">
      <dgm:prSet presAssocID="{593C0799-4D8E-4B78-8BF7-72547AAF39F5}" presName="desBackupLeftNorm" presStyleCnt="0"/>
      <dgm:spPr/>
    </dgm:pt>
    <dgm:pt modelId="{3C25A6BC-F3C9-48A4-B81C-141419BB0A49}" type="pres">
      <dgm:prSet presAssocID="{593C0799-4D8E-4B78-8BF7-72547AAF39F5}" presName="desComposite" presStyleCnt="0"/>
      <dgm:spPr/>
    </dgm:pt>
    <dgm:pt modelId="{3FE3F8D5-98C4-420C-8367-C189BBFD7834}" type="pres">
      <dgm:prSet presAssocID="{593C0799-4D8E-4B78-8BF7-72547AAF39F5}" presName="desCircle" presStyleLbl="node1" presStyleIdx="0" presStyleCnt="3"/>
      <dgm:spPr/>
    </dgm:pt>
    <dgm:pt modelId="{01F4AA3C-CB23-4A4C-838A-77126A5A311B}" type="pres">
      <dgm:prSet presAssocID="{593C0799-4D8E-4B78-8BF7-72547AAF39F5}" presName="chTx" presStyleLbl="revTx" presStyleIdx="1" presStyleCnt="7"/>
      <dgm:spPr/>
    </dgm:pt>
    <dgm:pt modelId="{2011808E-A4FF-47B1-B76C-1E3E3B5BE8AB}" type="pres">
      <dgm:prSet presAssocID="{593C0799-4D8E-4B78-8BF7-72547AAF39F5}" presName="desTx" presStyleLbl="revTx" presStyleIdx="2" presStyleCnt="7">
        <dgm:presLayoutVars>
          <dgm:bulletEnabled val="1"/>
        </dgm:presLayoutVars>
      </dgm:prSet>
      <dgm:spPr/>
    </dgm:pt>
    <dgm:pt modelId="{E5859269-C458-49CA-A1DC-F077BB09E316}" type="pres">
      <dgm:prSet presAssocID="{593C0799-4D8E-4B78-8BF7-72547AAF39F5}" presName="desBackupRightNorm" presStyleCnt="0"/>
      <dgm:spPr/>
    </dgm:pt>
    <dgm:pt modelId="{85935DE4-BAB4-4E28-9A84-1E2497FC776B}" type="pres">
      <dgm:prSet presAssocID="{13A112E3-B3FB-45D8-B6F7-285FDBAF67AB}" presName="desSpace" presStyleCnt="0"/>
      <dgm:spPr/>
    </dgm:pt>
    <dgm:pt modelId="{E09E05EB-0622-4E08-B938-D4F972D43977}" type="pres">
      <dgm:prSet presAssocID="{976DE908-6110-4BA5-A609-04C4D894ED4F}" presName="desBackupLeftNorm" presStyleCnt="0"/>
      <dgm:spPr/>
    </dgm:pt>
    <dgm:pt modelId="{3F7587B1-BED0-4D0E-AD5F-3D7EF2658EA7}" type="pres">
      <dgm:prSet presAssocID="{976DE908-6110-4BA5-A609-04C4D894ED4F}" presName="desComposite" presStyleCnt="0"/>
      <dgm:spPr/>
    </dgm:pt>
    <dgm:pt modelId="{057FCE19-6524-416C-8FA4-3D897FF46428}" type="pres">
      <dgm:prSet presAssocID="{976DE908-6110-4BA5-A609-04C4D894ED4F}" presName="desCircle" presStyleLbl="node1" presStyleIdx="1" presStyleCnt="3"/>
      <dgm:spPr/>
    </dgm:pt>
    <dgm:pt modelId="{B932588C-53E3-4243-8D08-A88C397B7C54}" type="pres">
      <dgm:prSet presAssocID="{976DE908-6110-4BA5-A609-04C4D894ED4F}" presName="chTx" presStyleLbl="revTx" presStyleIdx="3" presStyleCnt="7"/>
      <dgm:spPr/>
    </dgm:pt>
    <dgm:pt modelId="{F25B18BB-63EB-4C2B-99C0-0AA0634EEE55}" type="pres">
      <dgm:prSet presAssocID="{976DE908-6110-4BA5-A609-04C4D894ED4F}" presName="desTx" presStyleLbl="revTx" presStyleIdx="4" presStyleCnt="7">
        <dgm:presLayoutVars>
          <dgm:bulletEnabled val="1"/>
        </dgm:presLayoutVars>
      </dgm:prSet>
      <dgm:spPr/>
    </dgm:pt>
    <dgm:pt modelId="{F1B317EF-032F-4357-9341-3C971C5B32E1}" type="pres">
      <dgm:prSet presAssocID="{976DE908-6110-4BA5-A609-04C4D894ED4F}" presName="desBackupRightNorm" presStyleCnt="0"/>
      <dgm:spPr/>
    </dgm:pt>
    <dgm:pt modelId="{95AC41BC-03F4-422F-AECA-E7B653BF01BD}" type="pres">
      <dgm:prSet presAssocID="{FB0D88CA-1CBD-40AD-B558-69BB9DF1569B}" presName="desSpace" presStyleCnt="0"/>
      <dgm:spPr/>
    </dgm:pt>
    <dgm:pt modelId="{261F6422-2092-4A81-AC12-1125D3CBCCF9}" type="pres">
      <dgm:prSet presAssocID="{A3D7675E-3A06-4E01-A2B4-D6CD2F694B4F}" presName="desBackupLeftNorm" presStyleCnt="0"/>
      <dgm:spPr/>
    </dgm:pt>
    <dgm:pt modelId="{169B472A-F185-4A6B-A267-7A1329715AB7}" type="pres">
      <dgm:prSet presAssocID="{A3D7675E-3A06-4E01-A2B4-D6CD2F694B4F}" presName="desComposite" presStyleCnt="0"/>
      <dgm:spPr/>
    </dgm:pt>
    <dgm:pt modelId="{E7BD0D35-88F0-46E1-A580-3AA5C8EF4B09}" type="pres">
      <dgm:prSet presAssocID="{A3D7675E-3A06-4E01-A2B4-D6CD2F694B4F}" presName="desCircle" presStyleLbl="node1" presStyleIdx="2" presStyleCnt="3"/>
      <dgm:spPr/>
    </dgm:pt>
    <dgm:pt modelId="{9131C288-E682-414A-86AE-36EB5B249E6E}" type="pres">
      <dgm:prSet presAssocID="{A3D7675E-3A06-4E01-A2B4-D6CD2F694B4F}" presName="chTx" presStyleLbl="revTx" presStyleIdx="5" presStyleCnt="7"/>
      <dgm:spPr/>
    </dgm:pt>
    <dgm:pt modelId="{BA716151-F4F1-4F57-BE38-8ADFE464E1D7}" type="pres">
      <dgm:prSet presAssocID="{A3D7675E-3A06-4E01-A2B4-D6CD2F694B4F}" presName="desTx" presStyleLbl="revTx" presStyleIdx="6" presStyleCnt="7">
        <dgm:presLayoutVars>
          <dgm:bulletEnabled val="1"/>
        </dgm:presLayoutVars>
      </dgm:prSet>
      <dgm:spPr/>
    </dgm:pt>
    <dgm:pt modelId="{78FD6A9A-6C15-4AA7-A792-77913A4D8FBF}" type="pres">
      <dgm:prSet presAssocID="{A3D7675E-3A06-4E01-A2B4-D6CD2F694B4F}" presName="desBackupRightNorm" presStyleCnt="0"/>
      <dgm:spPr/>
    </dgm:pt>
    <dgm:pt modelId="{CDC7B5F9-2CC1-42AC-B347-5FEEEFEFB4E3}" type="pres">
      <dgm:prSet presAssocID="{5154BF76-2604-438D-829C-B3FA31B37F6B}" presName="desSpace" presStyleCnt="0"/>
      <dgm:spPr/>
    </dgm:pt>
  </dgm:ptLst>
  <dgm:cxnLst>
    <dgm:cxn modelId="{8DC4CF1C-C47B-476F-9063-479C7B1AC27B}" type="presOf" srcId="{A3D7675E-3A06-4E01-A2B4-D6CD2F694B4F}" destId="{9131C288-E682-414A-86AE-36EB5B249E6E}" srcOrd="0" destOrd="0" presId="urn:microsoft.com/office/officeart/2008/layout/CircleAccentTimeline"/>
    <dgm:cxn modelId="{2BC38E24-9CF6-4C1A-92ED-A202E0827038}" type="presOf" srcId="{976DE908-6110-4BA5-A609-04C4D894ED4F}" destId="{B932588C-53E3-4243-8D08-A88C397B7C54}" srcOrd="0" destOrd="0" presId="urn:microsoft.com/office/officeart/2008/layout/CircleAccentTimeline"/>
    <dgm:cxn modelId="{87B7A732-CAAF-4F89-AFBF-0C678C1286C2}" srcId="{31DE36F8-44D3-469B-8056-D9D6A102171E}" destId="{593C0799-4D8E-4B78-8BF7-72547AAF39F5}" srcOrd="0" destOrd="0" parTransId="{173D55A1-62EC-469D-8C2D-22B2D8CA8BBC}" sibTransId="{13A112E3-B3FB-45D8-B6F7-285FDBAF67AB}"/>
    <dgm:cxn modelId="{1EC82C59-4507-4873-A3EA-3FAB3180C96F}" type="presOf" srcId="{BCA34325-C8D6-4C91-81E2-664692A87036}" destId="{7C9DBBEE-92D5-4B36-9F35-794426349485}" srcOrd="0" destOrd="0" presId="urn:microsoft.com/office/officeart/2008/layout/CircleAccentTimeline"/>
    <dgm:cxn modelId="{254F6F94-AA37-4A12-B348-6DC41FC1120C}" srcId="{31DE36F8-44D3-469B-8056-D9D6A102171E}" destId="{A3D7675E-3A06-4E01-A2B4-D6CD2F694B4F}" srcOrd="2" destOrd="0" parTransId="{C2030502-E6C6-4A1E-84D4-FEDEB143CE81}" sibTransId="{5154BF76-2604-438D-829C-B3FA31B37F6B}"/>
    <dgm:cxn modelId="{91860DA5-82B5-4D7E-A7DF-FC34A329FA19}" type="presOf" srcId="{31DE36F8-44D3-469B-8056-D9D6A102171E}" destId="{AD44FE79-DBD9-4108-BDB8-CEE28B389FBC}" srcOrd="0" destOrd="0" presId="urn:microsoft.com/office/officeart/2008/layout/CircleAccentTimeline"/>
    <dgm:cxn modelId="{D4AA1DBC-ABBC-4E53-83AB-5C19A9EE00BF}" type="presOf" srcId="{593C0799-4D8E-4B78-8BF7-72547AAF39F5}" destId="{01F4AA3C-CB23-4A4C-838A-77126A5A311B}" srcOrd="0" destOrd="0" presId="urn:microsoft.com/office/officeart/2008/layout/CircleAccentTimeline"/>
    <dgm:cxn modelId="{11F433C1-EF3F-4A76-B504-4D1DFA6AFBFB}" srcId="{BCA34325-C8D6-4C91-81E2-664692A87036}" destId="{31DE36F8-44D3-469B-8056-D9D6A102171E}" srcOrd="0" destOrd="0" parTransId="{E2BD3C3B-9A6E-4469-AA39-2D49EC5199ED}" sibTransId="{C505AC03-BC41-4A03-B4DE-C40FD3BCEE5F}"/>
    <dgm:cxn modelId="{F2675AC1-687E-45AB-9B9B-A3683C8940AC}" srcId="{31DE36F8-44D3-469B-8056-D9D6A102171E}" destId="{976DE908-6110-4BA5-A609-04C4D894ED4F}" srcOrd="1" destOrd="0" parTransId="{F1D5BE28-3DA6-4F31-BF42-4AFEA33F8C07}" sibTransId="{FB0D88CA-1CBD-40AD-B558-69BB9DF1569B}"/>
    <dgm:cxn modelId="{D6C7C9C4-E9BE-4C19-AAA2-32D537948E8E}" type="presParOf" srcId="{7C9DBBEE-92D5-4B36-9F35-794426349485}" destId="{16AAEFAC-DCA7-4E12-A556-CDDEB68A62EF}" srcOrd="0" destOrd="0" presId="urn:microsoft.com/office/officeart/2008/layout/CircleAccentTimeline"/>
    <dgm:cxn modelId="{8C797678-C098-4835-B0B3-ED41AD177737}" type="presParOf" srcId="{16AAEFAC-DCA7-4E12-A556-CDDEB68A62EF}" destId="{AB025556-1590-46B0-AB5C-C2BC5164E3F8}" srcOrd="0" destOrd="0" presId="urn:microsoft.com/office/officeart/2008/layout/CircleAccentTimeline"/>
    <dgm:cxn modelId="{63672CE7-694D-4C72-9BDC-19A28750D391}" type="presParOf" srcId="{16AAEFAC-DCA7-4E12-A556-CDDEB68A62EF}" destId="{AD44FE79-DBD9-4108-BDB8-CEE28B389FBC}" srcOrd="1" destOrd="0" presId="urn:microsoft.com/office/officeart/2008/layout/CircleAccentTimeline"/>
    <dgm:cxn modelId="{1E2154D3-D12F-4252-B3FB-1A4EFC66F535}" type="presParOf" srcId="{16AAEFAC-DCA7-4E12-A556-CDDEB68A62EF}" destId="{B9B9AF37-797D-42FB-999B-7E5EC76215F6}" srcOrd="2" destOrd="0" presId="urn:microsoft.com/office/officeart/2008/layout/CircleAccentTimeline"/>
    <dgm:cxn modelId="{384963A9-D6A4-48D9-942C-1262B741D9E3}" type="presParOf" srcId="{7C9DBBEE-92D5-4B36-9F35-794426349485}" destId="{466413EE-6610-4879-AE60-A1FF320AF55A}" srcOrd="1" destOrd="0" presId="urn:microsoft.com/office/officeart/2008/layout/CircleAccentTimeline"/>
    <dgm:cxn modelId="{FEA90C87-0F20-42A9-B96D-04BF44D4A26B}" type="presParOf" srcId="{7C9DBBEE-92D5-4B36-9F35-794426349485}" destId="{9E42AF56-C807-46AF-85D5-464367119717}" srcOrd="2" destOrd="0" presId="urn:microsoft.com/office/officeart/2008/layout/CircleAccentTimeline"/>
    <dgm:cxn modelId="{62C9EBF4-C1DB-464C-B167-D003E9BE5DD0}" type="presParOf" srcId="{7C9DBBEE-92D5-4B36-9F35-794426349485}" destId="{B18E3848-5D39-4660-AA50-50B1ACDEA301}" srcOrd="3" destOrd="0" presId="urn:microsoft.com/office/officeart/2008/layout/CircleAccentTimeline"/>
    <dgm:cxn modelId="{AFCDFFA7-73C8-411B-A5C1-3ADE620A1191}" type="presParOf" srcId="{7C9DBBEE-92D5-4B36-9F35-794426349485}" destId="{3C25A6BC-F3C9-48A4-B81C-141419BB0A49}" srcOrd="4" destOrd="0" presId="urn:microsoft.com/office/officeart/2008/layout/CircleAccentTimeline"/>
    <dgm:cxn modelId="{53665E36-7AB6-47C8-9214-08F609FBDB0C}" type="presParOf" srcId="{3C25A6BC-F3C9-48A4-B81C-141419BB0A49}" destId="{3FE3F8D5-98C4-420C-8367-C189BBFD7834}" srcOrd="0" destOrd="0" presId="urn:microsoft.com/office/officeart/2008/layout/CircleAccentTimeline"/>
    <dgm:cxn modelId="{24E2C5B0-5407-43A7-8870-25BC2DB88E5A}" type="presParOf" srcId="{3C25A6BC-F3C9-48A4-B81C-141419BB0A49}" destId="{01F4AA3C-CB23-4A4C-838A-77126A5A311B}" srcOrd="1" destOrd="0" presId="urn:microsoft.com/office/officeart/2008/layout/CircleAccentTimeline"/>
    <dgm:cxn modelId="{2DC1A73D-D246-4157-9DC3-CDE140E872D6}" type="presParOf" srcId="{3C25A6BC-F3C9-48A4-B81C-141419BB0A49}" destId="{2011808E-A4FF-47B1-B76C-1E3E3B5BE8AB}" srcOrd="2" destOrd="0" presId="urn:microsoft.com/office/officeart/2008/layout/CircleAccentTimeline"/>
    <dgm:cxn modelId="{E289A987-3491-4C93-B316-7B45D3A7CD11}" type="presParOf" srcId="{7C9DBBEE-92D5-4B36-9F35-794426349485}" destId="{E5859269-C458-49CA-A1DC-F077BB09E316}" srcOrd="5" destOrd="0" presId="urn:microsoft.com/office/officeart/2008/layout/CircleAccentTimeline"/>
    <dgm:cxn modelId="{11966B5D-66F8-4C4A-9F42-E18FF91BD8F8}" type="presParOf" srcId="{7C9DBBEE-92D5-4B36-9F35-794426349485}" destId="{85935DE4-BAB4-4E28-9A84-1E2497FC776B}" srcOrd="6" destOrd="0" presId="urn:microsoft.com/office/officeart/2008/layout/CircleAccentTimeline"/>
    <dgm:cxn modelId="{5DC9F1BB-524C-4BAF-A6E1-77B0C59E3C00}" type="presParOf" srcId="{7C9DBBEE-92D5-4B36-9F35-794426349485}" destId="{E09E05EB-0622-4E08-B938-D4F972D43977}" srcOrd="7" destOrd="0" presId="urn:microsoft.com/office/officeart/2008/layout/CircleAccentTimeline"/>
    <dgm:cxn modelId="{DCDCCFDC-CE0D-4527-805C-2FBC51097725}" type="presParOf" srcId="{7C9DBBEE-92D5-4B36-9F35-794426349485}" destId="{3F7587B1-BED0-4D0E-AD5F-3D7EF2658EA7}" srcOrd="8" destOrd="0" presId="urn:microsoft.com/office/officeart/2008/layout/CircleAccentTimeline"/>
    <dgm:cxn modelId="{17C653EF-D5AD-4FC6-968B-930A611661DB}" type="presParOf" srcId="{3F7587B1-BED0-4D0E-AD5F-3D7EF2658EA7}" destId="{057FCE19-6524-416C-8FA4-3D897FF46428}" srcOrd="0" destOrd="0" presId="urn:microsoft.com/office/officeart/2008/layout/CircleAccentTimeline"/>
    <dgm:cxn modelId="{6E1D3C92-A366-4824-AAD6-78B1A8990BC2}" type="presParOf" srcId="{3F7587B1-BED0-4D0E-AD5F-3D7EF2658EA7}" destId="{B932588C-53E3-4243-8D08-A88C397B7C54}" srcOrd="1" destOrd="0" presId="urn:microsoft.com/office/officeart/2008/layout/CircleAccentTimeline"/>
    <dgm:cxn modelId="{7671968A-E18E-4D6D-A0F7-36926868C901}" type="presParOf" srcId="{3F7587B1-BED0-4D0E-AD5F-3D7EF2658EA7}" destId="{F25B18BB-63EB-4C2B-99C0-0AA0634EEE55}" srcOrd="2" destOrd="0" presId="urn:microsoft.com/office/officeart/2008/layout/CircleAccentTimeline"/>
    <dgm:cxn modelId="{120F499D-14AE-4F83-BEE8-93BE0B00D62D}" type="presParOf" srcId="{7C9DBBEE-92D5-4B36-9F35-794426349485}" destId="{F1B317EF-032F-4357-9341-3C971C5B32E1}" srcOrd="9" destOrd="0" presId="urn:microsoft.com/office/officeart/2008/layout/CircleAccentTimeline"/>
    <dgm:cxn modelId="{69C9A207-A130-4859-892C-A537CE55E759}" type="presParOf" srcId="{7C9DBBEE-92D5-4B36-9F35-794426349485}" destId="{95AC41BC-03F4-422F-AECA-E7B653BF01BD}" srcOrd="10" destOrd="0" presId="urn:microsoft.com/office/officeart/2008/layout/CircleAccentTimeline"/>
    <dgm:cxn modelId="{2C3BDA7F-5916-4D68-8183-41CCF6DCD99F}" type="presParOf" srcId="{7C9DBBEE-92D5-4B36-9F35-794426349485}" destId="{261F6422-2092-4A81-AC12-1125D3CBCCF9}" srcOrd="11" destOrd="0" presId="urn:microsoft.com/office/officeart/2008/layout/CircleAccentTimeline"/>
    <dgm:cxn modelId="{A8CF7BDE-39B4-4B28-87A7-4F867B612E9A}" type="presParOf" srcId="{7C9DBBEE-92D5-4B36-9F35-794426349485}" destId="{169B472A-F185-4A6B-A267-7A1329715AB7}" srcOrd="12" destOrd="0" presId="urn:microsoft.com/office/officeart/2008/layout/CircleAccentTimeline"/>
    <dgm:cxn modelId="{D7F8E4F0-AD83-4BE3-B542-5521C8701AC2}" type="presParOf" srcId="{169B472A-F185-4A6B-A267-7A1329715AB7}" destId="{E7BD0D35-88F0-46E1-A580-3AA5C8EF4B09}" srcOrd="0" destOrd="0" presId="urn:microsoft.com/office/officeart/2008/layout/CircleAccentTimeline"/>
    <dgm:cxn modelId="{C6775869-D79D-48FD-99C6-8C06FAE9F67D}" type="presParOf" srcId="{169B472A-F185-4A6B-A267-7A1329715AB7}" destId="{9131C288-E682-414A-86AE-36EB5B249E6E}" srcOrd="1" destOrd="0" presId="urn:microsoft.com/office/officeart/2008/layout/CircleAccentTimeline"/>
    <dgm:cxn modelId="{5F67D2E0-1475-48F0-8E3A-D69DAFB46136}" type="presParOf" srcId="{169B472A-F185-4A6B-A267-7A1329715AB7}" destId="{BA716151-F4F1-4F57-BE38-8ADFE464E1D7}" srcOrd="2" destOrd="0" presId="urn:microsoft.com/office/officeart/2008/layout/CircleAccentTimeline"/>
    <dgm:cxn modelId="{7B3E4237-C2A9-47CB-9277-A197BF39BDEF}" type="presParOf" srcId="{7C9DBBEE-92D5-4B36-9F35-794426349485}" destId="{78FD6A9A-6C15-4AA7-A792-77913A4D8FBF}" srcOrd="13" destOrd="0" presId="urn:microsoft.com/office/officeart/2008/layout/CircleAccentTimeline"/>
    <dgm:cxn modelId="{5F392D99-1EF9-41FE-8CBE-E74E62C3CE52}" type="presParOf" srcId="{7C9DBBEE-92D5-4B36-9F35-794426349485}" destId="{CDC7B5F9-2CC1-42AC-B347-5FEEEFEFB4E3}" srcOrd="14" destOrd="0" presId="urn:microsoft.com/office/officeart/2008/layout/CircleAccentTimeline"/>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25556-1590-46B0-AB5C-C2BC5164E3F8}">
      <dsp:nvSpPr>
        <dsp:cNvPr id="0" name=""/>
        <dsp:cNvSpPr/>
      </dsp:nvSpPr>
      <dsp:spPr>
        <a:xfrm>
          <a:off x="985515" y="1275644"/>
          <a:ext cx="1058121" cy="1058121"/>
        </a:xfrm>
        <a:prstGeom prst="donut">
          <a:avLst>
            <a:gd name="adj" fmla="val 2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44FE79-DBD9-4108-BDB8-CEE28B389FBC}">
      <dsp:nvSpPr>
        <dsp:cNvPr id="0" name=""/>
        <dsp:cNvSpPr/>
      </dsp:nvSpPr>
      <dsp:spPr>
        <a:xfrm rot="17700000">
          <a:off x="1358349" y="413059"/>
          <a:ext cx="1315362" cy="6339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0" rIns="0" bIns="0" numCol="1" spcCol="1270" anchor="ctr" anchorCtr="0">
          <a:noAutofit/>
        </a:bodyPr>
        <a:lstStyle/>
        <a:p>
          <a:pPr marL="0" lvl="0" indent="0" algn="l" defTabSz="666750">
            <a:lnSpc>
              <a:spcPct val="90000"/>
            </a:lnSpc>
            <a:spcBef>
              <a:spcPct val="0"/>
            </a:spcBef>
            <a:spcAft>
              <a:spcPct val="35000"/>
            </a:spcAft>
            <a:buNone/>
          </a:pPr>
          <a:r>
            <a:rPr lang="en-US" sz="1500" kern="1200"/>
            <a:t>Prevention of childhood obesity</a:t>
          </a:r>
        </a:p>
      </dsp:txBody>
      <dsp:txXfrm>
        <a:off x="1358349" y="413059"/>
        <a:ext cx="1315362" cy="633903"/>
      </dsp:txXfrm>
    </dsp:sp>
    <dsp:sp modelId="{3FE3F8D5-98C4-420C-8367-C189BBFD7834}">
      <dsp:nvSpPr>
        <dsp:cNvPr id="0" name=""/>
        <dsp:cNvSpPr/>
      </dsp:nvSpPr>
      <dsp:spPr>
        <a:xfrm>
          <a:off x="2123338" y="1530089"/>
          <a:ext cx="549232" cy="5492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F4AA3C-CB23-4A4C-838A-77126A5A311B}">
      <dsp:nvSpPr>
        <dsp:cNvPr id="0" name=""/>
        <dsp:cNvSpPr/>
      </dsp:nvSpPr>
      <dsp:spPr>
        <a:xfrm rot="17700000">
          <a:off x="1472847" y="2294533"/>
          <a:ext cx="1137850" cy="54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marL="0" lvl="0" indent="0" algn="r" defTabSz="666750">
            <a:lnSpc>
              <a:spcPct val="90000"/>
            </a:lnSpc>
            <a:spcBef>
              <a:spcPct val="0"/>
            </a:spcBef>
            <a:spcAft>
              <a:spcPct val="35000"/>
            </a:spcAft>
            <a:buNone/>
          </a:pPr>
          <a:r>
            <a:rPr lang="en-GB" sz="1500" kern="1200"/>
            <a:t>Nutritional knowledge </a:t>
          </a:r>
          <a:endParaRPr lang="en-US" sz="1500" kern="1200"/>
        </a:p>
      </dsp:txBody>
      <dsp:txXfrm>
        <a:off x="1472847" y="2294533"/>
        <a:ext cx="1137850" cy="548628"/>
      </dsp:txXfrm>
    </dsp:sp>
    <dsp:sp modelId="{2011808E-A4FF-47B1-B76C-1E3E3B5BE8AB}">
      <dsp:nvSpPr>
        <dsp:cNvPr id="0" name=""/>
        <dsp:cNvSpPr/>
      </dsp:nvSpPr>
      <dsp:spPr>
        <a:xfrm rot="17700000">
          <a:off x="2185209" y="766248"/>
          <a:ext cx="1137850" cy="548628"/>
        </a:xfrm>
        <a:prstGeom prst="rect">
          <a:avLst/>
        </a:prstGeom>
        <a:noFill/>
        <a:ln>
          <a:noFill/>
        </a:ln>
        <a:effectLst/>
      </dsp:spPr>
      <dsp:style>
        <a:lnRef idx="0">
          <a:scrgbClr r="0" g="0" b="0"/>
        </a:lnRef>
        <a:fillRef idx="0">
          <a:scrgbClr r="0" g="0" b="0"/>
        </a:fillRef>
        <a:effectRef idx="0">
          <a:scrgbClr r="0" g="0" b="0"/>
        </a:effectRef>
        <a:fontRef idx="minor"/>
      </dsp:style>
    </dsp:sp>
    <dsp:sp modelId="{057FCE19-6524-416C-8FA4-3D897FF46428}">
      <dsp:nvSpPr>
        <dsp:cNvPr id="0" name=""/>
        <dsp:cNvSpPr/>
      </dsp:nvSpPr>
      <dsp:spPr>
        <a:xfrm>
          <a:off x="2752187" y="1530089"/>
          <a:ext cx="549232" cy="5492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32588C-53E3-4243-8D08-A88C397B7C54}">
      <dsp:nvSpPr>
        <dsp:cNvPr id="0" name=""/>
        <dsp:cNvSpPr/>
      </dsp:nvSpPr>
      <dsp:spPr>
        <a:xfrm rot="17700000">
          <a:off x="2101696" y="2294533"/>
          <a:ext cx="1137850" cy="54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marL="0" lvl="0" indent="0" algn="r" defTabSz="666750">
            <a:lnSpc>
              <a:spcPct val="90000"/>
            </a:lnSpc>
            <a:spcBef>
              <a:spcPct val="0"/>
            </a:spcBef>
            <a:spcAft>
              <a:spcPct val="35000"/>
            </a:spcAft>
            <a:buNone/>
          </a:pPr>
          <a:r>
            <a:rPr lang="en-GB" sz="1500" kern="1200"/>
            <a:t>Multifaceted intervention </a:t>
          </a:r>
          <a:endParaRPr lang="en-US" sz="1500" kern="1200"/>
        </a:p>
      </dsp:txBody>
      <dsp:txXfrm>
        <a:off x="2101696" y="2294533"/>
        <a:ext cx="1137850" cy="548628"/>
      </dsp:txXfrm>
    </dsp:sp>
    <dsp:sp modelId="{F25B18BB-63EB-4C2B-99C0-0AA0634EEE55}">
      <dsp:nvSpPr>
        <dsp:cNvPr id="0" name=""/>
        <dsp:cNvSpPr/>
      </dsp:nvSpPr>
      <dsp:spPr>
        <a:xfrm rot="17700000">
          <a:off x="2814058" y="766248"/>
          <a:ext cx="1137850" cy="548628"/>
        </a:xfrm>
        <a:prstGeom prst="rect">
          <a:avLst/>
        </a:prstGeom>
        <a:noFill/>
        <a:ln>
          <a:noFill/>
        </a:ln>
        <a:effectLst/>
      </dsp:spPr>
      <dsp:style>
        <a:lnRef idx="0">
          <a:scrgbClr r="0" g="0" b="0"/>
        </a:lnRef>
        <a:fillRef idx="0">
          <a:scrgbClr r="0" g="0" b="0"/>
        </a:fillRef>
        <a:effectRef idx="0">
          <a:scrgbClr r="0" g="0" b="0"/>
        </a:effectRef>
        <a:fontRef idx="minor"/>
      </dsp:style>
    </dsp:sp>
    <dsp:sp modelId="{E7BD0D35-88F0-46E1-A580-3AA5C8EF4B09}">
      <dsp:nvSpPr>
        <dsp:cNvPr id="0" name=""/>
        <dsp:cNvSpPr/>
      </dsp:nvSpPr>
      <dsp:spPr>
        <a:xfrm>
          <a:off x="3381036" y="1530089"/>
          <a:ext cx="549232" cy="549232"/>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31C288-E682-414A-86AE-36EB5B249E6E}">
      <dsp:nvSpPr>
        <dsp:cNvPr id="0" name=""/>
        <dsp:cNvSpPr/>
      </dsp:nvSpPr>
      <dsp:spPr>
        <a:xfrm rot="17700000">
          <a:off x="2730545" y="2294533"/>
          <a:ext cx="1137850" cy="548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38100" bIns="0" numCol="1" spcCol="1270" anchor="ctr" anchorCtr="0">
          <a:noAutofit/>
        </a:bodyPr>
        <a:lstStyle/>
        <a:p>
          <a:pPr marL="0" lvl="0" indent="0" algn="r" defTabSz="666750">
            <a:lnSpc>
              <a:spcPct val="90000"/>
            </a:lnSpc>
            <a:spcBef>
              <a:spcPct val="0"/>
            </a:spcBef>
            <a:spcAft>
              <a:spcPct val="35000"/>
            </a:spcAft>
            <a:buNone/>
          </a:pPr>
          <a:r>
            <a:rPr lang="en-US" sz="1500" kern="1200"/>
            <a:t>Limited fat consumption</a:t>
          </a:r>
        </a:p>
      </dsp:txBody>
      <dsp:txXfrm>
        <a:off x="2730545" y="2294533"/>
        <a:ext cx="1137850" cy="548628"/>
      </dsp:txXfrm>
    </dsp:sp>
    <dsp:sp modelId="{BA716151-F4F1-4F57-BE38-8ADFE464E1D7}">
      <dsp:nvSpPr>
        <dsp:cNvPr id="0" name=""/>
        <dsp:cNvSpPr/>
      </dsp:nvSpPr>
      <dsp:spPr>
        <a:xfrm rot="17700000">
          <a:off x="3442907" y="766248"/>
          <a:ext cx="1137850" cy="548628"/>
        </a:xfrm>
        <a:prstGeom prst="rect">
          <a:avLst/>
        </a:prstGeom>
        <a:noFill/>
        <a:ln>
          <a:noFill/>
        </a:ln>
        <a:effectLst/>
      </dsp:spPr>
      <dsp:style>
        <a:lnRef idx="0">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29762577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793661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2850148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B9CABC-017D-4674-8218-AC44EDFF8322}" type="datetimeFigureOut">
              <a:rPr lang="en-US" smtClean="0"/>
              <a:t>4/12/2022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34248902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B9CABC-017D-4674-8218-AC44EDFF8322}" type="datetimeFigureOut">
              <a:rPr lang="en-US" smtClean="0"/>
              <a:t>4/12/2022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966701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B9CABC-017D-4674-8218-AC44EDFF8322}" type="datetimeFigureOut">
              <a:rPr lang="en-US" smtClean="0"/>
              <a:t>4/12/2022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834047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B9CABC-017D-4674-8218-AC44EDFF8322}" type="datetimeFigureOut">
              <a:rPr lang="en-US" smtClean="0"/>
              <a:t>4/12/2022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3481395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B9CABC-017D-4674-8218-AC44EDFF8322}" type="datetimeFigureOut">
              <a:rPr lang="en-US" smtClean="0"/>
              <a:t>4/12/2022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1795111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CB9CABC-017D-4674-8218-AC44EDFF8322}" type="datetimeFigureOut">
              <a:rPr lang="en-US" smtClean="0"/>
              <a:t>4/12/2022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1173080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2627439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61867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3252506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176488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17262228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34066423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B9CABC-017D-4674-8218-AC44EDFF8322}" type="datetimeFigureOut">
              <a:rPr lang="en-US" smtClean="0"/>
              <a:t>4/12/2022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56AC3-5DDD-4B79-A5C3-5C480A1ACF72}" type="slidenum">
              <a:rPr lang="en-US" smtClean="0"/>
              <a:t>‹#›</a:t>
            </a:fld>
            <a:endParaRPr lang="en-US"/>
          </a:p>
        </p:txBody>
      </p:sp>
    </p:spTree>
    <p:extLst>
      <p:ext uri="{BB962C8B-B14F-4D97-AF65-F5344CB8AC3E}">
        <p14:creationId xmlns:p14="http://schemas.microsoft.com/office/powerpoint/2010/main" val="3981149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B9CABC-017D-4674-8218-AC44EDFF8322}" type="datetimeFigureOut">
              <a:rPr lang="en-US" smtClean="0"/>
              <a:t>4/12/2022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C256AC3-5DDD-4B79-A5C3-5C480A1ACF72}" type="slidenum">
              <a:rPr lang="en-US" smtClean="0"/>
              <a:t>‹#›</a:t>
            </a:fld>
            <a:endParaRPr lang="en-US"/>
          </a:p>
        </p:txBody>
      </p:sp>
    </p:spTree>
    <p:extLst>
      <p:ext uri="{BB962C8B-B14F-4D97-AF65-F5344CB8AC3E}">
        <p14:creationId xmlns:p14="http://schemas.microsoft.com/office/powerpoint/2010/main" val="239835968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zh.wikipedia.org/wiki/%E5%A8%81%E7%88%BE%E6%96%AF%E4%B8%89%E4%B8%80%E8%81%96%E5%A4%A7%E8%A1%9B%E5%A4%A7%E5%AD%B8"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zh.wikipedia.org/wiki/%E5%A8%81%E7%88%BE%E6%96%AF%E4%B8%89%E4%B8%80%E8%81%96%E5%A4%A7%E8%A1%9B%E5%A4%A7%E5%AD%B8"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535577"/>
            <a:ext cx="7814478" cy="3157533"/>
          </a:xfrm>
        </p:spPr>
        <p:txBody>
          <a:bodyPr/>
          <a:lstStyle/>
          <a:p>
            <a:pPr algn="ctr"/>
            <a:r>
              <a:rPr lang="en-US" sz="2800" b="1" i="1" dirty="0">
                <a:solidFill>
                  <a:srgbClr val="FF0000"/>
                </a:solidFill>
              </a:rPr>
              <a:t>Student Name Momoh Kargbo</a:t>
            </a:r>
            <a:br>
              <a:rPr lang="en-US" sz="2800" b="1" i="1" dirty="0">
                <a:solidFill>
                  <a:srgbClr val="FF0000"/>
                </a:solidFill>
              </a:rPr>
            </a:br>
            <a:br>
              <a:rPr lang="en-US" sz="2800" b="1" i="1" dirty="0">
                <a:solidFill>
                  <a:srgbClr val="FF0000"/>
                </a:solidFill>
              </a:rPr>
            </a:br>
            <a:r>
              <a:rPr lang="en-US" sz="2800" b="1" i="1" dirty="0">
                <a:solidFill>
                  <a:srgbClr val="FF0000"/>
                </a:solidFill>
              </a:rPr>
              <a:t>Student number 2007682</a:t>
            </a:r>
            <a:br>
              <a:rPr lang="en-US" sz="2800" b="1" i="1" dirty="0">
                <a:solidFill>
                  <a:srgbClr val="FF0000"/>
                </a:solidFill>
              </a:rPr>
            </a:br>
            <a:r>
              <a:rPr lang="en-US" sz="2800" b="1" i="1" dirty="0">
                <a:solidFill>
                  <a:srgbClr val="FF0000"/>
                </a:solidFill>
              </a:rPr>
              <a:t>Module code BMHP 5005</a:t>
            </a:r>
            <a:br>
              <a:rPr lang="en-US" sz="2800" b="1" i="1" dirty="0">
                <a:solidFill>
                  <a:srgbClr val="FF0000"/>
                </a:solidFill>
              </a:rPr>
            </a:br>
            <a:endParaRPr lang="en-US" sz="2800" b="1" i="1" dirty="0">
              <a:solidFill>
                <a:srgbClr val="FF0000"/>
              </a:solidFill>
            </a:endParaRPr>
          </a:p>
        </p:txBody>
      </p:sp>
      <p:pic>
        <p:nvPicPr>
          <p:cNvPr id="1026" name="Picture 2" descr="Pediatric Obesity: Prevention, Intervention, and Treatment Strategies for  Primary Care by Sandra G. Hass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3050" y="2933699"/>
            <a:ext cx="3028950" cy="39243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Text&#10;&#10;Description automatically generated">
            <a:extLst>
              <a:ext uri="{FF2B5EF4-FFF2-40B4-BE49-F238E27FC236}">
                <a16:creationId xmlns:a16="http://schemas.microsoft.com/office/drawing/2014/main" id="{B855C3FE-590A-4ABE-8E7D-9D1057E5E1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4719445" y="-9240887"/>
            <a:ext cx="2753109" cy="9776466"/>
          </a:xfrm>
          <a:prstGeom prst="rect">
            <a:avLst/>
          </a:prstGeom>
        </p:spPr>
      </p:pic>
    </p:spTree>
    <p:extLst>
      <p:ext uri="{BB962C8B-B14F-4D97-AF65-F5344CB8AC3E}">
        <p14:creationId xmlns:p14="http://schemas.microsoft.com/office/powerpoint/2010/main" val="1839996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535577"/>
            <a:ext cx="7814478" cy="3157533"/>
          </a:xfrm>
        </p:spPr>
        <p:txBody>
          <a:bodyPr/>
          <a:lstStyle/>
          <a:p>
            <a:pPr algn="ctr"/>
            <a:r>
              <a:rPr lang="en-US" sz="2800" b="1" i="1" dirty="0">
                <a:solidFill>
                  <a:srgbClr val="FF0000"/>
                </a:solidFill>
              </a:rPr>
              <a:t>The Prevention and Treatment of Childhood Obesity</a:t>
            </a:r>
          </a:p>
        </p:txBody>
      </p:sp>
      <p:pic>
        <p:nvPicPr>
          <p:cNvPr id="1026" name="Picture 2" descr="Pediatric Obesity: Prevention, Intervention, and Treatment Strategies for  Primary Care by Sandra G. Hass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63050" y="2933699"/>
            <a:ext cx="3028950" cy="39243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Text&#10;&#10;Description automatically generated">
            <a:extLst>
              <a:ext uri="{FF2B5EF4-FFF2-40B4-BE49-F238E27FC236}">
                <a16:creationId xmlns:a16="http://schemas.microsoft.com/office/drawing/2014/main" id="{B855C3FE-590A-4ABE-8E7D-9D1057E5E1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4719445" y="-9240887"/>
            <a:ext cx="2753109" cy="9776466"/>
          </a:xfrm>
          <a:prstGeom prst="rect">
            <a:avLst/>
          </a:prstGeom>
        </p:spPr>
      </p:pic>
    </p:spTree>
    <p:extLst>
      <p:ext uri="{BB962C8B-B14F-4D97-AF65-F5344CB8AC3E}">
        <p14:creationId xmlns:p14="http://schemas.microsoft.com/office/powerpoint/2010/main" val="38834191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70591" y="59377"/>
            <a:ext cx="8825658" cy="1789611"/>
          </a:xfrm>
        </p:spPr>
        <p:txBody>
          <a:bodyPr/>
          <a:lstStyle/>
          <a:p>
            <a:pPr algn="ctr"/>
            <a:r>
              <a:rPr lang="en-US" sz="2800" b="1" i="1" u="sng" dirty="0">
                <a:solidFill>
                  <a:srgbClr val="FF0000"/>
                </a:solidFill>
              </a:rPr>
              <a:t>Aim and Objectives</a:t>
            </a:r>
          </a:p>
        </p:txBody>
      </p:sp>
      <p:sp>
        <p:nvSpPr>
          <p:cNvPr id="3" name="Subtitle 2"/>
          <p:cNvSpPr>
            <a:spLocks noGrp="1"/>
          </p:cNvSpPr>
          <p:nvPr>
            <p:ph type="subTitle" idx="1"/>
          </p:nvPr>
        </p:nvSpPr>
        <p:spPr>
          <a:xfrm>
            <a:off x="523187" y="2118558"/>
            <a:ext cx="8825658" cy="3287486"/>
          </a:xfrm>
        </p:spPr>
        <p:txBody>
          <a:bodyPr>
            <a:noAutofit/>
          </a:bodyPr>
          <a:lstStyle/>
          <a:p>
            <a:pPr algn="l"/>
            <a:r>
              <a:rPr lang="en-GB" dirty="0">
                <a:solidFill>
                  <a:srgbClr val="FF0000"/>
                </a:solidFill>
              </a:rPr>
              <a:t>The research aims to find out the prevention and treatment of recent global academic childhood obesity. There are two major research objectives of this research that are given below: </a:t>
            </a:r>
            <a:endParaRPr lang="en-US" dirty="0">
              <a:solidFill>
                <a:srgbClr val="FF0000"/>
              </a:solidFill>
            </a:endParaRPr>
          </a:p>
          <a:p>
            <a:pPr marL="342900" lvl="0" indent="-342900">
              <a:buFont typeface="Arial" panose="020B0604020202020204" pitchFamily="34" charset="0"/>
              <a:buChar char="•"/>
            </a:pPr>
            <a:r>
              <a:rPr lang="en-GB" dirty="0">
                <a:solidFill>
                  <a:srgbClr val="FF0000"/>
                </a:solidFill>
              </a:rPr>
              <a:t>To find out the preventive measures for childhood obesity</a:t>
            </a:r>
            <a:endParaRPr lang="en-US" dirty="0">
              <a:solidFill>
                <a:srgbClr val="FF0000"/>
              </a:solidFill>
            </a:endParaRPr>
          </a:p>
          <a:p>
            <a:pPr marL="342900" indent="-342900">
              <a:buFont typeface="Arial" panose="020B0604020202020204" pitchFamily="34" charset="0"/>
              <a:buChar char="•"/>
            </a:pPr>
            <a:r>
              <a:rPr lang="en-GB" dirty="0">
                <a:solidFill>
                  <a:srgbClr val="FF0000"/>
                </a:solidFill>
              </a:rPr>
              <a:t>To find out the treatments for childhood obesity </a:t>
            </a:r>
            <a:endParaRPr lang="en-US" dirty="0">
              <a:solidFill>
                <a:srgbClr val="FF0000"/>
              </a:solidFill>
            </a:endParaRPr>
          </a:p>
        </p:txBody>
      </p:sp>
    </p:spTree>
    <p:extLst>
      <p:ext uri="{BB962C8B-B14F-4D97-AF65-F5344CB8AC3E}">
        <p14:creationId xmlns:p14="http://schemas.microsoft.com/office/powerpoint/2010/main" val="2134202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82880"/>
            <a:ext cx="8825658" cy="1815737"/>
          </a:xfrm>
        </p:spPr>
        <p:txBody>
          <a:bodyPr/>
          <a:lstStyle/>
          <a:p>
            <a:pPr algn="ctr"/>
            <a:r>
              <a:rPr lang="en-US" sz="2800" b="1" i="1" u="sng" dirty="0">
                <a:solidFill>
                  <a:srgbClr val="FF0000"/>
                </a:solidFill>
              </a:rPr>
              <a:t>Methodology</a:t>
            </a:r>
          </a:p>
        </p:txBody>
      </p:sp>
      <p:sp>
        <p:nvSpPr>
          <p:cNvPr id="3" name="Subtitle 2"/>
          <p:cNvSpPr>
            <a:spLocks noGrp="1"/>
          </p:cNvSpPr>
          <p:nvPr>
            <p:ph type="subTitle" idx="1"/>
          </p:nvPr>
        </p:nvSpPr>
        <p:spPr>
          <a:xfrm>
            <a:off x="1154955" y="2194560"/>
            <a:ext cx="8825658" cy="3444240"/>
          </a:xfrm>
        </p:spPr>
        <p:txBody>
          <a:bodyPr/>
          <a:lstStyle/>
          <a:p>
            <a:r>
              <a:rPr lang="en-GB" dirty="0">
                <a:solidFill>
                  <a:srgbClr val="FF0000"/>
                </a:solidFill>
              </a:rPr>
              <a:t>The methodology is a crucial part of research that shows the overall research process in a brief. This report has conducted by using secondary data. Different pieces of literature have been evaluated to find the objectives of this research.</a:t>
            </a:r>
            <a:endParaRPr lang="en-US" dirty="0">
              <a:solidFill>
                <a:srgbClr val="FF0000"/>
              </a:solidFill>
            </a:endParaRPr>
          </a:p>
          <a:p>
            <a:endParaRPr lang="en-US" dirty="0">
              <a:solidFill>
                <a:srgbClr val="FF0000"/>
              </a:solidFill>
            </a:endParaRPr>
          </a:p>
        </p:txBody>
      </p:sp>
      <p:pic>
        <p:nvPicPr>
          <p:cNvPr id="2050" name="Picture 2" descr="Secondary Research- Definition, Methods and Examples. | QuestionPr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32167" y="3549573"/>
            <a:ext cx="4583487" cy="2744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0589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785949"/>
          </a:xfrm>
        </p:spPr>
        <p:txBody>
          <a:bodyPr/>
          <a:lstStyle/>
          <a:p>
            <a:pPr algn="ctr"/>
            <a:r>
              <a:rPr lang="en-US" sz="2800" b="1" i="1" u="sng" dirty="0">
                <a:solidFill>
                  <a:srgbClr val="FF0000"/>
                </a:solidFill>
              </a:rPr>
              <a:t>Ethical Consideration</a:t>
            </a:r>
          </a:p>
        </p:txBody>
      </p:sp>
      <p:sp>
        <p:nvSpPr>
          <p:cNvPr id="3" name="Subtitle 2"/>
          <p:cNvSpPr>
            <a:spLocks noGrp="1"/>
          </p:cNvSpPr>
          <p:nvPr>
            <p:ph type="subTitle" idx="1"/>
          </p:nvPr>
        </p:nvSpPr>
        <p:spPr>
          <a:xfrm>
            <a:off x="1154955" y="2442754"/>
            <a:ext cx="8825658" cy="3196046"/>
          </a:xfrm>
        </p:spPr>
        <p:txBody>
          <a:bodyPr/>
          <a:lstStyle/>
          <a:p>
            <a:pPr marL="342900" indent="-342900" algn="l">
              <a:buFont typeface="Arial" panose="020B0604020202020204" pitchFamily="34" charset="0"/>
              <a:buChar char="•"/>
            </a:pPr>
            <a:endParaRPr lang="en-GB" dirty="0">
              <a:solidFill>
                <a:srgbClr val="FF0000"/>
              </a:solidFill>
            </a:endParaRPr>
          </a:p>
          <a:p>
            <a:pPr algn="l"/>
            <a:r>
              <a:rPr lang="en-GB" dirty="0">
                <a:solidFill>
                  <a:srgbClr val="FF0000"/>
                </a:solidFill>
              </a:rPr>
              <a:t>Ethical consideration is necessary for conducting research.</a:t>
            </a:r>
          </a:p>
          <a:p>
            <a:pPr marL="342900" indent="-342900" algn="l">
              <a:buFont typeface="Arial" panose="020B0604020202020204" pitchFamily="34" charset="0"/>
              <a:buChar char="•"/>
            </a:pPr>
            <a:r>
              <a:rPr lang="en-GB" dirty="0">
                <a:solidFill>
                  <a:srgbClr val="FF0000"/>
                </a:solidFill>
              </a:rPr>
              <a:t>This research has followed the ethical guidelines properly. No one’s confidentiality hasn’t violated during the research process. </a:t>
            </a:r>
          </a:p>
          <a:p>
            <a:pPr marL="342900" indent="-342900" algn="l">
              <a:buFont typeface="Arial" panose="020B0604020202020204" pitchFamily="34" charset="0"/>
              <a:buChar char="•"/>
            </a:pPr>
            <a:r>
              <a:rPr lang="en-GB" dirty="0">
                <a:solidFill>
                  <a:srgbClr val="FF0000"/>
                </a:solidFill>
              </a:rPr>
              <a:t>The researcher has used proper citation and referencing for maintaining the academic integrity of the research.</a:t>
            </a:r>
            <a:endParaRPr lang="en-US" dirty="0">
              <a:solidFill>
                <a:srgbClr val="FF0000"/>
              </a:solidFill>
            </a:endParaRPr>
          </a:p>
          <a:p>
            <a:pPr algn="l"/>
            <a:endParaRPr lang="en-US" dirty="0">
              <a:solidFill>
                <a:srgbClr val="FF0000"/>
              </a:solidFill>
            </a:endParaRPr>
          </a:p>
        </p:txBody>
      </p:sp>
    </p:spTree>
    <p:extLst>
      <p:ext uri="{BB962C8B-B14F-4D97-AF65-F5344CB8AC3E}">
        <p14:creationId xmlns:p14="http://schemas.microsoft.com/office/powerpoint/2010/main" val="5313785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914400"/>
            <a:ext cx="9404723" cy="938848"/>
          </a:xfrm>
        </p:spPr>
        <p:txBody>
          <a:bodyPr/>
          <a:lstStyle/>
          <a:p>
            <a:pPr algn="ctr"/>
            <a:r>
              <a:rPr lang="en-US" sz="2800" b="1" i="1" u="sng" dirty="0">
                <a:solidFill>
                  <a:srgbClr val="FF0000"/>
                </a:solidFill>
              </a:rPr>
              <a:t>Articles Used  in Literature Review</a:t>
            </a:r>
          </a:p>
        </p:txBody>
      </p:sp>
      <p:sp>
        <p:nvSpPr>
          <p:cNvPr id="3" name="Content Placeholder 2"/>
          <p:cNvSpPr>
            <a:spLocks noGrp="1"/>
          </p:cNvSpPr>
          <p:nvPr>
            <p:ph idx="1"/>
          </p:nvPr>
        </p:nvSpPr>
        <p:spPr/>
        <p:txBody>
          <a:bodyPr/>
          <a:lstStyle/>
          <a:p>
            <a:r>
              <a:rPr lang="en-US" dirty="0">
                <a:solidFill>
                  <a:srgbClr val="FF0000"/>
                </a:solidFill>
              </a:rPr>
              <a:t>Articles from different sources are used in evaluating literature review. </a:t>
            </a:r>
          </a:p>
          <a:p>
            <a:r>
              <a:rPr lang="en-US" dirty="0">
                <a:solidFill>
                  <a:srgbClr val="FF0000"/>
                </a:solidFill>
              </a:rPr>
              <a:t>Articles have chosen based on journal, book and different websites. </a:t>
            </a:r>
          </a:p>
          <a:p>
            <a:r>
              <a:rPr lang="en-US" dirty="0">
                <a:solidFill>
                  <a:srgbClr val="FF0000"/>
                </a:solidFill>
              </a:rPr>
              <a:t>Google Scholar, Research Gate etc. have used for finding the pieces of literature. </a:t>
            </a:r>
          </a:p>
          <a:p>
            <a:r>
              <a:rPr lang="en-US" dirty="0">
                <a:solidFill>
                  <a:srgbClr val="FF0000"/>
                </a:solidFill>
              </a:rPr>
              <a:t>Proper citation and referencing has used for conducting literature review. </a:t>
            </a:r>
          </a:p>
        </p:txBody>
      </p:sp>
    </p:spTree>
    <p:extLst>
      <p:ext uri="{BB962C8B-B14F-4D97-AF65-F5344CB8AC3E}">
        <p14:creationId xmlns:p14="http://schemas.microsoft.com/office/powerpoint/2010/main" val="2282045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1034143"/>
          </a:xfrm>
        </p:spPr>
        <p:txBody>
          <a:bodyPr/>
          <a:lstStyle/>
          <a:p>
            <a:pPr algn="ctr"/>
            <a:r>
              <a:rPr lang="en-US" sz="2800" b="1" i="1" u="sng" dirty="0">
                <a:solidFill>
                  <a:srgbClr val="FF0000"/>
                </a:solidFill>
              </a:rPr>
              <a:t>Key Findings</a:t>
            </a:r>
          </a:p>
        </p:txBody>
      </p:sp>
      <p:sp>
        <p:nvSpPr>
          <p:cNvPr id="3" name="Subtitle 2"/>
          <p:cNvSpPr>
            <a:spLocks noGrp="1"/>
          </p:cNvSpPr>
          <p:nvPr>
            <p:ph type="subTitle" idx="1"/>
          </p:nvPr>
        </p:nvSpPr>
        <p:spPr>
          <a:xfrm>
            <a:off x="1154955" y="2481943"/>
            <a:ext cx="7240900" cy="3156857"/>
          </a:xfrm>
        </p:spPr>
        <p:txBody>
          <a:bodyPr>
            <a:normAutofit/>
          </a:bodyPr>
          <a:lstStyle/>
          <a:p>
            <a:pPr marL="342900" indent="-342900" algn="l">
              <a:buFont typeface="Arial" panose="020B0604020202020204" pitchFamily="34" charset="0"/>
              <a:buChar char="•"/>
            </a:pPr>
            <a:r>
              <a:rPr lang="en-US" dirty="0">
                <a:solidFill>
                  <a:srgbClr val="FF0000"/>
                </a:solidFill>
              </a:rPr>
              <a:t>Obesity has become a global epidemic in today’s world. </a:t>
            </a:r>
            <a:r>
              <a:rPr lang="en-GB" dirty="0">
                <a:solidFill>
                  <a:srgbClr val="FF0000"/>
                </a:solidFill>
              </a:rPr>
              <a:t>In 2020, almost 27% of US household children faced obesity. Research has shown that almost 64.3% of the children in the UK have tested healthy weight or are overweight in 2020 (Public Health England, 2021)</a:t>
            </a:r>
          </a:p>
          <a:p>
            <a:pPr marL="342900" indent="-342900" algn="l">
              <a:buFont typeface="Arial" panose="020B0604020202020204" pitchFamily="34" charset="0"/>
              <a:buChar char="•"/>
            </a:pPr>
            <a:r>
              <a:rPr lang="en-GB" dirty="0">
                <a:solidFill>
                  <a:srgbClr val="FF0000"/>
                </a:solidFill>
              </a:rPr>
              <a:t>Different theories are used for preventing and treating childhood obesity. </a:t>
            </a:r>
          </a:p>
          <a:p>
            <a:pPr marL="342900" indent="-342900" algn="l">
              <a:buFont typeface="Arial" panose="020B0604020202020204" pitchFamily="34" charset="0"/>
              <a:buChar char="•"/>
            </a:pPr>
            <a:r>
              <a:rPr lang="en-GB" dirty="0">
                <a:solidFill>
                  <a:srgbClr val="FF0000"/>
                </a:solidFill>
              </a:rPr>
              <a:t>Social cognitive behaviour theory has used in many preventive measure. For its limitations, theory of planned action has used as a preventive measure.</a:t>
            </a:r>
            <a:endParaRPr lang="en-US" dirty="0">
              <a:solidFill>
                <a:srgbClr val="FF0000"/>
              </a:solidFill>
            </a:endParaRPr>
          </a:p>
        </p:txBody>
      </p:sp>
      <p:pic>
        <p:nvPicPr>
          <p:cNvPr id="3074" name="Picture 2" descr="Social Cognitive Theory | Social cognitive theory, Social learning theory,  Learning theor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91492" y="2718404"/>
            <a:ext cx="3484130" cy="22271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0671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214846"/>
            <a:ext cx="8825658" cy="1031965"/>
          </a:xfrm>
        </p:spPr>
        <p:txBody>
          <a:bodyPr/>
          <a:lstStyle/>
          <a:p>
            <a:pPr algn="ctr"/>
            <a:r>
              <a:rPr lang="en-US" sz="2800" b="1" i="1" u="sng" dirty="0">
                <a:solidFill>
                  <a:srgbClr val="FF0000"/>
                </a:solidFill>
              </a:rPr>
              <a:t>Key Findings</a:t>
            </a:r>
          </a:p>
        </p:txBody>
      </p:sp>
      <p:sp>
        <p:nvSpPr>
          <p:cNvPr id="3" name="Subtitle 2"/>
          <p:cNvSpPr>
            <a:spLocks noGrp="1"/>
          </p:cNvSpPr>
          <p:nvPr>
            <p:ph type="subTitle" idx="1"/>
          </p:nvPr>
        </p:nvSpPr>
        <p:spPr>
          <a:xfrm>
            <a:off x="1154955" y="2821577"/>
            <a:ext cx="8825658" cy="3722914"/>
          </a:xfrm>
        </p:spPr>
        <p:txBody>
          <a:bodyPr>
            <a:normAutofit lnSpcReduction="10000"/>
          </a:bodyPr>
          <a:lstStyle/>
          <a:p>
            <a:pPr marL="342900" indent="-342900" algn="l">
              <a:buFont typeface="Arial" panose="020B0604020202020204" pitchFamily="34" charset="0"/>
              <a:buChar char="•"/>
            </a:pPr>
            <a:r>
              <a:rPr lang="en-GB" dirty="0">
                <a:solidFill>
                  <a:srgbClr val="FF0000"/>
                </a:solidFill>
              </a:rPr>
              <a:t>One of the most cost-effective treatments for childhood obesity is Parent-only treatment (PO). </a:t>
            </a:r>
            <a:r>
              <a:rPr lang="en-GB" dirty="0" err="1">
                <a:solidFill>
                  <a:srgbClr val="FF0000"/>
                </a:solidFill>
              </a:rPr>
              <a:t>Boutelle</a:t>
            </a:r>
            <a:r>
              <a:rPr lang="en-GB" dirty="0">
                <a:solidFill>
                  <a:srgbClr val="FF0000"/>
                </a:solidFill>
              </a:rPr>
              <a:t>, </a:t>
            </a:r>
            <a:r>
              <a:rPr lang="en-GB" dirty="0" err="1">
                <a:solidFill>
                  <a:srgbClr val="FF0000"/>
                </a:solidFill>
              </a:rPr>
              <a:t>Cafri</a:t>
            </a:r>
            <a:r>
              <a:rPr lang="en-GB" dirty="0">
                <a:solidFill>
                  <a:srgbClr val="FF0000"/>
                </a:solidFill>
              </a:rPr>
              <a:t> and Crow (2011) have conducted a study on the effectiveness of PO in preventing childhood obesity. The findings of the study have shown a satisfactory result of the treatment process.</a:t>
            </a:r>
          </a:p>
          <a:p>
            <a:pPr marL="342900" indent="-342900" algn="l">
              <a:buFont typeface="Arial" panose="020B0604020202020204" pitchFamily="34" charset="0"/>
              <a:buChar char="•"/>
            </a:pPr>
            <a:r>
              <a:rPr lang="en-GB" dirty="0">
                <a:solidFill>
                  <a:srgbClr val="FF0000"/>
                </a:solidFill>
              </a:rPr>
              <a:t>According to Valerio et al. (2018), bariatric surgery has a dramatic impact on controlling childhood obesity. It not only controls childhood obesity; it has also reduced the possibility of chronic diabetes in 78% of obese patients. It helps patients to handle stomach and eating habits regarding food consumption.</a:t>
            </a:r>
          </a:p>
          <a:p>
            <a:pPr marL="342900" indent="-342900" algn="l">
              <a:buFont typeface="Arial" panose="020B0604020202020204" pitchFamily="34" charset="0"/>
              <a:buChar char="•"/>
            </a:pPr>
            <a:r>
              <a:rPr lang="en-GB" dirty="0">
                <a:solidFill>
                  <a:srgbClr val="FF0000"/>
                </a:solidFill>
              </a:rPr>
              <a:t>According to </a:t>
            </a:r>
            <a:r>
              <a:rPr lang="en-GB" dirty="0" err="1">
                <a:solidFill>
                  <a:srgbClr val="FF0000"/>
                </a:solidFill>
              </a:rPr>
              <a:t>Lambrinou</a:t>
            </a:r>
            <a:r>
              <a:rPr lang="en-GB" dirty="0">
                <a:solidFill>
                  <a:srgbClr val="FF0000"/>
                </a:solidFill>
              </a:rPr>
              <a:t> et al. (2020), many schools and families are nowadays adopting lifestyle interventions strategies for controlling childhood obesity. It is preventing children not only from obesity but also from several chronic diseases like type 1 diabetes, high blood pressure, chronic heart disease </a:t>
            </a:r>
            <a:r>
              <a:rPr lang="en-GB" dirty="0" err="1">
                <a:solidFill>
                  <a:srgbClr val="FF0000"/>
                </a:solidFill>
              </a:rPr>
              <a:t>etc</a:t>
            </a:r>
            <a:r>
              <a:rPr lang="en-GB" dirty="0">
                <a:solidFill>
                  <a:srgbClr val="FF0000"/>
                </a:solidFill>
              </a:rPr>
              <a:t> by targeting dietary, physical activities and sedentary behaviour.</a:t>
            </a:r>
            <a:endParaRPr lang="en-US" dirty="0">
              <a:solidFill>
                <a:srgbClr val="FF0000"/>
              </a:solidFill>
            </a:endParaRPr>
          </a:p>
          <a:p>
            <a:pPr marL="342900" indent="-342900" algn="l">
              <a:buFont typeface="Arial" panose="020B0604020202020204" pitchFamily="34" charset="0"/>
              <a:buChar char="•"/>
            </a:pPr>
            <a:endParaRPr lang="en-US" dirty="0">
              <a:solidFill>
                <a:srgbClr val="FF0000"/>
              </a:solidFill>
            </a:endParaRPr>
          </a:p>
        </p:txBody>
      </p:sp>
    </p:spTree>
    <p:extLst>
      <p:ext uri="{BB962C8B-B14F-4D97-AF65-F5344CB8AC3E}">
        <p14:creationId xmlns:p14="http://schemas.microsoft.com/office/powerpoint/2010/main" val="629225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214846"/>
            <a:ext cx="8825658" cy="1031965"/>
          </a:xfrm>
        </p:spPr>
        <p:txBody>
          <a:bodyPr/>
          <a:lstStyle/>
          <a:p>
            <a:pPr algn="ctr"/>
            <a:r>
              <a:rPr lang="en-US" sz="2800" b="1" i="1" u="sng" dirty="0">
                <a:solidFill>
                  <a:srgbClr val="FF0000"/>
                </a:solidFill>
              </a:rPr>
              <a:t>Conceptual Framework</a:t>
            </a:r>
          </a:p>
        </p:txBody>
      </p:sp>
      <p:graphicFrame>
        <p:nvGraphicFramePr>
          <p:cNvPr id="5" name="Diagram 4"/>
          <p:cNvGraphicFramePr/>
          <p:nvPr>
            <p:extLst>
              <p:ext uri="{D42A27DB-BD31-4B8C-83A1-F6EECF244321}">
                <p14:modId xmlns:p14="http://schemas.microsoft.com/office/powerpoint/2010/main" val="3947128008"/>
              </p:ext>
            </p:extLst>
          </p:nvPr>
        </p:nvGraphicFramePr>
        <p:xfrm>
          <a:off x="3036916" y="2926080"/>
          <a:ext cx="5486400" cy="320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18120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877389"/>
          </a:xfrm>
        </p:spPr>
        <p:txBody>
          <a:bodyPr/>
          <a:lstStyle/>
          <a:p>
            <a:pPr algn="ctr"/>
            <a:r>
              <a:rPr lang="en-US" sz="2800" b="1" i="1" u="sng" dirty="0">
                <a:solidFill>
                  <a:srgbClr val="FF0000"/>
                </a:solidFill>
              </a:rPr>
              <a:t>Strengths and Limitations of the Study</a:t>
            </a:r>
          </a:p>
        </p:txBody>
      </p:sp>
      <p:sp>
        <p:nvSpPr>
          <p:cNvPr id="3" name="Subtitle 2"/>
          <p:cNvSpPr>
            <a:spLocks noGrp="1"/>
          </p:cNvSpPr>
          <p:nvPr>
            <p:ph type="subTitle" idx="1"/>
          </p:nvPr>
        </p:nvSpPr>
        <p:spPr>
          <a:xfrm>
            <a:off x="1154955" y="2795451"/>
            <a:ext cx="8825658" cy="2843349"/>
          </a:xfrm>
        </p:spPr>
        <p:txBody>
          <a:bodyPr/>
          <a:lstStyle/>
          <a:p>
            <a:pPr marL="342900" indent="-342900" algn="l">
              <a:buFont typeface="Arial" panose="020B0604020202020204" pitchFamily="34" charset="0"/>
              <a:buChar char="•"/>
            </a:pPr>
            <a:r>
              <a:rPr lang="en-US" dirty="0">
                <a:solidFill>
                  <a:srgbClr val="FF0000"/>
                </a:solidFill>
              </a:rPr>
              <a:t>The study is based on peer reviewed academic article that have shown some strong evidences of chosen topic.</a:t>
            </a:r>
          </a:p>
          <a:p>
            <a:pPr marL="342900" indent="-342900" algn="l">
              <a:buFont typeface="Arial" panose="020B0604020202020204" pitchFamily="34" charset="0"/>
              <a:buChar char="•"/>
            </a:pPr>
            <a:r>
              <a:rPr lang="en-US" dirty="0">
                <a:solidFill>
                  <a:srgbClr val="FF0000"/>
                </a:solidFill>
              </a:rPr>
              <a:t>However, the study has also some limitations. As it is not conducted by primary data, the result is not statistically justified.</a:t>
            </a:r>
          </a:p>
        </p:txBody>
      </p:sp>
    </p:spTree>
    <p:extLst>
      <p:ext uri="{BB962C8B-B14F-4D97-AF65-F5344CB8AC3E}">
        <p14:creationId xmlns:p14="http://schemas.microsoft.com/office/powerpoint/2010/main" val="42175822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590005"/>
          </a:xfrm>
        </p:spPr>
        <p:txBody>
          <a:bodyPr/>
          <a:lstStyle/>
          <a:p>
            <a:pPr algn="ctr"/>
            <a:r>
              <a:rPr lang="en-US" sz="2800" b="1" i="1" u="sng" dirty="0">
                <a:solidFill>
                  <a:srgbClr val="FF0000"/>
                </a:solidFill>
              </a:rPr>
              <a:t>Recommendations</a:t>
            </a:r>
          </a:p>
        </p:txBody>
      </p:sp>
      <p:sp>
        <p:nvSpPr>
          <p:cNvPr id="3" name="Subtitle 2"/>
          <p:cNvSpPr>
            <a:spLocks noGrp="1"/>
          </p:cNvSpPr>
          <p:nvPr>
            <p:ph type="subTitle" idx="1"/>
          </p:nvPr>
        </p:nvSpPr>
        <p:spPr>
          <a:xfrm>
            <a:off x="1154955" y="2390503"/>
            <a:ext cx="8825658" cy="3958046"/>
          </a:xfrm>
        </p:spPr>
        <p:txBody>
          <a:bodyPr>
            <a:normAutofit fontScale="85000" lnSpcReduction="10000"/>
          </a:bodyPr>
          <a:lstStyle/>
          <a:p>
            <a:pPr marL="342900" lvl="0" indent="-342900" algn="l">
              <a:buFont typeface="Arial" panose="020B0604020202020204" pitchFamily="34" charset="0"/>
              <a:buChar char="•"/>
            </a:pPr>
            <a:r>
              <a:rPr lang="en-GB" dirty="0">
                <a:solidFill>
                  <a:srgbClr val="FF0000"/>
                </a:solidFill>
              </a:rPr>
              <a:t>Different holistic treatments should be implemented for preventing and controlling obesity. The existing treatments hold certain risks for the children so more simple treatment should be implemented by the medical researcher for combating these risks. </a:t>
            </a:r>
            <a:endParaRPr lang="en-US" dirty="0">
              <a:solidFill>
                <a:srgbClr val="FF0000"/>
              </a:solidFill>
            </a:endParaRPr>
          </a:p>
          <a:p>
            <a:pPr marL="342900" lvl="0" indent="-342900" algn="l">
              <a:buFont typeface="Arial" panose="020B0604020202020204" pitchFamily="34" charset="0"/>
              <a:buChar char="•"/>
            </a:pPr>
            <a:r>
              <a:rPr lang="en-GB" dirty="0">
                <a:solidFill>
                  <a:srgbClr val="FF0000"/>
                </a:solidFill>
              </a:rPr>
              <a:t>Obesity among children should also be discussed from the view of the COVID-19 pandemic. During the pandemic, children are compelled to do online classes and restricted to use playgrounds and fields. Alternative measures should be taken for the children to make them physically more active during the pandemic period. </a:t>
            </a:r>
            <a:endParaRPr lang="en-US" dirty="0">
              <a:solidFill>
                <a:srgbClr val="FF0000"/>
              </a:solidFill>
            </a:endParaRPr>
          </a:p>
          <a:p>
            <a:pPr marL="342900" lvl="0" indent="-342900" algn="l">
              <a:buFont typeface="Arial" panose="020B0604020202020204" pitchFamily="34" charset="0"/>
              <a:buChar char="•"/>
            </a:pPr>
            <a:r>
              <a:rPr lang="en-GB" dirty="0">
                <a:solidFill>
                  <a:srgbClr val="FF0000"/>
                </a:solidFill>
              </a:rPr>
              <a:t>Community action should also be taken for creating awareness regarding obesity prevention and treatment. </a:t>
            </a:r>
            <a:endParaRPr lang="en-US" dirty="0">
              <a:solidFill>
                <a:srgbClr val="FF0000"/>
              </a:solidFill>
            </a:endParaRPr>
          </a:p>
          <a:p>
            <a:pPr marL="342900" lvl="0" indent="-342900" algn="l">
              <a:buFont typeface="Arial" panose="020B0604020202020204" pitchFamily="34" charset="0"/>
              <a:buChar char="•"/>
            </a:pPr>
            <a:r>
              <a:rPr lang="en-GB" dirty="0">
                <a:solidFill>
                  <a:srgbClr val="FF0000"/>
                </a:solidFill>
              </a:rPr>
              <a:t>More medical research should be taken by clinical researchers to find out more efficient clinical treatments for children to prevent and control childhood obesity. </a:t>
            </a:r>
          </a:p>
          <a:p>
            <a:pPr marL="342900" indent="-342900" algn="l">
              <a:buFont typeface="Arial" panose="020B0604020202020204" pitchFamily="34" charset="0"/>
              <a:buChar char="•"/>
            </a:pPr>
            <a:r>
              <a:rPr lang="en-GB" dirty="0" err="1">
                <a:solidFill>
                  <a:srgbClr val="FF0000"/>
                </a:solidFill>
              </a:rPr>
              <a:t>Lambrinou</a:t>
            </a:r>
            <a:r>
              <a:rPr lang="en-GB" dirty="0">
                <a:solidFill>
                  <a:srgbClr val="FF0000"/>
                </a:solidFill>
              </a:rPr>
              <a:t>, C.P., </a:t>
            </a:r>
            <a:r>
              <a:rPr lang="en-GB" dirty="0" err="1">
                <a:solidFill>
                  <a:srgbClr val="FF0000"/>
                </a:solidFill>
              </a:rPr>
              <a:t>Androutsos</a:t>
            </a:r>
            <a:r>
              <a:rPr lang="en-GB" dirty="0">
                <a:solidFill>
                  <a:srgbClr val="FF0000"/>
                </a:solidFill>
              </a:rPr>
              <a:t>, O., </a:t>
            </a:r>
            <a:r>
              <a:rPr lang="en-GB" dirty="0" err="1">
                <a:solidFill>
                  <a:srgbClr val="FF0000"/>
                </a:solidFill>
              </a:rPr>
              <a:t>Karaglani</a:t>
            </a:r>
            <a:r>
              <a:rPr lang="en-GB" dirty="0">
                <a:solidFill>
                  <a:srgbClr val="FF0000"/>
                </a:solidFill>
              </a:rPr>
              <a:t>, E., </a:t>
            </a:r>
            <a:r>
              <a:rPr lang="en-GB" dirty="0" err="1">
                <a:solidFill>
                  <a:srgbClr val="FF0000"/>
                </a:solidFill>
              </a:rPr>
              <a:t>Cardon</a:t>
            </a:r>
            <a:r>
              <a:rPr lang="en-GB" dirty="0">
                <a:solidFill>
                  <a:srgbClr val="FF0000"/>
                </a:solidFill>
              </a:rPr>
              <a:t>, G., </a:t>
            </a:r>
            <a:r>
              <a:rPr lang="en-GB" dirty="0" err="1">
                <a:solidFill>
                  <a:srgbClr val="FF0000"/>
                </a:solidFill>
              </a:rPr>
              <a:t>Huys</a:t>
            </a:r>
            <a:r>
              <a:rPr lang="en-GB" dirty="0">
                <a:solidFill>
                  <a:srgbClr val="FF0000"/>
                </a:solidFill>
              </a:rPr>
              <a:t>, N., </a:t>
            </a:r>
            <a:r>
              <a:rPr lang="en-GB" dirty="0" err="1">
                <a:solidFill>
                  <a:srgbClr val="FF0000"/>
                </a:solidFill>
              </a:rPr>
              <a:t>Wikström</a:t>
            </a:r>
            <a:r>
              <a:rPr lang="en-GB" dirty="0">
                <a:solidFill>
                  <a:srgbClr val="FF0000"/>
                </a:solidFill>
              </a:rPr>
              <a:t>, K., </a:t>
            </a:r>
            <a:r>
              <a:rPr lang="en-GB" dirty="0" err="1">
                <a:solidFill>
                  <a:srgbClr val="FF0000"/>
                </a:solidFill>
              </a:rPr>
              <a:t>Kivelä</a:t>
            </a:r>
            <a:r>
              <a:rPr lang="en-GB" dirty="0">
                <a:solidFill>
                  <a:srgbClr val="FF0000"/>
                </a:solidFill>
              </a:rPr>
              <a:t>, J., </a:t>
            </a:r>
            <a:r>
              <a:rPr lang="en-GB" dirty="0" err="1">
                <a:solidFill>
                  <a:srgbClr val="FF0000"/>
                </a:solidFill>
              </a:rPr>
              <a:t>Ko</a:t>
            </a:r>
            <a:r>
              <a:rPr lang="en-GB" dirty="0">
                <a:solidFill>
                  <a:srgbClr val="FF0000"/>
                </a:solidFill>
              </a:rPr>
              <a:t>, W., </a:t>
            </a:r>
            <a:r>
              <a:rPr lang="en-GB" dirty="0" err="1">
                <a:solidFill>
                  <a:srgbClr val="FF0000"/>
                </a:solidFill>
              </a:rPr>
              <a:t>Karuranga</a:t>
            </a:r>
            <a:r>
              <a:rPr lang="en-GB" dirty="0">
                <a:solidFill>
                  <a:srgbClr val="FF0000"/>
                </a:solidFill>
              </a:rPr>
              <a:t>, E., </a:t>
            </a:r>
            <a:r>
              <a:rPr lang="en-GB" dirty="0" err="1">
                <a:solidFill>
                  <a:srgbClr val="FF0000"/>
                </a:solidFill>
              </a:rPr>
              <a:t>Tsochev</a:t>
            </a:r>
            <a:r>
              <a:rPr lang="en-GB" dirty="0">
                <a:solidFill>
                  <a:srgbClr val="FF0000"/>
                </a:solidFill>
              </a:rPr>
              <a:t>, K. and </a:t>
            </a:r>
            <a:r>
              <a:rPr lang="en-GB" dirty="0" err="1">
                <a:solidFill>
                  <a:srgbClr val="FF0000"/>
                </a:solidFill>
              </a:rPr>
              <a:t>Iotova</a:t>
            </a:r>
            <a:r>
              <a:rPr lang="en-GB" dirty="0">
                <a:solidFill>
                  <a:srgbClr val="FF0000"/>
                </a:solidFill>
              </a:rPr>
              <a:t>, V., (2020). Effective strategies for childhood obesity prevention via school based, family involved interventions: A critical review for the development of the Feel4Diabetes-study school based component. </a:t>
            </a:r>
            <a:r>
              <a:rPr lang="en-GB" i="1" dirty="0">
                <a:solidFill>
                  <a:srgbClr val="FF0000"/>
                </a:solidFill>
              </a:rPr>
              <a:t>BMC endocrine disorders</a:t>
            </a:r>
            <a:r>
              <a:rPr lang="en-GB" dirty="0">
                <a:solidFill>
                  <a:srgbClr val="FF0000"/>
                </a:solidFill>
              </a:rPr>
              <a:t>, </a:t>
            </a:r>
            <a:r>
              <a:rPr lang="en-GB" i="1" dirty="0">
                <a:solidFill>
                  <a:srgbClr val="FF0000"/>
                </a:solidFill>
              </a:rPr>
              <a:t>20</a:t>
            </a:r>
            <a:r>
              <a:rPr lang="en-GB" dirty="0">
                <a:solidFill>
                  <a:srgbClr val="FF0000"/>
                </a:solidFill>
              </a:rPr>
              <a:t>(2), pp.1-20.</a:t>
            </a:r>
            <a:endParaRPr lang="en-US" dirty="0">
              <a:solidFill>
                <a:srgbClr val="FF0000"/>
              </a:solidFill>
            </a:endParaRPr>
          </a:p>
          <a:p>
            <a:pPr marL="342900" lvl="0" indent="-342900" algn="l">
              <a:buFont typeface="Arial" panose="020B0604020202020204" pitchFamily="34" charset="0"/>
              <a:buChar char="•"/>
            </a:pPr>
            <a:endParaRPr lang="en-US" dirty="0">
              <a:solidFill>
                <a:srgbClr val="FF0000"/>
              </a:solidFill>
            </a:endParaRPr>
          </a:p>
          <a:p>
            <a:pPr algn="l"/>
            <a:endParaRPr lang="en-US" dirty="0">
              <a:solidFill>
                <a:srgbClr val="FF0000"/>
              </a:solidFill>
            </a:endParaRPr>
          </a:p>
        </p:txBody>
      </p:sp>
    </p:spTree>
    <p:extLst>
      <p:ext uri="{BB962C8B-B14F-4D97-AF65-F5344CB8AC3E}">
        <p14:creationId xmlns:p14="http://schemas.microsoft.com/office/powerpoint/2010/main" val="259709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1"/>
            <a:ext cx="8825658" cy="838200"/>
          </a:xfrm>
        </p:spPr>
        <p:txBody>
          <a:bodyPr/>
          <a:lstStyle/>
          <a:p>
            <a:pPr algn="ctr"/>
            <a:r>
              <a:rPr lang="en-US" sz="2800" b="1" i="1" u="sng" dirty="0">
                <a:solidFill>
                  <a:srgbClr val="FF0000"/>
                </a:solidFill>
              </a:rPr>
              <a:t>References</a:t>
            </a:r>
          </a:p>
        </p:txBody>
      </p:sp>
      <p:sp>
        <p:nvSpPr>
          <p:cNvPr id="3" name="Subtitle 2"/>
          <p:cNvSpPr>
            <a:spLocks noGrp="1"/>
          </p:cNvSpPr>
          <p:nvPr>
            <p:ph type="subTitle" idx="1"/>
          </p:nvPr>
        </p:nvSpPr>
        <p:spPr>
          <a:xfrm>
            <a:off x="1154955" y="2429691"/>
            <a:ext cx="8825658" cy="3209109"/>
          </a:xfrm>
        </p:spPr>
        <p:txBody>
          <a:bodyPr>
            <a:normAutofit fontScale="92500"/>
          </a:bodyPr>
          <a:lstStyle/>
          <a:p>
            <a:pPr marL="342900" indent="-342900" algn="l">
              <a:buFont typeface="Arial" panose="020B0604020202020204" pitchFamily="34" charset="0"/>
              <a:buChar char="•"/>
            </a:pPr>
            <a:r>
              <a:rPr lang="en-GB" dirty="0" err="1">
                <a:solidFill>
                  <a:srgbClr val="FF0000"/>
                </a:solidFill>
              </a:rPr>
              <a:t>Boutelle</a:t>
            </a:r>
            <a:r>
              <a:rPr lang="en-GB" dirty="0">
                <a:solidFill>
                  <a:srgbClr val="FF0000"/>
                </a:solidFill>
              </a:rPr>
              <a:t>, K.N., </a:t>
            </a:r>
            <a:r>
              <a:rPr lang="en-GB" dirty="0" err="1">
                <a:solidFill>
                  <a:srgbClr val="FF0000"/>
                </a:solidFill>
              </a:rPr>
              <a:t>Cafri</a:t>
            </a:r>
            <a:r>
              <a:rPr lang="en-GB" dirty="0">
                <a:solidFill>
                  <a:srgbClr val="FF0000"/>
                </a:solidFill>
              </a:rPr>
              <a:t>, G. and Crow, S.J., (2011). Parent‐only treatment for childhood obesity: a randomized controlled trial. </a:t>
            </a:r>
            <a:r>
              <a:rPr lang="en-GB" i="1" dirty="0">
                <a:solidFill>
                  <a:srgbClr val="FF0000"/>
                </a:solidFill>
              </a:rPr>
              <a:t>Obesity</a:t>
            </a:r>
            <a:r>
              <a:rPr lang="en-GB" dirty="0">
                <a:solidFill>
                  <a:srgbClr val="FF0000"/>
                </a:solidFill>
              </a:rPr>
              <a:t>, </a:t>
            </a:r>
            <a:r>
              <a:rPr lang="en-GB" i="1" dirty="0">
                <a:solidFill>
                  <a:srgbClr val="FF0000"/>
                </a:solidFill>
              </a:rPr>
              <a:t>19</a:t>
            </a:r>
            <a:r>
              <a:rPr lang="en-GB" dirty="0">
                <a:solidFill>
                  <a:srgbClr val="FF0000"/>
                </a:solidFill>
              </a:rPr>
              <a:t>(3), pp.574-580.</a:t>
            </a:r>
            <a:endParaRPr lang="en-US">
              <a:solidFill>
                <a:srgbClr val="FF0000"/>
              </a:solidFill>
            </a:endParaRPr>
          </a:p>
          <a:p>
            <a:pPr marL="342900" lvl="0" indent="-342900" algn="l">
              <a:buFont typeface="Arial" panose="020B0604020202020204" pitchFamily="34" charset="0"/>
              <a:buChar char="•"/>
            </a:pPr>
            <a:r>
              <a:rPr lang="en-GB">
                <a:solidFill>
                  <a:srgbClr val="FF0000"/>
                </a:solidFill>
              </a:rPr>
              <a:t>Public </a:t>
            </a:r>
            <a:r>
              <a:rPr lang="en-GB" dirty="0">
                <a:solidFill>
                  <a:srgbClr val="FF0000"/>
                </a:solidFill>
              </a:rPr>
              <a:t>Health England, (2021). </a:t>
            </a:r>
            <a:r>
              <a:rPr lang="en-GB" i="1" dirty="0">
                <a:solidFill>
                  <a:srgbClr val="FF0000"/>
                </a:solidFill>
              </a:rPr>
              <a:t>Childhood obesity: applying All Our Health</a:t>
            </a:r>
            <a:r>
              <a:rPr lang="en-GB" dirty="0">
                <a:solidFill>
                  <a:srgbClr val="FF0000"/>
                </a:solidFill>
              </a:rPr>
              <a:t>. [online] GOV.UK. Available at: &lt;https://www.gov.uk/government/publications/childhood-obesity-applying-all-our-health/childhood-obesity-applying-all-our-health&gt; [Accessed 28 March 2022].</a:t>
            </a:r>
          </a:p>
          <a:p>
            <a:pPr marL="342900" indent="-342900" algn="l">
              <a:buFont typeface="Arial" panose="020B0604020202020204" pitchFamily="34" charset="0"/>
              <a:buChar char="•"/>
            </a:pPr>
            <a:r>
              <a:rPr lang="en-GB" dirty="0">
                <a:solidFill>
                  <a:srgbClr val="FF0000"/>
                </a:solidFill>
              </a:rPr>
              <a:t>Valerio, G., </a:t>
            </a:r>
            <a:r>
              <a:rPr lang="en-GB" dirty="0" err="1">
                <a:solidFill>
                  <a:srgbClr val="FF0000"/>
                </a:solidFill>
              </a:rPr>
              <a:t>Maffeis</a:t>
            </a:r>
            <a:r>
              <a:rPr lang="en-GB" dirty="0">
                <a:solidFill>
                  <a:srgbClr val="FF0000"/>
                </a:solidFill>
              </a:rPr>
              <a:t>, C., </a:t>
            </a:r>
            <a:r>
              <a:rPr lang="en-GB" dirty="0" err="1">
                <a:solidFill>
                  <a:srgbClr val="FF0000"/>
                </a:solidFill>
              </a:rPr>
              <a:t>Saggese</a:t>
            </a:r>
            <a:r>
              <a:rPr lang="en-GB" dirty="0">
                <a:solidFill>
                  <a:srgbClr val="FF0000"/>
                </a:solidFill>
              </a:rPr>
              <a:t>, G., </a:t>
            </a:r>
            <a:r>
              <a:rPr lang="en-GB" dirty="0" err="1">
                <a:solidFill>
                  <a:srgbClr val="FF0000"/>
                </a:solidFill>
              </a:rPr>
              <a:t>Ambruzzi</a:t>
            </a:r>
            <a:r>
              <a:rPr lang="en-GB" dirty="0">
                <a:solidFill>
                  <a:srgbClr val="FF0000"/>
                </a:solidFill>
              </a:rPr>
              <a:t>, M.A., Balsamo, A., </a:t>
            </a:r>
            <a:r>
              <a:rPr lang="en-GB" dirty="0" err="1">
                <a:solidFill>
                  <a:srgbClr val="FF0000"/>
                </a:solidFill>
              </a:rPr>
              <a:t>Bellone</a:t>
            </a:r>
            <a:r>
              <a:rPr lang="en-GB" dirty="0">
                <a:solidFill>
                  <a:srgbClr val="FF0000"/>
                </a:solidFill>
              </a:rPr>
              <a:t>, S., </a:t>
            </a:r>
            <a:r>
              <a:rPr lang="en-GB" dirty="0" err="1">
                <a:solidFill>
                  <a:srgbClr val="FF0000"/>
                </a:solidFill>
              </a:rPr>
              <a:t>Bergamini</a:t>
            </a:r>
            <a:r>
              <a:rPr lang="en-GB" dirty="0">
                <a:solidFill>
                  <a:srgbClr val="FF0000"/>
                </a:solidFill>
              </a:rPr>
              <a:t>, M., </a:t>
            </a:r>
            <a:r>
              <a:rPr lang="en-GB" dirty="0" err="1">
                <a:solidFill>
                  <a:srgbClr val="FF0000"/>
                </a:solidFill>
              </a:rPr>
              <a:t>Bernasconi</a:t>
            </a:r>
            <a:r>
              <a:rPr lang="en-GB" dirty="0">
                <a:solidFill>
                  <a:srgbClr val="FF0000"/>
                </a:solidFill>
              </a:rPr>
              <a:t>, S., Bona, G., </a:t>
            </a:r>
            <a:r>
              <a:rPr lang="en-GB" dirty="0" err="1">
                <a:solidFill>
                  <a:srgbClr val="FF0000"/>
                </a:solidFill>
              </a:rPr>
              <a:t>Calcaterra</a:t>
            </a:r>
            <a:r>
              <a:rPr lang="en-GB" dirty="0">
                <a:solidFill>
                  <a:srgbClr val="FF0000"/>
                </a:solidFill>
              </a:rPr>
              <a:t>, V. and </a:t>
            </a:r>
            <a:r>
              <a:rPr lang="en-GB" dirty="0" err="1">
                <a:solidFill>
                  <a:srgbClr val="FF0000"/>
                </a:solidFill>
              </a:rPr>
              <a:t>Canali</a:t>
            </a:r>
            <a:r>
              <a:rPr lang="en-GB" dirty="0">
                <a:solidFill>
                  <a:srgbClr val="FF0000"/>
                </a:solidFill>
              </a:rPr>
              <a:t>, T., (2018). Diagnosis, treatment and prevention of </a:t>
            </a:r>
            <a:r>
              <a:rPr lang="en-GB" dirty="0" err="1">
                <a:solidFill>
                  <a:srgbClr val="FF0000"/>
                </a:solidFill>
              </a:rPr>
              <a:t>pediatric</a:t>
            </a:r>
            <a:r>
              <a:rPr lang="en-GB" dirty="0">
                <a:solidFill>
                  <a:srgbClr val="FF0000"/>
                </a:solidFill>
              </a:rPr>
              <a:t> obesity: consensus position statement of the Italian Society for </a:t>
            </a:r>
            <a:r>
              <a:rPr lang="en-GB" dirty="0" err="1">
                <a:solidFill>
                  <a:srgbClr val="FF0000"/>
                </a:solidFill>
              </a:rPr>
              <a:t>Pediatric</a:t>
            </a:r>
            <a:r>
              <a:rPr lang="en-GB" dirty="0">
                <a:solidFill>
                  <a:srgbClr val="FF0000"/>
                </a:solidFill>
              </a:rPr>
              <a:t> Endocrinology and </a:t>
            </a:r>
            <a:r>
              <a:rPr lang="en-GB" dirty="0" err="1">
                <a:solidFill>
                  <a:srgbClr val="FF0000"/>
                </a:solidFill>
              </a:rPr>
              <a:t>Diabetology</a:t>
            </a:r>
            <a:r>
              <a:rPr lang="en-GB" dirty="0">
                <a:solidFill>
                  <a:srgbClr val="FF0000"/>
                </a:solidFill>
              </a:rPr>
              <a:t> and the Italian Society of </a:t>
            </a:r>
            <a:r>
              <a:rPr lang="en-GB" dirty="0" err="1">
                <a:solidFill>
                  <a:srgbClr val="FF0000"/>
                </a:solidFill>
              </a:rPr>
              <a:t>Pediatrics</a:t>
            </a:r>
            <a:r>
              <a:rPr lang="en-GB" dirty="0">
                <a:solidFill>
                  <a:srgbClr val="FF0000"/>
                </a:solidFill>
              </a:rPr>
              <a:t>. </a:t>
            </a:r>
            <a:r>
              <a:rPr lang="en-GB" i="1" dirty="0">
                <a:solidFill>
                  <a:srgbClr val="FF0000"/>
                </a:solidFill>
              </a:rPr>
              <a:t>Italian journal of </a:t>
            </a:r>
            <a:r>
              <a:rPr lang="en-GB" i="1" dirty="0" err="1">
                <a:solidFill>
                  <a:srgbClr val="FF0000"/>
                </a:solidFill>
              </a:rPr>
              <a:t>pediatrics</a:t>
            </a:r>
            <a:r>
              <a:rPr lang="en-GB" dirty="0">
                <a:solidFill>
                  <a:srgbClr val="FF0000"/>
                </a:solidFill>
              </a:rPr>
              <a:t>, </a:t>
            </a:r>
            <a:r>
              <a:rPr lang="en-GB" i="1" dirty="0">
                <a:solidFill>
                  <a:srgbClr val="FF0000"/>
                </a:solidFill>
              </a:rPr>
              <a:t>44</a:t>
            </a:r>
            <a:r>
              <a:rPr lang="en-GB" dirty="0">
                <a:solidFill>
                  <a:srgbClr val="FF0000"/>
                </a:solidFill>
              </a:rPr>
              <a:t>(1), pp.1-21.</a:t>
            </a:r>
          </a:p>
          <a:p>
            <a:pPr marL="342900" indent="-342900" algn="l">
              <a:buFont typeface="Arial" panose="020B0604020202020204" pitchFamily="34" charset="0"/>
              <a:buChar char="•"/>
            </a:pPr>
            <a:endParaRPr lang="en-US" dirty="0">
              <a:solidFill>
                <a:srgbClr val="FF0000"/>
              </a:solidFill>
            </a:endParaRPr>
          </a:p>
          <a:p>
            <a:pPr marL="342900" lvl="0" indent="-342900" algn="l">
              <a:buFont typeface="Arial" panose="020B0604020202020204" pitchFamily="34" charset="0"/>
              <a:buChar char="•"/>
            </a:pPr>
            <a:endParaRPr lang="en-GB" dirty="0">
              <a:solidFill>
                <a:srgbClr val="FF0000"/>
              </a:solidFill>
            </a:endParaRPr>
          </a:p>
          <a:p>
            <a:pPr marL="342900" lvl="0" indent="-342900" algn="l">
              <a:buFont typeface="Arial" panose="020B0604020202020204" pitchFamily="34" charset="0"/>
              <a:buChar char="•"/>
            </a:pPr>
            <a:endParaRPr lang="en-US" dirty="0">
              <a:solidFill>
                <a:srgbClr val="FF0000"/>
              </a:solidFill>
            </a:endParaRPr>
          </a:p>
          <a:p>
            <a:pPr algn="l"/>
            <a:endParaRPr lang="en-US" dirty="0">
              <a:solidFill>
                <a:srgbClr val="FF0000"/>
              </a:solidFill>
            </a:endParaRPr>
          </a:p>
        </p:txBody>
      </p:sp>
    </p:spTree>
    <p:extLst>
      <p:ext uri="{BB962C8B-B14F-4D97-AF65-F5344CB8AC3E}">
        <p14:creationId xmlns:p14="http://schemas.microsoft.com/office/powerpoint/2010/main" val="70244758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33" ma:contentTypeDescription="Create a new document." ma:contentTypeScope="" ma:versionID="b2edbb8dd3a6d52be9430371f40b967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66435221180ac4eadb07fef48cdbbc5a" ns3:_="" ns4:_="">
    <xsd:import namespace="7b23fa32-4003-4364-bee1-595462966394"/>
    <xsd:import namespace="f54e4810-f1f5-4bce-aa8e-e4722dc561be"/>
    <xsd:element name="properties">
      <xsd:complexType>
        <xsd:sequence>
          <xsd:element name="documentManagement">
            <xsd:complexType>
              <xsd:all>
                <xsd:element ref="ns3:NotebookType" minOccurs="0"/>
                <xsd:element ref="ns3:FolderType" minOccurs="0"/>
                <xsd:element ref="ns3:CultureName" minOccurs="0"/>
                <xsd:element ref="ns3:AppVersion" minOccurs="0"/>
                <xsd:element ref="ns3:TeamsChannelId" minOccurs="0"/>
                <xsd:element ref="ns3:Owner" minOccurs="0"/>
                <xsd:element ref="ns3:Math_Settings" minOccurs="0"/>
                <xsd:element ref="ns3:DefaultSectionNames" minOccurs="0"/>
                <xsd:element ref="ns3:Templates" minOccurs="0"/>
                <xsd:element ref="ns3:Teachers" minOccurs="0"/>
                <xsd:element ref="ns3:Students" minOccurs="0"/>
                <xsd:element ref="ns3:Student_Groups" minOccurs="0"/>
                <xsd:element ref="ns3:Distribution_Groups" minOccurs="0"/>
                <xsd:element ref="ns3:LMS_Mappings" minOccurs="0"/>
                <xsd:element ref="ns3:Invited_Teachers" minOccurs="0"/>
                <xsd:element ref="ns3:Invited_Students" minOccurs="0"/>
                <xsd:element ref="ns3:Self_Registration_Enabled" minOccurs="0"/>
                <xsd:element ref="ns3:Has_Teacher_Only_SectionGroup" minOccurs="0"/>
                <xsd:element ref="ns3:Is_Collaboration_Space_Locked" minOccurs="0"/>
                <xsd:element ref="ns3:IsNotebookLocked" minOccurs="0"/>
                <xsd:element ref="ns3:Teams_Channel_Section_Location" minOccurs="0"/>
                <xsd:element ref="ns4:SharedWithUsers" minOccurs="0"/>
                <xsd:element ref="ns4:SharedWithDetails" minOccurs="0"/>
                <xsd:element ref="ns4:SharingHintHash" minOccurs="0"/>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Teachers" ma:index="22" nillable="true" ma:displayName="Invited Teachers" ma:internalName="Invited_Teachers">
      <xsd:simpleType>
        <xsd:restriction base="dms:Note">
          <xsd:maxLength value="255"/>
        </xsd:restriction>
      </xsd:simpleType>
    </xsd:element>
    <xsd:element name="Invited_Students" ma:index="23" nillable="true" ma:displayName="Invited Students" ma:internalName="Invited_Student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Teacher_Only_SectionGroup" ma:index="25" nillable="true" ma:displayName="Has Teacher Only SectionGroup" ma:internalName="Has_Teacher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Teams_Channel_Section_Location" ma:index="28" nillable="true" ma:displayName="Teams Channel Section Location" ma:internalName="Teams_Channel_Section_Location">
      <xsd:simpleType>
        <xsd:restriction base="dms:Text"/>
      </xsd:simpleType>
    </xsd:element>
    <xsd:element name="MediaServiceMetadata" ma:index="32" nillable="true" ma:displayName="MediaServiceMetadata" ma:hidden="true" ma:internalName="MediaServiceMetadata" ma:readOnly="true">
      <xsd:simpleType>
        <xsd:restriction base="dms:Note"/>
      </xsd:simpleType>
    </xsd:element>
    <xsd:element name="MediaServiceFastMetadata" ma:index="33" nillable="true" ma:displayName="MediaServiceFastMetadata" ma:hidden="true" ma:internalName="MediaServiceFastMetadata" ma:readOnly="true">
      <xsd:simpleType>
        <xsd:restriction base="dms:Note"/>
      </xsd:simpleType>
    </xsd:element>
    <xsd:element name="MediaServiceAutoKeyPoints" ma:index="34" nillable="true" ma:displayName="MediaServiceAutoKeyPoints" ma:hidden="true" ma:internalName="MediaServiceAutoKeyPoints" ma:readOnly="true">
      <xsd:simpleType>
        <xsd:restriction base="dms:Note"/>
      </xsd:simpleType>
    </xsd:element>
    <xsd:element name="MediaServiceKeyPoints" ma:index="35" nillable="true" ma:displayName="KeyPoints" ma:internalName="MediaServiceKeyPoints" ma:readOnly="true">
      <xsd:simpleType>
        <xsd:restriction base="dms:Note">
          <xsd:maxLength value="255"/>
        </xsd:restriction>
      </xsd:simpleType>
    </xsd:element>
    <xsd:element name="MediaServiceDateTaken" ma:index="36" nillable="true" ma:displayName="MediaServiceDateTaken" ma:hidden="true" ma:internalName="MediaServiceDateTaken" ma:readOnly="true">
      <xsd:simpleType>
        <xsd:restriction base="dms:Text"/>
      </xsd:simpleType>
    </xsd:element>
    <xsd:element name="MediaServiceAutoTags" ma:index="37" nillable="true" ma:displayName="Tags" ma:internalName="MediaServiceAutoTags" ma:readOnly="true">
      <xsd:simpleType>
        <xsd:restriction base="dms:Text"/>
      </xsd:simpleType>
    </xsd:element>
    <xsd:element name="MediaServiceOCR" ma:index="38" nillable="true" ma:displayName="Extracted Text" ma:internalName="MediaServiceOCR" ma:readOnly="true">
      <xsd:simpleType>
        <xsd:restriction base="dms:Note">
          <xsd:maxLength value="255"/>
        </xsd:restriction>
      </xsd:simpleType>
    </xsd:element>
    <xsd:element name="MediaServiceGenerationTime" ma:index="39" nillable="true" ma:displayName="MediaServiceGenerationTime" ma:hidden="true" ma:internalName="MediaServiceGenerationTime" ma:readOnly="true">
      <xsd:simpleType>
        <xsd:restriction base="dms:Text"/>
      </xsd:simpleType>
    </xsd:element>
    <xsd:element name="MediaServiceEventHashCode" ma:index="4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2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30" nillable="true" ma:displayName="Shared With Details" ma:internalName="SharedWithDetails" ma:readOnly="true">
      <xsd:simpleType>
        <xsd:restriction base="dms:Note">
          <xsd:maxLength value="255"/>
        </xsd:restriction>
      </xsd:simpleType>
    </xsd:element>
    <xsd:element name="SharingHintHash" ma:index="3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eamsChannelId xmlns="7b23fa32-4003-4364-bee1-595462966394" xsi:nil="true"/>
    <Self_Registration_Enabled xmlns="7b23fa32-4003-4364-bee1-595462966394" xsi:nil="true"/>
    <Students xmlns="7b23fa32-4003-4364-bee1-595462966394">
      <UserInfo>
        <DisplayName/>
        <AccountId xsi:nil="true"/>
        <AccountType/>
      </UserInfo>
    </Students>
    <Distribution_Groups xmlns="7b23fa32-4003-4364-bee1-595462966394" xsi:nil="true"/>
    <LMS_Mappings xmlns="7b23fa32-4003-4364-bee1-595462966394" xsi:nil="true"/>
    <IsNotebookLocked xmlns="7b23fa32-4003-4364-bee1-595462966394" xsi:nil="true"/>
    <DefaultSectionNames xmlns="7b23fa32-4003-4364-bee1-595462966394" xsi:nil="true"/>
    <Templates xmlns="7b23fa32-4003-4364-bee1-595462966394" xsi:nil="true"/>
    <Has_Teacher_Only_SectionGroup xmlns="7b23fa32-4003-4364-bee1-595462966394" xsi:nil="true"/>
    <NotebookType xmlns="7b23fa32-4003-4364-bee1-595462966394" xsi:nil="true"/>
    <CultureName xmlns="7b23fa32-4003-4364-bee1-595462966394" xsi:nil="true"/>
    <Owner xmlns="7b23fa32-4003-4364-bee1-595462966394">
      <UserInfo>
        <DisplayName/>
        <AccountId xsi:nil="true"/>
        <AccountType/>
      </UserInfo>
    </Owner>
    <Teachers xmlns="7b23fa32-4003-4364-bee1-595462966394">
      <UserInfo>
        <DisplayName/>
        <AccountId xsi:nil="true"/>
        <AccountType/>
      </UserInfo>
    </Teachers>
    <AppVersion xmlns="7b23fa32-4003-4364-bee1-595462966394" xsi:nil="true"/>
    <Is_Collaboration_Space_Locked xmlns="7b23fa32-4003-4364-bee1-595462966394" xsi:nil="true"/>
    <Teams_Channel_Section_Location xmlns="7b23fa32-4003-4364-bee1-595462966394" xsi:nil="true"/>
    <Math_Settings xmlns="7b23fa32-4003-4364-bee1-595462966394" xsi:nil="true"/>
    <Invited_Teachers xmlns="7b23fa32-4003-4364-bee1-595462966394" xsi:nil="true"/>
    <Invited_Students xmlns="7b23fa32-4003-4364-bee1-595462966394" xsi:nil="true"/>
    <FolderType xmlns="7b23fa32-4003-4364-bee1-595462966394" xsi:nil="true"/>
    <Student_Groups xmlns="7b23fa32-4003-4364-bee1-595462966394">
      <UserInfo>
        <DisplayName/>
        <AccountId xsi:nil="true"/>
        <AccountType/>
      </UserInfo>
    </Student_Groups>
  </documentManagement>
</p:properties>
</file>

<file path=customXml/itemProps1.xml><?xml version="1.0" encoding="utf-8"?>
<ds:datastoreItem xmlns:ds="http://schemas.openxmlformats.org/officeDocument/2006/customXml" ds:itemID="{AEC3D62C-B584-4D5F-AD8A-38CED57446F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82CC33D-7EF2-4CA9-AF35-E7755A526AFD}">
  <ds:schemaRefs>
    <ds:schemaRef ds:uri="http://schemas.microsoft.com/sharepoint/v3/contenttype/forms"/>
  </ds:schemaRefs>
</ds:datastoreItem>
</file>

<file path=customXml/itemProps3.xml><?xml version="1.0" encoding="utf-8"?>
<ds:datastoreItem xmlns:ds="http://schemas.openxmlformats.org/officeDocument/2006/customXml" ds:itemID="{8E123CF8-A247-475C-9E76-67F4CA750DBC}">
  <ds:schemaRefs>
    <ds:schemaRef ds:uri="http://schemas.openxmlformats.org/package/2006/metadata/core-properties"/>
    <ds:schemaRef ds:uri="http://schemas.microsoft.com/office/2006/documentManagement/types"/>
    <ds:schemaRef ds:uri="http://www.w3.org/XML/1998/namespace"/>
    <ds:schemaRef ds:uri="http://purl.org/dc/elements/1.1/"/>
    <ds:schemaRef ds:uri="7b23fa32-4003-4364-bee1-595462966394"/>
    <ds:schemaRef ds:uri="http://purl.org/dc/terms/"/>
    <ds:schemaRef ds:uri="http://purl.org/dc/dcmitype/"/>
    <ds:schemaRef ds:uri="f54e4810-f1f5-4bce-aa8e-e4722dc561be"/>
    <ds:schemaRef ds:uri="http://schemas.microsoft.com/office/infopath/2007/PartnerControls"/>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Facet</Template>
  <TotalTime>40</TotalTime>
  <Words>939</Words>
  <Application>Microsoft Office PowerPoint</Application>
  <PresentationFormat>Widescreen</PresentationFormat>
  <Paragraphs>46</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Student Name Momoh Kargbo  Student number 2007682 Module code BMHP 5005 </vt:lpstr>
      <vt:lpstr>The Prevention and Treatment of Childhood Obesity</vt:lpstr>
      <vt:lpstr>Aim and Objectives</vt:lpstr>
      <vt:lpstr>Methodology</vt:lpstr>
      <vt:lpstr>Ethical Consideration</vt:lpstr>
      <vt:lpstr>Articles Used  in Literature Review</vt:lpstr>
      <vt:lpstr>Key Findings</vt:lpstr>
      <vt:lpstr>Key Findings</vt:lpstr>
      <vt:lpstr>Conceptual Framework</vt:lpstr>
      <vt:lpstr>Strengths and Limitations of the Study</vt:lpstr>
      <vt:lpstr>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Momoh Kargbo  Student number 2007682 Module code BMHP 5005</dc:title>
  <dc:creator>Student</dc:creator>
  <cp:lastModifiedBy>Momoh</cp:lastModifiedBy>
  <cp:revision>2</cp:revision>
  <dcterms:created xsi:type="dcterms:W3CDTF">2022-03-28T15:46:02Z</dcterms:created>
  <dcterms:modified xsi:type="dcterms:W3CDTF">2022-04-12T09:46:03Z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