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356" r:id="rId6"/>
    <p:sldId id="398" r:id="rId7"/>
    <p:sldId id="304" r:id="rId8"/>
    <p:sldId id="387" r:id="rId9"/>
    <p:sldId id="416" r:id="rId10"/>
    <p:sldId id="417" r:id="rId11"/>
    <p:sldId id="388" r:id="rId12"/>
    <p:sldId id="386" r:id="rId13"/>
    <p:sldId id="389" r:id="rId14"/>
    <p:sldId id="421" r:id="rId15"/>
    <p:sldId id="392" r:id="rId16"/>
    <p:sldId id="390" r:id="rId17"/>
    <p:sldId id="391" r:id="rId18"/>
    <p:sldId id="393" r:id="rId19"/>
    <p:sldId id="397" r:id="rId20"/>
    <p:sldId id="298" r:id="rId21"/>
    <p:sldId id="348" r:id="rId22"/>
    <p:sldId id="383" r:id="rId23"/>
    <p:sldId id="420" r:id="rId24"/>
    <p:sldId id="394" r:id="rId25"/>
    <p:sldId id="373" r:id="rId26"/>
    <p:sldId id="422" r:id="rId27"/>
    <p:sldId id="380" r:id="rId28"/>
    <p:sldId id="424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51" d="100"/>
          <a:sy n="51" d="100"/>
        </p:scale>
        <p:origin x="172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16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Ecuador 1996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ECDDE0C-FBCA-43D0-A320-6424811B17AA}" type="slidenum">
              <a:rPr lang="cy-GB" smtClean="0"/>
              <a:pPr>
                <a:defRPr/>
              </a:pPr>
              <a:t>5</a:t>
            </a:fld>
            <a:endParaRPr lang="cy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Q0g9jEefELk&amp;list=PL448CE8B7BD8F585C&amp;index=1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Living Ancestors and Talking Trees</a:t>
            </a:r>
            <a:br>
              <a:rPr lang="en-GB" sz="4000" b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Indigenous Religions Today 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Prof Bettina E. Schmidt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a typeface="ＭＳ Ｐゴシック" pitchFamily="34" charset="-128"/>
              </a:rPr>
              <a:t>Your lecturer (b.schmidt@uwtsd.ac.uk)  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685800" y="1916832"/>
            <a:ext cx="7772400" cy="4179168"/>
          </a:xfrm>
        </p:spPr>
        <p:txBody>
          <a:bodyPr/>
          <a:lstStyle/>
          <a:p>
            <a:r>
              <a:rPr lang="en-GB" sz="2800" dirty="0">
                <a:ea typeface="ＭＳ Ｐゴシック" pitchFamily="34" charset="-128"/>
              </a:rPr>
              <a:t>Professor of Study of Religions</a:t>
            </a:r>
          </a:p>
          <a:p>
            <a:r>
              <a:rPr lang="en-GB" sz="2800" dirty="0">
                <a:ea typeface="ＭＳ Ｐゴシック" pitchFamily="34" charset="-128"/>
              </a:rPr>
              <a:t>Cultural anthropologist by training </a:t>
            </a:r>
          </a:p>
          <a:p>
            <a:r>
              <a:rPr lang="en-GB" sz="2800" dirty="0">
                <a:ea typeface="ＭＳ Ｐゴシック" pitchFamily="34" charset="-128"/>
              </a:rPr>
              <a:t>Research areas: Mexico, Puerto Rico, New York, Ecuador and Brazil </a:t>
            </a:r>
          </a:p>
          <a:p>
            <a:r>
              <a:rPr lang="en-GB" sz="2800" dirty="0">
                <a:ea typeface="ＭＳ Ｐゴシック" pitchFamily="34" charset="-128"/>
              </a:rPr>
              <a:t>Research topics: religion and identity, ethnicity, gender, migration, and religious experience, spirit possession</a:t>
            </a:r>
          </a:p>
          <a:p>
            <a:r>
              <a:rPr lang="en-GB" sz="2800" dirty="0">
                <a:ea typeface="ＭＳ Ｐゴシック" pitchFamily="34" charset="-128"/>
              </a:rPr>
              <a:t>Room: A45(Arts building), phone: 424912</a:t>
            </a:r>
          </a:p>
          <a:p>
            <a:endParaRPr lang="en-GB" dirty="0">
              <a:ea typeface="ＭＳ Ｐゴシック" pitchFamily="34" charset="-128"/>
            </a:endParaRPr>
          </a:p>
          <a:p>
            <a:endParaRPr lang="en-GB" dirty="0">
              <a:ea typeface="ＭＳ Ｐゴシック" pitchFamily="34" charset="-128"/>
            </a:endParaRPr>
          </a:p>
          <a:p>
            <a:endParaRPr lang="en-GB" dirty="0">
              <a:ea typeface="ＭＳ Ｐゴシック" pitchFamily="34" charset="-12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 pitchFamily="34" charset="-128"/>
              </a:rPr>
              <a:t>Part 1: Introduction </a:t>
            </a:r>
            <a:endParaRPr lang="en-GB" dirty="0"/>
          </a:p>
        </p:txBody>
      </p:sp>
      <p:pic>
        <p:nvPicPr>
          <p:cNvPr id="4" name="Content Placeholder 3" descr="image-710517-galleryV9-rds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371600"/>
            <a:ext cx="6146889" cy="411480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 pitchFamily="34" charset="-128"/>
              </a:rPr>
              <a:t>Content of module  </a:t>
            </a:r>
          </a:p>
        </p:txBody>
      </p:sp>
      <p:sp>
        <p:nvSpPr>
          <p:cNvPr id="18434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overview about a range of beliefs and practices of indigenous people in various parts of the world</a:t>
            </a:r>
          </a:p>
          <a:p>
            <a:r>
              <a:rPr lang="en-GB" dirty="0"/>
              <a:t>Insight into the academic debate about indigenous religions within study of religions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indigenous religions?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Definition: Indigenous religions are usually practised by a small group, follow orally transmitted traditions, and are practiced only in a small part of the world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3250" y="1988840"/>
            <a:ext cx="8001198" cy="3168352"/>
          </a:xfrm>
        </p:spPr>
        <p:txBody>
          <a:bodyPr/>
          <a:lstStyle/>
          <a:p>
            <a:r>
              <a:rPr lang="en-GB" dirty="0"/>
              <a:t>The term </a:t>
            </a:r>
            <a:r>
              <a:rPr lang="en-GB" b="1" dirty="0"/>
              <a:t>indigenous </a:t>
            </a:r>
            <a:r>
              <a:rPr lang="en-GB" dirty="0"/>
              <a:t>can be used for  any </a:t>
            </a:r>
            <a:r>
              <a:rPr lang="en-GB" dirty="0">
                <a:solidFill>
                  <a:srgbClr val="FF0000"/>
                </a:solidFill>
              </a:rPr>
              <a:t>ethnic group </a:t>
            </a:r>
            <a:r>
              <a:rPr lang="en-GB" dirty="0"/>
              <a:t>who inhabit the </a:t>
            </a:r>
            <a:r>
              <a:rPr lang="en-GB" dirty="0">
                <a:solidFill>
                  <a:srgbClr val="FF0000"/>
                </a:solidFill>
              </a:rPr>
              <a:t>geographic</a:t>
            </a:r>
            <a:r>
              <a:rPr lang="en-GB" dirty="0"/>
              <a:t> region with which they have the </a:t>
            </a:r>
            <a:r>
              <a:rPr lang="en-GB" dirty="0">
                <a:solidFill>
                  <a:srgbClr val="FF0000"/>
                </a:solidFill>
              </a:rPr>
              <a:t>earliest historical connection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dirty="0">
                <a:cs typeface="Times New Roman" pitchFamily="18" charset="0"/>
              </a:rPr>
              <a:t>What is indigenous?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sz="2400" dirty="0"/>
              <a:t>A cultural group (and their descendants) who has an historical continuity or association with a given </a:t>
            </a:r>
            <a:r>
              <a:rPr lang="en-GB" sz="2400" dirty="0">
                <a:solidFill>
                  <a:srgbClr val="FF0000"/>
                </a:solidFill>
              </a:rPr>
              <a:t>region</a:t>
            </a:r>
            <a:r>
              <a:rPr lang="en-GB" sz="2400" dirty="0"/>
              <a:t>, and who formerly or currently inhabits the region </a:t>
            </a:r>
          </a:p>
          <a:p>
            <a:pPr lvl="1"/>
            <a:r>
              <a:rPr lang="en-GB" sz="2400" dirty="0"/>
              <a:t> who has maintained at least in part their distinct </a:t>
            </a:r>
            <a:r>
              <a:rPr lang="en-GB" sz="2400" dirty="0">
                <a:solidFill>
                  <a:srgbClr val="FF0000"/>
                </a:solidFill>
              </a:rPr>
              <a:t>cultural and social characteristics</a:t>
            </a:r>
          </a:p>
          <a:p>
            <a:pPr lvl="1"/>
            <a:r>
              <a:rPr lang="en-GB" sz="2400" dirty="0"/>
              <a:t>and </a:t>
            </a:r>
            <a:r>
              <a:rPr lang="en-GB" sz="2400" dirty="0">
                <a:solidFill>
                  <a:srgbClr val="FF0000"/>
                </a:solidFill>
              </a:rPr>
              <a:t>remain differentiated </a:t>
            </a:r>
            <a:r>
              <a:rPr lang="en-GB" sz="2400" dirty="0"/>
              <a:t>from the surrounding populations and dominant culture of the nation-state </a:t>
            </a:r>
          </a:p>
          <a:p>
            <a:r>
              <a:rPr lang="en-GB" sz="2400" dirty="0"/>
              <a:t> </a:t>
            </a:r>
          </a:p>
          <a:p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characteristics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names for indigenous religions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Local religion</a:t>
            </a:r>
          </a:p>
          <a:p>
            <a:r>
              <a:rPr lang="en-GB" sz="2400" dirty="0"/>
              <a:t>Ethnic religion </a:t>
            </a:r>
          </a:p>
          <a:p>
            <a:r>
              <a:rPr lang="en-GB" sz="2400" dirty="0"/>
              <a:t>Traditional religion </a:t>
            </a:r>
          </a:p>
          <a:p>
            <a:r>
              <a:rPr lang="en-GB" sz="2400" dirty="0"/>
              <a:t>Tribal religion </a:t>
            </a:r>
          </a:p>
          <a:p>
            <a:r>
              <a:rPr lang="en-GB" sz="2400" dirty="0"/>
              <a:t>Native religion</a:t>
            </a:r>
          </a:p>
          <a:p>
            <a:r>
              <a:rPr lang="en-GB" sz="2400" dirty="0"/>
              <a:t>‘Primitive’ religion </a:t>
            </a:r>
          </a:p>
          <a:p>
            <a:pPr lvl="1"/>
            <a:r>
              <a:rPr lang="en-GB" sz="2000" dirty="0"/>
              <a:t>-&gt; often used in a pejorative meaning as something inferior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Range of religions across the world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Inuit religion</a:t>
            </a:r>
          </a:p>
          <a:p>
            <a:r>
              <a:rPr lang="en-GB" dirty="0"/>
              <a:t>Maori religion</a:t>
            </a:r>
          </a:p>
          <a:p>
            <a:r>
              <a:rPr lang="en-GB" dirty="0"/>
              <a:t>Australia Aboriginal religion(s)</a:t>
            </a:r>
          </a:p>
          <a:p>
            <a:r>
              <a:rPr lang="en-GB" dirty="0"/>
              <a:t>African tradition religion(s)</a:t>
            </a:r>
          </a:p>
          <a:p>
            <a:pPr lvl="1"/>
            <a:r>
              <a:rPr lang="en-GB" dirty="0"/>
              <a:t>Yoruba, Ewe, </a:t>
            </a:r>
            <a:r>
              <a:rPr lang="en-GB" dirty="0" err="1"/>
              <a:t>Fon</a:t>
            </a:r>
            <a:r>
              <a:rPr lang="en-GB" dirty="0"/>
              <a:t> and many more </a:t>
            </a:r>
          </a:p>
          <a:p>
            <a:r>
              <a:rPr lang="en-GB" dirty="0"/>
              <a:t>Native American religions</a:t>
            </a:r>
          </a:p>
          <a:p>
            <a:pPr lvl="1"/>
            <a:r>
              <a:rPr lang="en-GB" dirty="0"/>
              <a:t>Maya, </a:t>
            </a:r>
            <a:r>
              <a:rPr lang="en-GB" dirty="0" err="1"/>
              <a:t>Gurarani</a:t>
            </a:r>
            <a:r>
              <a:rPr lang="en-GB" dirty="0"/>
              <a:t>, Hopi and many more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Geographical distribution of religions</a:t>
            </a:r>
          </a:p>
        </p:txBody>
      </p:sp>
      <p:pic>
        <p:nvPicPr>
          <p:cNvPr id="7" name="Content Placeholder 6" descr="map_world_religions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419113"/>
            <a:ext cx="7592786" cy="411480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Geographical Distribution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Africa</a:t>
            </a:r>
          </a:p>
          <a:p>
            <a:r>
              <a:rPr lang="en-GB" dirty="0"/>
              <a:t>South America, in particular the Amazon </a:t>
            </a:r>
          </a:p>
          <a:p>
            <a:r>
              <a:rPr lang="en-GB" dirty="0"/>
              <a:t>North America, in particular the Artic region</a:t>
            </a:r>
          </a:p>
          <a:p>
            <a:r>
              <a:rPr lang="en-GB" dirty="0"/>
              <a:t>Australia, in particular the Northern Territories</a:t>
            </a:r>
          </a:p>
          <a:p>
            <a:r>
              <a:rPr lang="en-GB" dirty="0"/>
              <a:t>Asia, in particular the Northern area</a:t>
            </a:r>
          </a:p>
        </p:txBody>
      </p:sp>
    </p:spTree>
    <p:extLst>
      <p:ext uri="{BB962C8B-B14F-4D97-AF65-F5344CB8AC3E}">
        <p14:creationId xmlns:p14="http://schemas.microsoft.com/office/powerpoint/2010/main" val="21607272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Small numbers of believers </a:t>
            </a:r>
          </a:p>
          <a:p>
            <a:r>
              <a:rPr lang="en-GB" dirty="0"/>
              <a:t>But many variations of specific beliefs and practices </a:t>
            </a:r>
          </a:p>
          <a:p>
            <a:r>
              <a:rPr lang="en-GB" dirty="0"/>
              <a:t>Nonetheless, some common elements recognizable 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Short statement about indigenous religions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2"/>
              </a:rPr>
              <a:t>YouTube Clip about indigenous religions</a:t>
            </a:r>
            <a:endParaRPr lang="en-GB" dirty="0"/>
          </a:p>
          <a:p>
            <a:pPr lvl="1"/>
            <a:r>
              <a:rPr lang="en-GB" dirty="0"/>
              <a:t>App. 5 minutes, refers in particular to the traditional Inuit religion (</a:t>
            </a:r>
            <a:r>
              <a:rPr lang="en-GB" dirty="0" err="1"/>
              <a:t>Sedna</a:t>
            </a:r>
            <a:r>
              <a:rPr lang="en-GB" dirty="0"/>
              <a:t>)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features: </a:t>
            </a:r>
          </a:p>
          <a:p>
            <a:pPr lvl="1"/>
            <a:r>
              <a:rPr lang="en-GB" dirty="0"/>
              <a:t>Worldview</a:t>
            </a:r>
          </a:p>
          <a:p>
            <a:pPr lvl="1"/>
            <a:r>
              <a:rPr lang="en-GB" dirty="0"/>
              <a:t>God/Goddess possible </a:t>
            </a:r>
          </a:p>
          <a:p>
            <a:pPr lvl="1"/>
            <a:r>
              <a:rPr lang="en-GB" dirty="0"/>
              <a:t>Mythology as means of education  </a:t>
            </a:r>
          </a:p>
          <a:p>
            <a:pPr lvl="1"/>
            <a:r>
              <a:rPr lang="en-GB" dirty="0"/>
              <a:t>Link to kinship / family </a:t>
            </a:r>
          </a:p>
          <a:p>
            <a:pPr lvl="1"/>
            <a:r>
              <a:rPr lang="en-GB" dirty="0"/>
              <a:t>Link to environment </a:t>
            </a:r>
          </a:p>
          <a:p>
            <a:pPr lvl="1"/>
            <a:r>
              <a:rPr lang="en-GB" dirty="0"/>
              <a:t>Others? 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module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will be on Africa and America </a:t>
            </a:r>
          </a:p>
          <a:p>
            <a:r>
              <a:rPr lang="en-GB" dirty="0"/>
              <a:t>But concepts and discussions can be applied to other indigenous religions worldwide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2: Module </a:t>
            </a:r>
          </a:p>
        </p:txBody>
      </p:sp>
      <p:pic>
        <p:nvPicPr>
          <p:cNvPr id="6" name="Content Placeholder 5" descr="image-710525-galleryV9-fqj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371600"/>
            <a:ext cx="6179470" cy="4114800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1143000"/>
          </a:xfrm>
        </p:spPr>
        <p:txBody>
          <a:bodyPr/>
          <a:lstStyle/>
          <a:p>
            <a:r>
              <a:rPr lang="cy-GB" dirty="0">
                <a:ea typeface="ＭＳ Ｐゴシック" pitchFamily="34" charset="-128"/>
              </a:rPr>
              <a:t>Module  overview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1484784"/>
            <a:ext cx="7772400" cy="4248472"/>
          </a:xfrm>
        </p:spPr>
        <p:txBody>
          <a:bodyPr/>
          <a:lstStyle/>
          <a:p>
            <a:r>
              <a:rPr lang="en-GB" sz="2400" dirty="0"/>
              <a:t>Week 1 	</a:t>
            </a:r>
            <a:r>
              <a:rPr lang="en-GB" sz="2400" b="1" dirty="0"/>
              <a:t>Introduction </a:t>
            </a:r>
            <a:endParaRPr lang="en-GB" sz="2400" dirty="0"/>
          </a:p>
          <a:p>
            <a:pPr marL="400050" lvl="1" indent="0">
              <a:buNone/>
            </a:pPr>
            <a:r>
              <a:rPr lang="en-GB" sz="2000" b="1" dirty="0"/>
              <a:t>		- What are Indigenous Religions?</a:t>
            </a:r>
          </a:p>
          <a:p>
            <a:pPr marL="800100" lvl="2" indent="0">
              <a:buNone/>
            </a:pPr>
            <a:r>
              <a:rPr lang="en-GB" sz="1600" b="1" dirty="0"/>
              <a:t> 		-  </a:t>
            </a:r>
            <a:r>
              <a:rPr lang="en-GB" sz="2000" b="1" dirty="0"/>
              <a:t>Common features of African Tradition 			Religions</a:t>
            </a:r>
          </a:p>
          <a:p>
            <a:pPr marL="800100" lvl="2" indent="0">
              <a:buNone/>
            </a:pPr>
            <a:r>
              <a:rPr lang="en-GB" sz="2000" b="1" dirty="0"/>
              <a:t>		- </a:t>
            </a:r>
            <a:r>
              <a:rPr lang="en-GB" sz="1600" b="1" dirty="0"/>
              <a:t> </a:t>
            </a:r>
            <a:r>
              <a:rPr lang="en-GB" sz="2000" b="1" dirty="0"/>
              <a:t>Common features of  American Indigenous 			Religions</a:t>
            </a:r>
            <a:endParaRPr lang="en-GB" sz="2000" dirty="0"/>
          </a:p>
          <a:p>
            <a:r>
              <a:rPr lang="en-GB" sz="2400" dirty="0"/>
              <a:t>Week 2 	</a:t>
            </a:r>
            <a:r>
              <a:rPr lang="en-GB" sz="2400" b="1" dirty="0"/>
              <a:t>Concepts</a:t>
            </a:r>
          </a:p>
          <a:p>
            <a:pPr marL="457200" lvl="1" indent="0">
              <a:buNone/>
            </a:pPr>
            <a:r>
              <a:rPr lang="en-GB" sz="2000" b="1" dirty="0"/>
              <a:t>		-  Animated Objects: </a:t>
            </a:r>
            <a:r>
              <a:rPr lang="en-GB" sz="2000" b="1" dirty="0" err="1"/>
              <a:t>Katchinas</a:t>
            </a:r>
            <a:endParaRPr lang="en-GB" sz="2000" b="1" dirty="0"/>
          </a:p>
          <a:p>
            <a:pPr marL="457200" lvl="1" indent="0">
              <a:buNone/>
            </a:pPr>
            <a:r>
              <a:rPr lang="en-GB" sz="2000" b="1" dirty="0"/>
              <a:t>		- Animated Objects: Fetishism </a:t>
            </a:r>
          </a:p>
          <a:p>
            <a:pPr marL="457200" lvl="1" indent="0">
              <a:buNone/>
            </a:pPr>
            <a:r>
              <a:rPr lang="en-GB" sz="2000" b="1" dirty="0"/>
              <a:t>		- community based religion: Potlatch</a:t>
            </a:r>
          </a:p>
          <a:p>
            <a:pPr marL="457200" lvl="1" indent="0">
              <a:buNone/>
            </a:pPr>
            <a:r>
              <a:rPr lang="en-GB" sz="2000" b="1" dirty="0"/>
              <a:t>		- dealing with spirits: shamanism </a:t>
            </a:r>
          </a:p>
          <a:p>
            <a:pPr marL="457200" lvl="1" indent="0">
              <a:buNone/>
            </a:pPr>
            <a:endParaRPr lang="en-GB" sz="2000" b="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ea typeface="ＭＳ Ｐゴシック" pitchFamily="34" charset="-128"/>
              </a:rPr>
              <a:t>Module overview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28800"/>
            <a:ext cx="7772400" cy="4467200"/>
          </a:xfrm>
        </p:spPr>
        <p:txBody>
          <a:bodyPr>
            <a:normAutofit/>
          </a:bodyPr>
          <a:lstStyle/>
          <a:p>
            <a:r>
              <a:rPr lang="en-GB" sz="2400" dirty="0"/>
              <a:t>Week 3     </a:t>
            </a:r>
            <a:r>
              <a:rPr lang="en-GB" sz="2400" b="1" dirty="0"/>
              <a:t>Responses to Colonialism and 				Modernity</a:t>
            </a:r>
          </a:p>
          <a:p>
            <a:pPr marL="457200" lvl="1" indent="0">
              <a:buNone/>
            </a:pPr>
            <a:r>
              <a:rPr lang="en-GB" sz="2000" b="1" dirty="0"/>
              <a:t> 		-  African witchcraft </a:t>
            </a:r>
          </a:p>
          <a:p>
            <a:pPr marL="457200" lvl="1" indent="0">
              <a:buNone/>
            </a:pPr>
            <a:r>
              <a:rPr lang="en-GB" sz="2000" b="1" dirty="0"/>
              <a:t>		- Mami </a:t>
            </a:r>
            <a:r>
              <a:rPr lang="en-GB" sz="2000" b="1" dirty="0" err="1"/>
              <a:t>Wata</a:t>
            </a:r>
            <a:r>
              <a:rPr lang="en-GB" sz="2000" b="1" dirty="0"/>
              <a:t> and the creation of a new entity   </a:t>
            </a:r>
          </a:p>
          <a:p>
            <a:pPr marL="400050" lvl="1" indent="0">
              <a:buNone/>
            </a:pPr>
            <a:r>
              <a:rPr lang="en-GB" sz="2000" b="1" dirty="0"/>
              <a:t>		- Ghost Dance Movement </a:t>
            </a:r>
          </a:p>
          <a:p>
            <a:pPr marL="400050" lvl="1" indent="0">
              <a:buNone/>
            </a:pPr>
            <a:r>
              <a:rPr lang="en-GB" sz="2400" dirty="0"/>
              <a:t>Week 4</a:t>
            </a:r>
            <a:r>
              <a:rPr lang="en-GB" sz="2400" b="1" dirty="0"/>
              <a:t>	</a:t>
            </a:r>
            <a:r>
              <a:rPr lang="en-GB" b="1" dirty="0"/>
              <a:t> </a:t>
            </a:r>
            <a:r>
              <a:rPr lang="en-GB" sz="2400" b="1" dirty="0"/>
              <a:t>Impact of Christianity  	</a:t>
            </a:r>
            <a:endParaRPr lang="cy-GB" sz="2400" b="1" dirty="0"/>
          </a:p>
          <a:p>
            <a:pPr marL="457200" lvl="1" indent="0">
              <a:buNone/>
            </a:pPr>
            <a:r>
              <a:rPr lang="en-GB" sz="2000" b="1" dirty="0"/>
              <a:t> 		</a:t>
            </a:r>
            <a:r>
              <a:rPr lang="en-GB" sz="2000" dirty="0"/>
              <a:t>- </a:t>
            </a:r>
            <a:r>
              <a:rPr lang="en-GB" sz="2000" b="1" dirty="0"/>
              <a:t>The God Controversy </a:t>
            </a:r>
          </a:p>
          <a:p>
            <a:pPr marL="400050" lvl="1" indent="0">
              <a:buNone/>
            </a:pPr>
            <a:r>
              <a:rPr lang="en-GB" sz="2000" b="1" dirty="0"/>
              <a:t>		- Why study </a:t>
            </a:r>
            <a:r>
              <a:rPr lang="en-GB" sz="2000" b="1"/>
              <a:t>idengenous </a:t>
            </a:r>
            <a:r>
              <a:rPr lang="en-GB" sz="2000" b="1" dirty="0"/>
              <a:t>religions today? 	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Books in the library  </a:t>
            </a:r>
          </a:p>
          <a:p>
            <a:pPr lvl="1"/>
            <a:r>
              <a:rPr lang="en-GB" dirty="0"/>
              <a:t>e.g. the first core reading: </a:t>
            </a:r>
          </a:p>
          <a:p>
            <a:pPr lvl="2"/>
            <a:r>
              <a:rPr lang="en-GB" dirty="0" err="1"/>
              <a:t>Olupona</a:t>
            </a:r>
            <a:r>
              <a:rPr lang="en-GB" dirty="0"/>
              <a:t>, J. K., </a:t>
            </a:r>
            <a:r>
              <a:rPr lang="en-GB" i="1" dirty="0"/>
              <a:t>African Religions: A Very Short Introduction</a:t>
            </a:r>
            <a:r>
              <a:rPr lang="en-GB" dirty="0"/>
              <a:t> (Oxford: Oxford University Press, 2014). [several copies in the library] </a:t>
            </a:r>
          </a:p>
          <a:p>
            <a:r>
              <a:rPr lang="en-GB" dirty="0"/>
              <a:t>Journal articles via </a:t>
            </a:r>
            <a:r>
              <a:rPr lang="en-GB" dirty="0" err="1"/>
              <a:t>JStor</a:t>
            </a:r>
            <a:r>
              <a:rPr lang="en-GB" dirty="0"/>
              <a:t> and other databases (check library catalogue)</a:t>
            </a:r>
          </a:p>
          <a:p>
            <a:r>
              <a:rPr lang="en-GB" dirty="0"/>
              <a:t>E-resources </a:t>
            </a:r>
          </a:p>
          <a:p>
            <a:pPr lvl="1"/>
            <a:r>
              <a:rPr lang="en-GB" dirty="0"/>
              <a:t>Check links on </a:t>
            </a:r>
            <a:r>
              <a:rPr lang="en-GB" dirty="0" err="1"/>
              <a:t>Moodle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E-Resources on Moodle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Links to websites of indigenous organizations </a:t>
            </a:r>
          </a:p>
          <a:p>
            <a:r>
              <a:rPr lang="en-GB" dirty="0"/>
              <a:t>Links to YouTube clips with interviews of worshippers and academics </a:t>
            </a:r>
          </a:p>
          <a:p>
            <a:r>
              <a:rPr lang="en-GB" dirty="0"/>
              <a:t>Links to documentaries about indigenous traditions (from YouTube)</a:t>
            </a:r>
          </a:p>
        </p:txBody>
      </p:sp>
    </p:spTree>
    <p:extLst>
      <p:ext uri="{BB962C8B-B14F-4D97-AF65-F5344CB8AC3E}">
        <p14:creationId xmlns:p14="http://schemas.microsoft.com/office/powerpoint/2010/main" val="9177703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ESSENTIAL READINGS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Cox, J.L., </a:t>
            </a:r>
            <a:r>
              <a:rPr lang="en-GB" sz="2800" i="1" dirty="0"/>
              <a:t>From Primitive to Indigenous: The Academic Study of Indigenous Religions </a:t>
            </a:r>
            <a:r>
              <a:rPr lang="en-GB" sz="2800" dirty="0"/>
              <a:t>(London: </a:t>
            </a:r>
            <a:r>
              <a:rPr lang="en-GB" sz="2800" dirty="0" err="1"/>
              <a:t>Ashgate</a:t>
            </a:r>
            <a:r>
              <a:rPr lang="en-GB" sz="2800" dirty="0"/>
              <a:t>, 2007).</a:t>
            </a:r>
          </a:p>
          <a:p>
            <a:r>
              <a:rPr lang="en-GB" sz="2800" dirty="0"/>
              <a:t>Harvey, G. (ed.),</a:t>
            </a:r>
            <a:r>
              <a:rPr lang="en-GB" sz="2800" i="1" dirty="0"/>
              <a:t> Indigenous Religion: A Companion</a:t>
            </a:r>
            <a:r>
              <a:rPr lang="en-GB" sz="2800" dirty="0"/>
              <a:t> (London: Continuum, 2000).  </a:t>
            </a:r>
          </a:p>
          <a:p>
            <a:r>
              <a:rPr lang="en-GB" sz="2800" dirty="0"/>
              <a:t>Harvey, G. (ed.), </a:t>
            </a:r>
            <a:r>
              <a:rPr lang="en-GB" sz="2800" i="1" dirty="0"/>
              <a:t>Readings in Indigenous Religions</a:t>
            </a:r>
            <a:r>
              <a:rPr lang="en-GB" sz="2800" dirty="0"/>
              <a:t> (London: Continuum, 2002).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Presentation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5800" y="1752600"/>
            <a:ext cx="7772400" cy="4343400"/>
          </a:xfrm>
        </p:spPr>
        <p:txBody>
          <a:bodyPr/>
          <a:lstStyle/>
          <a:p>
            <a:pPr lvl="0"/>
            <a:r>
              <a:rPr lang="en-GB" sz="2400" dirty="0"/>
              <a:t>A Poster Presentation (25%) to be submitted via </a:t>
            </a:r>
            <a:r>
              <a:rPr lang="en-GB" sz="2400" b="1" dirty="0"/>
              <a:t>Turnitin before 9 a.m. on 23rd May 2022 and presented in class on the same day </a:t>
            </a:r>
            <a:endParaRPr lang="en-GB" sz="2400" dirty="0"/>
          </a:p>
          <a:p>
            <a:pPr lvl="1"/>
            <a:r>
              <a:rPr lang="en-GB" sz="2000" dirty="0"/>
              <a:t>Include also a bibliography of used material (e.g., as handout)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BD974-F98C-4B5D-93A8-5D2ED2D1A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 class on 23</a:t>
            </a:r>
            <a:r>
              <a:rPr lang="en-GB" baseline="30000" dirty="0"/>
              <a:t>rd</a:t>
            </a:r>
            <a:r>
              <a:rPr lang="en-GB" dirty="0"/>
              <a:t> May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FC344-1715-4D5E-BA45-434C9315CB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8 minutes plus 5 minutes discussion </a:t>
            </a:r>
          </a:p>
          <a:p>
            <a:pPr lvl="1"/>
            <a:r>
              <a:rPr lang="en-GB" dirty="0"/>
              <a:t>presentation has to be uploaded on Moodle the day </a:t>
            </a:r>
            <a:r>
              <a:rPr lang="en-GB" u="sng" dirty="0"/>
              <a:t>before</a:t>
            </a:r>
            <a:r>
              <a:rPr lang="en-GB" dirty="0"/>
              <a:t> the presentation </a:t>
            </a:r>
          </a:p>
          <a:p>
            <a:r>
              <a:rPr lang="en-GB" u="sng" dirty="0"/>
              <a:t>Topic: </a:t>
            </a:r>
            <a:r>
              <a:rPr lang="en-GB" dirty="0"/>
              <a:t>Describe the features of one indigenous religion of your choice and assess its place in the 21</a:t>
            </a:r>
            <a:r>
              <a:rPr lang="en-GB" baseline="30000" dirty="0"/>
              <a:t>st</a:t>
            </a:r>
            <a:r>
              <a:rPr lang="en-GB" dirty="0"/>
              <a:t> century.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9919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Essay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critical assessment</a:t>
            </a:r>
            <a:r>
              <a:rPr lang="en-GB" dirty="0"/>
              <a:t> (essay) of 3750 words (75%) of the selected indigenous religion in relation to the academic debate (topic to be agreed in assessment workshop) to be submitted via </a:t>
            </a:r>
            <a:r>
              <a:rPr lang="en-GB" b="1" dirty="0"/>
              <a:t>Turnitin before 12 (noon) on 31 May 2022.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CE1BA-9325-4996-9A19-BF4295F95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quiz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43219-BD0D-4916-8D5D-CD23E66CE4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part of the assessment </a:t>
            </a:r>
          </a:p>
          <a:p>
            <a:r>
              <a:rPr lang="en-GB" dirty="0"/>
              <a:t>Just to check what you have </a:t>
            </a:r>
            <a:r>
              <a:rPr lang="en-GB"/>
              <a:t>learnt from </a:t>
            </a:r>
            <a:r>
              <a:rPr lang="en-GB" dirty="0"/>
              <a:t>the preparation reading </a:t>
            </a:r>
          </a:p>
        </p:txBody>
      </p:sp>
    </p:spTree>
    <p:extLst>
      <p:ext uri="{BB962C8B-B14F-4D97-AF65-F5344CB8AC3E}">
        <p14:creationId xmlns:p14="http://schemas.microsoft.com/office/powerpoint/2010/main" val="38361458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1362</TotalTime>
  <Words>884</Words>
  <Application>Microsoft Office PowerPoint</Application>
  <PresentationFormat>On-screen Show (4:3)</PresentationFormat>
  <Paragraphs>114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Myriad Pro</vt:lpstr>
      <vt:lpstr>20140311PresentationUWTSDTemplate</vt:lpstr>
      <vt:lpstr>Living Ancestors and Talking Trees Indigenous Religions Today </vt:lpstr>
      <vt:lpstr>Your lecturer (b.schmidt@uwtsd.ac.uk)  </vt:lpstr>
      <vt:lpstr>Part 1: Introduction </vt:lpstr>
      <vt:lpstr>Content of module  </vt:lpstr>
      <vt:lpstr>What are indigenous religions? </vt:lpstr>
      <vt:lpstr>What is indigenous?</vt:lpstr>
      <vt:lpstr>Common characteristics</vt:lpstr>
      <vt:lpstr>Other names for indigenous religions</vt:lpstr>
      <vt:lpstr>Range of religions across the world </vt:lpstr>
      <vt:lpstr>Geographical distribution of religions</vt:lpstr>
      <vt:lpstr>Geographical Distribution </vt:lpstr>
      <vt:lpstr>PowerPoint Presentation</vt:lpstr>
      <vt:lpstr>Short statement about indigenous religions </vt:lpstr>
      <vt:lpstr>Discussion </vt:lpstr>
      <vt:lpstr>This module </vt:lpstr>
      <vt:lpstr>Part 2: Module </vt:lpstr>
      <vt:lpstr>Module  overview</vt:lpstr>
      <vt:lpstr>Module overview 2</vt:lpstr>
      <vt:lpstr>Resources </vt:lpstr>
      <vt:lpstr>E-Resources on Moodle </vt:lpstr>
      <vt:lpstr>ESSENTIAL READINGS</vt:lpstr>
      <vt:lpstr>1. Presentation </vt:lpstr>
      <vt:lpstr>In class on 23rd May </vt:lpstr>
      <vt:lpstr>2. Essay </vt:lpstr>
      <vt:lpstr>Short quiz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Bettina Schmidt</cp:lastModifiedBy>
  <cp:revision>193</cp:revision>
  <cp:lastPrinted>2017-03-06T16:11:16Z</cp:lastPrinted>
  <dcterms:created xsi:type="dcterms:W3CDTF">2015-04-14T15:21:28Z</dcterms:created>
  <dcterms:modified xsi:type="dcterms:W3CDTF">2022-03-03T11:47:23Z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