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64" r:id="rId2"/>
    <p:sldId id="276" r:id="rId3"/>
    <p:sldId id="267" r:id="rId4"/>
    <p:sldId id="277" r:id="rId5"/>
    <p:sldId id="270" r:id="rId6"/>
    <p:sldId id="269" r:id="rId7"/>
    <p:sldId id="273" r:id="rId8"/>
    <p:sldId id="272" r:id="rId9"/>
    <p:sldId id="278" r:id="rId10"/>
    <p:sldId id="271" r:id="rId11"/>
    <p:sldId id="275" r:id="rId12"/>
    <p:sldId id="256" r:id="rId13"/>
    <p:sldId id="260" r:id="rId14"/>
    <p:sldId id="274" r:id="rId15"/>
    <p:sldId id="279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21"/>
    <p:restoredTop sz="94629"/>
  </p:normalViewPr>
  <p:slideViewPr>
    <p:cSldViewPr snapToGrid="0" snapToObjects="1">
      <p:cViewPr>
        <p:scale>
          <a:sx n="129" d="100"/>
          <a:sy n="129" d="100"/>
        </p:scale>
        <p:origin x="312" y="7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theme" Target="theme/theme1.xml"/><Relationship Id="rId21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notesMaster" Target="notesMasters/notesMaster1.xml"/><Relationship Id="rId18" Type="http://schemas.openxmlformats.org/officeDocument/2006/relationships/presProps" Target="presProps.xml"/><Relationship Id="rId1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8E42D7D-2A15-F54E-848B-E90FDA7D2124}" type="datetimeFigureOut">
              <a:rPr lang="en-US" smtClean="0"/>
              <a:t>12/14/17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52E14C-26B7-974D-882F-46CB621AC6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688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http://</a:t>
            </a:r>
            <a:r>
              <a:rPr lang="en-US" dirty="0" err="1" smtClean="0"/>
              <a:t>ec.europa.eu</a:t>
            </a:r>
            <a:r>
              <a:rPr lang="en-US" dirty="0" smtClean="0"/>
              <a:t>/justice/data-protection/files/factsheets/</a:t>
            </a:r>
            <a:r>
              <a:rPr lang="en-US" dirty="0" err="1" smtClean="0"/>
              <a:t>factsheet_data_protection_en.pdf</a:t>
            </a:r>
            <a:r>
              <a:rPr lang="en-US" dirty="0" smtClean="0"/>
              <a:t>.   “</a:t>
            </a:r>
            <a:r>
              <a:rPr lang="en-US" dirty="0" smtClean="0"/>
              <a:t>erasure or blocking of data the processing of which does not comply with the provisions of this Directive, in particular because of the incomplete or inaccurate nature of the data; </a:t>
            </a:r>
          </a:p>
          <a:p>
            <a:r>
              <a:rPr lang="en-US" dirty="0" smtClean="0"/>
              <a:t>“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52E14C-26B7-974D-882F-46CB621AC68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21860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52E14C-26B7-974D-882F-46CB621AC688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52E14C-26B7-974D-882F-46CB621AC688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4102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 Are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 Area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12/14/17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GB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12/14/17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Quarter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12/14/17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1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g"/><Relationship Id="rId3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4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png"/><Relationship Id="rId3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png"/><Relationship Id="rId3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4" Type="http://schemas.openxmlformats.org/officeDocument/2006/relationships/image" Target="../media/image11.jp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4" Type="http://schemas.openxmlformats.org/officeDocument/2006/relationships/image" Target="../media/image3.jpg"/><Relationship Id="rId5" Type="http://schemas.openxmlformats.org/officeDocument/2006/relationships/image" Target="../media/image12.jpg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Relationship Id="rId3" Type="http://schemas.openxmlformats.org/officeDocument/2006/relationships/image" Target="../media/image13.jp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Relationship Id="rId3" Type="http://schemas.openxmlformats.org/officeDocument/2006/relationships/image" Target="../media/image14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Relationship Id="rId3" Type="http://schemas.openxmlformats.org/officeDocument/2006/relationships/image" Target="../media/image15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ec.europa.eu/justice/data-protection/files/factsheets/factsheet_data_protection_en.pdf" TargetMode="External"/><Relationship Id="rId4" Type="http://schemas.openxmlformats.org/officeDocument/2006/relationships/hyperlink" Target="https://images.google.com/" TargetMode="External"/><Relationship Id="rId5" Type="http://schemas.openxmlformats.org/officeDocument/2006/relationships/hyperlink" Target="http://moodle.uwtsd.ac.uk/course/view.php?id=1641" TargetMode="External"/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0FC0572-130D-8646-BBAD-7F7B25DB8C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8277" y="650143"/>
            <a:ext cx="5845996" cy="1065087"/>
          </a:xfrm>
        </p:spPr>
        <p:txBody>
          <a:bodyPr>
            <a:noAutofit/>
          </a:bodyPr>
          <a:lstStyle/>
          <a:p>
            <a:r>
              <a:rPr lang="en-GB" sz="4800" dirty="0" smtClean="0"/>
              <a:t>Anthropology </a:t>
            </a:r>
            <a:r>
              <a:rPr lang="en-GB" sz="4800" baseline="30000" dirty="0" smtClean="0"/>
              <a:t>©</a:t>
            </a:r>
            <a:endParaRPr lang="en-US" sz="48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xmlns="" id="{B3088829-5988-0C42-8A8D-57AA74940E8A}"/>
              </a:ext>
            </a:extLst>
          </p:cNvPr>
          <p:cNvSpPr txBox="1">
            <a:spLocks/>
          </p:cNvSpPr>
          <p:nvPr/>
        </p:nvSpPr>
        <p:spPr>
          <a:xfrm>
            <a:off x="2958958" y="5095981"/>
            <a:ext cx="4139503" cy="8185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20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7051" y="2461371"/>
            <a:ext cx="3886025" cy="1650117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757407" y="4865148"/>
            <a:ext cx="694773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should </a:t>
            </a:r>
            <a:r>
              <a:rPr lang="en-GB" sz="2400" dirty="0" smtClean="0"/>
              <a:t>Anthropology© </a:t>
            </a:r>
            <a:r>
              <a:rPr lang="en-GB" sz="2400" dirty="0"/>
              <a:t>be a closed database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7264380" y="6488668"/>
            <a:ext cx="5136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Kenny Lewis: 1402103@student.uwtsd.ac.uk</a:t>
            </a:r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0" y="6407571"/>
            <a:ext cx="16017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Key debates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144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69" y="818322"/>
            <a:ext cx="3887787" cy="722243"/>
          </a:xfrm>
        </p:spPr>
        <p:txBody>
          <a:bodyPr/>
          <a:lstStyle/>
          <a:p>
            <a:r>
              <a:rPr lang="en-US" dirty="0" smtClean="0"/>
              <a:t>Licensed activity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64124" y="2305878"/>
            <a:ext cx="6531597" cy="2673626"/>
          </a:xfrm>
        </p:spPr>
        <p:txBody>
          <a:bodyPr>
            <a:normAutofit/>
          </a:bodyPr>
          <a:lstStyle/>
          <a:p>
            <a:endParaRPr lang="en-US" dirty="0" smtClean="0"/>
          </a:p>
          <a:p>
            <a:r>
              <a:rPr lang="en-US" dirty="0"/>
              <a:t>Indigenous Knowledge</a:t>
            </a:r>
            <a:r>
              <a:rPr lang="en-US" baseline="30000" dirty="0"/>
              <a:t>©</a:t>
            </a:r>
          </a:p>
          <a:p>
            <a:r>
              <a:rPr lang="en-US" dirty="0" smtClean="0"/>
              <a:t>Participant Observation</a:t>
            </a:r>
            <a:r>
              <a:rPr lang="en-US" baseline="30000" dirty="0" smtClean="0"/>
              <a:t>©</a:t>
            </a:r>
            <a:r>
              <a:rPr lang="en-US" dirty="0" smtClean="0"/>
              <a:t> (methods and practices)</a:t>
            </a:r>
            <a:endParaRPr lang="en-US" baseline="30000" dirty="0" smtClean="0"/>
          </a:p>
          <a:p>
            <a:r>
              <a:rPr lang="en-US" dirty="0" smtClean="0"/>
              <a:t>Application of theory</a:t>
            </a:r>
            <a:r>
              <a:rPr lang="en-US" baseline="30000" dirty="0" smtClean="0"/>
              <a:t>©</a:t>
            </a:r>
          </a:p>
          <a:p>
            <a:r>
              <a:rPr lang="en-US" dirty="0" smtClean="0"/>
              <a:t>Images</a:t>
            </a:r>
            <a:r>
              <a:rPr lang="en-US" baseline="30000" dirty="0" smtClean="0"/>
              <a:t>©</a:t>
            </a:r>
          </a:p>
          <a:p>
            <a:r>
              <a:rPr lang="en-US" dirty="0" smtClean="0"/>
              <a:t>Intellectual Property</a:t>
            </a:r>
            <a:r>
              <a:rPr lang="en-US" baseline="30000" dirty="0" smtClean="0"/>
              <a:t>©</a:t>
            </a:r>
          </a:p>
        </p:txBody>
      </p:sp>
    </p:spTree>
    <p:extLst>
      <p:ext uri="{BB962C8B-B14F-4D97-AF65-F5344CB8AC3E}">
        <p14:creationId xmlns:p14="http://schemas.microsoft.com/office/powerpoint/2010/main" val="653651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47013" y="160638"/>
            <a:ext cx="4429722" cy="1281670"/>
          </a:xfrm>
        </p:spPr>
        <p:txBody>
          <a:bodyPr/>
          <a:lstStyle/>
          <a:p>
            <a:r>
              <a:rPr lang="en-US" dirty="0" smtClean="0"/>
              <a:t>Two main reasons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30116" y="4401834"/>
            <a:ext cx="6728592" cy="1847853"/>
          </a:xfrm>
        </p:spPr>
        <p:txBody>
          <a:bodyPr/>
          <a:lstStyle/>
          <a:p>
            <a:r>
              <a:rPr lang="en-US" smtClean="0"/>
              <a:t>The </a:t>
            </a:r>
            <a:r>
              <a:rPr lang="en-US" dirty="0" smtClean="0"/>
              <a:t>first involves the right to be forgotten</a:t>
            </a:r>
          </a:p>
          <a:p>
            <a:r>
              <a:rPr lang="en-US" dirty="0" smtClean="0"/>
              <a:t>The second involves the notion of proprietary data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62102" y="1870373"/>
            <a:ext cx="3810000" cy="23876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4754" y="1798443"/>
            <a:ext cx="4050336" cy="25314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58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56213" y="2229678"/>
            <a:ext cx="1114770" cy="1905000"/>
          </a:xfrm>
        </p:spPr>
        <p:txBody>
          <a:bodyPr>
            <a:normAutofit/>
          </a:bodyPr>
          <a:lstStyle/>
          <a:p>
            <a:r>
              <a:rPr lang="en-US" sz="1000" dirty="0" smtClean="0"/>
              <a:t>First reason</a:t>
            </a:r>
            <a:endParaRPr lang="en-US" sz="1000" dirty="0"/>
          </a:p>
        </p:txBody>
      </p:sp>
    </p:spTree>
    <p:extLst>
      <p:ext uri="{BB962C8B-B14F-4D97-AF65-F5344CB8AC3E}">
        <p14:creationId xmlns:p14="http://schemas.microsoft.com/office/powerpoint/2010/main" val="60503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3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827" r="10797"/>
          <a:stretch/>
        </p:blipFill>
        <p:spPr>
          <a:xfrm>
            <a:off x="6042352" y="436384"/>
            <a:ext cx="5357832" cy="4065063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9281" y="436384"/>
            <a:ext cx="3643674" cy="696074"/>
          </a:xfrm>
        </p:spPr>
        <p:txBody>
          <a:bodyPr>
            <a:normAutofit/>
          </a:bodyPr>
          <a:lstStyle/>
          <a:p>
            <a:r>
              <a:rPr lang="en-US" sz="2800" dirty="0" smtClean="0"/>
              <a:t>What is it?</a:t>
            </a:r>
            <a:endParaRPr lang="en-US" sz="2800" dirty="0"/>
          </a:p>
        </p:txBody>
      </p:sp>
      <p:sp>
        <p:nvSpPr>
          <p:cNvPr id="3" name="TextBox 2"/>
          <p:cNvSpPr txBox="1"/>
          <p:nvPr/>
        </p:nvSpPr>
        <p:spPr>
          <a:xfrm>
            <a:off x="149281" y="5375396"/>
            <a:ext cx="43643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data protection laws are intended to secure ‘potentially damaging’, private information about individuals.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149281" y="3436395"/>
            <a:ext cx="324398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/>
              <a:t>Applications can be made to google to remove data.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042352" y="4761625"/>
            <a:ext cx="5357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Should Anthropologists Advocate for the dead who never gave </a:t>
            </a:r>
            <a:r>
              <a:rPr lang="en-US" dirty="0" smtClean="0"/>
              <a:t>permission? </a:t>
            </a:r>
            <a:r>
              <a:rPr lang="en-US" dirty="0"/>
              <a:t>(did</a:t>
            </a:r>
            <a:r>
              <a:rPr lang="en-GB" dirty="0"/>
              <a:t> not</a:t>
            </a:r>
            <a:r>
              <a:rPr lang="en-US" dirty="0"/>
              <a:t> comprehend </a:t>
            </a:r>
            <a:r>
              <a:rPr lang="en-US" dirty="0" smtClean="0"/>
              <a:t>permission </a:t>
            </a:r>
            <a:r>
              <a:rPr lang="en-US" dirty="0" err="1" smtClean="0"/>
              <a:t>esp</a:t>
            </a:r>
            <a:r>
              <a:rPr lang="en-US" dirty="0"/>
              <a:t>:</a:t>
            </a:r>
            <a:r>
              <a:rPr lang="en-US" dirty="0" smtClean="0"/>
              <a:t> teaching material)</a:t>
            </a:r>
            <a:endParaRPr 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187896" y="1662271"/>
            <a:ext cx="490993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“Right to be forgotten” in the 1995 Data Protection Directive, bought to the </a:t>
            </a:r>
            <a:r>
              <a:rPr lang="en-US" dirty="0" smtClean="0"/>
              <a:t>foreground </a:t>
            </a:r>
            <a:r>
              <a:rPr lang="en-US" dirty="0"/>
              <a:t>in </a:t>
            </a:r>
            <a:r>
              <a:rPr lang="en-US" dirty="0" smtClean="0"/>
              <a:t>2014.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651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-167239" y="6594272"/>
            <a:ext cx="6261651" cy="2616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100" dirty="0"/>
              <a:t>https://</a:t>
            </a:r>
            <a:r>
              <a:rPr lang="en-US" sz="1100" dirty="0" err="1"/>
              <a:t>savageminds.org</a:t>
            </a:r>
            <a:r>
              <a:rPr lang="en-US" sz="1100" dirty="0"/>
              <a:t>/2017/05/15/</a:t>
            </a:r>
            <a:r>
              <a:rPr lang="en-US" sz="1100" dirty="0" err="1"/>
              <a:t>bronislaw</a:t>
            </a:r>
            <a:r>
              <a:rPr lang="en-US" sz="1100" dirty="0"/>
              <a:t>-</a:t>
            </a:r>
            <a:r>
              <a:rPr lang="en-US" sz="1100" dirty="0" err="1"/>
              <a:t>malinowski</a:t>
            </a:r>
            <a:r>
              <a:rPr lang="en-US" sz="1100" dirty="0"/>
              <a:t>-</a:t>
            </a:r>
            <a:r>
              <a:rPr lang="en-US" sz="1100" dirty="0" err="1"/>
              <a:t>dont</a:t>
            </a:r>
            <a:r>
              <a:rPr lang="en-US" sz="1100" dirty="0"/>
              <a:t>-let-the-cosplay-fool-you/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710" y="2230395"/>
            <a:ext cx="5353737" cy="321015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9020" y="1843065"/>
            <a:ext cx="3042319" cy="441136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299020" y="6239656"/>
            <a:ext cx="4814211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800" i="1" dirty="0" err="1"/>
              <a:t>Khuan</a:t>
            </a:r>
            <a:r>
              <a:rPr lang="en-US" sz="800" i="1" dirty="0"/>
              <a:t>//a, a </a:t>
            </a:r>
            <a:r>
              <a:rPr lang="en-US" sz="800" i="1" dirty="0" err="1"/>
              <a:t>Ju</a:t>
            </a:r>
            <a:r>
              <a:rPr lang="en-US" sz="800" i="1" dirty="0"/>
              <a:t>/'</a:t>
            </a:r>
            <a:r>
              <a:rPr lang="en-US" sz="800" i="1" dirty="0" err="1"/>
              <a:t>hoansi</a:t>
            </a:r>
            <a:r>
              <a:rPr lang="en-US" sz="800" i="1" dirty="0"/>
              <a:t> girl, with a musical instrument called a //</a:t>
            </a:r>
            <a:r>
              <a:rPr lang="en-US" sz="800" i="1" dirty="0" err="1"/>
              <a:t>gwashi</a:t>
            </a:r>
            <a:r>
              <a:rPr lang="en-US" sz="800" i="1" dirty="0"/>
              <a:t>, 1953. Photograph probably by Laurence Marshall or Anneliese </a:t>
            </a:r>
            <a:r>
              <a:rPr lang="en-US" sz="800" i="1" dirty="0" err="1"/>
              <a:t>Scherz</a:t>
            </a:r>
            <a:r>
              <a:rPr lang="en-US" sz="800" i="1" dirty="0"/>
              <a:t>. PM 2001.29.258. (digital file #97010007)</a:t>
            </a:r>
            <a:endParaRPr lang="en-US" sz="800" dirty="0"/>
          </a:p>
        </p:txBody>
      </p:sp>
      <p:sp>
        <p:nvSpPr>
          <p:cNvPr id="3" name="TextBox 2"/>
          <p:cNvSpPr txBox="1"/>
          <p:nvPr/>
        </p:nvSpPr>
        <p:spPr>
          <a:xfrm>
            <a:off x="10393225" y="3835470"/>
            <a:ext cx="13083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Marshalls</a:t>
            </a:r>
            <a:r>
              <a:rPr lang="en-US" baseline="30000" dirty="0" smtClean="0"/>
              <a:t>©</a:t>
            </a:r>
            <a:endParaRPr lang="en-US" baseline="30000" dirty="0"/>
          </a:p>
        </p:txBody>
      </p:sp>
      <p:sp>
        <p:nvSpPr>
          <p:cNvPr id="7" name="TextBox 6"/>
          <p:cNvSpPr txBox="1"/>
          <p:nvPr/>
        </p:nvSpPr>
        <p:spPr>
          <a:xfrm>
            <a:off x="2204360" y="5471824"/>
            <a:ext cx="16834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 smtClean="0"/>
              <a:t>Malinowvski</a:t>
            </a:r>
            <a:r>
              <a:rPr lang="en-US" baseline="30000" dirty="0" smtClean="0"/>
              <a:t>©</a:t>
            </a:r>
            <a:endParaRPr lang="en-US" baseline="30000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197196" y="0"/>
            <a:ext cx="6710500" cy="1905000"/>
          </a:xfrm>
        </p:spPr>
        <p:txBody>
          <a:bodyPr/>
          <a:lstStyle/>
          <a:p>
            <a:r>
              <a:rPr lang="en-US" dirty="0" smtClean="0"/>
              <a:t>Ethical teaching material?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92910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3132" y="5657671"/>
            <a:ext cx="615894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When a corporate entity employs a trained Anthropologist all data ‘generated’ is property of the corporate entity, even though the methods used to </a:t>
            </a:r>
            <a:r>
              <a:rPr lang="en-US" dirty="0" smtClean="0"/>
              <a:t>elicit the </a:t>
            </a:r>
            <a:r>
              <a:rPr lang="en-US" dirty="0" smtClean="0"/>
              <a:t>data are ©Anthropology</a:t>
            </a:r>
            <a:endParaRPr lang="en-US" dirty="0"/>
          </a:p>
        </p:txBody>
      </p:sp>
      <p:sp>
        <p:nvSpPr>
          <p:cNvPr id="11" name="Title 1"/>
          <p:cNvSpPr txBox="1">
            <a:spLocks/>
          </p:cNvSpPr>
          <p:nvPr/>
        </p:nvSpPr>
        <p:spPr>
          <a:xfrm>
            <a:off x="4388196" y="1653061"/>
            <a:ext cx="4745866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200" kern="1200" cap="all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6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US" dirty="0" smtClean="0"/>
              <a:t>Who owns research/Data?</a:t>
            </a:r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7437809" y="5657671"/>
            <a:ext cx="482536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All data gathered by an Anthropologist </a:t>
            </a:r>
            <a:r>
              <a:rPr lang="en-US" baseline="30000" dirty="0" smtClean="0"/>
              <a:t>©</a:t>
            </a:r>
          </a:p>
          <a:p>
            <a:r>
              <a:rPr lang="en-US" dirty="0" smtClean="0"/>
              <a:t>Remains primarily the property of</a:t>
            </a:r>
          </a:p>
          <a:p>
            <a:r>
              <a:rPr lang="en-US" dirty="0" smtClean="0"/>
              <a:t>Anthropology Inc.</a:t>
            </a:r>
            <a:r>
              <a:rPr lang="en-US" baseline="30000" dirty="0" smtClean="0"/>
              <a:t>©</a:t>
            </a:r>
            <a:endParaRPr lang="en-US" baseline="30000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2966" y="4701209"/>
            <a:ext cx="884582" cy="88458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02418" y="4773738"/>
            <a:ext cx="919694" cy="723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7573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587873" y="6150204"/>
            <a:ext cx="6109699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/>
              <a:t>Namibia, Eastern </a:t>
            </a:r>
            <a:r>
              <a:rPr lang="en-US" sz="1100" dirty="0" err="1"/>
              <a:t>Bushmanland</a:t>
            </a:r>
            <a:r>
              <a:rPr lang="en-US" sz="1100" dirty="0"/>
              <a:t>, </a:t>
            </a:r>
            <a:r>
              <a:rPr lang="en-US" sz="1100" dirty="0" err="1"/>
              <a:t>Tsumkwe</a:t>
            </a:r>
            <a:r>
              <a:rPr lang="en-US" sz="1100" dirty="0"/>
              <a:t>. A !Kung woman sings and claps her hands to the rhythm of her menfolk. The !Kung are San hunter-gatherers, often referred to as Bushmen.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4704" y="247432"/>
            <a:ext cx="4307036" cy="3417841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5936" y="3835193"/>
            <a:ext cx="3474650" cy="261509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87169" y="247432"/>
            <a:ext cx="4146722" cy="5697338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10728575" y="2911435"/>
            <a:ext cx="9909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Getty©</a:t>
            </a:r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4460586" y="3829639"/>
            <a:ext cx="9909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Getty©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3026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949687" y="3021495"/>
            <a:ext cx="19431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mtClean="0"/>
              <a:t>Second Reason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836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7">
            <a:extLst>
              <a:ext uri="{FF2B5EF4-FFF2-40B4-BE49-F238E27FC236}">
                <a16:creationId xmlns:a16="http://schemas.microsoft.com/office/drawing/2014/main" xmlns="" id="{17A9517C-895B-4178-BFF8-7AD963B6940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0307" y="824487"/>
            <a:ext cx="7811386" cy="2983054"/>
          </a:xfrm>
          <a:prstGeom prst="roundRect">
            <a:avLst>
              <a:gd name="adj" fmla="val 5238"/>
            </a:avLst>
          </a:prstGeom>
          <a:solidFill>
            <a:srgbClr val="FFFFFF"/>
          </a:solidFill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096000" y="1209773"/>
            <a:ext cx="3656395" cy="2294387"/>
          </a:xfrm>
          <a:custGeom>
            <a:avLst/>
            <a:gdLst>
              <a:gd name="connsiteX0" fmla="*/ 0 w 3656395"/>
              <a:gd name="connsiteY0" fmla="*/ 0 h 2651760"/>
              <a:gd name="connsiteX1" fmla="*/ 3555602 w 3656395"/>
              <a:gd name="connsiteY1" fmla="*/ 0 h 2651760"/>
              <a:gd name="connsiteX2" fmla="*/ 3656395 w 3656395"/>
              <a:gd name="connsiteY2" fmla="*/ 100793 h 2651760"/>
              <a:gd name="connsiteX3" fmla="*/ 3656395 w 3656395"/>
              <a:gd name="connsiteY3" fmla="*/ 2550967 h 2651760"/>
              <a:gd name="connsiteX4" fmla="*/ 3555602 w 3656395"/>
              <a:gd name="connsiteY4" fmla="*/ 2651760 h 2651760"/>
              <a:gd name="connsiteX5" fmla="*/ 0 w 3656395"/>
              <a:gd name="connsiteY5" fmla="*/ 2651760 h 26517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656395" h="2651760">
                <a:moveTo>
                  <a:pt x="0" y="0"/>
                </a:moveTo>
                <a:lnTo>
                  <a:pt x="3555602" y="0"/>
                </a:lnTo>
                <a:cubicBezTo>
                  <a:pt x="3611268" y="0"/>
                  <a:pt x="3656395" y="45127"/>
                  <a:pt x="3656395" y="100793"/>
                </a:cubicBezTo>
                <a:lnTo>
                  <a:pt x="3656395" y="2550967"/>
                </a:lnTo>
                <a:cubicBezTo>
                  <a:pt x="3656395" y="2606633"/>
                  <a:pt x="3611268" y="2651760"/>
                  <a:pt x="3555602" y="2651760"/>
                </a:cubicBezTo>
                <a:lnTo>
                  <a:pt x="0" y="2651760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572000"/>
            <a:ext cx="12192000" cy="66596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dirty="0" smtClean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Bio–piracy </a:t>
            </a:r>
            <a:r>
              <a:rPr lang="en-US" dirty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and other forms of </a:t>
            </a:r>
            <a:r>
              <a:rPr lang="en-US" dirty="0" smtClean="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resource theft</a:t>
            </a:r>
            <a:endParaRPr lang="en-US" dirty="0">
              <a:effectLst>
                <a:glow rad="38100">
                  <a:schemeClr val="bg1">
                    <a:lumMod val="65000"/>
                    <a:lumOff val="35000"/>
                    <a:alpha val="50000"/>
                  </a:schemeClr>
                </a:glow>
                <a:outerShdw blurRad="28575" dist="31750" dir="13200000" algn="tl" rotWithShape="0">
                  <a:srgbClr val="000000">
                    <a:alpha val="25000"/>
                  </a:srgbClr>
                </a:outerShdw>
              </a:effectLst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20874" y="1043976"/>
            <a:ext cx="1970717" cy="2625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1922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11712" y="684863"/>
            <a:ext cx="3568467" cy="5247747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4736" y="684863"/>
            <a:ext cx="3987929" cy="586409"/>
          </a:xfrm>
        </p:spPr>
        <p:txBody>
          <a:bodyPr>
            <a:normAutofit/>
          </a:bodyPr>
          <a:lstStyle/>
          <a:p>
            <a:r>
              <a:rPr lang="en-US" dirty="0" err="1" smtClean="0"/>
              <a:t>Winnona</a:t>
            </a:r>
            <a:r>
              <a:rPr lang="en-US" dirty="0" smtClean="0"/>
              <a:t> </a:t>
            </a:r>
            <a:r>
              <a:rPr lang="en-US" dirty="0" err="1" smtClean="0"/>
              <a:t>L</a:t>
            </a:r>
            <a:r>
              <a:rPr lang="en-US" cap="none" dirty="0" err="1" smtClean="0"/>
              <a:t>a</a:t>
            </a:r>
            <a:r>
              <a:rPr lang="en-US" dirty="0" err="1" smtClean="0"/>
              <a:t>duke</a:t>
            </a:r>
            <a:endParaRPr 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1941392" y="1414668"/>
            <a:ext cx="6573684" cy="682488"/>
          </a:xfrm>
        </p:spPr>
        <p:txBody>
          <a:bodyPr anchor="t">
            <a:normAutofit/>
          </a:bodyPr>
          <a:lstStyle/>
          <a:p>
            <a:r>
              <a:rPr lang="en-US" dirty="0">
                <a:effectLst/>
              </a:rPr>
              <a:t> “Food Sovereignty, </a:t>
            </a:r>
            <a:r>
              <a:rPr lang="en-US" dirty="0" err="1">
                <a:effectLst/>
              </a:rPr>
              <a:t>Biopiracy</a:t>
            </a:r>
            <a:r>
              <a:rPr lang="en-US" dirty="0">
                <a:effectLst/>
              </a:rPr>
              <a:t>, and the Future.” 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550731" y="3740424"/>
            <a:ext cx="710240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 </a:t>
            </a:r>
            <a:r>
              <a:rPr lang="en-US" dirty="0" smtClean="0"/>
              <a:t>”struggles </a:t>
            </a:r>
            <a:r>
              <a:rPr lang="en-US" dirty="0"/>
              <a:t>with companies such as Monsanto and </a:t>
            </a:r>
            <a:r>
              <a:rPr lang="en-US" dirty="0" err="1"/>
              <a:t>Dupont</a:t>
            </a:r>
            <a:r>
              <a:rPr lang="en-US" dirty="0"/>
              <a:t>, who “own” most of the seeds used today. Some of her work is to investigate the impact of seed “ownership” on communities and on a global scale, beyond the question of intellectual property</a:t>
            </a:r>
            <a:r>
              <a:rPr lang="en-US" dirty="0" smtClean="0"/>
              <a:t>.”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5228234" y="6572026"/>
            <a:ext cx="696376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 dirty="0"/>
              <a:t>https://</a:t>
            </a:r>
            <a:r>
              <a:rPr lang="en-US" sz="800" dirty="0" err="1"/>
              <a:t>www.jhsph.edu</a:t>
            </a:r>
            <a:r>
              <a:rPr lang="en-US" sz="800" dirty="0"/>
              <a:t>/research/centers-and-institutes/johns-</a:t>
            </a:r>
            <a:r>
              <a:rPr lang="en-US" sz="800" dirty="0" err="1"/>
              <a:t>hopkins</a:t>
            </a:r>
            <a:r>
              <a:rPr lang="en-US" sz="800" dirty="0"/>
              <a:t>-center-for-a-livable-future/news-room/</a:t>
            </a:r>
            <a:r>
              <a:rPr lang="en-US" sz="800" dirty="0" err="1"/>
              <a:t>dodge_lecture</a:t>
            </a:r>
            <a:r>
              <a:rPr lang="en-US" sz="800" dirty="0"/>
              <a:t>/</a:t>
            </a:r>
            <a:r>
              <a:rPr lang="en-US" sz="800" dirty="0" err="1"/>
              <a:t>winona.html</a:t>
            </a: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1258629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xmlns="" id="{A3DFACD2-3BA8-E246-900C-08060D007FB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/>
          </a:blip>
          <a:srcRect r="-2" b="11864"/>
          <a:stretch/>
        </p:blipFill>
        <p:spPr>
          <a:xfrm>
            <a:off x="1606975" y="816895"/>
            <a:ext cx="8844142" cy="3823367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3" name="TextBox 2"/>
          <p:cNvSpPr txBox="1"/>
          <p:nvPr/>
        </p:nvSpPr>
        <p:spPr>
          <a:xfrm>
            <a:off x="3081130" y="85281"/>
            <a:ext cx="61542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Growing up Anthropology </a:t>
            </a:r>
            <a:endParaRPr lang="en-US" sz="360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xmlns="" id="{73324E8E-1A03-D248-934A-00C6E0B27DC4}"/>
              </a:ext>
            </a:extLst>
          </p:cNvPr>
          <p:cNvSpPr txBox="1">
            <a:spLocks/>
          </p:cNvSpPr>
          <p:nvPr/>
        </p:nvSpPr>
        <p:spPr>
          <a:xfrm>
            <a:off x="3186454" y="4920158"/>
            <a:ext cx="5943600" cy="18185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21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8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6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4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small">
                <a:solidFill>
                  <a:schemeClr val="tx1">
                    <a:tint val="75000"/>
                  </a:schemeClr>
                </a:soli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Began in the shadow of colonisation </a:t>
            </a:r>
          </a:p>
          <a:p>
            <a:r>
              <a:rPr lang="en-GB" dirty="0" smtClean="0"/>
              <a:t>Has military value (See EE Prichard)</a:t>
            </a:r>
          </a:p>
          <a:p>
            <a:r>
              <a:rPr lang="en-GB" dirty="0" smtClean="0"/>
              <a:t>Has been shaped by commercial use value (for and by captains of industry)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1867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28000"/>
                <a:satMod val="94000"/>
                <a:lumMod val="20000"/>
              </a:schemeClr>
              <a:schemeClr val="bg2">
                <a:tint val="94000"/>
                <a:shade val="84000"/>
                <a:satMod val="148000"/>
                <a:lumMod val="114000"/>
              </a:schemeClr>
            </a:duotone>
            <a:extLst/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4">
            <a:extLst>
              <a:ext uri="{FF2B5EF4-FFF2-40B4-BE49-F238E27FC236}">
                <a16:creationId xmlns:a16="http://schemas.microsoft.com/office/drawing/2014/main" xmlns="" id="{7F5D2033-1E4D-5D4B-BE34-AD336293C0C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678" r="9627" b="-2"/>
          <a:stretch/>
        </p:blipFill>
        <p:spPr>
          <a:xfrm>
            <a:off x="4630994" y="645106"/>
            <a:ext cx="6916633" cy="5247747"/>
          </a:xfrm>
          <a:prstGeom prst="roundRect">
            <a:avLst>
              <a:gd name="adj" fmla="val 3517"/>
            </a:avLst>
          </a:prstGeom>
          <a:ln w="38100">
            <a:gradFill flip="none" rotWithShape="1">
              <a:gsLst>
                <a:gs pos="0">
                  <a:srgbClr val="363D46"/>
                </a:gs>
                <a:gs pos="100000">
                  <a:srgbClr val="363D46">
                    <a:lumMod val="75000"/>
                  </a:srgb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xmlns="" id="{6CE1DC5D-7167-2043-A391-67CCB819CE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192" y="609599"/>
            <a:ext cx="4285618" cy="1945519"/>
          </a:xfrm>
        </p:spPr>
        <p:txBody>
          <a:bodyPr>
            <a:normAutofit/>
          </a:bodyPr>
          <a:lstStyle/>
          <a:p>
            <a:r>
              <a:rPr lang="en-GB" sz="2800" dirty="0"/>
              <a:t>Value of anthropological</a:t>
            </a:r>
            <a:br>
              <a:rPr lang="en-GB" sz="2800" dirty="0"/>
            </a:br>
            <a:r>
              <a:rPr lang="en-GB" sz="2800" dirty="0"/>
              <a:t>knowledge </a:t>
            </a:r>
            <a:endParaRPr lang="en-US" sz="2800" dirty="0"/>
          </a:p>
        </p:txBody>
      </p:sp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643192" y="2666999"/>
            <a:ext cx="3643674" cy="3216276"/>
          </a:xfrm>
        </p:spPr>
        <p:txBody>
          <a:bodyPr>
            <a:normAutofit/>
          </a:bodyPr>
          <a:lstStyle/>
          <a:p>
            <a:r>
              <a:rPr lang="en-GB" sz="1800" dirty="0"/>
              <a:t>Gold dust</a:t>
            </a:r>
          </a:p>
          <a:p>
            <a:r>
              <a:rPr lang="en-GB" sz="1800" dirty="0"/>
              <a:t>Immeasurable impact</a:t>
            </a:r>
          </a:p>
          <a:p>
            <a:r>
              <a:rPr lang="en-GB" sz="1800" dirty="0"/>
              <a:t>Sold too cheaply</a:t>
            </a:r>
          </a:p>
          <a:p>
            <a:r>
              <a:rPr lang="en-GB" sz="1800" dirty="0"/>
              <a:t>Should be a protected database (Alistair hardy)</a:t>
            </a:r>
            <a:endParaRPr lang="en-US" sz="1800" dirty="0"/>
          </a:p>
        </p:txBody>
      </p:sp>
      <p:sp>
        <p:nvSpPr>
          <p:cNvPr id="3" name="TextBox 2"/>
          <p:cNvSpPr txBox="1"/>
          <p:nvPr/>
        </p:nvSpPr>
        <p:spPr>
          <a:xfrm>
            <a:off x="7623313" y="6400800"/>
            <a:ext cx="47243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Taussig</a:t>
            </a:r>
            <a:r>
              <a:rPr lang="en-US" dirty="0"/>
              <a:t>, M.T. 2004, </a:t>
            </a:r>
            <a:r>
              <a:rPr lang="en-US" i="1" dirty="0"/>
              <a:t>My cocaine museum,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4570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0FC0572-130D-8646-BBAD-7F7B25DB8C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08277" y="650143"/>
            <a:ext cx="5845996" cy="1065087"/>
          </a:xfrm>
        </p:spPr>
        <p:txBody>
          <a:bodyPr>
            <a:noAutofit/>
          </a:bodyPr>
          <a:lstStyle/>
          <a:p>
            <a:r>
              <a:rPr lang="en-GB" sz="4800" dirty="0" smtClean="0"/>
              <a:t>Anthropology </a:t>
            </a:r>
            <a:r>
              <a:rPr lang="en-GB" sz="4800" baseline="30000" dirty="0" smtClean="0"/>
              <a:t>©</a:t>
            </a:r>
            <a:endParaRPr lang="en-US" sz="4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3088829-5988-0C42-8A8D-57AA74940E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61769" y="4777111"/>
            <a:ext cx="7613151" cy="849330"/>
          </a:xfrm>
        </p:spPr>
        <p:txBody>
          <a:bodyPr>
            <a:noAutofit/>
          </a:bodyPr>
          <a:lstStyle/>
          <a:p>
            <a:r>
              <a:rPr lang="en-GB" sz="2800" dirty="0"/>
              <a:t>should Anthropology be </a:t>
            </a:r>
            <a:r>
              <a:rPr lang="en-GB" sz="2800" dirty="0" smtClean="0"/>
              <a:t>a closed database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xmlns="" id="{B3088829-5988-0C42-8A8D-57AA74940E8A}"/>
              </a:ext>
            </a:extLst>
          </p:cNvPr>
          <p:cNvSpPr txBox="1">
            <a:spLocks/>
          </p:cNvSpPr>
          <p:nvPr/>
        </p:nvSpPr>
        <p:spPr>
          <a:xfrm>
            <a:off x="2958958" y="5095981"/>
            <a:ext cx="4139503" cy="8185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20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8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4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sm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580000" scaled="0"/>
                  <a:tileRect/>
                </a:gradFill>
                <a:effectLst>
                  <a:glow rad="38100">
                    <a:schemeClr val="bg1">
                      <a:lumMod val="50000"/>
                      <a:lumOff val="50000"/>
                      <a:alpha val="20000"/>
                    </a:schemeClr>
                  </a:glow>
                  <a:outerShdw blurRad="44450" dist="12700" dir="13860000" algn="tl" rotWithShape="0">
                    <a:srgbClr val="000000">
                      <a:alpha val="20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7051" y="2461371"/>
            <a:ext cx="3886025" cy="165011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816133" y="5429517"/>
            <a:ext cx="607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mtClean="0"/>
              <a:t>End</a:t>
            </a:r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7284258" y="6479323"/>
            <a:ext cx="5136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Kenny Lewis: 1402103@student.uwtsd.ac.uk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9891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89452" y="0"/>
            <a:ext cx="12102547" cy="72943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Inspired by:</a:t>
            </a:r>
            <a:r>
              <a:rPr lang="en-US" dirty="0"/>
              <a:t/>
            </a:r>
            <a:br>
              <a:rPr lang="en-US" dirty="0"/>
            </a:br>
            <a:r>
              <a:rPr lang="en-US" dirty="0"/>
              <a:t/>
            </a:r>
            <a:br>
              <a:rPr lang="en-US" dirty="0"/>
            </a:br>
            <a:r>
              <a:rPr lang="en-US" b="1" dirty="0" err="1"/>
              <a:t>Euopean</a:t>
            </a:r>
            <a:r>
              <a:rPr lang="en-US" b="1" dirty="0"/>
              <a:t> Directive </a:t>
            </a:r>
            <a:r>
              <a:rPr lang="en-US" dirty="0"/>
              <a:t>: </a:t>
            </a:r>
            <a:r>
              <a:rPr lang="en-US" dirty="0">
                <a:hlinkClick r:id="rId3"/>
              </a:rPr>
              <a:t>http://</a:t>
            </a:r>
            <a:r>
              <a:rPr lang="en-US" dirty="0" smtClean="0">
                <a:hlinkClick r:id="rId3"/>
              </a:rPr>
              <a:t>ec.europa.eu/justice/data-protection/files/factsheets/factsheet_data_protection_en.pdf</a:t>
            </a:r>
            <a:endParaRPr lang="en-US" dirty="0" smtClean="0"/>
          </a:p>
          <a:p>
            <a:endParaRPr lang="en-US" dirty="0"/>
          </a:p>
          <a:p>
            <a:r>
              <a:rPr lang="en-US" dirty="0">
                <a:hlinkClick r:id="rId4"/>
              </a:rPr>
              <a:t>https://</a:t>
            </a:r>
            <a:r>
              <a:rPr lang="en-US" dirty="0" smtClean="0">
                <a:hlinkClick r:id="rId4"/>
              </a:rPr>
              <a:t>images.google.com</a:t>
            </a:r>
            <a:endParaRPr lang="en-US" dirty="0" smtClean="0"/>
          </a:p>
          <a:p>
            <a:endParaRPr lang="en-US" dirty="0"/>
          </a:p>
          <a:p>
            <a:r>
              <a:rPr lang="en-US" b="1" dirty="0"/>
              <a:t>Course materials </a:t>
            </a:r>
            <a:r>
              <a:rPr lang="en-US" dirty="0">
                <a:hlinkClick r:id="rId5"/>
              </a:rPr>
              <a:t>http://</a:t>
            </a:r>
            <a:r>
              <a:rPr lang="en-US" dirty="0" smtClean="0">
                <a:hlinkClick r:id="rId5"/>
              </a:rPr>
              <a:t>moodle.uwtsd.ac.uk/course/view.php?id=1641</a:t>
            </a:r>
            <a:endParaRPr lang="en-US" dirty="0" smtClean="0"/>
          </a:p>
          <a:p>
            <a:endParaRPr lang="en-US" dirty="0"/>
          </a:p>
          <a:p>
            <a:r>
              <a:rPr lang="en-US" b="1" dirty="0"/>
              <a:t>Davies, C.A. 1999</a:t>
            </a:r>
            <a:r>
              <a:rPr lang="en-US" dirty="0"/>
              <a:t>, </a:t>
            </a:r>
            <a:r>
              <a:rPr lang="en-US" i="1" dirty="0"/>
              <a:t>Reflexive ethnography : a guide to researching selves and others, </a:t>
            </a:r>
            <a:r>
              <a:rPr lang="en-US" dirty="0"/>
              <a:t>London : Routledge, London.</a:t>
            </a:r>
            <a:r>
              <a:rPr lang="en-US" dirty="0" smtClean="0"/>
              <a:t> </a:t>
            </a:r>
          </a:p>
          <a:p>
            <a:endParaRPr lang="en-US" dirty="0"/>
          </a:p>
          <a:p>
            <a:r>
              <a:rPr lang="en-US" b="1" dirty="0"/>
              <a:t>Malinowski, B. 1932</a:t>
            </a:r>
            <a:r>
              <a:rPr lang="en-US" dirty="0"/>
              <a:t>, </a:t>
            </a:r>
            <a:r>
              <a:rPr lang="en-US" i="1" dirty="0"/>
              <a:t>The sexual life of savages in north-western Melanesia : an ethnographic account of courtship, marriage and family life among the natives of the Trobriand Islands, British New Guinea, </a:t>
            </a:r>
            <a:r>
              <a:rPr lang="en-US" dirty="0"/>
              <a:t>3rd ed. </a:t>
            </a:r>
            <a:r>
              <a:rPr lang="en-US" dirty="0" err="1"/>
              <a:t>edn</a:t>
            </a:r>
            <a:r>
              <a:rPr lang="en-US" dirty="0"/>
              <a:t>, London : Routledge &amp; Kegan Paul, London</a:t>
            </a:r>
            <a:r>
              <a:rPr lang="en-US" dirty="0" smtClean="0"/>
              <a:t>.</a:t>
            </a:r>
          </a:p>
          <a:p>
            <a:endParaRPr lang="en-US" dirty="0"/>
          </a:p>
          <a:p>
            <a:r>
              <a:rPr lang="en-US" b="1" dirty="0"/>
              <a:t>Appadurai, A</a:t>
            </a:r>
            <a:r>
              <a:rPr lang="en-US" dirty="0"/>
              <a:t>. 1996, </a:t>
            </a:r>
            <a:r>
              <a:rPr lang="en-US" i="1" dirty="0"/>
              <a:t>Modernity at large : cultural dimensions of globalization, </a:t>
            </a:r>
            <a:r>
              <a:rPr lang="en-US" dirty="0"/>
              <a:t>Minneapolis, Minn. ; London : University of Minnesota Press, Minneapolis, Minn. ; London; Minneapolis ; London</a:t>
            </a:r>
            <a:r>
              <a:rPr lang="en-US" dirty="0" smtClean="0"/>
              <a:t>.</a:t>
            </a:r>
          </a:p>
          <a:p>
            <a:endParaRPr lang="en-US" dirty="0"/>
          </a:p>
          <a:p>
            <a:r>
              <a:rPr lang="en-US" b="1" dirty="0"/>
              <a:t>Appadurai, A.1</a:t>
            </a:r>
            <a:r>
              <a:rPr lang="en-US" dirty="0"/>
              <a:t>. 1997, </a:t>
            </a:r>
            <a:r>
              <a:rPr lang="en-US" i="1" dirty="0"/>
              <a:t>The social life of things : commodities in cultural perspective, </a:t>
            </a:r>
            <a:r>
              <a:rPr lang="en-US" dirty="0"/>
              <a:t>Cambridge : Cambridge University Press, Cambridge</a:t>
            </a:r>
            <a:r>
              <a:rPr lang="en-US" dirty="0" smtClean="0"/>
              <a:t>.</a:t>
            </a:r>
          </a:p>
          <a:p>
            <a:endParaRPr lang="en-US" dirty="0"/>
          </a:p>
          <a:p>
            <a:r>
              <a:rPr lang="en-US" b="1" dirty="0" err="1"/>
              <a:t>Taussig</a:t>
            </a:r>
            <a:r>
              <a:rPr lang="en-US" b="1" dirty="0"/>
              <a:t>, </a:t>
            </a:r>
            <a:r>
              <a:rPr lang="en-US" dirty="0"/>
              <a:t>M.T. 2004, </a:t>
            </a:r>
            <a:r>
              <a:rPr lang="en-US" i="1" dirty="0"/>
              <a:t>My cocaine museum, </a:t>
            </a:r>
            <a:r>
              <a:rPr lang="en-US" dirty="0"/>
              <a:t>Chicago : University of Chicago Press, Chicago.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5989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243</TotalTime>
  <Words>400</Words>
  <Application>Microsoft Macintosh PowerPoint</Application>
  <PresentationFormat>Widescreen</PresentationFormat>
  <Paragraphs>74</Paragraphs>
  <Slides>15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Calibri</vt:lpstr>
      <vt:lpstr>Century Gothic</vt:lpstr>
      <vt:lpstr>Arial</vt:lpstr>
      <vt:lpstr>Mesh</vt:lpstr>
      <vt:lpstr>Anthropology ©</vt:lpstr>
      <vt:lpstr>Licensed activity</vt:lpstr>
      <vt:lpstr>Two main reasons</vt:lpstr>
      <vt:lpstr>First reason</vt:lpstr>
      <vt:lpstr>What is it?</vt:lpstr>
      <vt:lpstr>Ethical teaching material?</vt:lpstr>
      <vt:lpstr>PowerPoint Presentation</vt:lpstr>
      <vt:lpstr>PowerPoint Presentation</vt:lpstr>
      <vt:lpstr>PowerPoint Presentation</vt:lpstr>
      <vt:lpstr>Bio–piracy and other forms of resource theft</vt:lpstr>
      <vt:lpstr>Winnona Laduke</vt:lpstr>
      <vt:lpstr>PowerPoint Presentation</vt:lpstr>
      <vt:lpstr>Value of anthropological knowledge </vt:lpstr>
      <vt:lpstr>Anthropology ©</vt:lpstr>
      <vt:lpstr>PowerPoint Presentation</vt:lpstr>
    </vt:vector>
  </TitlesOfParts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Anthropology</dc:title>
  <cp:lastModifiedBy>Kenny Lewis (1402103)</cp:lastModifiedBy>
  <cp:revision>37</cp:revision>
  <dcterms:modified xsi:type="dcterms:W3CDTF">2017-12-14T10:43:32Z</dcterms:modified>
</cp:coreProperties>
</file>