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8"/>
  </p:notesMasterIdLst>
  <p:sldIdLst>
    <p:sldId id="256" r:id="rId2"/>
    <p:sldId id="268" r:id="rId3"/>
    <p:sldId id="271" r:id="rId4"/>
    <p:sldId id="258" r:id="rId5"/>
    <p:sldId id="257" r:id="rId6"/>
    <p:sldId id="260" r:id="rId7"/>
    <p:sldId id="261" r:id="rId8"/>
    <p:sldId id="273" r:id="rId9"/>
    <p:sldId id="264" r:id="rId10"/>
    <p:sldId id="263" r:id="rId11"/>
    <p:sldId id="262" r:id="rId12"/>
    <p:sldId id="272" r:id="rId13"/>
    <p:sldId id="274" r:id="rId14"/>
    <p:sldId id="267" r:id="rId15"/>
    <p:sldId id="266"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DB3715-26D0-4148-9844-1299C0FEDFB1}" v="22" dt="2026-07-01T22:20:09.2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134" autoAdjust="0"/>
    <p:restoredTop sz="94660"/>
  </p:normalViewPr>
  <p:slideViewPr>
    <p:cSldViewPr snapToGrid="0">
      <p:cViewPr varScale="1">
        <p:scale>
          <a:sx n="68" d="100"/>
          <a:sy n="68" d="100"/>
        </p:scale>
        <p:origin x="76" y="5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ana Ecaterina Popa" userId="46396ee493970cda" providerId="LiveId" clId="{9EEE1C80-4577-433C-9805-B88770B4D95A}"/>
    <pc:docChg chg="undo custSel addSld delSld modSld sldOrd">
      <pc:chgData name="Ioana Ecaterina Popa" userId="46396ee493970cda" providerId="LiveId" clId="{9EEE1C80-4577-433C-9805-B88770B4D95A}" dt="2026-07-06T21:57:05.659" v="1390" actId="20577"/>
      <pc:docMkLst>
        <pc:docMk/>
      </pc:docMkLst>
      <pc:sldChg chg="delSp modSp mod ord">
        <pc:chgData name="Ioana Ecaterina Popa" userId="46396ee493970cda" providerId="LiveId" clId="{9EEE1C80-4577-433C-9805-B88770B4D95A}" dt="2026-07-06T20:17:04.868" v="1287"/>
        <pc:sldMkLst>
          <pc:docMk/>
          <pc:sldMk cId="567710555" sldId="256"/>
        </pc:sldMkLst>
        <pc:spChg chg="mod">
          <ac:chgData name="Ioana Ecaterina Popa" userId="46396ee493970cda" providerId="LiveId" clId="{9EEE1C80-4577-433C-9805-B88770B4D95A}" dt="2026-06-23T14:58:01.416" v="520" actId="20577"/>
          <ac:spMkLst>
            <pc:docMk/>
            <pc:sldMk cId="567710555" sldId="256"/>
            <ac:spMk id="2" creationId="{F8381919-2F32-FEF3-92CE-2C26AF337E55}"/>
          </ac:spMkLst>
        </pc:spChg>
      </pc:sldChg>
      <pc:sldChg chg="addSp delSp modSp mod ord">
        <pc:chgData name="Ioana Ecaterina Popa" userId="46396ee493970cda" providerId="LiveId" clId="{9EEE1C80-4577-433C-9805-B88770B4D95A}" dt="2026-07-06T20:24:12.954" v="1289" actId="2711"/>
        <pc:sldMkLst>
          <pc:docMk/>
          <pc:sldMk cId="3892908580" sldId="257"/>
        </pc:sldMkLst>
        <pc:spChg chg="mod">
          <ac:chgData name="Ioana Ecaterina Popa" userId="46396ee493970cda" providerId="LiveId" clId="{9EEE1C80-4577-433C-9805-B88770B4D95A}" dt="2026-06-18T21:57:51.988" v="100" actId="21"/>
          <ac:spMkLst>
            <pc:docMk/>
            <pc:sldMk cId="3892908580" sldId="257"/>
            <ac:spMk id="3" creationId="{84A43D78-32B1-1BE7-B2F2-ABB7EA27981D}"/>
          </ac:spMkLst>
        </pc:spChg>
        <pc:spChg chg="add mod">
          <ac:chgData name="Ioana Ecaterina Popa" userId="46396ee493970cda" providerId="LiveId" clId="{9EEE1C80-4577-433C-9805-B88770B4D95A}" dt="2026-07-06T20:24:12.954" v="1289" actId="2711"/>
          <ac:spMkLst>
            <pc:docMk/>
            <pc:sldMk cId="3892908580" sldId="257"/>
            <ac:spMk id="7" creationId="{92A74D4D-F399-0193-6347-5F49877BB572}"/>
          </ac:spMkLst>
        </pc:spChg>
        <pc:picChg chg="add mod">
          <ac:chgData name="Ioana Ecaterina Popa" userId="46396ee493970cda" providerId="LiveId" clId="{9EEE1C80-4577-433C-9805-B88770B4D95A}" dt="2026-06-30T20:18:21.179" v="723" actId="14100"/>
          <ac:picMkLst>
            <pc:docMk/>
            <pc:sldMk cId="3892908580" sldId="257"/>
            <ac:picMk id="4" creationId="{AAC445FE-9996-0769-F41C-27CDE6C07111}"/>
          </ac:picMkLst>
        </pc:picChg>
      </pc:sldChg>
      <pc:sldChg chg="addSp delSp modSp new mod ord">
        <pc:chgData name="Ioana Ecaterina Popa" userId="46396ee493970cda" providerId="LiveId" clId="{9EEE1C80-4577-433C-9805-B88770B4D95A}" dt="2026-07-06T21:57:05.659" v="1390" actId="20577"/>
        <pc:sldMkLst>
          <pc:docMk/>
          <pc:sldMk cId="2147259114" sldId="258"/>
        </pc:sldMkLst>
        <pc:spChg chg="add mod">
          <ac:chgData name="Ioana Ecaterina Popa" userId="46396ee493970cda" providerId="LiveId" clId="{9EEE1C80-4577-433C-9805-B88770B4D95A}" dt="2026-07-06T21:57:05.659" v="1390" actId="20577"/>
          <ac:spMkLst>
            <pc:docMk/>
            <pc:sldMk cId="2147259114" sldId="258"/>
            <ac:spMk id="4" creationId="{F0309020-AA05-88C2-235C-1FDA832DDEDF}"/>
          </ac:spMkLst>
        </pc:spChg>
        <pc:picChg chg="add mod">
          <ac:chgData name="Ioana Ecaterina Popa" userId="46396ee493970cda" providerId="LiveId" clId="{9EEE1C80-4577-433C-9805-B88770B4D95A}" dt="2026-06-30T20:07:03.261" v="690" actId="688"/>
          <ac:picMkLst>
            <pc:docMk/>
            <pc:sldMk cId="2147259114" sldId="258"/>
            <ac:picMk id="2" creationId="{547BEB51-898D-756B-6728-3F0CD5A97754}"/>
          </ac:picMkLst>
        </pc:picChg>
      </pc:sldChg>
      <pc:sldChg chg="addSp modSp new mod">
        <pc:chgData name="Ioana Ecaterina Popa" userId="46396ee493970cda" providerId="LiveId" clId="{9EEE1C80-4577-433C-9805-B88770B4D95A}" dt="2026-07-03T22:08:27.439" v="1213" actId="255"/>
        <pc:sldMkLst>
          <pc:docMk/>
          <pc:sldMk cId="2277093550" sldId="260"/>
        </pc:sldMkLst>
        <pc:spChg chg="add mod">
          <ac:chgData name="Ioana Ecaterina Popa" userId="46396ee493970cda" providerId="LiveId" clId="{9EEE1C80-4577-433C-9805-B88770B4D95A}" dt="2026-07-03T22:08:27.439" v="1213" actId="255"/>
          <ac:spMkLst>
            <pc:docMk/>
            <pc:sldMk cId="2277093550" sldId="260"/>
            <ac:spMk id="3" creationId="{2B8FA468-64DF-E9E4-EF6C-4B5C4AEBDB03}"/>
          </ac:spMkLst>
        </pc:spChg>
        <pc:picChg chg="add mod">
          <ac:chgData name="Ioana Ecaterina Popa" userId="46396ee493970cda" providerId="LiveId" clId="{9EEE1C80-4577-433C-9805-B88770B4D95A}" dt="2026-06-30T20:25:30.108" v="750" actId="14100"/>
          <ac:picMkLst>
            <pc:docMk/>
            <pc:sldMk cId="2277093550" sldId="260"/>
            <ac:picMk id="2" creationId="{97F860E6-73A3-E27B-C611-362A304A5D74}"/>
          </ac:picMkLst>
        </pc:picChg>
      </pc:sldChg>
      <pc:sldChg chg="addSp modSp new mod">
        <pc:chgData name="Ioana Ecaterina Popa" userId="46396ee493970cda" providerId="LiveId" clId="{9EEE1C80-4577-433C-9805-B88770B4D95A}" dt="2026-07-06T20:25:39.356" v="1290" actId="2711"/>
        <pc:sldMkLst>
          <pc:docMk/>
          <pc:sldMk cId="732867158" sldId="261"/>
        </pc:sldMkLst>
        <pc:spChg chg="add mod">
          <ac:chgData name="Ioana Ecaterina Popa" userId="46396ee493970cda" providerId="LiveId" clId="{9EEE1C80-4577-433C-9805-B88770B4D95A}" dt="2026-07-06T20:25:39.356" v="1290" actId="2711"/>
          <ac:spMkLst>
            <pc:docMk/>
            <pc:sldMk cId="732867158" sldId="261"/>
            <ac:spMk id="3" creationId="{BD3A2CBA-0665-4E4D-620A-769E32DE47A2}"/>
          </ac:spMkLst>
        </pc:spChg>
        <pc:picChg chg="add mod">
          <ac:chgData name="Ioana Ecaterina Popa" userId="46396ee493970cda" providerId="LiveId" clId="{9EEE1C80-4577-433C-9805-B88770B4D95A}" dt="2026-07-01T22:50:26.249" v="1088" actId="14100"/>
          <ac:picMkLst>
            <pc:docMk/>
            <pc:sldMk cId="732867158" sldId="261"/>
            <ac:picMk id="2" creationId="{FA2959A9-B44A-C351-EF64-A48180810341}"/>
          </ac:picMkLst>
        </pc:picChg>
      </pc:sldChg>
      <pc:sldChg chg="addSp delSp modSp new mod ord">
        <pc:chgData name="Ioana Ecaterina Popa" userId="46396ee493970cda" providerId="LiveId" clId="{9EEE1C80-4577-433C-9805-B88770B4D95A}" dt="2026-07-03T22:18:50.263" v="1282" actId="255"/>
        <pc:sldMkLst>
          <pc:docMk/>
          <pc:sldMk cId="365820405" sldId="262"/>
        </pc:sldMkLst>
        <pc:spChg chg="add mod">
          <ac:chgData name="Ioana Ecaterina Popa" userId="46396ee493970cda" providerId="LiveId" clId="{9EEE1C80-4577-433C-9805-B88770B4D95A}" dt="2026-07-03T22:18:50.263" v="1282" actId="255"/>
          <ac:spMkLst>
            <pc:docMk/>
            <pc:sldMk cId="365820405" sldId="262"/>
            <ac:spMk id="3" creationId="{6E636A9B-C577-731B-0221-67BF161102FC}"/>
          </ac:spMkLst>
        </pc:spChg>
        <pc:picChg chg="add mod">
          <ac:chgData name="Ioana Ecaterina Popa" userId="46396ee493970cda" providerId="LiveId" clId="{9EEE1C80-4577-433C-9805-B88770B4D95A}" dt="2026-06-30T20:36:52.172" v="772" actId="14100"/>
          <ac:picMkLst>
            <pc:docMk/>
            <pc:sldMk cId="365820405" sldId="262"/>
            <ac:picMk id="4" creationId="{5ABA5D6B-3D59-CF3F-4C94-62747C3D2ED2}"/>
          </ac:picMkLst>
        </pc:picChg>
      </pc:sldChg>
      <pc:sldChg chg="addSp modSp new mod ord">
        <pc:chgData name="Ioana Ecaterina Popa" userId="46396ee493970cda" providerId="LiveId" clId="{9EEE1C80-4577-433C-9805-B88770B4D95A}" dt="2026-07-03T22:18:31.825" v="1280" actId="255"/>
        <pc:sldMkLst>
          <pc:docMk/>
          <pc:sldMk cId="2794757680" sldId="263"/>
        </pc:sldMkLst>
        <pc:spChg chg="add mod">
          <ac:chgData name="Ioana Ecaterina Popa" userId="46396ee493970cda" providerId="LiveId" clId="{9EEE1C80-4577-433C-9805-B88770B4D95A}" dt="2026-07-03T22:18:31.825" v="1280" actId="255"/>
          <ac:spMkLst>
            <pc:docMk/>
            <pc:sldMk cId="2794757680" sldId="263"/>
            <ac:spMk id="3" creationId="{139424D0-512D-B40D-2903-2EDEEA288726}"/>
          </ac:spMkLst>
        </pc:spChg>
      </pc:sldChg>
      <pc:sldChg chg="addSp modSp new mod ord">
        <pc:chgData name="Ioana Ecaterina Popa" userId="46396ee493970cda" providerId="LiveId" clId="{9EEE1C80-4577-433C-9805-B88770B4D95A}" dt="2026-07-03T22:18:08.647" v="1278" actId="255"/>
        <pc:sldMkLst>
          <pc:docMk/>
          <pc:sldMk cId="2726147500" sldId="264"/>
        </pc:sldMkLst>
        <pc:spChg chg="add mod">
          <ac:chgData name="Ioana Ecaterina Popa" userId="46396ee493970cda" providerId="LiveId" clId="{9EEE1C80-4577-433C-9805-B88770B4D95A}" dt="2026-07-03T22:18:08.647" v="1278" actId="255"/>
          <ac:spMkLst>
            <pc:docMk/>
            <pc:sldMk cId="2726147500" sldId="264"/>
            <ac:spMk id="3" creationId="{685F3A1F-9C5F-8DF4-192F-9EC9DBC83875}"/>
          </ac:spMkLst>
        </pc:spChg>
      </pc:sldChg>
      <pc:sldChg chg="addSp modSp new mod ord">
        <pc:chgData name="Ioana Ecaterina Popa" userId="46396ee493970cda" providerId="LiveId" clId="{9EEE1C80-4577-433C-9805-B88770B4D95A}" dt="2026-07-03T22:05:13.677" v="1189" actId="255"/>
        <pc:sldMkLst>
          <pc:docMk/>
          <pc:sldMk cId="1013514224" sldId="266"/>
        </pc:sldMkLst>
        <pc:spChg chg="add mod">
          <ac:chgData name="Ioana Ecaterina Popa" userId="46396ee493970cda" providerId="LiveId" clId="{9EEE1C80-4577-433C-9805-B88770B4D95A}" dt="2026-06-30T15:29:17.923" v="581" actId="20577"/>
          <ac:spMkLst>
            <pc:docMk/>
            <pc:sldMk cId="1013514224" sldId="266"/>
            <ac:spMk id="3" creationId="{7EB07767-74A6-BC06-42C1-E03574285B05}"/>
          </ac:spMkLst>
        </pc:spChg>
        <pc:spChg chg="add mod">
          <ac:chgData name="Ioana Ecaterina Popa" userId="46396ee493970cda" providerId="LiveId" clId="{9EEE1C80-4577-433C-9805-B88770B4D95A}" dt="2026-07-03T22:05:13.677" v="1189" actId="255"/>
          <ac:spMkLst>
            <pc:docMk/>
            <pc:sldMk cId="1013514224" sldId="266"/>
            <ac:spMk id="4" creationId="{60AE83DD-1041-CE7C-3E47-772D523A76B3}"/>
          </ac:spMkLst>
        </pc:spChg>
      </pc:sldChg>
      <pc:sldChg chg="addSp modSp new mod ord">
        <pc:chgData name="Ioana Ecaterina Popa" userId="46396ee493970cda" providerId="LiveId" clId="{9EEE1C80-4577-433C-9805-B88770B4D95A}" dt="2026-07-06T20:35:45.181" v="1292" actId="1076"/>
        <pc:sldMkLst>
          <pc:docMk/>
          <pc:sldMk cId="3964652626" sldId="267"/>
        </pc:sldMkLst>
        <pc:spChg chg="add mod">
          <ac:chgData name="Ioana Ecaterina Popa" userId="46396ee493970cda" providerId="LiveId" clId="{9EEE1C80-4577-433C-9805-B88770B4D95A}" dt="2026-07-06T20:35:45.181" v="1292" actId="1076"/>
          <ac:spMkLst>
            <pc:docMk/>
            <pc:sldMk cId="3964652626" sldId="267"/>
            <ac:spMk id="3" creationId="{E3FE739C-7EA9-A406-C835-1ECE3F874A1E}"/>
          </ac:spMkLst>
        </pc:spChg>
      </pc:sldChg>
      <pc:sldChg chg="addSp delSp modSp new mod ord">
        <pc:chgData name="Ioana Ecaterina Popa" userId="46396ee493970cda" providerId="LiveId" clId="{9EEE1C80-4577-433C-9805-B88770B4D95A}" dt="2026-07-03T22:16:27.145" v="1272" actId="255"/>
        <pc:sldMkLst>
          <pc:docMk/>
          <pc:sldMk cId="2240547483" sldId="268"/>
        </pc:sldMkLst>
        <pc:spChg chg="add mod">
          <ac:chgData name="Ioana Ecaterina Popa" userId="46396ee493970cda" providerId="LiveId" clId="{9EEE1C80-4577-433C-9805-B88770B4D95A}" dt="2026-06-30T14:22:42.211" v="548" actId="14100"/>
          <ac:spMkLst>
            <pc:docMk/>
            <pc:sldMk cId="2240547483" sldId="268"/>
            <ac:spMk id="3" creationId="{C2B147F7-6FAE-477E-E64F-E125934F07A8}"/>
          </ac:spMkLst>
        </pc:spChg>
        <pc:spChg chg="add mod">
          <ac:chgData name="Ioana Ecaterina Popa" userId="46396ee493970cda" providerId="LiveId" clId="{9EEE1C80-4577-433C-9805-B88770B4D95A}" dt="2026-07-03T22:16:27.145" v="1272" actId="255"/>
          <ac:spMkLst>
            <pc:docMk/>
            <pc:sldMk cId="2240547483" sldId="268"/>
            <ac:spMk id="5" creationId="{CEA60AC5-3F0B-1532-B6CF-EBC9A17DF6CC}"/>
          </ac:spMkLst>
        </pc:spChg>
        <pc:picChg chg="add mod">
          <ac:chgData name="Ioana Ecaterina Popa" userId="46396ee493970cda" providerId="LiveId" clId="{9EEE1C80-4577-433C-9805-B88770B4D95A}" dt="2026-06-30T15:21:37.889" v="558" actId="14100"/>
          <ac:picMkLst>
            <pc:docMk/>
            <pc:sldMk cId="2240547483" sldId="268"/>
            <ac:picMk id="2" creationId="{1AF2A599-43EB-EDBE-815F-50FD28447BF5}"/>
          </ac:picMkLst>
        </pc:picChg>
      </pc:sldChg>
      <pc:sldChg chg="addSp modSp new mod">
        <pc:chgData name="Ioana Ecaterina Popa" userId="46396ee493970cda" providerId="LiveId" clId="{9EEE1C80-4577-433C-9805-B88770B4D95A}" dt="2026-06-30T15:28:25.233" v="575" actId="14100"/>
        <pc:sldMkLst>
          <pc:docMk/>
          <pc:sldMk cId="2870239938" sldId="270"/>
        </pc:sldMkLst>
        <pc:spChg chg="add mod">
          <ac:chgData name="Ioana Ecaterina Popa" userId="46396ee493970cda" providerId="LiveId" clId="{9EEE1C80-4577-433C-9805-B88770B4D95A}" dt="2026-06-30T15:28:10.403" v="573" actId="20577"/>
          <ac:spMkLst>
            <pc:docMk/>
            <pc:sldMk cId="2870239938" sldId="270"/>
            <ac:spMk id="3" creationId="{EF8CCDA3-F991-A3F7-285F-EFD715B2CFB4}"/>
          </ac:spMkLst>
        </pc:spChg>
        <pc:spChg chg="add mod">
          <ac:chgData name="Ioana Ecaterina Popa" userId="46396ee493970cda" providerId="LiveId" clId="{9EEE1C80-4577-433C-9805-B88770B4D95A}" dt="2026-06-30T15:28:25.233" v="575" actId="14100"/>
          <ac:spMkLst>
            <pc:docMk/>
            <pc:sldMk cId="2870239938" sldId="270"/>
            <ac:spMk id="5" creationId="{FA965B8A-B325-E94A-3D5B-210738FD78C1}"/>
          </ac:spMkLst>
        </pc:spChg>
      </pc:sldChg>
      <pc:sldChg chg="addSp delSp modSp new mod">
        <pc:chgData name="Ioana Ecaterina Popa" userId="46396ee493970cda" providerId="LiveId" clId="{9EEE1C80-4577-433C-9805-B88770B4D95A}" dt="2026-07-06T20:18:40.194" v="1288" actId="14734"/>
        <pc:sldMkLst>
          <pc:docMk/>
          <pc:sldMk cId="3815963313" sldId="271"/>
        </pc:sldMkLst>
        <pc:graphicFrameChg chg="add del mod modGraphic">
          <ac:chgData name="Ioana Ecaterina Popa" userId="46396ee493970cda" providerId="LiveId" clId="{9EEE1C80-4577-433C-9805-B88770B4D95A}" dt="2026-07-06T20:18:40.194" v="1288" actId="14734"/>
          <ac:graphicFrameMkLst>
            <pc:docMk/>
            <pc:sldMk cId="3815963313" sldId="271"/>
            <ac:graphicFrameMk id="2" creationId="{BFE8B47F-2A4C-6990-626E-16F068485FC4}"/>
          </ac:graphicFrameMkLst>
        </pc:graphicFrameChg>
        <pc:graphicFrameChg chg="add mod modGraphic">
          <ac:chgData name="Ioana Ecaterina Popa" userId="46396ee493970cda" providerId="LiveId" clId="{9EEE1C80-4577-433C-9805-B88770B4D95A}" dt="2026-07-03T22:09:54.786" v="1223" actId="255"/>
          <ac:graphicFrameMkLst>
            <pc:docMk/>
            <pc:sldMk cId="3815963313" sldId="271"/>
            <ac:graphicFrameMk id="3" creationId="{3D18B22B-6B58-7C93-602B-7570296B3F99}"/>
          </ac:graphicFrameMkLst>
        </pc:graphicFrameChg>
        <pc:graphicFrameChg chg="add del mod modGraphic">
          <ac:chgData name="Ioana Ecaterina Popa" userId="46396ee493970cda" providerId="LiveId" clId="{9EEE1C80-4577-433C-9805-B88770B4D95A}" dt="2026-07-03T22:15:53.159" v="1269" actId="113"/>
          <ac:graphicFrameMkLst>
            <pc:docMk/>
            <pc:sldMk cId="3815963313" sldId="271"/>
            <ac:graphicFrameMk id="4" creationId="{CA293E8B-5C42-7B62-0B3C-AE3D60FFF68B}"/>
          </ac:graphicFrameMkLst>
        </pc:graphicFrameChg>
      </pc:sldChg>
      <pc:sldChg chg="addSp delSp modSp new mod">
        <pc:chgData name="Ioana Ecaterina Popa" userId="46396ee493970cda" providerId="LiveId" clId="{9EEE1C80-4577-433C-9805-B88770B4D95A}" dt="2026-07-06T20:34:34.432" v="1291" actId="1076"/>
        <pc:sldMkLst>
          <pc:docMk/>
          <pc:sldMk cId="143698782" sldId="272"/>
        </pc:sldMkLst>
        <pc:spChg chg="add mod">
          <ac:chgData name="Ioana Ecaterina Popa" userId="46396ee493970cda" providerId="LiveId" clId="{9EEE1C80-4577-433C-9805-B88770B4D95A}" dt="2026-07-06T20:34:34.432" v="1291" actId="1076"/>
          <ac:spMkLst>
            <pc:docMk/>
            <pc:sldMk cId="143698782" sldId="272"/>
            <ac:spMk id="3" creationId="{1CBD0805-BF7B-469D-FD6A-299763A2D4D4}"/>
          </ac:spMkLst>
        </pc:spChg>
        <pc:picChg chg="add mod">
          <ac:chgData name="Ioana Ecaterina Popa" userId="46396ee493970cda" providerId="LiveId" clId="{9EEE1C80-4577-433C-9805-B88770B4D95A}" dt="2026-06-30T20:40:49.344" v="788" actId="14100"/>
          <ac:picMkLst>
            <pc:docMk/>
            <pc:sldMk cId="143698782" sldId="272"/>
            <ac:picMk id="5" creationId="{5B378739-BB54-D50D-F648-A93DB7FB6FCB}"/>
          </ac:picMkLst>
        </pc:picChg>
      </pc:sldChg>
      <pc:sldChg chg="addSp delSp modSp new mod">
        <pc:chgData name="Ioana Ecaterina Popa" userId="46396ee493970cda" providerId="LiveId" clId="{9EEE1C80-4577-433C-9805-B88770B4D95A}" dt="2026-07-03T22:08:02.162" v="1211" actId="20577"/>
        <pc:sldMkLst>
          <pc:docMk/>
          <pc:sldMk cId="2551995605" sldId="273"/>
        </pc:sldMkLst>
        <pc:spChg chg="add mod">
          <ac:chgData name="Ioana Ecaterina Popa" userId="46396ee493970cda" providerId="LiveId" clId="{9EEE1C80-4577-433C-9805-B88770B4D95A}" dt="2026-07-03T22:08:02.162" v="1211" actId="20577"/>
          <ac:spMkLst>
            <pc:docMk/>
            <pc:sldMk cId="2551995605" sldId="273"/>
            <ac:spMk id="3" creationId="{7815EEF3-DC27-996F-454F-35472744C7D4}"/>
          </ac:spMkLst>
        </pc:spChg>
        <pc:picChg chg="add mod">
          <ac:chgData name="Ioana Ecaterina Popa" userId="46396ee493970cda" providerId="LiveId" clId="{9EEE1C80-4577-433C-9805-B88770B4D95A}" dt="2026-07-01T22:14:16.206" v="1048" actId="14100"/>
          <ac:picMkLst>
            <pc:docMk/>
            <pc:sldMk cId="2551995605" sldId="273"/>
            <ac:picMk id="4" creationId="{C8DE1104-7AFC-CE0E-EB8D-4C3524F47523}"/>
          </ac:picMkLst>
        </pc:picChg>
      </pc:sldChg>
      <pc:sldChg chg="addSp delSp modSp new mod ord">
        <pc:chgData name="Ioana Ecaterina Popa" userId="46396ee493970cda" providerId="LiveId" clId="{9EEE1C80-4577-433C-9805-B88770B4D95A}" dt="2026-07-06T14:00:40.536" v="1285" actId="21"/>
        <pc:sldMkLst>
          <pc:docMk/>
          <pc:sldMk cId="1744934034" sldId="274"/>
        </pc:sldMkLst>
        <pc:spChg chg="add mod">
          <ac:chgData name="Ioana Ecaterina Popa" userId="46396ee493970cda" providerId="LiveId" clId="{9EEE1C80-4577-433C-9805-B88770B4D95A}" dt="2026-07-03T22:05:46.527" v="1192" actId="255"/>
          <ac:spMkLst>
            <pc:docMk/>
            <pc:sldMk cId="1744934034" sldId="274"/>
            <ac:spMk id="5" creationId="{6326F2FE-A7C7-8F65-9FEA-CF8EE7AE20E3}"/>
          </ac:spMkLst>
        </pc:spChg>
        <pc:graphicFrameChg chg="add del modGraphic">
          <ac:chgData name="Ioana Ecaterina Popa" userId="46396ee493970cda" providerId="LiveId" clId="{9EEE1C80-4577-433C-9805-B88770B4D95A}" dt="2026-07-06T14:00:40.536" v="1285" actId="21"/>
          <ac:graphicFrameMkLst>
            <pc:docMk/>
            <pc:sldMk cId="1744934034" sldId="274"/>
            <ac:graphicFrameMk id="3" creationId="{98AF8CF2-92EF-7E58-E1A0-EB1A2FE2E4CF}"/>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B7B718-72DE-4E62-AA56-474BA859A2D6}" type="datetimeFigureOut">
              <a:rPr lang="en-GB" smtClean="0"/>
              <a:t>06/07/2026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D90AC1-B425-49E9-8F23-896A7257D22E}" type="slidenum">
              <a:rPr lang="en-GB" smtClean="0"/>
              <a:t>‹#›</a:t>
            </a:fld>
            <a:endParaRPr lang="en-GB"/>
          </a:p>
        </p:txBody>
      </p:sp>
    </p:spTree>
    <p:extLst>
      <p:ext uri="{BB962C8B-B14F-4D97-AF65-F5344CB8AC3E}">
        <p14:creationId xmlns:p14="http://schemas.microsoft.com/office/powerpoint/2010/main" val="27343317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D90AC1-B425-49E9-8F23-896A7257D22E}" type="slidenum">
              <a:rPr lang="en-GB" smtClean="0"/>
              <a:t>1</a:t>
            </a:fld>
            <a:endParaRPr lang="en-GB"/>
          </a:p>
        </p:txBody>
      </p:sp>
    </p:spTree>
    <p:extLst>
      <p:ext uri="{BB962C8B-B14F-4D97-AF65-F5344CB8AC3E}">
        <p14:creationId xmlns:p14="http://schemas.microsoft.com/office/powerpoint/2010/main" val="1663594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D90AC1-B425-49E9-8F23-896A7257D22E}" type="slidenum">
              <a:rPr lang="en-GB" smtClean="0"/>
              <a:t>4</a:t>
            </a:fld>
            <a:endParaRPr lang="en-GB"/>
          </a:p>
        </p:txBody>
      </p:sp>
    </p:spTree>
    <p:extLst>
      <p:ext uri="{BB962C8B-B14F-4D97-AF65-F5344CB8AC3E}">
        <p14:creationId xmlns:p14="http://schemas.microsoft.com/office/powerpoint/2010/main" val="5978648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D90AC1-B425-49E9-8F23-896A7257D22E}" type="slidenum">
              <a:rPr lang="en-GB" smtClean="0"/>
              <a:t>6</a:t>
            </a:fld>
            <a:endParaRPr lang="en-GB"/>
          </a:p>
        </p:txBody>
      </p:sp>
    </p:spTree>
    <p:extLst>
      <p:ext uri="{BB962C8B-B14F-4D97-AF65-F5344CB8AC3E}">
        <p14:creationId xmlns:p14="http://schemas.microsoft.com/office/powerpoint/2010/main" val="2380729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8573CC0-CBC5-49D7-AA82-89D45EB5809A}"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61D58-83C5-4A1C-8D23-88E7FE47080F}" type="slidenum">
              <a:rPr lang="en-GB" smtClean="0"/>
              <a:t>‹#›</a:t>
            </a:fld>
            <a:endParaRPr lang="en-GB"/>
          </a:p>
        </p:txBody>
      </p:sp>
    </p:spTree>
    <p:extLst>
      <p:ext uri="{BB962C8B-B14F-4D97-AF65-F5344CB8AC3E}">
        <p14:creationId xmlns:p14="http://schemas.microsoft.com/office/powerpoint/2010/main" val="1523930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573CC0-CBC5-49D7-AA82-89D45EB5809A}"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61D58-83C5-4A1C-8D23-88E7FE47080F}" type="slidenum">
              <a:rPr lang="en-GB" smtClean="0"/>
              <a:t>‹#›</a:t>
            </a:fld>
            <a:endParaRPr lang="en-GB"/>
          </a:p>
        </p:txBody>
      </p:sp>
    </p:spTree>
    <p:extLst>
      <p:ext uri="{BB962C8B-B14F-4D97-AF65-F5344CB8AC3E}">
        <p14:creationId xmlns:p14="http://schemas.microsoft.com/office/powerpoint/2010/main" val="2043037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573CC0-CBC5-49D7-AA82-89D45EB5809A}"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61D58-83C5-4A1C-8D23-88E7FE47080F}" type="slidenum">
              <a:rPr lang="en-GB" smtClean="0"/>
              <a:t>‹#›</a:t>
            </a:fld>
            <a:endParaRPr lang="en-GB"/>
          </a:p>
        </p:txBody>
      </p:sp>
    </p:spTree>
    <p:extLst>
      <p:ext uri="{BB962C8B-B14F-4D97-AF65-F5344CB8AC3E}">
        <p14:creationId xmlns:p14="http://schemas.microsoft.com/office/powerpoint/2010/main" val="1791835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8573CC0-CBC5-49D7-AA82-89D45EB5809A}"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561D58-83C5-4A1C-8D23-88E7FE47080F}" type="slidenum">
              <a:rPr lang="en-GB" smtClean="0"/>
              <a:t>‹#›</a:t>
            </a:fld>
            <a:endParaRPr lang="en-GB"/>
          </a:p>
        </p:txBody>
      </p:sp>
    </p:spTree>
    <p:extLst>
      <p:ext uri="{BB962C8B-B14F-4D97-AF65-F5344CB8AC3E}">
        <p14:creationId xmlns:p14="http://schemas.microsoft.com/office/powerpoint/2010/main" val="2842128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8573CC0-CBC5-49D7-AA82-89D45EB5809A}" type="datetimeFigureOut">
              <a:rPr lang="en-GB" smtClean="0"/>
              <a:t>06/07/2026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561D58-83C5-4A1C-8D23-88E7FE47080F}" type="slidenum">
              <a:rPr lang="en-GB" smtClean="0"/>
              <a:t>‹#›</a:t>
            </a:fld>
            <a:endParaRPr lang="en-GB"/>
          </a:p>
        </p:txBody>
      </p:sp>
    </p:spTree>
    <p:extLst>
      <p:ext uri="{BB962C8B-B14F-4D97-AF65-F5344CB8AC3E}">
        <p14:creationId xmlns:p14="http://schemas.microsoft.com/office/powerpoint/2010/main" val="2882046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8573CC0-CBC5-49D7-AA82-89D45EB5809A}" type="datetimeFigureOut">
              <a:rPr lang="en-GB" smtClean="0"/>
              <a:t>06/07/2026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561D58-83C5-4A1C-8D23-88E7FE47080F}" type="slidenum">
              <a:rPr lang="en-GB" smtClean="0"/>
              <a:t>‹#›</a:t>
            </a:fld>
            <a:endParaRPr lang="en-GB"/>
          </a:p>
        </p:txBody>
      </p:sp>
    </p:spTree>
    <p:extLst>
      <p:ext uri="{BB962C8B-B14F-4D97-AF65-F5344CB8AC3E}">
        <p14:creationId xmlns:p14="http://schemas.microsoft.com/office/powerpoint/2010/main" val="3534878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573CC0-CBC5-49D7-AA82-89D45EB5809A}" type="datetimeFigureOut">
              <a:rPr lang="en-GB" smtClean="0"/>
              <a:t>06/07/2026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561D58-83C5-4A1C-8D23-88E7FE47080F}" type="slidenum">
              <a:rPr lang="en-GB" smtClean="0"/>
              <a:t>‹#›</a:t>
            </a:fld>
            <a:endParaRPr lang="en-GB"/>
          </a:p>
        </p:txBody>
      </p:sp>
    </p:spTree>
    <p:extLst>
      <p:ext uri="{BB962C8B-B14F-4D97-AF65-F5344CB8AC3E}">
        <p14:creationId xmlns:p14="http://schemas.microsoft.com/office/powerpoint/2010/main" val="2868136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8573CC0-CBC5-49D7-AA82-89D45EB5809A}"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561D58-83C5-4A1C-8D23-88E7FE47080F}" type="slidenum">
              <a:rPr lang="en-GB" smtClean="0"/>
              <a:t>‹#›</a:t>
            </a:fld>
            <a:endParaRPr lang="en-GB"/>
          </a:p>
        </p:txBody>
      </p:sp>
    </p:spTree>
    <p:extLst>
      <p:ext uri="{BB962C8B-B14F-4D97-AF65-F5344CB8AC3E}">
        <p14:creationId xmlns:p14="http://schemas.microsoft.com/office/powerpoint/2010/main" val="2509223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573CC0-CBC5-49D7-AA82-89D45EB5809A}"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561D58-83C5-4A1C-8D23-88E7FE47080F}" type="slidenum">
              <a:rPr lang="en-GB" smtClean="0"/>
              <a:t>‹#›</a:t>
            </a:fld>
            <a:endParaRPr lang="en-GB"/>
          </a:p>
        </p:txBody>
      </p:sp>
    </p:spTree>
    <p:extLst>
      <p:ext uri="{BB962C8B-B14F-4D97-AF65-F5344CB8AC3E}">
        <p14:creationId xmlns:p14="http://schemas.microsoft.com/office/powerpoint/2010/main" val="397578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573CC0-CBC5-49D7-AA82-89D45EB5809A}"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61D58-83C5-4A1C-8D23-88E7FE47080F}" type="slidenum">
              <a:rPr lang="en-GB" smtClean="0"/>
              <a:t>‹#›</a:t>
            </a:fld>
            <a:endParaRPr lang="en-GB"/>
          </a:p>
        </p:txBody>
      </p:sp>
    </p:spTree>
    <p:extLst>
      <p:ext uri="{BB962C8B-B14F-4D97-AF65-F5344CB8AC3E}">
        <p14:creationId xmlns:p14="http://schemas.microsoft.com/office/powerpoint/2010/main" val="27308509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573CC0-CBC5-49D7-AA82-89D45EB5809A}"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61D58-83C5-4A1C-8D23-88E7FE47080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5690165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573CC0-CBC5-49D7-AA82-89D45EB5809A}"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61D58-83C5-4A1C-8D23-88E7FE47080F}" type="slidenum">
              <a:rPr lang="en-GB" smtClean="0"/>
              <a:t>‹#›</a:t>
            </a:fld>
            <a:endParaRPr lang="en-GB"/>
          </a:p>
        </p:txBody>
      </p:sp>
    </p:spTree>
    <p:extLst>
      <p:ext uri="{BB962C8B-B14F-4D97-AF65-F5344CB8AC3E}">
        <p14:creationId xmlns:p14="http://schemas.microsoft.com/office/powerpoint/2010/main" val="447545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573CC0-CBC5-49D7-AA82-89D45EB5809A}"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61D58-83C5-4A1C-8D23-88E7FE47080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371846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573CC0-CBC5-49D7-AA82-89D45EB5809A}"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61D58-83C5-4A1C-8D23-88E7FE47080F}" type="slidenum">
              <a:rPr lang="en-GB" smtClean="0"/>
              <a:t>‹#›</a:t>
            </a:fld>
            <a:endParaRPr lang="en-GB"/>
          </a:p>
        </p:txBody>
      </p:sp>
    </p:spTree>
    <p:extLst>
      <p:ext uri="{BB962C8B-B14F-4D97-AF65-F5344CB8AC3E}">
        <p14:creationId xmlns:p14="http://schemas.microsoft.com/office/powerpoint/2010/main" val="42709764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573CC0-CBC5-49D7-AA82-89D45EB5809A}"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61D58-83C5-4A1C-8D23-88E7FE47080F}" type="slidenum">
              <a:rPr lang="en-GB" smtClean="0"/>
              <a:t>‹#›</a:t>
            </a:fld>
            <a:endParaRPr lang="en-GB"/>
          </a:p>
        </p:txBody>
      </p:sp>
    </p:spTree>
    <p:extLst>
      <p:ext uri="{BB962C8B-B14F-4D97-AF65-F5344CB8AC3E}">
        <p14:creationId xmlns:p14="http://schemas.microsoft.com/office/powerpoint/2010/main" val="31496595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573CC0-CBC5-49D7-AA82-89D45EB5809A}"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61D58-83C5-4A1C-8D23-88E7FE47080F}" type="slidenum">
              <a:rPr lang="en-GB" smtClean="0"/>
              <a:t>‹#›</a:t>
            </a:fld>
            <a:endParaRPr lang="en-GB"/>
          </a:p>
        </p:txBody>
      </p:sp>
    </p:spTree>
    <p:extLst>
      <p:ext uri="{BB962C8B-B14F-4D97-AF65-F5344CB8AC3E}">
        <p14:creationId xmlns:p14="http://schemas.microsoft.com/office/powerpoint/2010/main" val="2514267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8573CC0-CBC5-49D7-AA82-89D45EB5809A}" type="datetimeFigureOut">
              <a:rPr lang="en-GB" smtClean="0"/>
              <a:t>06/07/2026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B561D58-83C5-4A1C-8D23-88E7FE47080F}" type="slidenum">
              <a:rPr lang="en-GB" smtClean="0"/>
              <a:t>‹#›</a:t>
            </a:fld>
            <a:endParaRPr lang="en-GB"/>
          </a:p>
        </p:txBody>
      </p:sp>
    </p:spTree>
    <p:extLst>
      <p:ext uri="{BB962C8B-B14F-4D97-AF65-F5344CB8AC3E}">
        <p14:creationId xmlns:p14="http://schemas.microsoft.com/office/powerpoint/2010/main" val="342784026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uel.ac.uk/about/sustainability/sustainable-development-goals/goal-3?utm_source=copilot.com" TargetMode="External"/><Relationship Id="rId2" Type="http://schemas.openxmlformats.org/officeDocument/2006/relationships/hyperlink" Target="https://www.england.nhs.uk/?utm_source=copilot.com"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81919-2F32-FEF3-92CE-2C26AF337E55}"/>
              </a:ext>
            </a:extLst>
          </p:cNvPr>
          <p:cNvSpPr>
            <a:spLocks noGrp="1"/>
          </p:cNvSpPr>
          <p:nvPr>
            <p:ph type="ctrTitle"/>
          </p:nvPr>
        </p:nvSpPr>
        <p:spPr>
          <a:xfrm>
            <a:off x="555171" y="938892"/>
            <a:ext cx="10300607" cy="5151665"/>
          </a:xfrm>
        </p:spPr>
        <p:txBody>
          <a:bodyPr>
            <a:noAutofit/>
          </a:bodyPr>
          <a:lstStyle/>
          <a:p>
            <a:pPr algn="l"/>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r>
              <a:rPr kumimoji="0" lang="en-GB" sz="3200" b="1" i="0" u="none" strike="noStrike" kern="1200" cap="none" spc="0" normalizeH="0" baseline="0" noProof="0" dirty="0">
                <a:ln>
                  <a:noFill/>
                </a:ln>
                <a:solidFill>
                  <a:srgbClr val="90C226"/>
                </a:solidFill>
                <a:effectLst/>
                <a:uLnTx/>
                <a:uFillTx/>
                <a:latin typeface="Arial" panose="020B0604020202020204" pitchFamily="34" charset="0"/>
                <a:ea typeface="+mj-ea"/>
                <a:cs typeface="Arial" panose="020B0604020202020204" pitchFamily="34" charset="0"/>
              </a:rPr>
              <a:t>Name: Ioana Popa</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Integration of Health, Wellbeing and Sustainable Development in Health and Social Care       </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Student Number: 23135942</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Lecturer:</a:t>
            </a:r>
            <a:r>
              <a:rPr lang="en-GB" sz="3200" b="1" dirty="0"/>
              <a:t> </a:t>
            </a:r>
            <a:r>
              <a:rPr lang="en-GB" sz="3200" b="1" dirty="0" err="1"/>
              <a:t>Itse</a:t>
            </a:r>
            <a:r>
              <a:rPr lang="en-GB" sz="3200" b="1" dirty="0"/>
              <a:t> Olaoye</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Module Code: </a:t>
            </a:r>
            <a:r>
              <a:rPr lang="en-GB" sz="3200" b="1" dirty="0"/>
              <a:t>BMHP6030_LON</a:t>
            </a:r>
            <a:br>
              <a:rPr lang="en-GB" sz="3200" b="1" dirty="0"/>
            </a:br>
            <a:br>
              <a:rPr lang="en-GB" sz="3200" b="1" i="0" dirty="0">
                <a:solidFill>
                  <a:srgbClr val="FFFFFF"/>
                </a:solidFill>
                <a:effectLst/>
                <a:latin typeface="-apple-system"/>
              </a:rPr>
            </a:br>
            <a:br>
              <a:rPr lang="en-GB" sz="3200" b="1" dirty="0">
                <a:latin typeface="Arial" panose="020B0604020202020204" pitchFamily="34" charset="0"/>
                <a:cs typeface="Arial" panose="020B0604020202020204" pitchFamily="34" charset="0"/>
              </a:rPr>
            </a:br>
            <a:endParaRPr lang="en-GB"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77105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B147F7-6FAE-477E-E64F-E125934F07A8}"/>
              </a:ext>
            </a:extLst>
          </p:cNvPr>
          <p:cNvSpPr txBox="1"/>
          <p:nvPr/>
        </p:nvSpPr>
        <p:spPr>
          <a:xfrm>
            <a:off x="5539563" y="1679944"/>
            <a:ext cx="3608518" cy="4524315"/>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Modern health and social care increasingly focus on integrating health, well‑being, and sustainable development. This approach recognises that physical, mental, and social factors are interconnected and must be addressed together to improve outcomes. The assessment explores how integrated care models, policies, and public health initiatives support holistic care while tackling inequalities and promoting long‑term system sustainability</a:t>
            </a:r>
            <a:r>
              <a:rPr lang="en-GB" dirty="0"/>
              <a:t>.</a:t>
            </a:r>
          </a:p>
        </p:txBody>
      </p:sp>
      <p:sp>
        <p:nvSpPr>
          <p:cNvPr id="5" name="TextBox 4">
            <a:extLst>
              <a:ext uri="{FF2B5EF4-FFF2-40B4-BE49-F238E27FC236}">
                <a16:creationId xmlns:a16="http://schemas.microsoft.com/office/drawing/2014/main" id="{CEA60AC5-3F0B-1532-B6CF-EBC9A17DF6CC}"/>
              </a:ext>
            </a:extLst>
          </p:cNvPr>
          <p:cNvSpPr txBox="1"/>
          <p:nvPr/>
        </p:nvSpPr>
        <p:spPr>
          <a:xfrm>
            <a:off x="275208" y="506186"/>
            <a:ext cx="5872500"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Introduction</a:t>
            </a:r>
          </a:p>
        </p:txBody>
      </p:sp>
      <p:pic>
        <p:nvPicPr>
          <p:cNvPr id="2" name="Picture 1" descr="SDG 3 - Good Health and Wellbeing | University of East London">
            <a:extLst>
              <a:ext uri="{FF2B5EF4-FFF2-40B4-BE49-F238E27FC236}">
                <a16:creationId xmlns:a16="http://schemas.microsoft.com/office/drawing/2014/main" id="{1AF2A599-43EB-EDBE-815F-50FD28447BF5}"/>
              </a:ext>
            </a:extLst>
          </p:cNvPr>
          <p:cNvPicPr>
            <a:picLocks noChangeAspect="1"/>
          </p:cNvPicPr>
          <p:nvPr/>
        </p:nvPicPr>
        <p:blipFill>
          <a:blip r:embed="rId2"/>
          <a:stretch>
            <a:fillRect/>
          </a:stretch>
        </p:blipFill>
        <p:spPr>
          <a:xfrm>
            <a:off x="0" y="1686243"/>
            <a:ext cx="5263376" cy="2895126"/>
          </a:xfrm>
          <a:prstGeom prst="rect">
            <a:avLst/>
          </a:prstGeom>
        </p:spPr>
      </p:pic>
    </p:spTree>
    <p:extLst>
      <p:ext uri="{BB962C8B-B14F-4D97-AF65-F5344CB8AC3E}">
        <p14:creationId xmlns:p14="http://schemas.microsoft.com/office/powerpoint/2010/main" val="2240547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BFE8B47F-2A4C-6990-626E-16F068485FC4}"/>
              </a:ext>
            </a:extLst>
          </p:cNvPr>
          <p:cNvGraphicFramePr>
            <a:graphicFrameLocks noGrp="1"/>
          </p:cNvGraphicFramePr>
          <p:nvPr>
            <p:extLst>
              <p:ext uri="{D42A27DB-BD31-4B8C-83A1-F6EECF244321}">
                <p14:modId xmlns:p14="http://schemas.microsoft.com/office/powerpoint/2010/main" val="3595380371"/>
              </p:ext>
            </p:extLst>
          </p:nvPr>
        </p:nvGraphicFramePr>
        <p:xfrm>
          <a:off x="0" y="342900"/>
          <a:ext cx="3044859" cy="5407451"/>
        </p:xfrm>
        <a:graphic>
          <a:graphicData uri="http://schemas.openxmlformats.org/drawingml/2006/table">
            <a:tbl>
              <a:tblPr firstRow="1" bandRow="1">
                <a:tableStyleId>{5C22544A-7EE6-4342-B048-85BDC9FD1C3A}</a:tableStyleId>
              </a:tblPr>
              <a:tblGrid>
                <a:gridCol w="3044859">
                  <a:extLst>
                    <a:ext uri="{9D8B030D-6E8A-4147-A177-3AD203B41FA5}">
                      <a16:colId xmlns:a16="http://schemas.microsoft.com/office/drawing/2014/main" val="574505569"/>
                    </a:ext>
                  </a:extLst>
                </a:gridCol>
              </a:tblGrid>
              <a:tr h="5407451">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is defined as a state of complete physical, mental, and social well‑being, extending beyond the mere absence of disease or infirmity (WHO, 1948). It emphasises functional ability, resilience, and overall quality of life</a:t>
                      </a:r>
                      <a:endParaRPr lang="en-GB" dirty="0"/>
                    </a:p>
                  </a:txBody>
                  <a:tcPr>
                    <a:solidFill>
                      <a:schemeClr val="bg1"/>
                    </a:solidFill>
                  </a:tcPr>
                </a:tc>
                <a:extLst>
                  <a:ext uri="{0D108BD9-81ED-4DB2-BD59-A6C34878D82A}">
                    <a16:rowId xmlns:a16="http://schemas.microsoft.com/office/drawing/2014/main" val="1740635628"/>
                  </a:ext>
                </a:extLst>
              </a:tr>
            </a:tbl>
          </a:graphicData>
        </a:graphic>
      </p:graphicFrame>
      <p:graphicFrame>
        <p:nvGraphicFramePr>
          <p:cNvPr id="3" name="Table 2">
            <a:extLst>
              <a:ext uri="{FF2B5EF4-FFF2-40B4-BE49-F238E27FC236}">
                <a16:creationId xmlns:a16="http://schemas.microsoft.com/office/drawing/2014/main" id="{3D18B22B-6B58-7C93-602B-7570296B3F99}"/>
              </a:ext>
            </a:extLst>
          </p:cNvPr>
          <p:cNvGraphicFramePr>
            <a:graphicFrameLocks noGrp="1"/>
          </p:cNvGraphicFramePr>
          <p:nvPr>
            <p:extLst>
              <p:ext uri="{D42A27DB-BD31-4B8C-83A1-F6EECF244321}">
                <p14:modId xmlns:p14="http://schemas.microsoft.com/office/powerpoint/2010/main" val="1216936221"/>
              </p:ext>
            </p:extLst>
          </p:nvPr>
        </p:nvGraphicFramePr>
        <p:xfrm>
          <a:off x="3026004" y="301659"/>
          <a:ext cx="3353531" cy="6556341"/>
        </p:xfrm>
        <a:graphic>
          <a:graphicData uri="http://schemas.openxmlformats.org/drawingml/2006/table">
            <a:tbl>
              <a:tblPr firstRow="1" bandRow="1">
                <a:tableStyleId>{5C22544A-7EE6-4342-B048-85BDC9FD1C3A}</a:tableStyleId>
              </a:tblPr>
              <a:tblGrid>
                <a:gridCol w="3353531">
                  <a:extLst>
                    <a:ext uri="{9D8B030D-6E8A-4147-A177-3AD203B41FA5}">
                      <a16:colId xmlns:a16="http://schemas.microsoft.com/office/drawing/2014/main" val="3686203770"/>
                    </a:ext>
                  </a:extLst>
                </a:gridCol>
              </a:tblGrid>
              <a:tr h="463200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Well‑Being</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Well‑being refers to a holistic state encompassing physical health, mental and emotional stability, and positive social relationships. It includes subjective experiences (e.g., life satisfaction) and objective indicators (e.g., functional capacity).</a:t>
                      </a:r>
                    </a:p>
                    <a:p>
                      <a:endParaRPr lang="en-GB" b="0" dirty="0"/>
                    </a:p>
                  </a:txBody>
                  <a:tcPr>
                    <a:solidFill>
                      <a:schemeClr val="bg1"/>
                    </a:solidFill>
                  </a:tcPr>
                </a:tc>
                <a:extLst>
                  <a:ext uri="{0D108BD9-81ED-4DB2-BD59-A6C34878D82A}">
                    <a16:rowId xmlns:a16="http://schemas.microsoft.com/office/drawing/2014/main" val="3305368932"/>
                  </a:ext>
                </a:extLst>
              </a:tr>
              <a:tr h="1924332">
                <a:tc>
                  <a:txBody>
                    <a:bodyPr/>
                    <a:lstStyle/>
                    <a:p>
                      <a:endParaRPr lang="en-GB" b="0" dirty="0"/>
                    </a:p>
                    <a:p>
                      <a:endParaRPr lang="en-GB" b="0" dirty="0"/>
                    </a:p>
                    <a:p>
                      <a:endParaRPr lang="en-GB" b="0" dirty="0"/>
                    </a:p>
                  </a:txBody>
                  <a:tcPr>
                    <a:solidFill>
                      <a:schemeClr val="bg1"/>
                    </a:solidFill>
                  </a:tcPr>
                </a:tc>
                <a:extLst>
                  <a:ext uri="{0D108BD9-81ED-4DB2-BD59-A6C34878D82A}">
                    <a16:rowId xmlns:a16="http://schemas.microsoft.com/office/drawing/2014/main" val="2704450542"/>
                  </a:ext>
                </a:extLst>
              </a:tr>
            </a:tbl>
          </a:graphicData>
        </a:graphic>
      </p:graphicFrame>
      <p:graphicFrame>
        <p:nvGraphicFramePr>
          <p:cNvPr id="4" name="Table 3">
            <a:extLst>
              <a:ext uri="{FF2B5EF4-FFF2-40B4-BE49-F238E27FC236}">
                <a16:creationId xmlns:a16="http://schemas.microsoft.com/office/drawing/2014/main" id="{CA293E8B-5C42-7B62-0B3C-AE3D60FFF68B}"/>
              </a:ext>
            </a:extLst>
          </p:cNvPr>
          <p:cNvGraphicFramePr>
            <a:graphicFrameLocks noGrp="1"/>
          </p:cNvGraphicFramePr>
          <p:nvPr>
            <p:extLst>
              <p:ext uri="{D42A27DB-BD31-4B8C-83A1-F6EECF244321}">
                <p14:modId xmlns:p14="http://schemas.microsoft.com/office/powerpoint/2010/main" val="1285180481"/>
              </p:ext>
            </p:extLst>
          </p:nvPr>
        </p:nvGraphicFramePr>
        <p:xfrm>
          <a:off x="6542202" y="0"/>
          <a:ext cx="2856322" cy="6766560"/>
        </p:xfrm>
        <a:graphic>
          <a:graphicData uri="http://schemas.openxmlformats.org/drawingml/2006/table">
            <a:tbl>
              <a:tblPr firstRow="1" bandRow="1">
                <a:tableStyleId>{5C22544A-7EE6-4342-B048-85BDC9FD1C3A}</a:tableStyleId>
              </a:tblPr>
              <a:tblGrid>
                <a:gridCol w="2856322">
                  <a:extLst>
                    <a:ext uri="{9D8B030D-6E8A-4147-A177-3AD203B41FA5}">
                      <a16:colId xmlns:a16="http://schemas.microsoft.com/office/drawing/2014/main" val="2367348831"/>
                    </a:ext>
                  </a:extLst>
                </a:gridCol>
              </a:tblGrid>
              <a:tr h="6379064">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Sustainable Development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Sustainable development involves meeting the needs of the present without compromising the ability of future generations to meet their own needs (UN, 1987). In health, it includes long‑term system resilience, environmental responsibility, and equitable access to care.</a:t>
                      </a:r>
                    </a:p>
                    <a:p>
                      <a:endParaRPr lang="en-GB" b="0" dirty="0"/>
                    </a:p>
                  </a:txBody>
                  <a:tcPr>
                    <a:solidFill>
                      <a:schemeClr val="bg1"/>
                    </a:solidFill>
                  </a:tcPr>
                </a:tc>
                <a:extLst>
                  <a:ext uri="{0D108BD9-81ED-4DB2-BD59-A6C34878D82A}">
                    <a16:rowId xmlns:a16="http://schemas.microsoft.com/office/drawing/2014/main" val="345480962"/>
                  </a:ext>
                </a:extLst>
              </a:tr>
              <a:tr h="332821">
                <a:tc>
                  <a:txBody>
                    <a:bodyPr/>
                    <a:lstStyle/>
                    <a:p>
                      <a:endParaRPr lang="en-GB" dirty="0"/>
                    </a:p>
                  </a:txBody>
                  <a:tcPr>
                    <a:solidFill>
                      <a:schemeClr val="bg1"/>
                    </a:solidFill>
                  </a:tcPr>
                </a:tc>
                <a:extLst>
                  <a:ext uri="{0D108BD9-81ED-4DB2-BD59-A6C34878D82A}">
                    <a16:rowId xmlns:a16="http://schemas.microsoft.com/office/drawing/2014/main" val="1041823594"/>
                  </a:ext>
                </a:extLst>
              </a:tr>
            </a:tbl>
          </a:graphicData>
        </a:graphic>
      </p:graphicFrame>
    </p:spTree>
    <p:extLst>
      <p:ext uri="{BB962C8B-B14F-4D97-AF65-F5344CB8AC3E}">
        <p14:creationId xmlns:p14="http://schemas.microsoft.com/office/powerpoint/2010/main" val="3815963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0309020-AA05-88C2-235C-1FDA832DDEDF}"/>
              </a:ext>
            </a:extLst>
          </p:cNvPr>
          <p:cNvSpPr txBox="1"/>
          <p:nvPr/>
        </p:nvSpPr>
        <p:spPr>
          <a:xfrm>
            <a:off x="3412503" y="65989"/>
            <a:ext cx="5971527" cy="6726650"/>
          </a:xfrm>
          <a:prstGeom prst="rect">
            <a:avLst/>
          </a:prstGeom>
          <a:noFill/>
        </p:spPr>
        <p:txBody>
          <a:bodyPr wrap="square">
            <a:spAutoFit/>
          </a:bodyPr>
          <a:lstStyle/>
          <a:p>
            <a:pPr>
              <a:lnSpc>
                <a:spcPct val="115000"/>
              </a:lnSpc>
              <a:spcAft>
                <a:spcPts val="800"/>
              </a:spcAft>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 </a:t>
            </a:r>
            <a:r>
              <a:rPr lang="en-GB" sz="2800" kern="100" dirty="0">
                <a:effectLst/>
                <a:latin typeface="Arial" panose="020B0604020202020204" pitchFamily="34" charset="0"/>
                <a:ea typeface="Aptos" panose="020B0004020202020204" pitchFamily="34" charset="0"/>
                <a:cs typeface="Arial" panose="020B0604020202020204" pitchFamily="34" charset="0"/>
              </a:rPr>
              <a:t>Relevance to Modern Healthcare (SDGs)</a:t>
            </a:r>
          </a:p>
          <a:p>
            <a:pPr marL="342900" indent="-342900">
              <a:lnSpc>
                <a:spcPct val="115000"/>
              </a:lnSpc>
              <a:spcAft>
                <a:spcPts val="800"/>
              </a:spcAft>
              <a:buFont typeface="Arial" panose="020B06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The concepts of health, well‑being, and sustainable development are central to contemporary healthcare policy. The WHO Sustainable Development Goals (SDGs)—particularly SDG 3: Good Health and Well‑Being</a:t>
            </a:r>
            <a:r>
              <a:rPr lang="en-GB" sz="2000" kern="100">
                <a:effectLst/>
                <a:latin typeface="Arial" panose="020B0604020202020204" pitchFamily="34" charset="0"/>
                <a:ea typeface="Aptos" panose="020B0004020202020204" pitchFamily="34" charset="0"/>
                <a:cs typeface="Arial" panose="020B0604020202020204" pitchFamily="34" charset="0"/>
              </a:rPr>
              <a:t>—emphasise</a:t>
            </a:r>
            <a:endParaRPr lang="en-GB" sz="2000" kern="100" dirty="0">
              <a:latin typeface="Arial" panose="020B0604020202020204" pitchFamily="34" charset="0"/>
              <a:ea typeface="Aptos" panose="020B0004020202020204" pitchFamily="34" charset="0"/>
              <a:cs typeface="Arial" panose="020B0604020202020204" pitchFamily="34" charset="0"/>
            </a:endParaRPr>
          </a:p>
          <a:p>
            <a:pPr marL="342900" indent="-342900">
              <a:lnSpc>
                <a:spcPct val="115000"/>
              </a:lnSpc>
              <a:spcAft>
                <a:spcPts val="800"/>
              </a:spcAft>
              <a:buFont typeface="Arial" panose="020B06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universal health coverage</a:t>
            </a:r>
          </a:p>
          <a:p>
            <a:pPr lvl="0">
              <a:lnSpc>
                <a:spcPct val="115000"/>
              </a:lnSpc>
              <a:spcAft>
                <a:spcPts val="800"/>
              </a:spcAft>
              <a:buSzPts val="1000"/>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     disease prevention</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reduction of inequalities</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strengthening health systems</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promoting healthier environments</a:t>
            </a:r>
          </a:p>
          <a:p>
            <a:pPr>
              <a:lnSpc>
                <a:spcPct val="115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These frameworks guide national and international strategies aimed at improving population health outcomes and ensuring long‑term sustainability.</a:t>
            </a:r>
          </a:p>
        </p:txBody>
      </p:sp>
      <p:pic>
        <p:nvPicPr>
          <p:cNvPr id="2" name="Picture 1" descr="10 Reduced inequalities: Unequal ...">
            <a:extLst>
              <a:ext uri="{FF2B5EF4-FFF2-40B4-BE49-F238E27FC236}">
                <a16:creationId xmlns:a16="http://schemas.microsoft.com/office/drawing/2014/main" id="{547BEB51-898D-756B-6728-3F0CD5A97754}"/>
              </a:ext>
            </a:extLst>
          </p:cNvPr>
          <p:cNvPicPr>
            <a:picLocks noChangeAspect="1"/>
          </p:cNvPicPr>
          <p:nvPr/>
        </p:nvPicPr>
        <p:blipFill>
          <a:blip r:embed="rId3"/>
          <a:stretch>
            <a:fillRect/>
          </a:stretch>
        </p:blipFill>
        <p:spPr>
          <a:xfrm>
            <a:off x="114760" y="316632"/>
            <a:ext cx="3443289" cy="5833183"/>
          </a:xfrm>
          <a:prstGeom prst="rect">
            <a:avLst/>
          </a:prstGeom>
        </p:spPr>
      </p:pic>
    </p:spTree>
    <p:extLst>
      <p:ext uri="{BB962C8B-B14F-4D97-AF65-F5344CB8AC3E}">
        <p14:creationId xmlns:p14="http://schemas.microsoft.com/office/powerpoint/2010/main" val="2147259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4A43D78-32B1-1BE7-B2F2-ABB7EA27981D}"/>
              </a:ext>
            </a:extLst>
          </p:cNvPr>
          <p:cNvSpPr txBox="1"/>
          <p:nvPr/>
        </p:nvSpPr>
        <p:spPr>
          <a:xfrm rot="10800000" flipV="1">
            <a:off x="0" y="3026589"/>
            <a:ext cx="12192000" cy="1200329"/>
          </a:xfrm>
          <a:prstGeom prst="rect">
            <a:avLst/>
          </a:prstGeom>
          <a:noFill/>
        </p:spPr>
        <p:txBody>
          <a:bodyPr wrap="square">
            <a:spAutoFit/>
          </a:bodyPr>
          <a:lstStyle/>
          <a:p>
            <a:endParaRPr lang="en-GB" b="1" dirty="0"/>
          </a:p>
          <a:p>
            <a:endParaRPr lang="en-GB" b="1" dirty="0"/>
          </a:p>
          <a:p>
            <a:endParaRPr lang="en-GB" b="1" dirty="0"/>
          </a:p>
          <a:p>
            <a:endParaRPr lang="en-GB" b="1" dirty="0"/>
          </a:p>
        </p:txBody>
      </p:sp>
      <p:sp>
        <p:nvSpPr>
          <p:cNvPr id="7" name="TextBox 6">
            <a:extLst>
              <a:ext uri="{FF2B5EF4-FFF2-40B4-BE49-F238E27FC236}">
                <a16:creationId xmlns:a16="http://schemas.microsoft.com/office/drawing/2014/main" id="{92A74D4D-F399-0193-6347-5F49877BB572}"/>
              </a:ext>
            </a:extLst>
          </p:cNvPr>
          <p:cNvSpPr txBox="1"/>
          <p:nvPr/>
        </p:nvSpPr>
        <p:spPr>
          <a:xfrm>
            <a:off x="4343400" y="251460"/>
            <a:ext cx="5269230" cy="5826210"/>
          </a:xfrm>
          <a:prstGeom prst="rect">
            <a:avLst/>
          </a:prstGeom>
          <a:noFill/>
        </p:spPr>
        <p:txBody>
          <a:bodyPr wrap="square">
            <a:spAutoFit/>
          </a:bodyPr>
          <a:lstStyle/>
          <a:p>
            <a:pPr>
              <a:lnSpc>
                <a:spcPct val="115000"/>
              </a:lnSpc>
              <a:spcAft>
                <a:spcPts val="800"/>
              </a:spcAft>
              <a:buNone/>
            </a:pPr>
            <a:r>
              <a:rPr lang="en-GB" sz="2000" b="1" kern="100" dirty="0">
                <a:effectLst/>
                <a:latin typeface="Aptos" panose="020B0004020202020204" pitchFamily="34" charset="0"/>
                <a:ea typeface="Aptos" panose="020B0004020202020204" pitchFamily="34" charset="0"/>
                <a:cs typeface="Times New Roman" panose="02020603050405020304" pitchFamily="18" charset="0"/>
              </a:rPr>
              <a:t> </a:t>
            </a:r>
            <a:r>
              <a:rPr lang="en-GB" sz="2800" b="1" kern="100" dirty="0">
                <a:effectLst/>
                <a:latin typeface="Arial" panose="020B0604020202020204" pitchFamily="34" charset="0"/>
                <a:ea typeface="Aptos" panose="020B0004020202020204" pitchFamily="34" charset="0"/>
                <a:cs typeface="Arial" panose="020B0604020202020204" pitchFamily="34" charset="0"/>
              </a:rPr>
              <a:t>Integration of Health and Well‑Being Approaches</a:t>
            </a:r>
          </a:p>
          <a:p>
            <a:pPr>
              <a:lnSpc>
                <a:spcPct val="115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Importance of Integration</a:t>
            </a:r>
          </a:p>
          <a:p>
            <a:pPr>
              <a:lnSpc>
                <a:spcPct val="115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Integrated approaches recognise that physical, mental, emotional, and social factors interact to influence health outcomes. Holistic care improves patient experience, enhances continuity of care, and reduces long‑term healthcare costs.</a:t>
            </a:r>
          </a:p>
          <a:p>
            <a:pPr>
              <a:lnSpc>
                <a:spcPct val="115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Examples of Integrated Care Approaches</a:t>
            </a:r>
          </a:p>
          <a:p>
            <a:pPr>
              <a:lnSpc>
                <a:spcPct val="115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WHO’s Health in All Policies (</a:t>
            </a:r>
            <a:r>
              <a:rPr lang="en-GB" sz="2000" kern="100" dirty="0" err="1">
                <a:effectLst/>
                <a:latin typeface="Arial" panose="020B0604020202020204" pitchFamily="34" charset="0"/>
                <a:ea typeface="Aptos" panose="020B0004020202020204" pitchFamily="34" charset="0"/>
                <a:cs typeface="Arial" panose="020B0604020202020204" pitchFamily="34" charset="0"/>
              </a:rPr>
              <a:t>HiAP</a:t>
            </a:r>
            <a:r>
              <a:rPr lang="en-GB" sz="2000" kern="100" dirty="0">
                <a:effectLst/>
                <a:latin typeface="Arial" panose="020B0604020202020204" pitchFamily="34" charset="0"/>
                <a:ea typeface="Aptos" panose="020B0004020202020204" pitchFamily="34" charset="0"/>
                <a:cs typeface="Arial" panose="020B0604020202020204" pitchFamily="34" charset="0"/>
              </a:rPr>
              <a:t>)</a:t>
            </a:r>
          </a:p>
          <a:p>
            <a:pPr>
              <a:lnSpc>
                <a:spcPct val="115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A cross‑sectoral strategy ensuring that decisions in transport, housing, education, and environment consider health impacts.</a:t>
            </a:r>
          </a:p>
        </p:txBody>
      </p:sp>
      <p:pic>
        <p:nvPicPr>
          <p:cNvPr id="4" name="Picture 3" descr="Why a Total Wellbeing Approach is Essential - AIHR">
            <a:extLst>
              <a:ext uri="{FF2B5EF4-FFF2-40B4-BE49-F238E27FC236}">
                <a16:creationId xmlns:a16="http://schemas.microsoft.com/office/drawing/2014/main" id="{AAC445FE-9996-0769-F41C-27CDE6C07111}"/>
              </a:ext>
            </a:extLst>
          </p:cNvPr>
          <p:cNvPicPr>
            <a:picLocks noChangeAspect="1"/>
          </p:cNvPicPr>
          <p:nvPr/>
        </p:nvPicPr>
        <p:blipFill>
          <a:blip r:embed="rId2"/>
          <a:stretch>
            <a:fillRect/>
          </a:stretch>
        </p:blipFill>
        <p:spPr>
          <a:xfrm>
            <a:off x="299374" y="10158"/>
            <a:ext cx="3838286" cy="6539232"/>
          </a:xfrm>
          <a:prstGeom prst="rect">
            <a:avLst/>
          </a:prstGeom>
        </p:spPr>
      </p:pic>
    </p:spTree>
    <p:extLst>
      <p:ext uri="{BB962C8B-B14F-4D97-AF65-F5344CB8AC3E}">
        <p14:creationId xmlns:p14="http://schemas.microsoft.com/office/powerpoint/2010/main" val="3892908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8FA468-64DF-E9E4-EF6C-4B5C4AEBDB03}"/>
              </a:ext>
            </a:extLst>
          </p:cNvPr>
          <p:cNvSpPr txBox="1"/>
          <p:nvPr/>
        </p:nvSpPr>
        <p:spPr>
          <a:xfrm>
            <a:off x="4366260" y="217170"/>
            <a:ext cx="5006340" cy="6475299"/>
          </a:xfrm>
          <a:prstGeom prst="rect">
            <a:avLst/>
          </a:prstGeom>
          <a:noFill/>
        </p:spPr>
        <p:txBody>
          <a:bodyPr wrap="square">
            <a:spAutoFit/>
          </a:bodyPr>
          <a:lstStyle/>
          <a:p>
            <a:pPr>
              <a:lnSpc>
                <a:spcPct val="115000"/>
              </a:lnSpc>
              <a:spcAft>
                <a:spcPts val="800"/>
              </a:spcAft>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 </a:t>
            </a:r>
            <a:r>
              <a:rPr lang="en-GB" sz="2800" b="1" kern="100" dirty="0">
                <a:effectLst/>
                <a:latin typeface="Arial" panose="020B0604020202020204" pitchFamily="34" charset="0"/>
                <a:ea typeface="Aptos" panose="020B0004020202020204" pitchFamily="34" charset="0"/>
                <a:cs typeface="Arial" panose="020B0604020202020204" pitchFamily="34" charset="0"/>
              </a:rPr>
              <a:t>Integration of Health and Well‑Being Approaches</a:t>
            </a:r>
          </a:p>
          <a:p>
            <a:pPr>
              <a:lnSpc>
                <a:spcPct val="115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Integrated Care Systems (ICSs) in the UK</a:t>
            </a:r>
          </a:p>
          <a:p>
            <a:pPr>
              <a:lnSpc>
                <a:spcPct val="115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ICSs bring together NHS organisations, local authorities, and voluntary sectors to coordinate services, reduce fragmentation, and improve population health.</a:t>
            </a:r>
          </a:p>
          <a:p>
            <a:pPr>
              <a:lnSpc>
                <a:spcPct val="115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Advantages of Integration</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improved patient outcomes</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reduced duplication of services</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better management of chronic conditions</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enhanced prevention and early intervention</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more efficient use of resources</a:t>
            </a:r>
          </a:p>
        </p:txBody>
      </p:sp>
      <p:pic>
        <p:nvPicPr>
          <p:cNvPr id="2" name="Picture 1" descr="Model of Health and Wellbeing - Carlington Community Health Centre">
            <a:extLst>
              <a:ext uri="{FF2B5EF4-FFF2-40B4-BE49-F238E27FC236}">
                <a16:creationId xmlns:a16="http://schemas.microsoft.com/office/drawing/2014/main" id="{97F860E6-73A3-E27B-C611-362A304A5D74}"/>
              </a:ext>
            </a:extLst>
          </p:cNvPr>
          <p:cNvPicPr>
            <a:picLocks noChangeAspect="1"/>
          </p:cNvPicPr>
          <p:nvPr/>
        </p:nvPicPr>
        <p:blipFill>
          <a:blip r:embed="rId3"/>
          <a:stretch>
            <a:fillRect/>
          </a:stretch>
        </p:blipFill>
        <p:spPr>
          <a:xfrm>
            <a:off x="417278" y="483326"/>
            <a:ext cx="3969057" cy="6257108"/>
          </a:xfrm>
          <a:prstGeom prst="rect">
            <a:avLst/>
          </a:prstGeom>
        </p:spPr>
      </p:pic>
    </p:spTree>
    <p:extLst>
      <p:ext uri="{BB962C8B-B14F-4D97-AF65-F5344CB8AC3E}">
        <p14:creationId xmlns:p14="http://schemas.microsoft.com/office/powerpoint/2010/main" val="22770935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D3A2CBA-0665-4E4D-620A-769E32DE47A2}"/>
              </a:ext>
            </a:extLst>
          </p:cNvPr>
          <p:cNvSpPr txBox="1"/>
          <p:nvPr/>
        </p:nvSpPr>
        <p:spPr>
          <a:xfrm>
            <a:off x="5118755" y="867266"/>
            <a:ext cx="4528165" cy="3138360"/>
          </a:xfrm>
          <a:prstGeom prst="rect">
            <a:avLst/>
          </a:prstGeom>
          <a:noFill/>
        </p:spPr>
        <p:txBody>
          <a:bodyPr wrap="square">
            <a:spAutoFit/>
          </a:bodyPr>
          <a:lstStyle/>
          <a:p>
            <a:pPr>
              <a:lnSpc>
                <a:spcPct val="115000"/>
              </a:lnSpc>
              <a:spcAft>
                <a:spcPts val="800"/>
              </a:spcAft>
              <a:buNone/>
            </a:pPr>
            <a:r>
              <a:rPr lang="en-GB" sz="2800" b="1" kern="100" dirty="0">
                <a:effectLst/>
                <a:latin typeface="Arial" panose="020B0604020202020204" pitchFamily="34" charset="0"/>
                <a:ea typeface="Aptos" panose="020B0004020202020204" pitchFamily="34" charset="0"/>
                <a:cs typeface="Arial" panose="020B0604020202020204" pitchFamily="34" charset="0"/>
              </a:rPr>
              <a:t>Policy and Governance</a:t>
            </a:r>
          </a:p>
          <a:p>
            <a:pPr>
              <a:lnSpc>
                <a:spcPct val="115000"/>
              </a:lnSpc>
              <a:spcAft>
                <a:spcPts val="800"/>
              </a:spcAft>
              <a:buNone/>
            </a:pPr>
            <a:r>
              <a:rPr lang="en-GB" sz="2000" dirty="0">
                <a:latin typeface="Arial" panose="020B0604020202020204" pitchFamily="34" charset="0"/>
                <a:cs typeface="Arial" panose="020B0604020202020204" pitchFamily="34" charset="0"/>
              </a:rPr>
              <a:t>Policy and Governance in Health and Social Care refers to the systems, rules, leadership structures, and accountability mechanisms that shape how health and social care services are organised, funded, regulated, and delivered</a:t>
            </a:r>
            <a:r>
              <a:rPr lang="en-GB" sz="2000" dirty="0"/>
              <a:t>.</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2" name="Picture 1" descr="The Role of Policies and Procedures in Health and Social Care Settings">
            <a:extLst>
              <a:ext uri="{FF2B5EF4-FFF2-40B4-BE49-F238E27FC236}">
                <a16:creationId xmlns:a16="http://schemas.microsoft.com/office/drawing/2014/main" id="{FA2959A9-B44A-C351-EF64-A48180810341}"/>
              </a:ext>
            </a:extLst>
          </p:cNvPr>
          <p:cNvPicPr>
            <a:picLocks noChangeAspect="1"/>
          </p:cNvPicPr>
          <p:nvPr/>
        </p:nvPicPr>
        <p:blipFill>
          <a:blip r:embed="rId2"/>
          <a:stretch>
            <a:fillRect/>
          </a:stretch>
        </p:blipFill>
        <p:spPr>
          <a:xfrm>
            <a:off x="548640" y="1"/>
            <a:ext cx="4274094" cy="5823136"/>
          </a:xfrm>
          <a:prstGeom prst="rect">
            <a:avLst/>
          </a:prstGeom>
        </p:spPr>
      </p:pic>
    </p:spTree>
    <p:extLst>
      <p:ext uri="{BB962C8B-B14F-4D97-AF65-F5344CB8AC3E}">
        <p14:creationId xmlns:p14="http://schemas.microsoft.com/office/powerpoint/2010/main" val="7328671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815EEF3-DC27-996F-454F-35472744C7D4}"/>
              </a:ext>
            </a:extLst>
          </p:cNvPr>
          <p:cNvSpPr txBox="1"/>
          <p:nvPr/>
        </p:nvSpPr>
        <p:spPr>
          <a:xfrm>
            <a:off x="5410986" y="348792"/>
            <a:ext cx="4100659" cy="747897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Challenges</a:t>
            </a:r>
          </a:p>
          <a:p>
            <a:r>
              <a:rPr lang="en-GB" sz="2000" dirty="0">
                <a:latin typeface="Arial" panose="020B0604020202020204" pitchFamily="34" charset="0"/>
                <a:cs typeface="Arial" panose="020B0604020202020204" pitchFamily="34" charset="0"/>
              </a:rPr>
              <a:t>Structural and organisational challenges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Fragmented systems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Complex governance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Variation across regions</a:t>
            </a:r>
          </a:p>
          <a:p>
            <a:r>
              <a:rPr lang="en-GB" sz="2000" dirty="0">
                <a:latin typeface="Arial" panose="020B0604020202020204" pitchFamily="34" charset="0"/>
                <a:cs typeface="Arial" panose="020B0604020202020204" pitchFamily="34" charset="0"/>
              </a:rPr>
              <a:t>Workforce challenges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Staff shortages and burnout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 Skills mismatch</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Limited time for collaboration </a:t>
            </a:r>
          </a:p>
          <a:p>
            <a:r>
              <a:rPr lang="en-GB" sz="2000" dirty="0">
                <a:latin typeface="Arial" panose="020B0604020202020204" pitchFamily="34" charset="0"/>
                <a:cs typeface="Arial" panose="020B0604020202020204" pitchFamily="34" charset="0"/>
              </a:rPr>
              <a:t>Financial and resource challenges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Underfunding in social care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Short-term funding cycles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Competing priorities </a:t>
            </a:r>
          </a:p>
          <a:p>
            <a:r>
              <a:rPr lang="en-GB" sz="2000" dirty="0">
                <a:latin typeface="Arial" panose="020B0604020202020204" pitchFamily="34" charset="0"/>
                <a:cs typeface="Arial" panose="020B0604020202020204" pitchFamily="34" charset="0"/>
              </a:rPr>
              <a:t>Inequalities and population challenges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Deep-rooted health inequalities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Complex needs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Cultural and language barriers </a:t>
            </a:r>
          </a:p>
          <a:p>
            <a:r>
              <a:rPr lang="en-GB" sz="2000" dirty="0">
                <a:latin typeface="Arial" panose="020B0604020202020204" pitchFamily="34" charset="0"/>
                <a:cs typeface="Arial" panose="020B0604020202020204" pitchFamily="34" charset="0"/>
              </a:rPr>
              <a:t> </a:t>
            </a:r>
          </a:p>
          <a:p>
            <a:endParaRPr lang="en-GB" dirty="0"/>
          </a:p>
          <a:p>
            <a:endParaRPr lang="en-GB" b="1" dirty="0"/>
          </a:p>
          <a:p>
            <a:r>
              <a:rPr lang="en-GB" dirty="0"/>
              <a:t> </a:t>
            </a:r>
          </a:p>
          <a:p>
            <a:endParaRPr lang="en-GB" dirty="0"/>
          </a:p>
        </p:txBody>
      </p:sp>
      <p:pic>
        <p:nvPicPr>
          <p:cNvPr id="4" name="Picture 3" descr="💚 Health is not just the absence of disease — it is about ensuring everyone, everywhere, can live well, thrive, and contribute to society. SDG 3 – Good Health &amp; Well-Being –">
            <a:extLst>
              <a:ext uri="{FF2B5EF4-FFF2-40B4-BE49-F238E27FC236}">
                <a16:creationId xmlns:a16="http://schemas.microsoft.com/office/drawing/2014/main" id="{C8DE1104-7AFC-CE0E-EB8D-4C3524F47523}"/>
              </a:ext>
            </a:extLst>
          </p:cNvPr>
          <p:cNvPicPr>
            <a:picLocks noChangeAspect="1"/>
          </p:cNvPicPr>
          <p:nvPr/>
        </p:nvPicPr>
        <p:blipFill>
          <a:blip r:embed="rId2"/>
          <a:stretch>
            <a:fillRect/>
          </a:stretch>
        </p:blipFill>
        <p:spPr>
          <a:xfrm>
            <a:off x="0" y="37048"/>
            <a:ext cx="5368835" cy="6820951"/>
          </a:xfrm>
          <a:prstGeom prst="rect">
            <a:avLst/>
          </a:prstGeom>
        </p:spPr>
      </p:pic>
    </p:spTree>
    <p:extLst>
      <p:ext uri="{BB962C8B-B14F-4D97-AF65-F5344CB8AC3E}">
        <p14:creationId xmlns:p14="http://schemas.microsoft.com/office/powerpoint/2010/main" val="2551995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85F3A1F-9C5F-8DF4-192F-9EC9DBC83875}"/>
              </a:ext>
            </a:extLst>
          </p:cNvPr>
          <p:cNvSpPr txBox="1"/>
          <p:nvPr/>
        </p:nvSpPr>
        <p:spPr>
          <a:xfrm>
            <a:off x="457200" y="491490"/>
            <a:ext cx="8684758" cy="5827327"/>
          </a:xfrm>
          <a:prstGeom prst="rect">
            <a:avLst/>
          </a:prstGeom>
          <a:noFill/>
        </p:spPr>
        <p:txBody>
          <a:bodyPr wrap="square">
            <a:spAutoFit/>
          </a:bodyPr>
          <a:lstStyle/>
          <a:p>
            <a:pPr>
              <a:lnSpc>
                <a:spcPct val="115000"/>
              </a:lnSpc>
              <a:spcAft>
                <a:spcPts val="800"/>
              </a:spcAft>
              <a:buNone/>
            </a:pPr>
            <a:r>
              <a:rPr lang="en-GB" sz="2800" b="1" kern="100" dirty="0">
                <a:effectLst/>
                <a:latin typeface="Arial" panose="020B0604020202020204" pitchFamily="34" charset="0"/>
                <a:ea typeface="Aptos" panose="020B0004020202020204" pitchFamily="34" charset="0"/>
                <a:cs typeface="Arial" panose="020B0604020202020204" pitchFamily="34" charset="0"/>
              </a:rPr>
              <a:t>Service Delivery</a:t>
            </a:r>
          </a:p>
          <a:p>
            <a:pPr>
              <a:lnSpc>
                <a:spcPct val="115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Integrated Service Models</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Wellness programmes: nutrition support, physical activity initiatives, smoking cessation</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Telehealth: remote consultations improving access for rural and vulnerable populations</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Community health initiatives: outreach programmes, health education, chronic disease management</a:t>
            </a:r>
          </a:p>
          <a:p>
            <a:pPr>
              <a:lnSpc>
                <a:spcPct val="115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Case Example: Holistic Care in Hospitals</a:t>
            </a:r>
          </a:p>
          <a:p>
            <a:pPr>
              <a:lnSpc>
                <a:spcPct val="115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Multidisciplinary teams (MDTs) — including doctors, nurses, psychologists, physiotherapists, occupational therapists, and social workers — collaborate to address the physical, emotional, and social needs of patients. This approach improves recovery, enhances patient satisfaction, and reduces hospital readmissions.</a:t>
            </a:r>
          </a:p>
        </p:txBody>
      </p:sp>
    </p:spTree>
    <p:extLst>
      <p:ext uri="{BB962C8B-B14F-4D97-AF65-F5344CB8AC3E}">
        <p14:creationId xmlns:p14="http://schemas.microsoft.com/office/powerpoint/2010/main" val="27261475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39424D0-512D-B40D-2903-2EDEEA288726}"/>
              </a:ext>
            </a:extLst>
          </p:cNvPr>
          <p:cNvSpPr txBox="1"/>
          <p:nvPr/>
        </p:nvSpPr>
        <p:spPr>
          <a:xfrm>
            <a:off x="383720" y="783771"/>
            <a:ext cx="9144001" cy="4101636"/>
          </a:xfrm>
          <a:prstGeom prst="rect">
            <a:avLst/>
          </a:prstGeom>
          <a:noFill/>
        </p:spPr>
        <p:txBody>
          <a:bodyPr wrap="square">
            <a:spAutoFit/>
          </a:bodyPr>
          <a:lstStyle/>
          <a:p>
            <a:pPr>
              <a:lnSpc>
                <a:spcPct val="115000"/>
              </a:lnSpc>
              <a:spcAft>
                <a:spcPts val="800"/>
              </a:spcAft>
              <a:buNone/>
            </a:pPr>
            <a:r>
              <a:rPr lang="en-GB" sz="2800" b="1" kern="100" dirty="0">
                <a:effectLst/>
                <a:latin typeface="Arial" panose="020B0604020202020204" pitchFamily="34" charset="0"/>
                <a:ea typeface="Aptos" panose="020B0004020202020204" pitchFamily="34" charset="0"/>
                <a:cs typeface="Arial" panose="020B0604020202020204" pitchFamily="34" charset="0"/>
              </a:rPr>
              <a:t>Public Health Initiatives</a:t>
            </a:r>
          </a:p>
          <a:p>
            <a:pPr>
              <a:lnSpc>
                <a:spcPct val="115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Promotion of Healthy Lifestyles</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campaigns encouraging physical activity, healthy eating, and smoking cessation</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environmental improvements such as green spaces and active travel routes</a:t>
            </a:r>
          </a:p>
          <a:p>
            <a:pPr>
              <a:lnSpc>
                <a:spcPct val="115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Impact on Societal Well‑Being</a:t>
            </a:r>
          </a:p>
          <a:p>
            <a:pPr>
              <a:buNone/>
            </a:pPr>
            <a:r>
              <a:rPr lang="en-GB" sz="2000" dirty="0">
                <a:effectLst/>
                <a:latin typeface="Arial" panose="020B0604020202020204" pitchFamily="34" charset="0"/>
                <a:ea typeface="Aptos" panose="020B0004020202020204" pitchFamily="34" charset="0"/>
                <a:cs typeface="Arial" panose="020B0604020202020204" pitchFamily="34" charset="0"/>
              </a:rPr>
              <a:t>Public health campaigns (e.g., </a:t>
            </a:r>
            <a:r>
              <a:rPr lang="en-GB" sz="2000" i="1" dirty="0">
                <a:effectLst/>
                <a:latin typeface="Arial" panose="020B0604020202020204" pitchFamily="34" charset="0"/>
                <a:ea typeface="Aptos" panose="020B0004020202020204" pitchFamily="34" charset="0"/>
                <a:cs typeface="Arial" panose="020B0604020202020204" pitchFamily="34" charset="0"/>
              </a:rPr>
              <a:t>Change4Life</a:t>
            </a:r>
            <a:r>
              <a:rPr lang="en-GB" sz="2000" dirty="0">
                <a:effectLst/>
                <a:latin typeface="Arial" panose="020B0604020202020204" pitchFamily="34" charset="0"/>
                <a:ea typeface="Aptos" panose="020B0004020202020204" pitchFamily="34" charset="0"/>
                <a:cs typeface="Arial" panose="020B0604020202020204" pitchFamily="34" charset="0"/>
              </a:rPr>
              <a:t>) have demonstrated improvements in health behaviours, reductions in obesity rates, and increased awareness of healthy lifestyles. These initiatives contribute to long‑term population well‑being and reduced healthcare burden</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47576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E636A9B-C577-731B-0221-67BF161102FC}"/>
              </a:ext>
            </a:extLst>
          </p:cNvPr>
          <p:cNvSpPr txBox="1"/>
          <p:nvPr/>
        </p:nvSpPr>
        <p:spPr>
          <a:xfrm>
            <a:off x="5618375" y="461912"/>
            <a:ext cx="3817856" cy="5555047"/>
          </a:xfrm>
          <a:prstGeom prst="rect">
            <a:avLst/>
          </a:prstGeom>
          <a:noFill/>
        </p:spPr>
        <p:txBody>
          <a:bodyPr wrap="square">
            <a:spAutoFit/>
          </a:bodyPr>
          <a:lstStyle/>
          <a:p>
            <a:pPr>
              <a:lnSpc>
                <a:spcPct val="115000"/>
              </a:lnSpc>
              <a:spcAft>
                <a:spcPts val="800"/>
              </a:spcAft>
              <a:buNone/>
            </a:pPr>
            <a:r>
              <a:rPr lang="en-GB" sz="2800" b="1" kern="100" dirty="0">
                <a:effectLst/>
                <a:latin typeface="Arial" panose="020B0604020202020204" pitchFamily="34" charset="0"/>
                <a:ea typeface="Aptos" panose="020B0004020202020204" pitchFamily="34" charset="0"/>
                <a:cs typeface="Arial" panose="020B0604020202020204" pitchFamily="34" charset="0"/>
              </a:rPr>
              <a:t>Equity and Access</a:t>
            </a:r>
          </a:p>
          <a:p>
            <a:pPr>
              <a:lnSpc>
                <a:spcPct val="115000"/>
              </a:lnSpc>
              <a:spcAft>
                <a:spcPts val="800"/>
              </a:spcAft>
              <a:buNone/>
            </a:pPr>
            <a:r>
              <a:rPr lang="en-GB" sz="2800" b="1" kern="100" dirty="0">
                <a:effectLst/>
                <a:latin typeface="Arial" panose="020B0604020202020204" pitchFamily="34" charset="0"/>
                <a:ea typeface="Aptos" panose="020B0004020202020204" pitchFamily="34" charset="0"/>
                <a:cs typeface="Arial" panose="020B0604020202020204" pitchFamily="34" charset="0"/>
              </a:rPr>
              <a:t>Disparities in Healthcare</a:t>
            </a:r>
          </a:p>
          <a:p>
            <a:pPr>
              <a:lnSpc>
                <a:spcPct val="115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Inequalities persist based on:</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socioeconomic status</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ethnicity</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geography</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disability</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gender</a:t>
            </a:r>
          </a:p>
          <a:p>
            <a:pPr>
              <a:lnSpc>
                <a:spcPct val="115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These disparities affect access, quality of care, and health outcomes.</a:t>
            </a:r>
          </a:p>
        </p:txBody>
      </p:sp>
      <p:pic>
        <p:nvPicPr>
          <p:cNvPr id="4" name="Picture 3" descr="Tackling Equity of Access to Healthcare - Healthcare Innovation Consortium">
            <a:extLst>
              <a:ext uri="{FF2B5EF4-FFF2-40B4-BE49-F238E27FC236}">
                <a16:creationId xmlns:a16="http://schemas.microsoft.com/office/drawing/2014/main" id="{5ABA5D6B-3D59-CF3F-4C94-62747C3D2ED2}"/>
              </a:ext>
            </a:extLst>
          </p:cNvPr>
          <p:cNvPicPr>
            <a:picLocks noChangeAspect="1"/>
          </p:cNvPicPr>
          <p:nvPr/>
        </p:nvPicPr>
        <p:blipFill>
          <a:blip r:embed="rId2"/>
          <a:stretch>
            <a:fillRect/>
          </a:stretch>
        </p:blipFill>
        <p:spPr>
          <a:xfrm>
            <a:off x="100424" y="0"/>
            <a:ext cx="5339375" cy="5260155"/>
          </a:xfrm>
          <a:prstGeom prst="rect">
            <a:avLst/>
          </a:prstGeom>
        </p:spPr>
      </p:pic>
    </p:spTree>
    <p:extLst>
      <p:ext uri="{BB962C8B-B14F-4D97-AF65-F5344CB8AC3E}">
        <p14:creationId xmlns:p14="http://schemas.microsoft.com/office/powerpoint/2010/main" val="3658204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BD0805-BF7B-469D-FD6A-299763A2D4D4}"/>
              </a:ext>
            </a:extLst>
          </p:cNvPr>
          <p:cNvSpPr txBox="1"/>
          <p:nvPr/>
        </p:nvSpPr>
        <p:spPr>
          <a:xfrm>
            <a:off x="5495423" y="871440"/>
            <a:ext cx="4233039" cy="4540730"/>
          </a:xfrm>
          <a:prstGeom prst="rect">
            <a:avLst/>
          </a:prstGeom>
          <a:noFill/>
        </p:spPr>
        <p:txBody>
          <a:bodyPr wrap="square">
            <a:spAutoFit/>
          </a:bodyPr>
          <a:lstStyle/>
          <a:p>
            <a:pPr marL="0" marR="0" lvl="0" indent="0" algn="l" defTabSz="457200" rtl="0" eaLnBrk="1" fontAlgn="auto" latinLnBrk="0" hangingPunct="1">
              <a:lnSpc>
                <a:spcPct val="115000"/>
              </a:lnSpc>
              <a:spcBef>
                <a:spcPts val="0"/>
              </a:spcBef>
              <a:spcAft>
                <a:spcPts val="800"/>
              </a:spcAft>
              <a:buClrTx/>
              <a:buSzTx/>
              <a:buFontTx/>
              <a:buNone/>
              <a:tabLst/>
              <a:defRPr/>
            </a:pPr>
            <a:r>
              <a:rPr kumimoji="0" lang="en-GB" sz="2800" b="1"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Initiatives to Reduce Inequalities</a:t>
            </a:r>
          </a:p>
          <a:p>
            <a:pPr marL="342900" marR="0" lvl="0" indent="-342900" algn="l" defTabSz="457200" rtl="0" eaLnBrk="1" fontAlgn="auto" latinLnBrk="0" hangingPunct="1">
              <a:lnSpc>
                <a:spcPct val="115000"/>
              </a:lnSpc>
              <a:spcBef>
                <a:spcPts val="0"/>
              </a:spcBef>
              <a:spcAft>
                <a:spcPts val="800"/>
              </a:spcAft>
              <a:buClrTx/>
              <a:buSzPts val="1000"/>
              <a:buFont typeface="Symbol" panose="05050102010706020507" pitchFamily="18" charset="2"/>
              <a:buChar char=""/>
              <a:tabLst>
                <a:tab pos="457200" algn="l"/>
              </a:tabLst>
              <a:defRPr/>
            </a:pPr>
            <a:r>
              <a:rPr kumimoji="0" lang="en-GB" sz="200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Universal healthcare systems (e.g., NHS)</a:t>
            </a:r>
          </a:p>
          <a:p>
            <a:pPr marL="342900" marR="0" lvl="0" indent="-342900" algn="l" defTabSz="457200" rtl="0" eaLnBrk="1" fontAlgn="auto" latinLnBrk="0" hangingPunct="1">
              <a:lnSpc>
                <a:spcPct val="115000"/>
              </a:lnSpc>
              <a:spcBef>
                <a:spcPts val="0"/>
              </a:spcBef>
              <a:spcAft>
                <a:spcPts val="800"/>
              </a:spcAft>
              <a:buClrTx/>
              <a:buSzPts val="1000"/>
              <a:buFont typeface="Symbol" panose="05050102010706020507" pitchFamily="18" charset="2"/>
              <a:buChar char=""/>
              <a:tabLst>
                <a:tab pos="457200" algn="l"/>
              </a:tabLst>
              <a:defRPr/>
            </a:pPr>
            <a:r>
              <a:rPr kumimoji="0" lang="en-GB" sz="200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Targeted interventions for high‑risk groups</a:t>
            </a:r>
          </a:p>
          <a:p>
            <a:pPr marL="342900" marR="0" lvl="0" indent="-342900" algn="l" defTabSz="457200" rtl="0" eaLnBrk="1" fontAlgn="auto" latinLnBrk="0" hangingPunct="1">
              <a:lnSpc>
                <a:spcPct val="115000"/>
              </a:lnSpc>
              <a:spcBef>
                <a:spcPts val="0"/>
              </a:spcBef>
              <a:spcAft>
                <a:spcPts val="800"/>
              </a:spcAft>
              <a:buClrTx/>
              <a:buSzPts val="1000"/>
              <a:buFont typeface="Symbol" panose="05050102010706020507" pitchFamily="18" charset="2"/>
              <a:buChar char=""/>
              <a:tabLst>
                <a:tab pos="457200" algn="l"/>
              </a:tabLst>
              <a:defRPr/>
            </a:pPr>
            <a:r>
              <a:rPr kumimoji="0" lang="en-GB" sz="200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Mobile health clinics serving rural or deprived areas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i="0" u="none" strike="noStrike" kern="12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Policies addressing social determinants of health (housing, education, employment</a:t>
            </a:r>
            <a:endParaRPr kumimoji="0" lang="en-GB" sz="20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5" name="Picture 4" descr="Reducing health inequalities - Unity Insights">
            <a:extLst>
              <a:ext uri="{FF2B5EF4-FFF2-40B4-BE49-F238E27FC236}">
                <a16:creationId xmlns:a16="http://schemas.microsoft.com/office/drawing/2014/main" id="{5B378739-BB54-D50D-F648-A93DB7FB6FCB}"/>
              </a:ext>
            </a:extLst>
          </p:cNvPr>
          <p:cNvPicPr>
            <a:picLocks noChangeAspect="1"/>
          </p:cNvPicPr>
          <p:nvPr/>
        </p:nvPicPr>
        <p:blipFill>
          <a:blip r:embed="rId2"/>
          <a:stretch>
            <a:fillRect/>
          </a:stretch>
        </p:blipFill>
        <p:spPr>
          <a:xfrm>
            <a:off x="1" y="1"/>
            <a:ext cx="4741682" cy="6598762"/>
          </a:xfrm>
          <a:prstGeom prst="rect">
            <a:avLst/>
          </a:prstGeom>
        </p:spPr>
      </p:pic>
    </p:spTree>
    <p:extLst>
      <p:ext uri="{BB962C8B-B14F-4D97-AF65-F5344CB8AC3E}">
        <p14:creationId xmlns:p14="http://schemas.microsoft.com/office/powerpoint/2010/main" val="1436987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326F2FE-A7C7-8F65-9FEA-CF8EE7AE20E3}"/>
              </a:ext>
            </a:extLst>
          </p:cNvPr>
          <p:cNvSpPr txBox="1"/>
          <p:nvPr/>
        </p:nvSpPr>
        <p:spPr>
          <a:xfrm>
            <a:off x="830179" y="1433990"/>
            <a:ext cx="8410073" cy="2677656"/>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Recommendation</a:t>
            </a:r>
          </a:p>
          <a:p>
            <a:endParaRPr lang="en-GB" sz="2000" i="1"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Modern care links health, wellbeing, and sustainability to create resilient, fair systems. Integrated models like </a:t>
            </a:r>
            <a:r>
              <a:rPr lang="en-GB" sz="2000" dirty="0" err="1">
                <a:latin typeface="Arial" panose="020B0604020202020204" pitchFamily="34" charset="0"/>
                <a:cs typeface="Arial" panose="020B0604020202020204" pitchFamily="34" charset="0"/>
              </a:rPr>
              <a:t>HiAP</a:t>
            </a:r>
            <a:r>
              <a:rPr lang="en-GB" sz="2000" dirty="0">
                <a:latin typeface="Arial" panose="020B0604020202020204" pitchFamily="34" charset="0"/>
                <a:cs typeface="Arial" panose="020B0604020202020204" pitchFamily="34" charset="0"/>
              </a:rPr>
              <a:t> and ICSs improve coordination, prevention, and outcomes. Public health initiatives support healthier lifestyles. Key challenges include inequalities, workforce pressures, and fragmented services. Overall, holistic and sustainable care is essential for long‑term population health</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7449340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3FE739C-7EA9-A406-C835-1ECE3F874A1E}"/>
              </a:ext>
            </a:extLst>
          </p:cNvPr>
          <p:cNvSpPr txBox="1"/>
          <p:nvPr/>
        </p:nvSpPr>
        <p:spPr>
          <a:xfrm>
            <a:off x="327834" y="1470666"/>
            <a:ext cx="9274629" cy="2784032"/>
          </a:xfrm>
          <a:prstGeom prst="rect">
            <a:avLst/>
          </a:prstGeom>
          <a:noFill/>
        </p:spPr>
        <p:txBody>
          <a:bodyPr wrap="square">
            <a:spAutoFit/>
          </a:bodyPr>
          <a:lstStyle/>
          <a:p>
            <a:pPr>
              <a:lnSpc>
                <a:spcPct val="115000"/>
              </a:lnSpc>
              <a:spcAft>
                <a:spcPts val="800"/>
              </a:spcAft>
              <a:buNone/>
            </a:pPr>
            <a:r>
              <a:rPr lang="en-GB" sz="2800" b="1" kern="100" dirty="0">
                <a:effectLst/>
                <a:latin typeface="Arial" panose="020B0604020202020204" pitchFamily="34" charset="0"/>
                <a:ea typeface="Aptos" panose="020B0004020202020204" pitchFamily="34" charset="0"/>
                <a:cs typeface="Arial" panose="020B0604020202020204" pitchFamily="34" charset="0"/>
              </a:rPr>
              <a:t>Conclusion</a:t>
            </a:r>
          </a:p>
          <a:p>
            <a:pPr>
              <a:lnSpc>
                <a:spcPct val="115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Health, well‑being, and sustainable development are interconnected concepts that underpin modern healthcare systems. Integrated approaches, supported by strong policies, theoretical frameworks, and public health initiatives, are essential for improving population outcomes and reducing inequalities. Sustainable, holistic, and equitable healthcare systems are crucial for meeting present and future health needs.</a:t>
            </a:r>
          </a:p>
        </p:txBody>
      </p:sp>
    </p:spTree>
    <p:extLst>
      <p:ext uri="{BB962C8B-B14F-4D97-AF65-F5344CB8AC3E}">
        <p14:creationId xmlns:p14="http://schemas.microsoft.com/office/powerpoint/2010/main" val="39646526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EB07767-74A6-BC06-42C1-E03574285B05}"/>
              </a:ext>
            </a:extLst>
          </p:cNvPr>
          <p:cNvSpPr txBox="1"/>
          <p:nvPr/>
        </p:nvSpPr>
        <p:spPr>
          <a:xfrm>
            <a:off x="1" y="276726"/>
            <a:ext cx="9576708" cy="5940088"/>
          </a:xfrm>
          <a:prstGeom prst="rect">
            <a:avLst/>
          </a:prstGeom>
          <a:noFill/>
        </p:spPr>
        <p:txBody>
          <a:bodyPr wrap="square">
            <a:spAutoFit/>
          </a:bodyPr>
          <a:lstStyle/>
          <a:p>
            <a:pPr>
              <a:buNone/>
            </a:pPr>
            <a:endParaRPr lang="en-GB" sz="2000" b="1" dirty="0">
              <a:effectLst/>
              <a:latin typeface="Arial" panose="020B0604020202020204" pitchFamily="34" charset="0"/>
              <a:cs typeface="Arial" panose="020B0604020202020204" pitchFamily="34" charset="0"/>
            </a:endParaRPr>
          </a:p>
          <a:p>
            <a:pPr>
              <a:buNone/>
            </a:pPr>
            <a:endParaRPr lang="en-GB" sz="2000" b="1" dirty="0">
              <a:effectLst/>
              <a:latin typeface="Arial" panose="020B0604020202020204" pitchFamily="34" charset="0"/>
              <a:cs typeface="Arial" panose="020B0604020202020204" pitchFamily="34" charset="0"/>
            </a:endParaRPr>
          </a:p>
          <a:p>
            <a:pPr>
              <a:buNone/>
            </a:pPr>
            <a:r>
              <a:rPr lang="en-GB" sz="2000" b="1" dirty="0">
                <a:effectLst/>
                <a:latin typeface="Arial" panose="020B0604020202020204" pitchFamily="34" charset="0"/>
                <a:cs typeface="Arial" panose="020B0604020202020204" pitchFamily="34" charset="0"/>
              </a:rPr>
              <a:t>Department of Health and Social Care (DHSC) (2021)</a:t>
            </a:r>
            <a:r>
              <a:rPr lang="en-GB" sz="2000" dirty="0">
                <a:effectLst/>
                <a:latin typeface="Arial" panose="020B0604020202020204" pitchFamily="34" charset="0"/>
                <a:cs typeface="Arial" panose="020B0604020202020204" pitchFamily="34" charset="0"/>
              </a:rPr>
              <a:t> </a:t>
            </a:r>
            <a:r>
              <a:rPr lang="en-GB" sz="2000" i="1" dirty="0">
                <a:effectLst/>
                <a:latin typeface="Arial" panose="020B0604020202020204" pitchFamily="34" charset="0"/>
                <a:cs typeface="Arial" panose="020B0604020202020204" pitchFamily="34" charset="0"/>
              </a:rPr>
              <a:t>Integration and Innovation: Working Together to Improve Health and Social Care for All.</a:t>
            </a:r>
            <a:r>
              <a:rPr lang="en-GB" sz="2000" dirty="0">
                <a:effectLst/>
                <a:latin typeface="Arial" panose="020B0604020202020204" pitchFamily="34" charset="0"/>
                <a:cs typeface="Arial" panose="020B0604020202020204" pitchFamily="34" charset="0"/>
              </a:rPr>
              <a:t> London: DHSC.</a:t>
            </a:r>
            <a:endParaRPr lang="en-GB" sz="2000" dirty="0">
              <a:latin typeface="Arial" panose="020B0604020202020204" pitchFamily="34" charset="0"/>
              <a:cs typeface="Arial" panose="020B0604020202020204" pitchFamily="34" charset="0"/>
            </a:endParaRPr>
          </a:p>
          <a:p>
            <a:pPr>
              <a:buNone/>
            </a:pPr>
            <a:r>
              <a:rPr lang="en-GB" sz="2000" b="1" dirty="0">
                <a:effectLst/>
                <a:latin typeface="Arial" panose="020B0604020202020204" pitchFamily="34" charset="0"/>
                <a:cs typeface="Arial" panose="020B0604020202020204" pitchFamily="34" charset="0"/>
              </a:rPr>
              <a:t>Institute of Health Equity (2020)</a:t>
            </a:r>
            <a:r>
              <a:rPr lang="en-GB" sz="2000" dirty="0">
                <a:effectLst/>
                <a:latin typeface="Arial" panose="020B0604020202020204" pitchFamily="34" charset="0"/>
                <a:cs typeface="Arial" panose="020B0604020202020204" pitchFamily="34" charset="0"/>
              </a:rPr>
              <a:t> </a:t>
            </a:r>
            <a:r>
              <a:rPr lang="en-GB" sz="2000" i="1" dirty="0">
                <a:effectLst/>
                <a:latin typeface="Arial" panose="020B0604020202020204" pitchFamily="34" charset="0"/>
                <a:cs typeface="Arial" panose="020B0604020202020204" pitchFamily="34" charset="0"/>
              </a:rPr>
              <a:t>Health Equity in England: The Marmot Review 10 Years On.</a:t>
            </a:r>
            <a:r>
              <a:rPr lang="en-GB" sz="2000" dirty="0">
                <a:effectLst/>
                <a:latin typeface="Arial" panose="020B0604020202020204" pitchFamily="34" charset="0"/>
                <a:cs typeface="Arial" panose="020B0604020202020204" pitchFamily="34" charset="0"/>
              </a:rPr>
              <a:t> London: Institute of Health Equity.</a:t>
            </a:r>
            <a:endParaRPr lang="en-GB" sz="2000" dirty="0">
              <a:latin typeface="Arial" panose="020B0604020202020204" pitchFamily="34" charset="0"/>
              <a:cs typeface="Arial" panose="020B0604020202020204" pitchFamily="34" charset="0"/>
            </a:endParaRPr>
          </a:p>
          <a:p>
            <a:pPr>
              <a:buNone/>
            </a:pPr>
            <a:r>
              <a:rPr lang="en-GB" sz="2000" b="1" dirty="0">
                <a:effectLst/>
                <a:latin typeface="Arial" panose="020B0604020202020204" pitchFamily="34" charset="0"/>
                <a:cs typeface="Arial" panose="020B0604020202020204" pitchFamily="34" charset="0"/>
              </a:rPr>
              <a:t>Local Government Association (LGA) (2020)</a:t>
            </a:r>
            <a:r>
              <a:rPr lang="en-GB" sz="2000" dirty="0">
                <a:effectLst/>
                <a:latin typeface="Arial" panose="020B0604020202020204" pitchFamily="34" charset="0"/>
                <a:cs typeface="Arial" panose="020B0604020202020204" pitchFamily="34" charset="0"/>
              </a:rPr>
              <a:t> </a:t>
            </a:r>
            <a:r>
              <a:rPr lang="en-GB" sz="2000" i="1" dirty="0">
                <a:effectLst/>
                <a:latin typeface="Arial" panose="020B0604020202020204" pitchFamily="34" charset="0"/>
                <a:cs typeface="Arial" panose="020B0604020202020204" pitchFamily="34" charset="0"/>
              </a:rPr>
              <a:t>The Role of Local Government in Improving Health and Wellbeing.</a:t>
            </a:r>
            <a:r>
              <a:rPr lang="en-GB" sz="2000" dirty="0">
                <a:effectLst/>
                <a:latin typeface="Arial" panose="020B0604020202020204" pitchFamily="34" charset="0"/>
                <a:cs typeface="Arial" panose="020B0604020202020204" pitchFamily="34" charset="0"/>
              </a:rPr>
              <a:t> London: LGA.</a:t>
            </a:r>
            <a:endParaRPr lang="en-GB" sz="2000" dirty="0">
              <a:latin typeface="Arial" panose="020B0604020202020204" pitchFamily="34" charset="0"/>
              <a:cs typeface="Arial" panose="020B0604020202020204" pitchFamily="34" charset="0"/>
            </a:endParaRPr>
          </a:p>
          <a:p>
            <a:pPr>
              <a:buNone/>
            </a:pPr>
            <a:r>
              <a:rPr lang="en-GB" sz="2000" b="1" dirty="0">
                <a:effectLst/>
                <a:latin typeface="Arial" panose="020B0604020202020204" pitchFamily="34" charset="0"/>
                <a:cs typeface="Arial" panose="020B0604020202020204" pitchFamily="34" charset="0"/>
              </a:rPr>
              <a:t>NHS England (2022)</a:t>
            </a:r>
            <a:r>
              <a:rPr lang="en-GB" sz="2000" dirty="0">
                <a:effectLst/>
                <a:latin typeface="Arial" panose="020B0604020202020204" pitchFamily="34" charset="0"/>
                <a:cs typeface="Arial" panose="020B0604020202020204" pitchFamily="34" charset="0"/>
              </a:rPr>
              <a:t> </a:t>
            </a:r>
            <a:r>
              <a:rPr lang="en-GB" sz="2000" i="1" dirty="0">
                <a:effectLst/>
                <a:latin typeface="Arial" panose="020B0604020202020204" pitchFamily="34" charset="0"/>
                <a:cs typeface="Arial" panose="020B0604020202020204" pitchFamily="34" charset="0"/>
              </a:rPr>
              <a:t>Integrated Care Systems: Design Framework.</a:t>
            </a:r>
            <a:r>
              <a:rPr lang="en-GB" sz="2000" dirty="0">
                <a:effectLst/>
                <a:latin typeface="Arial" panose="020B0604020202020204" pitchFamily="34" charset="0"/>
                <a:cs typeface="Arial" panose="020B0604020202020204" pitchFamily="34" charset="0"/>
              </a:rPr>
              <a:t> Available at: </a:t>
            </a:r>
            <a:r>
              <a:rPr lang="en-GB" sz="2000" dirty="0">
                <a:effectLst/>
                <a:latin typeface="Arial" panose="020B0604020202020204" pitchFamily="34" charset="0"/>
                <a:cs typeface="Arial" panose="020B0604020202020204" pitchFamily="34" charset="0"/>
                <a:hlinkClick r:id="rId2" tooltip="www.england.nhs.uk"/>
              </a:rPr>
              <a:t>https://www.england.nhs.uk</a:t>
            </a:r>
            <a:r>
              <a:rPr lang="en-GB" sz="2000" dirty="0">
                <a:effectLst/>
                <a:latin typeface="Arial" panose="020B0604020202020204" pitchFamily="34" charset="0"/>
                <a:cs typeface="Arial" panose="020B0604020202020204" pitchFamily="34" charset="0"/>
              </a:rPr>
              <a:t> (Accessed: [add date]).</a:t>
            </a:r>
            <a:endParaRPr lang="en-GB" sz="2000" dirty="0">
              <a:latin typeface="Arial" panose="020B0604020202020204" pitchFamily="34" charset="0"/>
              <a:cs typeface="Arial" panose="020B0604020202020204" pitchFamily="34" charset="0"/>
            </a:endParaRPr>
          </a:p>
          <a:p>
            <a:pPr>
              <a:buNone/>
            </a:pPr>
            <a:r>
              <a:rPr lang="en-GB" sz="2000" b="1" dirty="0">
                <a:effectLst/>
                <a:latin typeface="Arial" panose="020B0604020202020204" pitchFamily="34" charset="0"/>
                <a:cs typeface="Arial" panose="020B0604020202020204" pitchFamily="34" charset="0"/>
              </a:rPr>
              <a:t>NICE (2022)</a:t>
            </a:r>
            <a:r>
              <a:rPr lang="en-GB" sz="2000" dirty="0">
                <a:effectLst/>
                <a:latin typeface="Arial" panose="020B0604020202020204" pitchFamily="34" charset="0"/>
                <a:cs typeface="Arial" panose="020B0604020202020204" pitchFamily="34" charset="0"/>
              </a:rPr>
              <a:t> </a:t>
            </a:r>
            <a:r>
              <a:rPr lang="en-GB" sz="2000" i="1" dirty="0">
                <a:effectLst/>
                <a:latin typeface="Arial" panose="020B0604020202020204" pitchFamily="34" charset="0"/>
                <a:cs typeface="Arial" panose="020B0604020202020204" pitchFamily="34" charset="0"/>
              </a:rPr>
              <a:t>Community Engagement: Improving Health and Wellbeing and Reducing Health Inequalities (NG44).</a:t>
            </a:r>
            <a:r>
              <a:rPr lang="en-GB" sz="2000" dirty="0">
                <a:effectLst/>
                <a:latin typeface="Arial" panose="020B0604020202020204" pitchFamily="34" charset="0"/>
                <a:cs typeface="Arial" panose="020B0604020202020204" pitchFamily="34" charset="0"/>
              </a:rPr>
              <a:t> London: NICE.</a:t>
            </a:r>
            <a:endParaRPr lang="en-GB" sz="2000" dirty="0">
              <a:latin typeface="Arial" panose="020B0604020202020204" pitchFamily="34" charset="0"/>
              <a:cs typeface="Arial" panose="020B0604020202020204" pitchFamily="34" charset="0"/>
            </a:endParaRPr>
          </a:p>
          <a:p>
            <a:pPr>
              <a:buNone/>
            </a:pPr>
            <a:r>
              <a:rPr lang="en-GB" sz="2000" b="1" dirty="0">
                <a:effectLst/>
                <a:latin typeface="Arial" panose="020B0604020202020204" pitchFamily="34" charset="0"/>
                <a:cs typeface="Arial" panose="020B0604020202020204" pitchFamily="34" charset="0"/>
              </a:rPr>
              <a:t>Public Health England (2019)</a:t>
            </a:r>
            <a:r>
              <a:rPr lang="en-GB" sz="2000" dirty="0">
                <a:effectLst/>
                <a:latin typeface="Arial" panose="020B0604020202020204" pitchFamily="34" charset="0"/>
                <a:cs typeface="Arial" panose="020B0604020202020204" pitchFamily="34" charset="0"/>
              </a:rPr>
              <a:t> </a:t>
            </a:r>
            <a:r>
              <a:rPr lang="en-GB" sz="2000" i="1" dirty="0">
                <a:effectLst/>
                <a:latin typeface="Arial" panose="020B0604020202020204" pitchFamily="34" charset="0"/>
                <a:cs typeface="Arial" panose="020B0604020202020204" pitchFamily="34" charset="0"/>
              </a:rPr>
              <a:t>Change4Life Campaign Evaluation.</a:t>
            </a:r>
            <a:r>
              <a:rPr lang="en-GB" sz="2000" dirty="0">
                <a:effectLst/>
                <a:latin typeface="Arial" panose="020B0604020202020204" pitchFamily="34" charset="0"/>
                <a:cs typeface="Arial" panose="020B0604020202020204" pitchFamily="34" charset="0"/>
              </a:rPr>
              <a:t> London: PHE.</a:t>
            </a:r>
            <a:endParaRPr lang="en-GB" sz="2000" dirty="0">
              <a:latin typeface="Arial" panose="020B0604020202020204" pitchFamily="34" charset="0"/>
              <a:cs typeface="Arial" panose="020B0604020202020204" pitchFamily="34" charset="0"/>
            </a:endParaRPr>
          </a:p>
          <a:p>
            <a:pPr>
              <a:buNone/>
            </a:pPr>
            <a:r>
              <a:rPr lang="en-GB" sz="2000" b="1" dirty="0">
                <a:effectLst/>
                <a:latin typeface="Arial" panose="020B0604020202020204" pitchFamily="34" charset="0"/>
                <a:cs typeface="Arial" panose="020B0604020202020204" pitchFamily="34" charset="0"/>
              </a:rPr>
              <a:t>United Nations (1987)</a:t>
            </a:r>
            <a:r>
              <a:rPr lang="en-GB" sz="2000" dirty="0">
                <a:effectLst/>
                <a:latin typeface="Arial" panose="020B0604020202020204" pitchFamily="34" charset="0"/>
                <a:cs typeface="Arial" panose="020B0604020202020204" pitchFamily="34" charset="0"/>
              </a:rPr>
              <a:t> </a:t>
            </a:r>
            <a:r>
              <a:rPr lang="en-GB" sz="2000" i="1" dirty="0">
                <a:effectLst/>
                <a:latin typeface="Arial" panose="020B0604020202020204" pitchFamily="34" charset="0"/>
                <a:cs typeface="Arial" panose="020B0604020202020204" pitchFamily="34" charset="0"/>
              </a:rPr>
              <a:t>Report of the World Commission on Environment and Development: Our Common Future.</a:t>
            </a:r>
            <a:r>
              <a:rPr lang="en-GB" sz="2000" dirty="0">
                <a:effectLst/>
                <a:latin typeface="Arial" panose="020B0604020202020204" pitchFamily="34" charset="0"/>
                <a:cs typeface="Arial" panose="020B0604020202020204" pitchFamily="34" charset="0"/>
              </a:rPr>
              <a:t> New York: UN.</a:t>
            </a:r>
          </a:p>
          <a:p>
            <a:pPr>
              <a:buNone/>
            </a:pPr>
            <a:r>
              <a:rPr lang="en-GB" sz="2000" dirty="0"/>
              <a:t>University of East London (2024) </a:t>
            </a:r>
            <a:r>
              <a:rPr lang="en-GB" sz="2000" i="1" dirty="0"/>
              <a:t>Sustainable Development Goal 3: Good Health and Wellbeing</a:t>
            </a:r>
            <a:r>
              <a:rPr lang="en-GB" sz="2000" dirty="0"/>
              <a:t>. Available at: </a:t>
            </a:r>
            <a:r>
              <a:rPr lang="en-GB" sz="2000" dirty="0">
                <a:hlinkClick r:id="rId3" tooltip="www.uel.ac.uk"/>
              </a:rPr>
              <a:t>https://www.uel.ac.uk/about/sustainability/sustainable-development-goals/goal-3</a:t>
            </a:r>
            <a:r>
              <a:rPr lang="en-GB" sz="2000" dirty="0"/>
              <a:t> (Accessed: 30 June 2026).</a:t>
            </a:r>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0AE83DD-1041-CE7C-3E47-772D523A76B3}"/>
              </a:ext>
            </a:extLst>
          </p:cNvPr>
          <p:cNvSpPr txBox="1"/>
          <p:nvPr/>
        </p:nvSpPr>
        <p:spPr>
          <a:xfrm>
            <a:off x="0" y="0"/>
            <a:ext cx="5290457" cy="800219"/>
          </a:xfrm>
          <a:prstGeom prst="rect">
            <a:avLst/>
          </a:prstGeom>
          <a:noFill/>
        </p:spPr>
        <p:txBody>
          <a:bodyPr wrap="square" rtlCol="0">
            <a:spAutoFit/>
          </a:bodyPr>
          <a:lstStyle/>
          <a:p>
            <a:endParaRPr lang="en-GB"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Reference</a:t>
            </a:r>
          </a:p>
        </p:txBody>
      </p:sp>
    </p:spTree>
    <p:extLst>
      <p:ext uri="{BB962C8B-B14F-4D97-AF65-F5344CB8AC3E}">
        <p14:creationId xmlns:p14="http://schemas.microsoft.com/office/powerpoint/2010/main" val="1013514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8CCDA3-F991-A3F7-285F-EFD715B2CFB4}"/>
              </a:ext>
            </a:extLst>
          </p:cNvPr>
          <p:cNvSpPr txBox="1"/>
          <p:nvPr/>
        </p:nvSpPr>
        <p:spPr>
          <a:xfrm>
            <a:off x="156411" y="1287379"/>
            <a:ext cx="8993604" cy="193899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000" b="1" dirty="0">
              <a:solidFill>
                <a:prstClr val="black"/>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000" b="1" dirty="0">
              <a:solidFill>
                <a:prstClr val="black"/>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Health Organization (2015)</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Sustainable Development Goals.</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Geneva: WHO.</a:t>
            </a:r>
          </a:p>
        </p:txBody>
      </p:sp>
      <p:sp>
        <p:nvSpPr>
          <p:cNvPr id="5" name="TextBox 4">
            <a:extLst>
              <a:ext uri="{FF2B5EF4-FFF2-40B4-BE49-F238E27FC236}">
                <a16:creationId xmlns:a16="http://schemas.microsoft.com/office/drawing/2014/main" id="{FA965B8A-B325-E94A-3D5B-210738FD78C1}"/>
              </a:ext>
            </a:extLst>
          </p:cNvPr>
          <p:cNvSpPr txBox="1"/>
          <p:nvPr/>
        </p:nvSpPr>
        <p:spPr>
          <a:xfrm>
            <a:off x="144380" y="1277720"/>
            <a:ext cx="9005636" cy="132343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Health Organization (1948)</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Constitution of the World Health Organization.</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Geneva: WHO.</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Health Organization (2014)</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in All Policies: Framework for Country Action.</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Geneva: WHO.</a:t>
            </a:r>
          </a:p>
        </p:txBody>
      </p:sp>
    </p:spTree>
    <p:extLst>
      <p:ext uri="{BB962C8B-B14F-4D97-AF65-F5344CB8AC3E}">
        <p14:creationId xmlns:p14="http://schemas.microsoft.com/office/powerpoint/2010/main" val="287023993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1082</TotalTime>
  <Words>1238</Words>
  <Application>Microsoft Office PowerPoint</Application>
  <PresentationFormat>Widescreen</PresentationFormat>
  <Paragraphs>116</Paragraphs>
  <Slides>16</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-apple-system</vt:lpstr>
      <vt:lpstr>Aptos</vt:lpstr>
      <vt:lpstr>Arial</vt:lpstr>
      <vt:lpstr>Symbol</vt:lpstr>
      <vt:lpstr>Trebuchet MS</vt:lpstr>
      <vt:lpstr>Wingdings 3</vt:lpstr>
      <vt:lpstr>Facet</vt:lpstr>
      <vt:lpstr>               Name: Ioana Popa Integration of Health, Wellbeing and Sustainable Development in Health and Social Care        Student Number: 23135942 Lecturer: Itse Olaoye Module Code: BMHP6030_LON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Ioana Ecaterina Popa</dc:creator>
  <cp:lastModifiedBy>Ioana Ecaterina Popa</cp:lastModifiedBy>
  <cp:revision>1</cp:revision>
  <dcterms:created xsi:type="dcterms:W3CDTF">2026-06-16T21:15:07Z</dcterms:created>
  <dcterms:modified xsi:type="dcterms:W3CDTF">2026-07-06T21:57:07Z</dcterms:modified>
</cp:coreProperties>
</file>