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1"/>
  </p:sldMasterIdLst>
  <p:sldIdLst>
    <p:sldId id="256" r:id="rId2"/>
    <p:sldId id="257" r:id="rId3"/>
    <p:sldId id="258" r:id="rId4"/>
    <p:sldId id="259" r:id="rId5"/>
    <p:sldId id="261" r:id="rId6"/>
    <p:sldId id="262" r:id="rId7"/>
    <p:sldId id="263" r:id="rId8"/>
    <p:sldId id="267" r:id="rId9"/>
    <p:sldId id="264"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0" d="100"/>
          <a:sy n="50" d="100"/>
        </p:scale>
        <p:origin x="38" y="6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7717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62708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0684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32263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40722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2656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8A87A34-81AB-432B-8DAE-1953F412C126}" type="datetimeFigureOut">
              <a:rPr lang="en-US" smtClean="0"/>
              <a:t>3/13/2022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24468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8A87A34-81AB-432B-8DAE-1953F412C126}" type="datetimeFigureOut">
              <a:rPr lang="en-US" smtClean="0"/>
              <a:t>3/13/2022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1522160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9063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3152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66898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8A87A34-81AB-432B-8DAE-1953F412C126}" type="datetimeFigureOut">
              <a:rPr lang="en-US" smtClean="0"/>
              <a:pPr/>
              <a:t>3/13/2022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D22F896-40B5-4ADD-8801-0D06FADFA09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91268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type="ctrTitle"/>
          </p:nvPr>
        </p:nvSpPr>
        <p:spPr bwMode="auto">
          <a:xfrm>
            <a:off x="946193" y="2293781"/>
            <a:ext cx="1029961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sz="2800" b="0" i="0" u="none" strike="noStrike" cap="none" normalizeH="0" baseline="0" dirty="0" smtClean="0">
                <a:ln>
                  <a:noFill/>
                </a:ln>
                <a:solidFill>
                  <a:srgbClr val="222222"/>
                </a:solidFill>
                <a:effectLst/>
                <a:latin typeface="Helvetica" panose="020B0604020202020204" pitchFamily="34" charset="0"/>
                <a:ea typeface="Times New Roman" panose="02020603050405020304" pitchFamily="18" charset="0"/>
                <a:cs typeface="Vrinda"/>
              </a:rPr>
              <a:t>Unit name: BMSW 4004_Problem Solving and Decision making</a:t>
            </a:r>
            <a:endParaRPr kumimoji="0" lang="en-US" sz="2800" b="0" i="0" u="none" strike="noStrike" cap="none" normalizeH="0" baseline="0" dirty="0" smtClean="0">
              <a:ln>
                <a:noFill/>
              </a:ln>
              <a:solidFill>
                <a:schemeClr val="tx1"/>
              </a:solidFill>
              <a:effectLst/>
              <a:latin typeface="Arial" panose="020B0604020202020204" pitchFamily="34" charset="0"/>
            </a:endParaRPr>
          </a:p>
        </p:txBody>
      </p:sp>
      <p:sp>
        <p:nvSpPr>
          <p:cNvPr id="3" name="Subtitle 2"/>
          <p:cNvSpPr>
            <a:spLocks noGrp="1"/>
          </p:cNvSpPr>
          <p:nvPr>
            <p:ph type="subTitle" idx="1"/>
          </p:nvPr>
        </p:nvSpPr>
        <p:spPr/>
        <p:txBody>
          <a:bodyPr/>
          <a:lstStyle/>
          <a:p>
            <a:endParaRPr lang="en-GB" dirty="0"/>
          </a:p>
        </p:txBody>
      </p:sp>
      <p:sp>
        <p:nvSpPr>
          <p:cNvPr id="5" name="Rectangle 4"/>
          <p:cNvSpPr/>
          <p:nvPr/>
        </p:nvSpPr>
        <p:spPr>
          <a:xfrm>
            <a:off x="3261360" y="4061831"/>
            <a:ext cx="6096000" cy="685059"/>
          </a:xfrm>
          <a:prstGeom prst="rect">
            <a:avLst/>
          </a:prstGeom>
        </p:spPr>
        <p:txBody>
          <a:bodyPr>
            <a:spAutoFit/>
          </a:bodyPr>
          <a:lstStyle/>
          <a:p>
            <a:pPr>
              <a:lnSpc>
                <a:spcPct val="107000"/>
              </a:lnSpc>
              <a:spcAft>
                <a:spcPts val="0"/>
              </a:spcAft>
            </a:pPr>
            <a:r>
              <a:rPr lang="en-GB" dirty="0">
                <a:solidFill>
                  <a:srgbClr val="222222"/>
                </a:solidFill>
                <a:latin typeface="Helvetica" panose="020B0604020202020204" pitchFamily="34" charset="0"/>
                <a:ea typeface="Times New Roman" panose="02020603050405020304" pitchFamily="18" charset="0"/>
                <a:cs typeface="Vrinda"/>
              </a:rPr>
              <a:t>Student name: Nikola </a:t>
            </a:r>
            <a:r>
              <a:rPr lang="en-GB" dirty="0" smtClean="0">
                <a:solidFill>
                  <a:srgbClr val="222222"/>
                </a:solidFill>
                <a:latin typeface="Helvetica" panose="020B0604020202020204" pitchFamily="34" charset="0"/>
                <a:ea typeface="Times New Roman" panose="02020603050405020304" pitchFamily="18" charset="0"/>
                <a:cs typeface="Vrinda"/>
              </a:rPr>
              <a:t>Bundova</a:t>
            </a:r>
            <a:endParaRPr lang="en-GB" sz="1600" dirty="0">
              <a:latin typeface="Calibri" panose="020F0502020204030204" pitchFamily="34" charset="0"/>
              <a:ea typeface="Calibri" panose="020F0502020204030204" pitchFamily="34" charset="0"/>
              <a:cs typeface="Vrinda"/>
            </a:endParaRPr>
          </a:p>
          <a:p>
            <a:pPr>
              <a:lnSpc>
                <a:spcPct val="107000"/>
              </a:lnSpc>
              <a:spcAft>
                <a:spcPts val="0"/>
              </a:spcAft>
            </a:pPr>
            <a:r>
              <a:rPr lang="en-GB" dirty="0">
                <a:solidFill>
                  <a:srgbClr val="222222"/>
                </a:solidFill>
                <a:latin typeface="Helvetica" panose="020B0604020202020204" pitchFamily="34" charset="0"/>
                <a:ea typeface="Times New Roman" panose="02020603050405020304" pitchFamily="18" charset="0"/>
                <a:cs typeface="Vrinda"/>
              </a:rPr>
              <a:t>ID: 2111813</a:t>
            </a:r>
            <a:endParaRPr lang="en-GB" sz="1600" dirty="0">
              <a:effectLst/>
              <a:latin typeface="Calibri" panose="020F0502020204030204" pitchFamily="34" charset="0"/>
              <a:ea typeface="Calibri" panose="020F0502020204030204" pitchFamily="34" charset="0"/>
              <a:cs typeface="Vrinda"/>
            </a:endParaRPr>
          </a:p>
        </p:txBody>
      </p:sp>
    </p:spTree>
    <p:extLst>
      <p:ext uri="{BB962C8B-B14F-4D97-AF65-F5344CB8AC3E}">
        <p14:creationId xmlns:p14="http://schemas.microsoft.com/office/powerpoint/2010/main" val="14870171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Introduction</a:t>
            </a:r>
            <a:endParaRPr lang="en-GB" b="1" dirty="0"/>
          </a:p>
        </p:txBody>
      </p:sp>
      <p:sp>
        <p:nvSpPr>
          <p:cNvPr id="3" name="Content Placeholder 2"/>
          <p:cNvSpPr>
            <a:spLocks noGrp="1"/>
          </p:cNvSpPr>
          <p:nvPr>
            <p:ph idx="1"/>
          </p:nvPr>
        </p:nvSpPr>
        <p:spPr/>
        <p:txBody>
          <a:bodyPr>
            <a:normAutofit/>
          </a:bodyPr>
          <a:lstStyle/>
          <a:p>
            <a:pPr algn="just"/>
            <a:r>
              <a:rPr lang="en-GB" dirty="0"/>
              <a:t>Problem solving is one of the effective practice in the business as all the business are encountering different problem is different time. To solve the problem, every business need to follow some necessary steps that helps to make better strategy of solving problems. This paper shows the strategy of problem solving and provide best solution to the given case. It starts with defining the roble, there are different problems need to analyse and also need to define root cause of these problem, it is also important to define impact of the problem and also set alternative solution of theorising problem. From the alternative solution, this business need to set the final and most appropriate solution to thriven case. The case study shows Mid Cheshire Hospitals NHS Foundation Trust that is facign the major problem of employee absenteeism. It makes more impact to this business in their productivity that causes large amount of loss in this business too. Researcher use the problem solving strategy to solve employee absenteeism problem in the given case and ensure further progress of this business </a:t>
            </a:r>
            <a:endParaRPr lang="en-GB" dirty="0"/>
          </a:p>
        </p:txBody>
      </p:sp>
    </p:spTree>
    <p:extLst>
      <p:ext uri="{BB962C8B-B14F-4D97-AF65-F5344CB8AC3E}">
        <p14:creationId xmlns:p14="http://schemas.microsoft.com/office/powerpoint/2010/main" val="3879075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Nature and impact of the complex problem on employees and their organisations.</a:t>
            </a:r>
            <a:endParaRPr lang="en-GB" b="1" dirty="0"/>
          </a:p>
        </p:txBody>
      </p:sp>
      <p:sp>
        <p:nvSpPr>
          <p:cNvPr id="3" name="Content Placeholder 2"/>
          <p:cNvSpPr>
            <a:spLocks noGrp="1"/>
          </p:cNvSpPr>
          <p:nvPr>
            <p:ph idx="1"/>
          </p:nvPr>
        </p:nvSpPr>
        <p:spPr/>
        <p:txBody>
          <a:bodyPr/>
          <a:lstStyle/>
          <a:p>
            <a:pPr algn="just"/>
            <a:r>
              <a:rPr lang="en-GB" dirty="0"/>
              <a:t>In this business, employees are working in different team but employee absenteeism shows all the team members are not performing according to their roles and it cause whole chain of work and most of the time results failure to complete the tasks within the deadline and also receiving quality shortage too. It is also causing the productivity disparity. It shows employee absenteeism lowers the productivity and also makes more impact in the business as there different are certain productivity loss does the business is having and it need to concern by this business. This business also can measure the pay for team employees where employee absenteeism</a:t>
            </a:r>
            <a:endParaRPr lang="en-GB" dirty="0"/>
          </a:p>
        </p:txBody>
      </p:sp>
    </p:spTree>
    <p:extLst>
      <p:ext uri="{BB962C8B-B14F-4D97-AF65-F5344CB8AC3E}">
        <p14:creationId xmlns:p14="http://schemas.microsoft.com/office/powerpoint/2010/main" val="1173934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Nature and impact of the complex problem on employees and their organisations.</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r>
              <a:rPr lang="en-GB" dirty="0"/>
              <a:t>This business also can measure the pay for team employees where employee absenteeism increase the loss of productivity for this business. It shows this business already loosign£1 million in every year in calculations of employee absenteeism to the salary they are resigning and the investment does the business to having increase skill of their manpower (Goodman, 2018</a:t>
            </a:r>
            <a:r>
              <a:rPr lang="en-GB" dirty="0" smtClean="0"/>
              <a:t>)</a:t>
            </a:r>
          </a:p>
          <a:p>
            <a:r>
              <a:rPr lang="en-GB" dirty="0" smtClean="0"/>
              <a:t>This </a:t>
            </a:r>
            <a:r>
              <a:rPr lang="en-GB" dirty="0"/>
              <a:t>business also noticed that productivity is decreasing in this business that also makes consumer de-satisfaction. There are different obligations does the business is having and that need to concern by this business to entree better personnel management and make better use of their employees in the business </a:t>
            </a:r>
          </a:p>
        </p:txBody>
      </p:sp>
    </p:spTree>
    <p:extLst>
      <p:ext uri="{BB962C8B-B14F-4D97-AF65-F5344CB8AC3E}">
        <p14:creationId xmlns:p14="http://schemas.microsoft.com/office/powerpoint/2010/main" val="2680820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PESTLE analysis of the macro-environmental factors contributing to the complex problem.</a:t>
            </a:r>
            <a:endParaRPr lang="en-GB" b="1" dirty="0"/>
          </a:p>
        </p:txBody>
      </p:sp>
      <p:sp>
        <p:nvSpPr>
          <p:cNvPr id="3" name="Content Placeholder 2"/>
          <p:cNvSpPr>
            <a:spLocks noGrp="1"/>
          </p:cNvSpPr>
          <p:nvPr>
            <p:ph idx="1"/>
          </p:nvPr>
        </p:nvSpPr>
        <p:spPr/>
        <p:txBody>
          <a:bodyPr/>
          <a:lstStyle/>
          <a:p>
            <a:r>
              <a:rPr lang="en-GB" dirty="0" smtClean="0"/>
              <a:t>P</a:t>
            </a:r>
            <a:r>
              <a:rPr lang="en-GB" b="1" u="sng" dirty="0" smtClean="0"/>
              <a:t>olitical factors</a:t>
            </a:r>
          </a:p>
          <a:p>
            <a:r>
              <a:rPr lang="en-GB" dirty="0" smtClean="0"/>
              <a:t>Government regulation</a:t>
            </a:r>
          </a:p>
          <a:p>
            <a:r>
              <a:rPr lang="en-GB" dirty="0" smtClean="0"/>
              <a:t>Changes of employment law</a:t>
            </a:r>
          </a:p>
          <a:p>
            <a:r>
              <a:rPr lang="en-GB" dirty="0" smtClean="0"/>
              <a:t>Property rights </a:t>
            </a:r>
          </a:p>
          <a:p>
            <a:r>
              <a:rPr lang="en-GB" b="1" u="sng" dirty="0" smtClean="0"/>
              <a:t>Economic factors</a:t>
            </a:r>
          </a:p>
          <a:p>
            <a:r>
              <a:rPr lang="en-GB" dirty="0" smtClean="0"/>
              <a:t>Position and present economic trend</a:t>
            </a:r>
          </a:p>
          <a:p>
            <a:r>
              <a:rPr lang="en-GB" dirty="0" smtClean="0"/>
              <a:t>Interest rate</a:t>
            </a:r>
          </a:p>
          <a:p>
            <a:r>
              <a:rPr lang="en-GB" dirty="0" smtClean="0"/>
              <a:t>Unemployment issues</a:t>
            </a:r>
          </a:p>
          <a:p>
            <a:endParaRPr lang="en-GB" dirty="0" smtClean="0"/>
          </a:p>
        </p:txBody>
      </p:sp>
    </p:spTree>
    <p:extLst>
      <p:ext uri="{BB962C8B-B14F-4D97-AF65-F5344CB8AC3E}">
        <p14:creationId xmlns:p14="http://schemas.microsoft.com/office/powerpoint/2010/main" val="1501211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PESTLE analysis of the macro-environmental factors contributing to the complex problem.</a:t>
            </a:r>
            <a:endParaRPr lang="en-GB" dirty="0"/>
          </a:p>
        </p:txBody>
      </p:sp>
      <p:sp>
        <p:nvSpPr>
          <p:cNvPr id="3" name="Content Placeholder 2"/>
          <p:cNvSpPr>
            <a:spLocks noGrp="1"/>
          </p:cNvSpPr>
          <p:nvPr>
            <p:ph idx="1"/>
          </p:nvPr>
        </p:nvSpPr>
        <p:spPr/>
        <p:txBody>
          <a:bodyPr/>
          <a:lstStyle/>
          <a:p>
            <a:r>
              <a:rPr lang="en-GB" b="1" dirty="0" smtClean="0"/>
              <a:t>Social factors</a:t>
            </a:r>
          </a:p>
          <a:p>
            <a:r>
              <a:rPr lang="en-GB" dirty="0" smtClean="0"/>
              <a:t>Changes of population growth </a:t>
            </a:r>
          </a:p>
          <a:p>
            <a:r>
              <a:rPr lang="en-GB" dirty="0" smtClean="0"/>
              <a:t>Diverse age group</a:t>
            </a:r>
          </a:p>
          <a:p>
            <a:r>
              <a:rPr lang="en-GB" dirty="0" smtClean="0"/>
              <a:t>Social attitude </a:t>
            </a:r>
          </a:p>
          <a:p>
            <a:r>
              <a:rPr lang="en-GB" b="1" dirty="0" smtClean="0"/>
              <a:t>Technological factors </a:t>
            </a:r>
          </a:p>
          <a:p>
            <a:r>
              <a:rPr lang="en-GB" dirty="0" smtClean="0"/>
              <a:t>New technology adaption</a:t>
            </a:r>
          </a:p>
          <a:p>
            <a:r>
              <a:rPr lang="en-GB" dirty="0" smtClean="0"/>
              <a:t>New technologies rivals </a:t>
            </a:r>
          </a:p>
          <a:p>
            <a:r>
              <a:rPr lang="en-GB" dirty="0" smtClean="0"/>
              <a:t>Impact of technology</a:t>
            </a:r>
            <a:endParaRPr lang="en-GB" dirty="0"/>
          </a:p>
        </p:txBody>
      </p:sp>
    </p:spTree>
    <p:extLst>
      <p:ext uri="{BB962C8B-B14F-4D97-AF65-F5344CB8AC3E}">
        <p14:creationId xmlns:p14="http://schemas.microsoft.com/office/powerpoint/2010/main" val="3989576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Determining cause </a:t>
            </a:r>
            <a:r>
              <a:rPr lang="en-GB" b="1" u="sng" dirty="0" smtClean="0"/>
              <a:t>of </a:t>
            </a:r>
            <a:r>
              <a:rPr lang="en-GB" b="1" u="sng" dirty="0"/>
              <a:t>employee absenteeism </a:t>
            </a:r>
            <a:r>
              <a:rPr lang="en-GB" b="1" u="sng" dirty="0" smtClean="0"/>
              <a:t>.</a:t>
            </a:r>
            <a:endParaRPr lang="en-GB" dirty="0"/>
          </a:p>
        </p:txBody>
      </p:sp>
      <p:sp>
        <p:nvSpPr>
          <p:cNvPr id="3" name="Content Placeholder 2"/>
          <p:cNvSpPr>
            <a:spLocks noGrp="1"/>
          </p:cNvSpPr>
          <p:nvPr>
            <p:ph idx="1"/>
          </p:nvPr>
        </p:nvSpPr>
        <p:spPr/>
        <p:txBody>
          <a:bodyPr/>
          <a:lstStyle/>
          <a:p>
            <a:r>
              <a:rPr lang="en-GB" dirty="0"/>
              <a:t>Employee </a:t>
            </a:r>
          </a:p>
          <a:p>
            <a:r>
              <a:rPr lang="en-GB" dirty="0"/>
              <a:t>Mental well-being </a:t>
            </a:r>
          </a:p>
          <a:p>
            <a:r>
              <a:rPr lang="en-GB" dirty="0"/>
              <a:t>Age </a:t>
            </a:r>
          </a:p>
          <a:p>
            <a:r>
              <a:rPr lang="en-GB" dirty="0"/>
              <a:t>different gender emploeyes </a:t>
            </a:r>
          </a:p>
          <a:p>
            <a:r>
              <a:rPr lang="en-GB" dirty="0"/>
              <a:t>medical </a:t>
            </a:r>
            <a:r>
              <a:rPr lang="en-GB" dirty="0" smtClean="0"/>
              <a:t>condition</a:t>
            </a:r>
          </a:p>
          <a:p>
            <a:r>
              <a:rPr lang="en-GB" dirty="0"/>
              <a:t>Grief</a:t>
            </a:r>
          </a:p>
          <a:p>
            <a:r>
              <a:rPr lang="en-GB" dirty="0"/>
              <a:t>Low morale that shows less motivation of employees </a:t>
            </a:r>
          </a:p>
          <a:p>
            <a:r>
              <a:rPr lang="en-GB" dirty="0"/>
              <a:t>Burnout </a:t>
            </a:r>
          </a:p>
          <a:p>
            <a:endParaRPr lang="en-GB" dirty="0"/>
          </a:p>
        </p:txBody>
      </p:sp>
    </p:spTree>
    <p:extLst>
      <p:ext uri="{BB962C8B-B14F-4D97-AF65-F5344CB8AC3E}">
        <p14:creationId xmlns:p14="http://schemas.microsoft.com/office/powerpoint/2010/main" val="748247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Determining </a:t>
            </a:r>
            <a:r>
              <a:rPr lang="en-GB" b="1" u="sng" dirty="0" smtClean="0"/>
              <a:t>effect of </a:t>
            </a:r>
            <a:r>
              <a:rPr lang="en-GB" b="1" u="sng" dirty="0"/>
              <a:t>employee absenteeism </a:t>
            </a:r>
            <a:r>
              <a:rPr lang="en-GB" b="1" u="sng" dirty="0" smtClean="0"/>
              <a:t>.</a:t>
            </a:r>
            <a:endParaRPr lang="en-GB" dirty="0"/>
          </a:p>
        </p:txBody>
      </p:sp>
      <p:sp>
        <p:nvSpPr>
          <p:cNvPr id="3" name="Content Placeholder 2"/>
          <p:cNvSpPr>
            <a:spLocks noGrp="1"/>
          </p:cNvSpPr>
          <p:nvPr>
            <p:ph idx="1"/>
          </p:nvPr>
        </p:nvSpPr>
        <p:spPr/>
        <p:txBody>
          <a:bodyPr>
            <a:normAutofit/>
          </a:bodyPr>
          <a:lstStyle/>
          <a:p>
            <a:pPr algn="just"/>
            <a:r>
              <a:rPr lang="en-GB" dirty="0"/>
              <a:t>There are different effects does employee absenteeism is having in this business.it shows nurses are working in the high stress environment that increase employee absenteeism. It also reduce their motivation level as they are not getting flexibility and satisfaction in their working place </a:t>
            </a:r>
          </a:p>
          <a:p>
            <a:pPr algn="just"/>
            <a:r>
              <a:rPr lang="en-GB" dirty="0"/>
              <a:t>It also reduce the productivity of these employees and also makes more impact in this business to reach their success margin. it also increase unplanned absence that makes more impacts other team members are not ready to take over the role of that absent employee. It makes mess to the team work and lead poor service and performance from the team </a:t>
            </a:r>
          </a:p>
          <a:p>
            <a:pPr algn="just"/>
            <a:r>
              <a:rPr lang="en-GB" dirty="0"/>
              <a:t>It also reduce the consumer satisfaction. Less employees in reteam is hard to give best performance to their Customer. Employee absenteeism shows leading of Customer de-satisfaction level too for this business </a:t>
            </a:r>
          </a:p>
          <a:p>
            <a:pPr marL="0" indent="0" algn="just">
              <a:buNone/>
            </a:pPr>
            <a:endParaRPr lang="en-GB" dirty="0"/>
          </a:p>
        </p:txBody>
      </p:sp>
    </p:spTree>
    <p:extLst>
      <p:ext uri="{BB962C8B-B14F-4D97-AF65-F5344CB8AC3E}">
        <p14:creationId xmlns:p14="http://schemas.microsoft.com/office/powerpoint/2010/main" val="4195590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Determining different Alternative solutions employee abs</a:t>
            </a:r>
            <a:endParaRPr lang="en-GB" dirty="0"/>
          </a:p>
        </p:txBody>
      </p:sp>
      <p:sp>
        <p:nvSpPr>
          <p:cNvPr id="3" name="Content Placeholder 2"/>
          <p:cNvSpPr>
            <a:spLocks noGrp="1"/>
          </p:cNvSpPr>
          <p:nvPr>
            <p:ph idx="1"/>
          </p:nvPr>
        </p:nvSpPr>
        <p:spPr/>
        <p:txBody>
          <a:bodyPr/>
          <a:lstStyle/>
          <a:p>
            <a:r>
              <a:rPr lang="en-GB" dirty="0"/>
              <a:t>Providing the guideline of employee incentives and recognition </a:t>
            </a:r>
          </a:p>
          <a:p>
            <a:r>
              <a:rPr lang="en-GB" dirty="0"/>
              <a:t>better guideline of employee engagement and against employee absenteeism</a:t>
            </a:r>
          </a:p>
          <a:p>
            <a:r>
              <a:rPr lang="en-GB" dirty="0"/>
              <a:t>Management also can run the self-assessment programs where they need to provide more concern over self-maangementsystem.it will help to increase self-esteem and increase confidence level too.it will also help to reach further attachment of employs the business. Managing better culture will also help to make better attachment of employees with the business and reduce employee absenteeism</a:t>
            </a:r>
          </a:p>
          <a:p>
            <a:endParaRPr lang="en-GB" dirty="0"/>
          </a:p>
        </p:txBody>
      </p:sp>
    </p:spTree>
    <p:extLst>
      <p:ext uri="{BB962C8B-B14F-4D97-AF65-F5344CB8AC3E}">
        <p14:creationId xmlns:p14="http://schemas.microsoft.com/office/powerpoint/2010/main" val="156196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92500" lnSpcReduction="10000"/>
          </a:bodyPr>
          <a:lstStyle/>
          <a:p>
            <a:pPr lvl="0"/>
            <a:r>
              <a:rPr lang="en-GB" dirty="0"/>
              <a:t>Rhodes, S. R., &amp; Steers, R. M. (2019). Managing employee absenteeism. Addison-Wesley.</a:t>
            </a:r>
          </a:p>
          <a:p>
            <a:pPr lvl="0"/>
            <a:r>
              <a:rPr lang="en-GB" dirty="0"/>
              <a:t>Singh </a:t>
            </a:r>
            <a:r>
              <a:rPr lang="en-GB" dirty="0" err="1"/>
              <a:t>Parmvir</a:t>
            </a:r>
            <a:r>
              <a:rPr lang="en-GB" dirty="0"/>
              <a:t>. (2019). Causes Of Absenteeism. Lap Lambert Academic Publ.</a:t>
            </a:r>
          </a:p>
          <a:p>
            <a:pPr lvl="0"/>
            <a:r>
              <a:rPr lang="en-GB" dirty="0"/>
              <a:t>Taylor,  J.,(2017). Absenteeism : causes and control. Industrial Society</a:t>
            </a:r>
          </a:p>
          <a:p>
            <a:pPr lvl="0"/>
            <a:r>
              <a:rPr lang="en-GB" dirty="0"/>
              <a:t>Tiwari, K. (2019). Absenteeism and industrial development : causes, impact, and control measures. Deep &amp; Deep Publications.</a:t>
            </a:r>
          </a:p>
          <a:p>
            <a:pPr lvl="0"/>
            <a:r>
              <a:rPr lang="en-GB" dirty="0"/>
              <a:t>Amar, A. D. (2019). Managing knowledge workers : unleashing innovation and productivity. Quorum Book</a:t>
            </a:r>
          </a:p>
          <a:p>
            <a:pPr lvl="0"/>
            <a:r>
              <a:rPr lang="en-GB" dirty="0"/>
              <a:t>Goodman, P. S., &amp; </a:t>
            </a:r>
            <a:r>
              <a:rPr lang="en-GB" dirty="0" err="1"/>
              <a:t>Atkin</a:t>
            </a:r>
            <a:r>
              <a:rPr lang="en-GB" dirty="0"/>
              <a:t>, R. S. (2018). Absenteeism : [new approaches to understanding, measuring, and managing employee absence]. Jossey-Bass.</a:t>
            </a:r>
          </a:p>
          <a:p>
            <a:pPr lvl="0"/>
            <a:r>
              <a:rPr lang="en-GB" dirty="0"/>
              <a:t>Grossman, J. L. (2021). Nine to five : how gender, sex, and sexuality continue to define the American workplace. Cambridge University Press.</a:t>
            </a:r>
          </a:p>
          <a:p>
            <a:pPr marL="0" indent="0">
              <a:buNone/>
            </a:pPr>
            <a:endParaRPr lang="en-GB" dirty="0"/>
          </a:p>
        </p:txBody>
      </p:sp>
    </p:spTree>
    <p:extLst>
      <p:ext uri="{BB962C8B-B14F-4D97-AF65-F5344CB8AC3E}">
        <p14:creationId xmlns:p14="http://schemas.microsoft.com/office/powerpoint/2010/main" val="163933293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9</TotalTime>
  <Words>784</Words>
  <Application>Microsoft Office PowerPoint</Application>
  <PresentationFormat>Widescreen</PresentationFormat>
  <Paragraphs>53</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Helvetica</vt:lpstr>
      <vt:lpstr>Times New Roman</vt:lpstr>
      <vt:lpstr>Vrinda</vt:lpstr>
      <vt:lpstr>Retrospect</vt:lpstr>
      <vt:lpstr>Unit name: BMSW 4004_Problem Solving and Decision making</vt:lpstr>
      <vt:lpstr>Introduction</vt:lpstr>
      <vt:lpstr>Nature and impact of the complex problem on employees and their organisations.</vt:lpstr>
      <vt:lpstr>Nature and impact of the complex problem on employees and their organisations. </vt:lpstr>
      <vt:lpstr>PESTLE analysis of the macro-environmental factors contributing to the complex problem.</vt:lpstr>
      <vt:lpstr>PESTLE analysis of the macro-environmental factors contributing to the complex problem.</vt:lpstr>
      <vt:lpstr>Determining cause of employee absenteeism .</vt:lpstr>
      <vt:lpstr>Determining effect of employee absenteeism .</vt:lpstr>
      <vt:lpstr>Determining different Alternative solutions employee abs</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name: BMSW 4004_Problem Solving and Decision making</dc:title>
  <dc:creator>pc</dc:creator>
  <cp:lastModifiedBy>pc</cp:lastModifiedBy>
  <cp:revision>2</cp:revision>
  <dcterms:created xsi:type="dcterms:W3CDTF">2022-03-12T19:06:11Z</dcterms:created>
  <dcterms:modified xsi:type="dcterms:W3CDTF">2022-03-12T19:16:02Z</dcterms:modified>
</cp:coreProperties>
</file>