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3D3220-304D-4599-ADDF-6E2FC090ED47}" v="2" dt="2026-04-20T06:29:11.4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14" d="100"/>
          <a:sy n="114" d="100"/>
        </p:scale>
        <p:origin x="318" y="-50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22885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2913063" y="0"/>
            <a:ext cx="2228850" cy="458788"/>
          </a:xfrm>
          <a:prstGeom prst="rect">
            <a:avLst/>
          </a:prstGeom>
        </p:spPr>
        <p:txBody>
          <a:bodyPr vert="horz" lIns="91440" tIns="45720" rIns="91440" bIns="45720" rtlCol="0"/>
          <a:lstStyle>
            <a:lvl1pPr algn="r">
              <a:defRPr sz="1200"/>
            </a:lvl1pPr>
          </a:lstStyle>
          <a:p>
            <a:fld id="{6A8B1E2A-723C-F54C-8E85-F5F8FD181650}" type="datetimeFigureOut">
              <a:rPr lang="en-US" smtClean="0"/>
              <a:t>4/20/2026</a:t>
            </a:fld>
            <a:endParaRPr lang="en-US"/>
          </a:p>
        </p:txBody>
      </p:sp>
      <p:sp>
        <p:nvSpPr>
          <p:cNvPr id="4" name="Slide Image Placeholder 3"/>
          <p:cNvSpPr>
            <a:spLocks noGrp="1" noRot="1" noChangeAspect="1"/>
          </p:cNvSpPr>
          <p:nvPr>
            <p:ph type="sldImg" idx="2"/>
          </p:nvPr>
        </p:nvSpPr>
        <p:spPr>
          <a:xfrm>
            <a:off x="-17145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514350" y="4400550"/>
            <a:ext cx="41148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22885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2913063" y="8685213"/>
            <a:ext cx="2228850" cy="458787"/>
          </a:xfrm>
          <a:prstGeom prst="rect">
            <a:avLst/>
          </a:prstGeom>
        </p:spPr>
        <p:txBody>
          <a:bodyPr vert="horz" lIns="91440" tIns="45720" rIns="91440" bIns="45720" rtlCol="0" anchor="b"/>
          <a:lstStyle>
            <a:lvl1pPr algn="r">
              <a:defRPr sz="1200"/>
            </a:lvl1pPr>
          </a:lstStyle>
          <a:p>
            <a:fld id="{86BDFEDE-C481-9740-938E-A9A2EF24667B}" type="slidenum">
              <a:rPr lang="en-US" smtClean="0"/>
              <a:t>‹#›</a:t>
            </a:fld>
            <a:endParaRPr lang="en-US"/>
          </a:p>
        </p:txBody>
      </p:sp>
    </p:spTree>
    <p:extLst>
      <p:ext uri="{BB962C8B-B14F-4D97-AF65-F5344CB8AC3E}">
        <p14:creationId xmlns:p14="http://schemas.microsoft.com/office/powerpoint/2010/main" val="1671056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A4731"/>
        </a:solidFill>
        <a:effectLst/>
      </p:bgPr>
    </p:bg>
    <p:spTree>
      <p:nvGrpSpPr>
        <p:cNvPr id="1" name=""/>
        <p:cNvGrpSpPr/>
        <p:nvPr/>
      </p:nvGrpSpPr>
      <p:grpSpPr>
        <a:xfrm>
          <a:off x="0" y="0"/>
          <a:ext cx="0" cy="0"/>
          <a:chOff x="0" y="0"/>
          <a:chExt cx="0" cy="0"/>
        </a:xfrm>
      </p:grpSpPr>
      <p:sp>
        <p:nvSpPr>
          <p:cNvPr id="2" name="Shape 0"/>
          <p:cNvSpPr/>
          <p:nvPr/>
        </p:nvSpPr>
        <p:spPr>
          <a:xfrm>
            <a:off x="0" y="0"/>
            <a:ext cx="5486400" cy="5143500"/>
          </a:xfrm>
          <a:prstGeom prst="rect">
            <a:avLst/>
          </a:prstGeom>
          <a:solidFill>
            <a:srgbClr val="2C7A4B"/>
          </a:solidFill>
          <a:ln w="12700">
            <a:solidFill>
              <a:srgbClr val="2C7A4B"/>
            </a:solidFill>
            <a:prstDash val="solid"/>
          </a:ln>
        </p:spPr>
        <p:txBody>
          <a:bodyPr/>
          <a:lstStyle/>
          <a:p>
            <a:endParaRPr lang="en-US"/>
          </a:p>
        </p:txBody>
      </p:sp>
      <p:sp>
        <p:nvSpPr>
          <p:cNvPr id="3" name="Shape 1"/>
          <p:cNvSpPr/>
          <p:nvPr/>
        </p:nvSpPr>
        <p:spPr>
          <a:xfrm>
            <a:off x="-457200" y="3840480"/>
            <a:ext cx="2286000" cy="2286000"/>
          </a:xfrm>
          <a:prstGeom prst="ellipse">
            <a:avLst/>
          </a:prstGeom>
          <a:solidFill>
            <a:srgbClr val="4CAF50">
              <a:alpha val="40000"/>
            </a:srgbClr>
          </a:solidFill>
          <a:ln w="12700">
            <a:solidFill>
              <a:srgbClr val="4CAF50">
                <a:alpha val="40000"/>
              </a:srgbClr>
            </a:solidFill>
            <a:prstDash val="solid"/>
          </a:ln>
        </p:spPr>
        <p:txBody>
          <a:bodyPr/>
          <a:lstStyle/>
          <a:p>
            <a:endParaRPr lang="en-US"/>
          </a:p>
        </p:txBody>
      </p:sp>
      <p:sp>
        <p:nvSpPr>
          <p:cNvPr id="4" name="Shape 2"/>
          <p:cNvSpPr/>
          <p:nvPr/>
        </p:nvSpPr>
        <p:spPr>
          <a:xfrm>
            <a:off x="4114800" y="-548640"/>
            <a:ext cx="1645920" cy="1645920"/>
          </a:xfrm>
          <a:prstGeom prst="ellipse">
            <a:avLst/>
          </a:prstGeom>
          <a:solidFill>
            <a:srgbClr val="F9A825">
              <a:alpha val="50000"/>
            </a:srgbClr>
          </a:solidFill>
          <a:ln w="12700">
            <a:solidFill>
              <a:srgbClr val="F9A825">
                <a:alpha val="50000"/>
              </a:srgbClr>
            </a:solidFill>
            <a:prstDash val="solid"/>
          </a:ln>
        </p:spPr>
        <p:txBody>
          <a:bodyPr/>
          <a:lstStyle/>
          <a:p>
            <a:endParaRPr lang="en-US"/>
          </a:p>
        </p:txBody>
      </p:sp>
      <p:sp>
        <p:nvSpPr>
          <p:cNvPr id="5" name="Text 3"/>
          <p:cNvSpPr/>
          <p:nvPr/>
        </p:nvSpPr>
        <p:spPr>
          <a:xfrm>
            <a:off x="457200" y="1097280"/>
            <a:ext cx="4572000" cy="731520"/>
          </a:xfrm>
          <a:prstGeom prst="rect">
            <a:avLst/>
          </a:prstGeom>
          <a:noFill/>
          <a:ln/>
        </p:spPr>
        <p:txBody>
          <a:bodyPr wrap="square" lIns="0" tIns="0" rIns="0" bIns="0" rtlCol="0" anchor="ctr"/>
          <a:lstStyle/>
          <a:p>
            <a:pPr marL="0" indent="0" algn="l">
              <a:buNone/>
            </a:pPr>
            <a:r>
              <a:rPr lang="en-US" sz="3200" b="1" dirty="0">
                <a:solidFill>
                  <a:srgbClr val="FFFFFF"/>
                </a:solidFill>
                <a:latin typeface="Georgia" pitchFamily="34" charset="0"/>
                <a:ea typeface="Georgia" pitchFamily="34" charset="-122"/>
                <a:cs typeface="Georgia" pitchFamily="34" charset="-120"/>
              </a:rPr>
              <a:t>Urban Green Café</a:t>
            </a:r>
            <a:endParaRPr lang="en-US" sz="3200" dirty="0"/>
          </a:p>
        </p:txBody>
      </p:sp>
      <p:sp>
        <p:nvSpPr>
          <p:cNvPr id="6" name="Text 4"/>
          <p:cNvSpPr/>
          <p:nvPr/>
        </p:nvSpPr>
        <p:spPr>
          <a:xfrm>
            <a:off x="457200" y="1920240"/>
            <a:ext cx="4572000" cy="411480"/>
          </a:xfrm>
          <a:prstGeom prst="rect">
            <a:avLst/>
          </a:prstGeom>
          <a:noFill/>
          <a:ln/>
        </p:spPr>
        <p:txBody>
          <a:bodyPr wrap="square" lIns="0" tIns="0" rIns="0" bIns="0" rtlCol="0" anchor="ctr"/>
          <a:lstStyle/>
          <a:p>
            <a:pPr marL="0" indent="0" algn="l">
              <a:buNone/>
            </a:pPr>
            <a:r>
              <a:rPr lang="en-US" sz="1500" i="1" dirty="0">
                <a:solidFill>
                  <a:srgbClr val="C8E6C9"/>
                </a:solidFill>
                <a:latin typeface="Calibri" pitchFamily="34" charset="0"/>
                <a:ea typeface="Calibri" pitchFamily="34" charset="-122"/>
                <a:cs typeface="Calibri" pitchFamily="34" charset="-120"/>
              </a:rPr>
              <a:t>"Fresh Flavors, Local Vibes"</a:t>
            </a:r>
            <a:endParaRPr lang="en-US" sz="1500" dirty="0"/>
          </a:p>
        </p:txBody>
      </p:sp>
      <p:sp>
        <p:nvSpPr>
          <p:cNvPr id="7" name="Text 5"/>
          <p:cNvSpPr/>
          <p:nvPr/>
        </p:nvSpPr>
        <p:spPr>
          <a:xfrm>
            <a:off x="457200" y="2514600"/>
            <a:ext cx="4572000" cy="457200"/>
          </a:xfrm>
          <a:prstGeom prst="rect">
            <a:avLst/>
          </a:prstGeom>
          <a:noFill/>
          <a:ln/>
        </p:spPr>
        <p:txBody>
          <a:bodyPr wrap="square" lIns="0" tIns="0" rIns="0" bIns="0" rtlCol="0" anchor="ctr"/>
          <a:lstStyle/>
          <a:p>
            <a:pPr marL="0" indent="0" algn="l">
              <a:buNone/>
            </a:pPr>
            <a:r>
              <a:rPr lang="en-US" sz="1900" b="1" dirty="0">
                <a:solidFill>
                  <a:srgbClr val="F9A825"/>
                </a:solidFill>
                <a:latin typeface="Calibri" pitchFamily="34" charset="0"/>
                <a:ea typeface="Calibri" pitchFamily="34" charset="-122"/>
                <a:cs typeface="Calibri" pitchFamily="34" charset="-120"/>
              </a:rPr>
              <a:t>Online Presence Strategy</a:t>
            </a:r>
            <a:endParaRPr lang="en-US" sz="1900" dirty="0"/>
          </a:p>
        </p:txBody>
      </p:sp>
      <p:sp>
        <p:nvSpPr>
          <p:cNvPr id="8" name="Text 6"/>
          <p:cNvSpPr/>
          <p:nvPr/>
        </p:nvSpPr>
        <p:spPr>
          <a:xfrm>
            <a:off x="5852160" y="1828800"/>
            <a:ext cx="3017520" cy="1371600"/>
          </a:xfrm>
          <a:prstGeom prst="rect">
            <a:avLst/>
          </a:prstGeom>
          <a:noFill/>
          <a:ln/>
        </p:spPr>
        <p:txBody>
          <a:bodyPr wrap="square" rtlCol="0" anchor="ctr"/>
          <a:lstStyle/>
          <a:p>
            <a:pPr marL="0" indent="0" algn="l">
              <a:buNone/>
            </a:pPr>
            <a:r>
              <a:rPr lang="en-US" sz="1300" dirty="0">
                <a:solidFill>
                  <a:srgbClr val="B9FBC0"/>
                </a:solidFill>
                <a:latin typeface="Calibri" pitchFamily="34" charset="0"/>
                <a:ea typeface="Calibri" pitchFamily="34" charset="-122"/>
                <a:cs typeface="Calibri" pitchFamily="34" charset="-120"/>
              </a:rPr>
              <a:t>Prepared by: Stefania </a:t>
            </a:r>
            <a:r>
              <a:rPr lang="en-US" sz="1300" dirty="0" err="1">
                <a:solidFill>
                  <a:srgbClr val="B9FBC0"/>
                </a:solidFill>
                <a:latin typeface="Calibri" pitchFamily="34" charset="0"/>
                <a:ea typeface="Calibri" pitchFamily="34" charset="-122"/>
                <a:cs typeface="Calibri" pitchFamily="34" charset="-120"/>
              </a:rPr>
              <a:t>Mioara</a:t>
            </a:r>
            <a:r>
              <a:rPr lang="en-US" sz="1300" dirty="0">
                <a:solidFill>
                  <a:srgbClr val="B9FBC0"/>
                </a:solidFill>
                <a:latin typeface="Calibri" pitchFamily="34" charset="0"/>
                <a:ea typeface="Calibri" pitchFamily="34" charset="-122"/>
                <a:cs typeface="Calibri" pitchFamily="34" charset="-120"/>
              </a:rPr>
              <a:t> Ionescu</a:t>
            </a:r>
          </a:p>
          <a:p>
            <a:pPr marL="0" indent="0" algn="l">
              <a:buNone/>
            </a:pPr>
            <a:r>
              <a:rPr lang="en-US" sz="1300" dirty="0">
                <a:solidFill>
                  <a:srgbClr val="B9FBC0"/>
                </a:solidFill>
                <a:latin typeface="Calibri" pitchFamily="34" charset="0"/>
                <a:ea typeface="Calibri" pitchFamily="34" charset="-122"/>
                <a:cs typeface="Calibri" pitchFamily="34" charset="-120"/>
              </a:rPr>
              <a:t>Student ID 2336875</a:t>
            </a:r>
          </a:p>
          <a:p>
            <a:pPr marL="0" indent="0" algn="l">
              <a:buNone/>
            </a:pPr>
            <a:r>
              <a:rPr lang="en-GB" sz="1300" dirty="0">
                <a:solidFill>
                  <a:srgbClr val="B9FBC0"/>
                </a:solidFill>
                <a:latin typeface="Calibri" pitchFamily="34" charset="0"/>
                <a:ea typeface="Calibri" pitchFamily="34" charset="-122"/>
                <a:cs typeface="Calibri" pitchFamily="34" charset="-120"/>
              </a:rPr>
              <a:t>University of Wales Trinity Saint David </a:t>
            </a:r>
            <a:endParaRPr lang="en-US" sz="1300" dirty="0"/>
          </a:p>
          <a:p>
            <a:pPr marL="0" indent="0" algn="l">
              <a:buNone/>
            </a:pPr>
            <a:r>
              <a:rPr lang="en-US" sz="1300" dirty="0">
                <a:solidFill>
                  <a:srgbClr val="B9FBC0"/>
                </a:solidFill>
                <a:latin typeface="Calibri" pitchFamily="34" charset="0"/>
                <a:ea typeface="Calibri" pitchFamily="34" charset="-122"/>
                <a:cs typeface="Calibri" pitchFamily="34" charset="-120"/>
              </a:rPr>
              <a:t>Module: ACCA5019 – Component 2</a:t>
            </a:r>
            <a:endParaRPr lang="en-US" sz="1300" dirty="0"/>
          </a:p>
          <a:p>
            <a:pPr marL="0" indent="0" algn="l">
              <a:buNone/>
            </a:pPr>
            <a:r>
              <a:rPr lang="en-US" sz="1300" dirty="0">
                <a:solidFill>
                  <a:srgbClr val="B9FBC0"/>
                </a:solidFill>
                <a:latin typeface="Calibri" pitchFamily="34" charset="0"/>
                <a:ea typeface="Calibri" pitchFamily="34" charset="-122"/>
                <a:cs typeface="Calibri" pitchFamily="34" charset="-120"/>
              </a:rPr>
              <a:t>Date: January 2026</a:t>
            </a:r>
            <a:endParaRPr lang="en-US" sz="1300" dirty="0"/>
          </a:p>
        </p:txBody>
      </p:sp>
      <p:sp>
        <p:nvSpPr>
          <p:cNvPr id="9" name="Text 7"/>
          <p:cNvSpPr/>
          <p:nvPr/>
        </p:nvSpPr>
        <p:spPr>
          <a:xfrm>
            <a:off x="5760720" y="3474720"/>
            <a:ext cx="3108960" cy="822960"/>
          </a:xfrm>
          <a:prstGeom prst="rect">
            <a:avLst/>
          </a:prstGeom>
          <a:noFill/>
          <a:ln/>
        </p:spPr>
        <p:txBody>
          <a:bodyPr wrap="square" lIns="0" tIns="0" rIns="0" bIns="0" rtlCol="0" anchor="t"/>
          <a:lstStyle/>
          <a:p>
            <a:pPr marL="0" indent="0" algn="l">
              <a:buNone/>
            </a:pPr>
            <a:r>
              <a:rPr lang="en-US" sz="1100" i="1" dirty="0">
                <a:solidFill>
                  <a:srgbClr val="A5D6A7"/>
                </a:solidFill>
                <a:latin typeface="Calibri" pitchFamily="34" charset="0"/>
                <a:ea typeface="Calibri" pitchFamily="34" charset="-122"/>
                <a:cs typeface="Calibri" pitchFamily="34" charset="-120"/>
              </a:rPr>
              <a:t>Building a sustainable digital brand for a conscious community</a:t>
            </a: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658368"/>
          </a:xfrm>
          <a:prstGeom prst="rect">
            <a:avLst/>
          </a:prstGeom>
          <a:solidFill>
            <a:srgbClr val="2C7A4B"/>
          </a:solidFill>
          <a:ln w="12700">
            <a:solidFill>
              <a:srgbClr val="2C7A4B"/>
            </a:solidFill>
            <a:prstDash val="solid"/>
          </a:ln>
        </p:spPr>
        <p:txBody>
          <a:bodyPr/>
          <a:lstStyle/>
          <a:p>
            <a:endParaRPr lang="en-US"/>
          </a:p>
        </p:txBody>
      </p:sp>
      <p:sp>
        <p:nvSpPr>
          <p:cNvPr id="3" name="Text 1"/>
          <p:cNvSpPr/>
          <p:nvPr/>
        </p:nvSpPr>
        <p:spPr>
          <a:xfrm>
            <a:off x="365760" y="0"/>
            <a:ext cx="8229600" cy="658368"/>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Presentation Overview</a:t>
            </a:r>
            <a:endParaRPr lang="en-US" sz="2200" dirty="0"/>
          </a:p>
        </p:txBody>
      </p:sp>
      <p:sp>
        <p:nvSpPr>
          <p:cNvPr id="4" name="Shape 2"/>
          <p:cNvSpPr/>
          <p:nvPr/>
        </p:nvSpPr>
        <p:spPr>
          <a:xfrm>
            <a:off x="457200" y="1005840"/>
            <a:ext cx="4114800" cy="1005840"/>
          </a:xfrm>
          <a:prstGeom prst="rect">
            <a:avLst/>
          </a:prstGeom>
          <a:solidFill>
            <a:srgbClr val="E8F5E9"/>
          </a:solidFill>
          <a:ln w="12700">
            <a:solidFill>
              <a:srgbClr val="4CAF50"/>
            </a:solidFill>
            <a:prstDash val="solid"/>
          </a:ln>
        </p:spPr>
        <p:txBody>
          <a:bodyPr/>
          <a:lstStyle/>
          <a:p>
            <a:endParaRPr lang="en-US"/>
          </a:p>
        </p:txBody>
      </p:sp>
      <p:sp>
        <p:nvSpPr>
          <p:cNvPr id="5" name="Shape 3"/>
          <p:cNvSpPr/>
          <p:nvPr/>
        </p:nvSpPr>
        <p:spPr>
          <a:xfrm>
            <a:off x="457200" y="1005840"/>
            <a:ext cx="502920" cy="1005840"/>
          </a:xfrm>
          <a:prstGeom prst="rect">
            <a:avLst/>
          </a:prstGeom>
          <a:solidFill>
            <a:srgbClr val="2C7A4B"/>
          </a:solidFill>
          <a:ln w="12700">
            <a:solidFill>
              <a:srgbClr val="2C7A4B"/>
            </a:solidFill>
            <a:prstDash val="solid"/>
          </a:ln>
        </p:spPr>
        <p:txBody>
          <a:bodyPr/>
          <a:lstStyle/>
          <a:p>
            <a:endParaRPr lang="en-US"/>
          </a:p>
        </p:txBody>
      </p:sp>
      <p:sp>
        <p:nvSpPr>
          <p:cNvPr id="6" name="Text 4"/>
          <p:cNvSpPr/>
          <p:nvPr/>
        </p:nvSpPr>
        <p:spPr>
          <a:xfrm>
            <a:off x="457200" y="1005840"/>
            <a:ext cx="502920" cy="1005840"/>
          </a:xfrm>
          <a:prstGeom prst="rect">
            <a:avLst/>
          </a:prstGeom>
          <a:noFill/>
          <a:ln/>
        </p:spPr>
        <p:txBody>
          <a:bodyPr wrap="square" lIns="0" tIns="0" rIns="0" bIns="0"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01</a:t>
            </a:r>
            <a:endParaRPr lang="en-US" sz="1600" dirty="0"/>
          </a:p>
        </p:txBody>
      </p:sp>
      <p:sp>
        <p:nvSpPr>
          <p:cNvPr id="7" name="Text 5"/>
          <p:cNvSpPr/>
          <p:nvPr/>
        </p:nvSpPr>
        <p:spPr>
          <a:xfrm>
            <a:off x="1051560" y="1078992"/>
            <a:ext cx="3383280" cy="411480"/>
          </a:xfrm>
          <a:prstGeom prst="rect">
            <a:avLst/>
          </a:prstGeom>
          <a:noFill/>
          <a:ln/>
        </p:spPr>
        <p:txBody>
          <a:bodyPr wrap="square" lIns="0" tIns="0" rIns="0" bIns="0" rtlCol="0" anchor="ctr"/>
          <a:lstStyle/>
          <a:p>
            <a:pPr marL="0" indent="0">
              <a:buNone/>
            </a:pPr>
            <a:r>
              <a:rPr lang="en-US" sz="1400" b="1" dirty="0">
                <a:solidFill>
                  <a:srgbClr val="1C2B1E"/>
                </a:solidFill>
                <a:latin typeface="Calibri" pitchFamily="34" charset="0"/>
                <a:ea typeface="Calibri" pitchFamily="34" charset="-122"/>
                <a:cs typeface="Calibri" pitchFamily="34" charset="-120"/>
              </a:rPr>
              <a:t>Brand Identity</a:t>
            </a:r>
            <a:endParaRPr lang="en-US" sz="1400" dirty="0"/>
          </a:p>
        </p:txBody>
      </p:sp>
      <p:sp>
        <p:nvSpPr>
          <p:cNvPr id="8" name="Text 6"/>
          <p:cNvSpPr/>
          <p:nvPr/>
        </p:nvSpPr>
        <p:spPr>
          <a:xfrm>
            <a:off x="1051560" y="1508760"/>
            <a:ext cx="3383280" cy="365760"/>
          </a:xfrm>
          <a:prstGeom prst="rect">
            <a:avLst/>
          </a:prstGeom>
          <a:noFill/>
          <a:ln/>
        </p:spPr>
        <p:txBody>
          <a:bodyPr wrap="square" lIns="0" tIns="0" rIns="0" bIns="0" rtlCol="0" anchor="ctr"/>
          <a:lstStyle/>
          <a:p>
            <a:pPr marL="0" indent="0">
              <a:buNone/>
            </a:pPr>
            <a:r>
              <a:rPr lang="en-US" sz="1100" dirty="0">
                <a:solidFill>
                  <a:srgbClr val="4A5568"/>
                </a:solidFill>
                <a:latin typeface="Calibri" pitchFamily="34" charset="0"/>
                <a:ea typeface="Calibri" pitchFamily="34" charset="-122"/>
                <a:cs typeface="Calibri" pitchFamily="34" charset="-120"/>
              </a:rPr>
              <a:t>Logo concept &amp; brand story</a:t>
            </a:r>
            <a:endParaRPr lang="en-US" sz="1100" dirty="0"/>
          </a:p>
        </p:txBody>
      </p:sp>
      <p:sp>
        <p:nvSpPr>
          <p:cNvPr id="9" name="Shape 7"/>
          <p:cNvSpPr/>
          <p:nvPr/>
        </p:nvSpPr>
        <p:spPr>
          <a:xfrm>
            <a:off x="457200" y="2194560"/>
            <a:ext cx="4114800" cy="1005840"/>
          </a:xfrm>
          <a:prstGeom prst="rect">
            <a:avLst/>
          </a:prstGeom>
          <a:solidFill>
            <a:srgbClr val="E8F5E9"/>
          </a:solidFill>
          <a:ln w="12700">
            <a:solidFill>
              <a:srgbClr val="4CAF50"/>
            </a:solidFill>
            <a:prstDash val="solid"/>
          </a:ln>
        </p:spPr>
        <p:txBody>
          <a:bodyPr/>
          <a:lstStyle/>
          <a:p>
            <a:endParaRPr lang="en-US"/>
          </a:p>
        </p:txBody>
      </p:sp>
      <p:sp>
        <p:nvSpPr>
          <p:cNvPr id="10" name="Shape 8"/>
          <p:cNvSpPr/>
          <p:nvPr/>
        </p:nvSpPr>
        <p:spPr>
          <a:xfrm>
            <a:off x="457200" y="2194560"/>
            <a:ext cx="502920" cy="1005840"/>
          </a:xfrm>
          <a:prstGeom prst="rect">
            <a:avLst/>
          </a:prstGeom>
          <a:solidFill>
            <a:srgbClr val="2C7A4B"/>
          </a:solidFill>
          <a:ln w="12700">
            <a:solidFill>
              <a:srgbClr val="2C7A4B"/>
            </a:solidFill>
            <a:prstDash val="solid"/>
          </a:ln>
        </p:spPr>
        <p:txBody>
          <a:bodyPr/>
          <a:lstStyle/>
          <a:p>
            <a:endParaRPr lang="en-US"/>
          </a:p>
        </p:txBody>
      </p:sp>
      <p:sp>
        <p:nvSpPr>
          <p:cNvPr id="11" name="Text 9"/>
          <p:cNvSpPr/>
          <p:nvPr/>
        </p:nvSpPr>
        <p:spPr>
          <a:xfrm>
            <a:off x="457200" y="2194560"/>
            <a:ext cx="502920" cy="1005840"/>
          </a:xfrm>
          <a:prstGeom prst="rect">
            <a:avLst/>
          </a:prstGeom>
          <a:noFill/>
          <a:ln/>
        </p:spPr>
        <p:txBody>
          <a:bodyPr wrap="square" lIns="0" tIns="0" rIns="0" bIns="0"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02</a:t>
            </a:r>
            <a:endParaRPr lang="en-US" sz="1600" dirty="0"/>
          </a:p>
        </p:txBody>
      </p:sp>
      <p:sp>
        <p:nvSpPr>
          <p:cNvPr id="12" name="Text 10"/>
          <p:cNvSpPr/>
          <p:nvPr/>
        </p:nvSpPr>
        <p:spPr>
          <a:xfrm>
            <a:off x="1051560" y="2267712"/>
            <a:ext cx="3383280" cy="411480"/>
          </a:xfrm>
          <a:prstGeom prst="rect">
            <a:avLst/>
          </a:prstGeom>
          <a:noFill/>
          <a:ln/>
        </p:spPr>
        <p:txBody>
          <a:bodyPr wrap="square" lIns="0" tIns="0" rIns="0" bIns="0" rtlCol="0" anchor="ctr"/>
          <a:lstStyle/>
          <a:p>
            <a:pPr marL="0" indent="0">
              <a:buNone/>
            </a:pPr>
            <a:r>
              <a:rPr lang="en-US" sz="1400" b="1" dirty="0">
                <a:solidFill>
                  <a:srgbClr val="1C2B1E"/>
                </a:solidFill>
                <a:latin typeface="Calibri" pitchFamily="34" charset="0"/>
                <a:ea typeface="Calibri" pitchFamily="34" charset="-122"/>
                <a:cs typeface="Calibri" pitchFamily="34" charset="-120"/>
              </a:rPr>
              <a:t>Marketing Strategy</a:t>
            </a:r>
            <a:endParaRPr lang="en-US" sz="1400" dirty="0"/>
          </a:p>
        </p:txBody>
      </p:sp>
      <p:sp>
        <p:nvSpPr>
          <p:cNvPr id="13" name="Text 11"/>
          <p:cNvSpPr/>
          <p:nvPr/>
        </p:nvSpPr>
        <p:spPr>
          <a:xfrm>
            <a:off x="1051560" y="2697480"/>
            <a:ext cx="3383280" cy="365760"/>
          </a:xfrm>
          <a:prstGeom prst="rect">
            <a:avLst/>
          </a:prstGeom>
          <a:noFill/>
          <a:ln/>
        </p:spPr>
        <p:txBody>
          <a:bodyPr wrap="square" lIns="0" tIns="0" rIns="0" bIns="0" rtlCol="0" anchor="ctr"/>
          <a:lstStyle/>
          <a:p>
            <a:pPr marL="0" indent="0">
              <a:buNone/>
            </a:pPr>
            <a:r>
              <a:rPr lang="en-US" sz="1100" dirty="0">
                <a:solidFill>
                  <a:srgbClr val="4A5568"/>
                </a:solidFill>
                <a:latin typeface="Calibri" pitchFamily="34" charset="0"/>
                <a:ea typeface="Calibri" pitchFamily="34" charset="-122"/>
                <a:cs typeface="Calibri" pitchFamily="34" charset="-120"/>
              </a:rPr>
              <a:t>Social media, SEO &amp; content</a:t>
            </a:r>
            <a:endParaRPr lang="en-US" sz="1100" dirty="0"/>
          </a:p>
        </p:txBody>
      </p:sp>
      <p:sp>
        <p:nvSpPr>
          <p:cNvPr id="14" name="Shape 12"/>
          <p:cNvSpPr/>
          <p:nvPr/>
        </p:nvSpPr>
        <p:spPr>
          <a:xfrm>
            <a:off x="457200" y="3383280"/>
            <a:ext cx="4114800" cy="1005840"/>
          </a:xfrm>
          <a:prstGeom prst="rect">
            <a:avLst/>
          </a:prstGeom>
          <a:solidFill>
            <a:srgbClr val="E8F5E9"/>
          </a:solidFill>
          <a:ln w="12700">
            <a:solidFill>
              <a:srgbClr val="4CAF50"/>
            </a:solidFill>
            <a:prstDash val="solid"/>
          </a:ln>
        </p:spPr>
        <p:txBody>
          <a:bodyPr/>
          <a:lstStyle/>
          <a:p>
            <a:endParaRPr lang="en-US"/>
          </a:p>
        </p:txBody>
      </p:sp>
      <p:sp>
        <p:nvSpPr>
          <p:cNvPr id="15" name="Shape 13"/>
          <p:cNvSpPr/>
          <p:nvPr/>
        </p:nvSpPr>
        <p:spPr>
          <a:xfrm>
            <a:off x="457200" y="3383280"/>
            <a:ext cx="502920" cy="1005840"/>
          </a:xfrm>
          <a:prstGeom prst="rect">
            <a:avLst/>
          </a:prstGeom>
          <a:solidFill>
            <a:srgbClr val="2C7A4B"/>
          </a:solidFill>
          <a:ln w="12700">
            <a:solidFill>
              <a:srgbClr val="2C7A4B"/>
            </a:solidFill>
            <a:prstDash val="solid"/>
          </a:ln>
        </p:spPr>
        <p:txBody>
          <a:bodyPr/>
          <a:lstStyle/>
          <a:p>
            <a:endParaRPr lang="en-US"/>
          </a:p>
        </p:txBody>
      </p:sp>
      <p:sp>
        <p:nvSpPr>
          <p:cNvPr id="16" name="Text 14"/>
          <p:cNvSpPr/>
          <p:nvPr/>
        </p:nvSpPr>
        <p:spPr>
          <a:xfrm>
            <a:off x="457200" y="3383280"/>
            <a:ext cx="502920" cy="1005840"/>
          </a:xfrm>
          <a:prstGeom prst="rect">
            <a:avLst/>
          </a:prstGeom>
          <a:noFill/>
          <a:ln/>
        </p:spPr>
        <p:txBody>
          <a:bodyPr wrap="square" lIns="0" tIns="0" rIns="0" bIns="0"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03</a:t>
            </a:r>
            <a:endParaRPr lang="en-US" sz="1600" dirty="0"/>
          </a:p>
        </p:txBody>
      </p:sp>
      <p:sp>
        <p:nvSpPr>
          <p:cNvPr id="17" name="Text 15"/>
          <p:cNvSpPr/>
          <p:nvPr/>
        </p:nvSpPr>
        <p:spPr>
          <a:xfrm>
            <a:off x="1051560" y="3456432"/>
            <a:ext cx="3383280" cy="411480"/>
          </a:xfrm>
          <a:prstGeom prst="rect">
            <a:avLst/>
          </a:prstGeom>
          <a:noFill/>
          <a:ln/>
        </p:spPr>
        <p:txBody>
          <a:bodyPr wrap="square" lIns="0" tIns="0" rIns="0" bIns="0" rtlCol="0" anchor="ctr"/>
          <a:lstStyle/>
          <a:p>
            <a:pPr marL="0" indent="0">
              <a:buNone/>
            </a:pPr>
            <a:r>
              <a:rPr lang="en-US" sz="1400" b="1" dirty="0">
                <a:solidFill>
                  <a:srgbClr val="1C2B1E"/>
                </a:solidFill>
                <a:latin typeface="Calibri" pitchFamily="34" charset="0"/>
                <a:ea typeface="Calibri" pitchFamily="34" charset="-122"/>
                <a:cs typeface="Calibri" pitchFamily="34" charset="-120"/>
              </a:rPr>
              <a:t>Cloud Computing</a:t>
            </a:r>
            <a:endParaRPr lang="en-US" sz="1400" dirty="0"/>
          </a:p>
        </p:txBody>
      </p:sp>
      <p:sp>
        <p:nvSpPr>
          <p:cNvPr id="18" name="Text 16"/>
          <p:cNvSpPr/>
          <p:nvPr/>
        </p:nvSpPr>
        <p:spPr>
          <a:xfrm>
            <a:off x="1051560" y="3886200"/>
            <a:ext cx="3383280" cy="365760"/>
          </a:xfrm>
          <a:prstGeom prst="rect">
            <a:avLst/>
          </a:prstGeom>
          <a:noFill/>
          <a:ln/>
        </p:spPr>
        <p:txBody>
          <a:bodyPr wrap="square" lIns="0" tIns="0" rIns="0" bIns="0" rtlCol="0" anchor="ctr"/>
          <a:lstStyle/>
          <a:p>
            <a:pPr marL="0" indent="0">
              <a:buNone/>
            </a:pPr>
            <a:r>
              <a:rPr lang="en-US" sz="1100" dirty="0">
                <a:solidFill>
                  <a:srgbClr val="4A5568"/>
                </a:solidFill>
                <a:latin typeface="Calibri" pitchFamily="34" charset="0"/>
                <a:ea typeface="Calibri" pitchFamily="34" charset="-122"/>
                <a:cs typeface="Calibri" pitchFamily="34" charset="-120"/>
              </a:rPr>
              <a:t>How cloud supports the business</a:t>
            </a:r>
            <a:endParaRPr lang="en-US" sz="1100" dirty="0"/>
          </a:p>
        </p:txBody>
      </p:sp>
      <p:sp>
        <p:nvSpPr>
          <p:cNvPr id="19" name="Shape 17"/>
          <p:cNvSpPr/>
          <p:nvPr/>
        </p:nvSpPr>
        <p:spPr>
          <a:xfrm>
            <a:off x="4937760" y="1005840"/>
            <a:ext cx="4114800" cy="1005840"/>
          </a:xfrm>
          <a:prstGeom prst="rect">
            <a:avLst/>
          </a:prstGeom>
          <a:solidFill>
            <a:srgbClr val="E8F5E9"/>
          </a:solidFill>
          <a:ln w="12700">
            <a:solidFill>
              <a:srgbClr val="4CAF50"/>
            </a:solidFill>
            <a:prstDash val="solid"/>
          </a:ln>
        </p:spPr>
        <p:txBody>
          <a:bodyPr/>
          <a:lstStyle/>
          <a:p>
            <a:endParaRPr lang="en-US"/>
          </a:p>
        </p:txBody>
      </p:sp>
      <p:sp>
        <p:nvSpPr>
          <p:cNvPr id="20" name="Shape 18"/>
          <p:cNvSpPr/>
          <p:nvPr/>
        </p:nvSpPr>
        <p:spPr>
          <a:xfrm>
            <a:off x="4937760" y="1005840"/>
            <a:ext cx="502920" cy="1005840"/>
          </a:xfrm>
          <a:prstGeom prst="rect">
            <a:avLst/>
          </a:prstGeom>
          <a:solidFill>
            <a:srgbClr val="2C7A4B"/>
          </a:solidFill>
          <a:ln w="12700">
            <a:solidFill>
              <a:srgbClr val="2C7A4B"/>
            </a:solidFill>
            <a:prstDash val="solid"/>
          </a:ln>
        </p:spPr>
        <p:txBody>
          <a:bodyPr/>
          <a:lstStyle/>
          <a:p>
            <a:endParaRPr lang="en-US"/>
          </a:p>
        </p:txBody>
      </p:sp>
      <p:sp>
        <p:nvSpPr>
          <p:cNvPr id="21" name="Text 19"/>
          <p:cNvSpPr/>
          <p:nvPr/>
        </p:nvSpPr>
        <p:spPr>
          <a:xfrm>
            <a:off x="4937760" y="1005840"/>
            <a:ext cx="502920" cy="1005840"/>
          </a:xfrm>
          <a:prstGeom prst="rect">
            <a:avLst/>
          </a:prstGeom>
          <a:noFill/>
          <a:ln/>
        </p:spPr>
        <p:txBody>
          <a:bodyPr wrap="square" lIns="0" tIns="0" rIns="0" bIns="0"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04</a:t>
            </a:r>
            <a:endParaRPr lang="en-US" sz="1600" dirty="0"/>
          </a:p>
        </p:txBody>
      </p:sp>
      <p:sp>
        <p:nvSpPr>
          <p:cNvPr id="22" name="Text 20"/>
          <p:cNvSpPr/>
          <p:nvPr/>
        </p:nvSpPr>
        <p:spPr>
          <a:xfrm>
            <a:off x="5532120" y="1078992"/>
            <a:ext cx="3383280" cy="411480"/>
          </a:xfrm>
          <a:prstGeom prst="rect">
            <a:avLst/>
          </a:prstGeom>
          <a:noFill/>
          <a:ln/>
        </p:spPr>
        <p:txBody>
          <a:bodyPr wrap="square" lIns="0" tIns="0" rIns="0" bIns="0" rtlCol="0" anchor="ctr"/>
          <a:lstStyle/>
          <a:p>
            <a:pPr marL="0" indent="0">
              <a:buNone/>
            </a:pPr>
            <a:r>
              <a:rPr lang="en-US" sz="1400" b="1" dirty="0">
                <a:solidFill>
                  <a:srgbClr val="1C2B1E"/>
                </a:solidFill>
                <a:latin typeface="Calibri" pitchFamily="34" charset="0"/>
                <a:ea typeface="Calibri" pitchFamily="34" charset="-122"/>
                <a:cs typeface="Calibri" pitchFamily="34" charset="-120"/>
              </a:rPr>
              <a:t>Security Measures</a:t>
            </a:r>
            <a:endParaRPr lang="en-US" sz="1400" dirty="0"/>
          </a:p>
        </p:txBody>
      </p:sp>
      <p:sp>
        <p:nvSpPr>
          <p:cNvPr id="23" name="Text 21"/>
          <p:cNvSpPr/>
          <p:nvPr/>
        </p:nvSpPr>
        <p:spPr>
          <a:xfrm>
            <a:off x="5532120" y="1508760"/>
            <a:ext cx="3383280" cy="365760"/>
          </a:xfrm>
          <a:prstGeom prst="rect">
            <a:avLst/>
          </a:prstGeom>
          <a:noFill/>
          <a:ln/>
        </p:spPr>
        <p:txBody>
          <a:bodyPr wrap="square" lIns="0" tIns="0" rIns="0" bIns="0" rtlCol="0" anchor="ctr"/>
          <a:lstStyle/>
          <a:p>
            <a:pPr marL="0" indent="0">
              <a:buNone/>
            </a:pPr>
            <a:r>
              <a:rPr lang="en-US" sz="1100" dirty="0">
                <a:solidFill>
                  <a:srgbClr val="4A5568"/>
                </a:solidFill>
                <a:latin typeface="Calibri" pitchFamily="34" charset="0"/>
                <a:ea typeface="Calibri" pitchFamily="34" charset="-122"/>
                <a:cs typeface="Calibri" pitchFamily="34" charset="-120"/>
              </a:rPr>
              <a:t>Protecting our website &amp; data</a:t>
            </a:r>
            <a:endParaRPr lang="en-US" sz="1100" dirty="0"/>
          </a:p>
        </p:txBody>
      </p:sp>
      <p:sp>
        <p:nvSpPr>
          <p:cNvPr id="24" name="Shape 22"/>
          <p:cNvSpPr/>
          <p:nvPr/>
        </p:nvSpPr>
        <p:spPr>
          <a:xfrm>
            <a:off x="4937760" y="2194560"/>
            <a:ext cx="4114800" cy="1005840"/>
          </a:xfrm>
          <a:prstGeom prst="rect">
            <a:avLst/>
          </a:prstGeom>
          <a:solidFill>
            <a:srgbClr val="E8F5E9"/>
          </a:solidFill>
          <a:ln w="12700">
            <a:solidFill>
              <a:srgbClr val="4CAF50"/>
            </a:solidFill>
            <a:prstDash val="solid"/>
          </a:ln>
        </p:spPr>
        <p:txBody>
          <a:bodyPr/>
          <a:lstStyle/>
          <a:p>
            <a:endParaRPr lang="en-US"/>
          </a:p>
        </p:txBody>
      </p:sp>
      <p:sp>
        <p:nvSpPr>
          <p:cNvPr id="25" name="Shape 23"/>
          <p:cNvSpPr/>
          <p:nvPr/>
        </p:nvSpPr>
        <p:spPr>
          <a:xfrm>
            <a:off x="4937760" y="2194560"/>
            <a:ext cx="502920" cy="1005840"/>
          </a:xfrm>
          <a:prstGeom prst="rect">
            <a:avLst/>
          </a:prstGeom>
          <a:solidFill>
            <a:srgbClr val="2C7A4B"/>
          </a:solidFill>
          <a:ln w="12700">
            <a:solidFill>
              <a:srgbClr val="2C7A4B"/>
            </a:solidFill>
            <a:prstDash val="solid"/>
          </a:ln>
        </p:spPr>
        <p:txBody>
          <a:bodyPr/>
          <a:lstStyle/>
          <a:p>
            <a:endParaRPr lang="en-US"/>
          </a:p>
        </p:txBody>
      </p:sp>
      <p:sp>
        <p:nvSpPr>
          <p:cNvPr id="26" name="Text 24"/>
          <p:cNvSpPr/>
          <p:nvPr/>
        </p:nvSpPr>
        <p:spPr>
          <a:xfrm>
            <a:off x="4937760" y="2194560"/>
            <a:ext cx="502920" cy="1005840"/>
          </a:xfrm>
          <a:prstGeom prst="rect">
            <a:avLst/>
          </a:prstGeom>
          <a:noFill/>
          <a:ln/>
        </p:spPr>
        <p:txBody>
          <a:bodyPr wrap="square" lIns="0" tIns="0" rIns="0" bIns="0"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05</a:t>
            </a:r>
            <a:endParaRPr lang="en-US" sz="1600" dirty="0"/>
          </a:p>
        </p:txBody>
      </p:sp>
      <p:sp>
        <p:nvSpPr>
          <p:cNvPr id="27" name="Text 25"/>
          <p:cNvSpPr/>
          <p:nvPr/>
        </p:nvSpPr>
        <p:spPr>
          <a:xfrm>
            <a:off x="5532120" y="2267712"/>
            <a:ext cx="3383280" cy="411480"/>
          </a:xfrm>
          <a:prstGeom prst="rect">
            <a:avLst/>
          </a:prstGeom>
          <a:noFill/>
          <a:ln/>
        </p:spPr>
        <p:txBody>
          <a:bodyPr wrap="square" lIns="0" tIns="0" rIns="0" bIns="0" rtlCol="0" anchor="ctr"/>
          <a:lstStyle/>
          <a:p>
            <a:pPr marL="0" indent="0">
              <a:buNone/>
            </a:pPr>
            <a:r>
              <a:rPr lang="en-US" sz="1400" b="1" dirty="0">
                <a:solidFill>
                  <a:srgbClr val="1C2B1E"/>
                </a:solidFill>
                <a:latin typeface="Calibri" pitchFamily="34" charset="0"/>
                <a:ea typeface="Calibri" pitchFamily="34" charset="-122"/>
                <a:cs typeface="Calibri" pitchFamily="34" charset="-120"/>
              </a:rPr>
              <a:t>Conclusion</a:t>
            </a:r>
            <a:endParaRPr lang="en-US" sz="1400" dirty="0"/>
          </a:p>
        </p:txBody>
      </p:sp>
      <p:sp>
        <p:nvSpPr>
          <p:cNvPr id="28" name="Text 26"/>
          <p:cNvSpPr/>
          <p:nvPr/>
        </p:nvSpPr>
        <p:spPr>
          <a:xfrm>
            <a:off x="5532120" y="2697480"/>
            <a:ext cx="3383280" cy="365760"/>
          </a:xfrm>
          <a:prstGeom prst="rect">
            <a:avLst/>
          </a:prstGeom>
          <a:noFill/>
          <a:ln/>
        </p:spPr>
        <p:txBody>
          <a:bodyPr wrap="square" lIns="0" tIns="0" rIns="0" bIns="0" rtlCol="0" anchor="ctr"/>
          <a:lstStyle/>
          <a:p>
            <a:pPr marL="0" indent="0">
              <a:buNone/>
            </a:pPr>
            <a:r>
              <a:rPr lang="en-US" sz="1100" dirty="0">
                <a:solidFill>
                  <a:srgbClr val="4A5568"/>
                </a:solidFill>
                <a:latin typeface="Calibri" pitchFamily="34" charset="0"/>
                <a:ea typeface="Calibri" pitchFamily="34" charset="-122"/>
                <a:cs typeface="Calibri" pitchFamily="34" charset="-120"/>
              </a:rPr>
              <a:t>Summary &amp; key takeaways</a:t>
            </a:r>
            <a:endParaRPr lang="en-US" sz="1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658368"/>
          </a:xfrm>
          <a:prstGeom prst="rect">
            <a:avLst/>
          </a:prstGeom>
          <a:solidFill>
            <a:srgbClr val="1A4731"/>
          </a:solidFill>
          <a:ln w="12700">
            <a:solidFill>
              <a:srgbClr val="1A4731"/>
            </a:solidFill>
            <a:prstDash val="solid"/>
          </a:ln>
        </p:spPr>
        <p:txBody>
          <a:bodyPr/>
          <a:lstStyle/>
          <a:p>
            <a:endParaRPr lang="en-US"/>
          </a:p>
        </p:txBody>
      </p:sp>
      <p:sp>
        <p:nvSpPr>
          <p:cNvPr id="3" name="Text 1"/>
          <p:cNvSpPr/>
          <p:nvPr/>
        </p:nvSpPr>
        <p:spPr>
          <a:xfrm>
            <a:off x="365760" y="0"/>
            <a:ext cx="8412480" cy="658368"/>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Brand Identity – Logo Concept</a:t>
            </a:r>
            <a:endParaRPr lang="en-US" sz="2200" dirty="0"/>
          </a:p>
        </p:txBody>
      </p:sp>
      <p:sp>
        <p:nvSpPr>
          <p:cNvPr id="4" name="Shape 2"/>
          <p:cNvSpPr/>
          <p:nvPr/>
        </p:nvSpPr>
        <p:spPr>
          <a:xfrm>
            <a:off x="0" y="658368"/>
            <a:ext cx="164592" cy="4480560"/>
          </a:xfrm>
          <a:prstGeom prst="rect">
            <a:avLst/>
          </a:prstGeom>
          <a:solidFill>
            <a:srgbClr val="4CAF50"/>
          </a:solidFill>
          <a:ln w="12700">
            <a:solidFill>
              <a:srgbClr val="4CAF50"/>
            </a:solidFill>
            <a:prstDash val="solid"/>
          </a:ln>
        </p:spPr>
        <p:txBody>
          <a:bodyPr/>
          <a:lstStyle/>
          <a:p>
            <a:endParaRPr lang="en-US"/>
          </a:p>
        </p:txBody>
      </p:sp>
      <p:sp>
        <p:nvSpPr>
          <p:cNvPr id="5" name="Shape 3"/>
          <p:cNvSpPr/>
          <p:nvPr/>
        </p:nvSpPr>
        <p:spPr>
          <a:xfrm>
            <a:off x="548640" y="1005840"/>
            <a:ext cx="2743200" cy="2743200"/>
          </a:xfrm>
          <a:prstGeom prst="ellipse">
            <a:avLst/>
          </a:prstGeom>
          <a:solidFill>
            <a:srgbClr val="2C7A4B"/>
          </a:solidFill>
          <a:ln w="12700">
            <a:solidFill>
              <a:srgbClr val="1A4731"/>
            </a:solidFill>
            <a:prstDash val="solid"/>
          </a:ln>
        </p:spPr>
        <p:txBody>
          <a:bodyPr/>
          <a:lstStyle/>
          <a:p>
            <a:endParaRPr lang="en-US"/>
          </a:p>
        </p:txBody>
      </p:sp>
      <p:sp>
        <p:nvSpPr>
          <p:cNvPr id="6" name="Text 4"/>
          <p:cNvSpPr/>
          <p:nvPr/>
        </p:nvSpPr>
        <p:spPr>
          <a:xfrm>
            <a:off x="548640" y="1188720"/>
            <a:ext cx="2743200" cy="914400"/>
          </a:xfrm>
          <a:prstGeom prst="rect">
            <a:avLst/>
          </a:prstGeom>
          <a:noFill/>
          <a:ln/>
        </p:spPr>
        <p:txBody>
          <a:bodyPr wrap="square" lIns="0" tIns="0" rIns="0" bIns="0" rtlCol="0" anchor="ctr"/>
          <a:lstStyle/>
          <a:p>
            <a:pPr marL="0" indent="0" algn="ctr">
              <a:buNone/>
            </a:pPr>
            <a:r>
              <a:rPr lang="en-US" sz="6000" b="1" dirty="0">
                <a:solidFill>
                  <a:srgbClr val="FFFFFF"/>
                </a:solidFill>
                <a:latin typeface="Georgia" pitchFamily="34" charset="0"/>
                <a:ea typeface="Georgia" pitchFamily="34" charset="-122"/>
                <a:cs typeface="Georgia" pitchFamily="34" charset="-120"/>
              </a:rPr>
              <a:t>U</a:t>
            </a:r>
            <a:endParaRPr lang="en-US" sz="6000" dirty="0"/>
          </a:p>
        </p:txBody>
      </p:sp>
      <p:sp>
        <p:nvSpPr>
          <p:cNvPr id="7" name="Text 5"/>
          <p:cNvSpPr/>
          <p:nvPr/>
        </p:nvSpPr>
        <p:spPr>
          <a:xfrm>
            <a:off x="548640" y="2194560"/>
            <a:ext cx="2743200" cy="914400"/>
          </a:xfrm>
          <a:prstGeom prst="rect">
            <a:avLst/>
          </a:prstGeom>
          <a:noFill/>
          <a:ln/>
        </p:spPr>
        <p:txBody>
          <a:bodyPr wrap="square" lIns="0" tIns="0" rIns="0" bIns="0" rtlCol="0" anchor="ctr"/>
          <a:lstStyle/>
          <a:p>
            <a:pPr marL="0" indent="0" algn="ctr">
              <a:buNone/>
            </a:pPr>
            <a:r>
              <a:rPr lang="en-US" sz="1300" b="1" dirty="0">
                <a:solidFill>
                  <a:srgbClr val="C8E6C9"/>
                </a:solidFill>
                <a:latin typeface="Georgia" pitchFamily="34" charset="0"/>
                <a:ea typeface="Georgia" pitchFamily="34" charset="-122"/>
                <a:cs typeface="Georgia" pitchFamily="34" charset="-120"/>
              </a:rPr>
              <a:t>URBAN GREEN</a:t>
            </a:r>
            <a:endParaRPr lang="en-US" sz="1300" dirty="0"/>
          </a:p>
          <a:p>
            <a:pPr marL="0" indent="0" algn="ctr">
              <a:buNone/>
            </a:pPr>
            <a:r>
              <a:rPr lang="en-US" sz="1300" b="1" dirty="0">
                <a:solidFill>
                  <a:srgbClr val="C8E6C9"/>
                </a:solidFill>
                <a:latin typeface="Georgia" pitchFamily="34" charset="0"/>
                <a:ea typeface="Georgia" pitchFamily="34" charset="-122"/>
                <a:cs typeface="Georgia" pitchFamily="34" charset="-120"/>
              </a:rPr>
              <a:t>CAFÉ</a:t>
            </a:r>
            <a:endParaRPr lang="en-US" sz="1300" dirty="0"/>
          </a:p>
        </p:txBody>
      </p:sp>
      <p:sp>
        <p:nvSpPr>
          <p:cNvPr id="8" name="Text 6"/>
          <p:cNvSpPr/>
          <p:nvPr/>
        </p:nvSpPr>
        <p:spPr>
          <a:xfrm>
            <a:off x="1645920" y="3063240"/>
            <a:ext cx="548640" cy="457200"/>
          </a:xfrm>
          <a:prstGeom prst="rect">
            <a:avLst/>
          </a:prstGeom>
          <a:noFill/>
          <a:ln/>
        </p:spPr>
        <p:txBody>
          <a:bodyPr wrap="square" lIns="0" tIns="0" rIns="0" bIns="0" rtlCol="0" anchor="ctr"/>
          <a:lstStyle/>
          <a:p>
            <a:pPr marL="0" indent="0" algn="ctr">
              <a:buNone/>
            </a:pPr>
            <a:r>
              <a:rPr lang="en-US" sz="2200" dirty="0">
                <a:solidFill>
                  <a:srgbClr val="000000"/>
                </a:solidFill>
              </a:rPr>
              <a:t>🌿</a:t>
            </a:r>
            <a:endParaRPr lang="en-US" sz="2200" dirty="0"/>
          </a:p>
        </p:txBody>
      </p:sp>
      <p:sp>
        <p:nvSpPr>
          <p:cNvPr id="9" name="Text 7"/>
          <p:cNvSpPr/>
          <p:nvPr/>
        </p:nvSpPr>
        <p:spPr>
          <a:xfrm>
            <a:off x="548640" y="3749040"/>
            <a:ext cx="2743200" cy="274320"/>
          </a:xfrm>
          <a:prstGeom prst="rect">
            <a:avLst/>
          </a:prstGeom>
          <a:noFill/>
          <a:ln/>
        </p:spPr>
        <p:txBody>
          <a:bodyPr wrap="square" lIns="0" tIns="0" rIns="0" bIns="0" rtlCol="0" anchor="ctr"/>
          <a:lstStyle/>
          <a:p>
            <a:pPr marL="0" indent="0" algn="ctr">
              <a:buNone/>
            </a:pPr>
            <a:r>
              <a:rPr lang="en-US" sz="1000" i="1" dirty="0">
                <a:solidFill>
                  <a:srgbClr val="4A5568"/>
                </a:solidFill>
                <a:latin typeface="Calibri" pitchFamily="34" charset="0"/>
                <a:ea typeface="Calibri" pitchFamily="34" charset="-122"/>
                <a:cs typeface="Calibri" pitchFamily="34" charset="-120"/>
              </a:rPr>
              <a:t>Logo Mock-up</a:t>
            </a:r>
            <a:endParaRPr lang="en-US" sz="1000" dirty="0"/>
          </a:p>
        </p:txBody>
      </p:sp>
      <p:sp>
        <p:nvSpPr>
          <p:cNvPr id="10" name="Text 8"/>
          <p:cNvSpPr/>
          <p:nvPr/>
        </p:nvSpPr>
        <p:spPr>
          <a:xfrm>
            <a:off x="3749040" y="822960"/>
            <a:ext cx="5029200" cy="457200"/>
          </a:xfrm>
          <a:prstGeom prst="rect">
            <a:avLst/>
          </a:prstGeom>
          <a:noFill/>
          <a:ln/>
        </p:spPr>
        <p:txBody>
          <a:bodyPr wrap="square" lIns="0" tIns="0" rIns="0" bIns="0" rtlCol="0" anchor="ctr"/>
          <a:lstStyle/>
          <a:p>
            <a:pPr marL="0" indent="0">
              <a:buNone/>
            </a:pPr>
            <a:r>
              <a:rPr lang="en-US" sz="1700" b="1" dirty="0">
                <a:solidFill>
                  <a:srgbClr val="1A4731"/>
                </a:solidFill>
                <a:latin typeface="Calibri" pitchFamily="34" charset="0"/>
                <a:ea typeface="Calibri" pitchFamily="34" charset="-122"/>
                <a:cs typeface="Calibri" pitchFamily="34" charset="-120"/>
              </a:rPr>
              <a:t>Logo Design Concept</a:t>
            </a:r>
            <a:endParaRPr lang="en-US" sz="1700" dirty="0"/>
          </a:p>
        </p:txBody>
      </p:sp>
      <p:sp>
        <p:nvSpPr>
          <p:cNvPr id="11" name="Shape 9"/>
          <p:cNvSpPr/>
          <p:nvPr/>
        </p:nvSpPr>
        <p:spPr>
          <a:xfrm>
            <a:off x="3749040" y="1508760"/>
            <a:ext cx="292608" cy="292608"/>
          </a:xfrm>
          <a:prstGeom prst="ellipse">
            <a:avLst/>
          </a:prstGeom>
          <a:solidFill>
            <a:srgbClr val="4CAF50"/>
          </a:solidFill>
          <a:ln w="12700">
            <a:solidFill>
              <a:srgbClr val="4CAF50"/>
            </a:solidFill>
            <a:prstDash val="solid"/>
          </a:ln>
        </p:spPr>
        <p:txBody>
          <a:bodyPr/>
          <a:lstStyle/>
          <a:p>
            <a:endParaRPr lang="en-US"/>
          </a:p>
        </p:txBody>
      </p:sp>
      <p:sp>
        <p:nvSpPr>
          <p:cNvPr id="12" name="Text 10"/>
          <p:cNvSpPr/>
          <p:nvPr/>
        </p:nvSpPr>
        <p:spPr>
          <a:xfrm>
            <a:off x="4160520" y="1417320"/>
            <a:ext cx="4572000" cy="274320"/>
          </a:xfrm>
          <a:prstGeom prst="rect">
            <a:avLst/>
          </a:prstGeom>
          <a:noFill/>
          <a:ln/>
        </p:spPr>
        <p:txBody>
          <a:bodyPr wrap="square" lIns="0" tIns="0" rIns="0" bIns="0" rtlCol="0" anchor="ctr"/>
          <a:lstStyle/>
          <a:p>
            <a:pPr marL="0" indent="0">
              <a:buNone/>
            </a:pPr>
            <a:r>
              <a:rPr lang="en-US" sz="1300" b="1" dirty="0">
                <a:solidFill>
                  <a:srgbClr val="1A4731"/>
                </a:solidFill>
                <a:latin typeface="Calibri" pitchFamily="34" charset="0"/>
                <a:ea typeface="Calibri" pitchFamily="34" charset="-122"/>
                <a:cs typeface="Calibri" pitchFamily="34" charset="-120"/>
              </a:rPr>
              <a:t>Circular Shape:</a:t>
            </a:r>
            <a:endParaRPr lang="en-US" sz="1300" dirty="0"/>
          </a:p>
        </p:txBody>
      </p:sp>
      <p:sp>
        <p:nvSpPr>
          <p:cNvPr id="13" name="Text 11"/>
          <p:cNvSpPr/>
          <p:nvPr/>
        </p:nvSpPr>
        <p:spPr>
          <a:xfrm>
            <a:off x="4160520" y="1691640"/>
            <a:ext cx="4572000" cy="384048"/>
          </a:xfrm>
          <a:prstGeom prst="rect">
            <a:avLst/>
          </a:prstGeom>
          <a:noFill/>
          <a:ln/>
        </p:spPr>
        <p:txBody>
          <a:bodyPr wrap="square" lIns="0" tIns="0" rIns="0" bIns="0" rtlCol="0" anchor="ctr"/>
          <a:lstStyle/>
          <a:p>
            <a:pPr marL="0" indent="0">
              <a:buNone/>
            </a:pPr>
            <a:r>
              <a:rPr lang="en-US" sz="1100" dirty="0">
                <a:solidFill>
                  <a:srgbClr val="4A5568"/>
                </a:solidFill>
                <a:latin typeface="Calibri" pitchFamily="34" charset="0"/>
                <a:ea typeface="Calibri" pitchFamily="34" charset="-122"/>
                <a:cs typeface="Calibri" pitchFamily="34" charset="-120"/>
              </a:rPr>
              <a:t>Represents community and wholeness – a welcoming space for everyone</a:t>
            </a:r>
            <a:endParaRPr lang="en-US" sz="1100" dirty="0"/>
          </a:p>
        </p:txBody>
      </p:sp>
      <p:sp>
        <p:nvSpPr>
          <p:cNvPr id="14" name="Shape 12"/>
          <p:cNvSpPr/>
          <p:nvPr/>
        </p:nvSpPr>
        <p:spPr>
          <a:xfrm>
            <a:off x="3749040" y="2331720"/>
            <a:ext cx="292608" cy="292608"/>
          </a:xfrm>
          <a:prstGeom prst="ellipse">
            <a:avLst/>
          </a:prstGeom>
          <a:solidFill>
            <a:srgbClr val="4CAF50"/>
          </a:solidFill>
          <a:ln w="12700">
            <a:solidFill>
              <a:srgbClr val="4CAF50"/>
            </a:solidFill>
            <a:prstDash val="solid"/>
          </a:ln>
        </p:spPr>
        <p:txBody>
          <a:bodyPr/>
          <a:lstStyle/>
          <a:p>
            <a:endParaRPr lang="en-US"/>
          </a:p>
        </p:txBody>
      </p:sp>
      <p:sp>
        <p:nvSpPr>
          <p:cNvPr id="15" name="Text 13"/>
          <p:cNvSpPr/>
          <p:nvPr/>
        </p:nvSpPr>
        <p:spPr>
          <a:xfrm>
            <a:off x="4160520" y="2240280"/>
            <a:ext cx="4572000" cy="274320"/>
          </a:xfrm>
          <a:prstGeom prst="rect">
            <a:avLst/>
          </a:prstGeom>
          <a:noFill/>
          <a:ln/>
        </p:spPr>
        <p:txBody>
          <a:bodyPr wrap="square" lIns="0" tIns="0" rIns="0" bIns="0" rtlCol="0" anchor="ctr"/>
          <a:lstStyle/>
          <a:p>
            <a:pPr marL="0" indent="0">
              <a:buNone/>
            </a:pPr>
            <a:r>
              <a:rPr lang="en-US" sz="1300" b="1" dirty="0">
                <a:solidFill>
                  <a:srgbClr val="1A4731"/>
                </a:solidFill>
                <a:latin typeface="Calibri" pitchFamily="34" charset="0"/>
                <a:ea typeface="Calibri" pitchFamily="34" charset="-122"/>
                <a:cs typeface="Calibri" pitchFamily="34" charset="-120"/>
              </a:rPr>
              <a:t>Leaf Motif:</a:t>
            </a:r>
            <a:endParaRPr lang="en-US" sz="1300" dirty="0"/>
          </a:p>
        </p:txBody>
      </p:sp>
      <p:sp>
        <p:nvSpPr>
          <p:cNvPr id="16" name="Text 14"/>
          <p:cNvSpPr/>
          <p:nvPr/>
        </p:nvSpPr>
        <p:spPr>
          <a:xfrm>
            <a:off x="4160520" y="2514600"/>
            <a:ext cx="4572000" cy="384048"/>
          </a:xfrm>
          <a:prstGeom prst="rect">
            <a:avLst/>
          </a:prstGeom>
          <a:noFill/>
          <a:ln/>
        </p:spPr>
        <p:txBody>
          <a:bodyPr wrap="square" lIns="0" tIns="0" rIns="0" bIns="0" rtlCol="0" anchor="ctr"/>
          <a:lstStyle/>
          <a:p>
            <a:pPr marL="0" indent="0">
              <a:buNone/>
            </a:pPr>
            <a:r>
              <a:rPr lang="en-US" sz="1100" dirty="0">
                <a:solidFill>
                  <a:srgbClr val="4A5568"/>
                </a:solidFill>
                <a:latin typeface="Calibri" pitchFamily="34" charset="0"/>
                <a:ea typeface="Calibri" pitchFamily="34" charset="-122"/>
                <a:cs typeface="Calibri" pitchFamily="34" charset="-120"/>
              </a:rPr>
              <a:t>Emphasises our eco-friendly values and connection to nature</a:t>
            </a:r>
            <a:endParaRPr lang="en-US" sz="1100" dirty="0"/>
          </a:p>
        </p:txBody>
      </p:sp>
      <p:sp>
        <p:nvSpPr>
          <p:cNvPr id="17" name="Shape 15"/>
          <p:cNvSpPr/>
          <p:nvPr/>
        </p:nvSpPr>
        <p:spPr>
          <a:xfrm>
            <a:off x="3749040" y="3154680"/>
            <a:ext cx="292608" cy="292608"/>
          </a:xfrm>
          <a:prstGeom prst="ellipse">
            <a:avLst/>
          </a:prstGeom>
          <a:solidFill>
            <a:srgbClr val="4CAF50"/>
          </a:solidFill>
          <a:ln w="12700">
            <a:solidFill>
              <a:srgbClr val="4CAF50"/>
            </a:solidFill>
            <a:prstDash val="solid"/>
          </a:ln>
        </p:spPr>
        <p:txBody>
          <a:bodyPr/>
          <a:lstStyle/>
          <a:p>
            <a:endParaRPr lang="en-US"/>
          </a:p>
        </p:txBody>
      </p:sp>
      <p:sp>
        <p:nvSpPr>
          <p:cNvPr id="18" name="Text 16"/>
          <p:cNvSpPr/>
          <p:nvPr/>
        </p:nvSpPr>
        <p:spPr>
          <a:xfrm>
            <a:off x="4160520" y="3063240"/>
            <a:ext cx="4572000" cy="274320"/>
          </a:xfrm>
          <a:prstGeom prst="rect">
            <a:avLst/>
          </a:prstGeom>
          <a:noFill/>
          <a:ln/>
        </p:spPr>
        <p:txBody>
          <a:bodyPr wrap="square" lIns="0" tIns="0" rIns="0" bIns="0" rtlCol="0" anchor="ctr"/>
          <a:lstStyle/>
          <a:p>
            <a:pPr marL="0" indent="0">
              <a:buNone/>
            </a:pPr>
            <a:r>
              <a:rPr lang="en-US" sz="1300" b="1" dirty="0">
                <a:solidFill>
                  <a:srgbClr val="1A4731"/>
                </a:solidFill>
                <a:latin typeface="Calibri" pitchFamily="34" charset="0"/>
                <a:ea typeface="Calibri" pitchFamily="34" charset="-122"/>
                <a:cs typeface="Calibri" pitchFamily="34" charset="-120"/>
              </a:rPr>
              <a:t>Typography:</a:t>
            </a:r>
            <a:endParaRPr lang="en-US" sz="1300" dirty="0"/>
          </a:p>
        </p:txBody>
      </p:sp>
      <p:sp>
        <p:nvSpPr>
          <p:cNvPr id="19" name="Text 17"/>
          <p:cNvSpPr/>
          <p:nvPr/>
        </p:nvSpPr>
        <p:spPr>
          <a:xfrm>
            <a:off x="4160520" y="3337560"/>
            <a:ext cx="4572000" cy="384048"/>
          </a:xfrm>
          <a:prstGeom prst="rect">
            <a:avLst/>
          </a:prstGeom>
          <a:noFill/>
          <a:ln/>
        </p:spPr>
        <p:txBody>
          <a:bodyPr wrap="square" lIns="0" tIns="0" rIns="0" bIns="0" rtlCol="0" anchor="ctr"/>
          <a:lstStyle/>
          <a:p>
            <a:pPr marL="0" indent="0">
              <a:buNone/>
            </a:pPr>
            <a:r>
              <a:rPr lang="en-US" sz="1100" dirty="0">
                <a:solidFill>
                  <a:srgbClr val="4A5568"/>
                </a:solidFill>
                <a:latin typeface="Calibri" pitchFamily="34" charset="0"/>
                <a:ea typeface="Calibri" pitchFamily="34" charset="-122"/>
                <a:cs typeface="Calibri" pitchFamily="34" charset="-120"/>
              </a:rPr>
              <a:t>Clean, modern sans-serif to reflect urban sophistication</a:t>
            </a:r>
            <a:endParaRPr lang="en-US" sz="1100" dirty="0"/>
          </a:p>
        </p:txBody>
      </p:sp>
      <p:sp>
        <p:nvSpPr>
          <p:cNvPr id="20" name="Shape 18"/>
          <p:cNvSpPr/>
          <p:nvPr/>
        </p:nvSpPr>
        <p:spPr>
          <a:xfrm>
            <a:off x="3749040" y="3977640"/>
            <a:ext cx="292608" cy="292608"/>
          </a:xfrm>
          <a:prstGeom prst="ellipse">
            <a:avLst/>
          </a:prstGeom>
          <a:solidFill>
            <a:srgbClr val="4CAF50"/>
          </a:solidFill>
          <a:ln w="12700">
            <a:solidFill>
              <a:srgbClr val="4CAF50"/>
            </a:solidFill>
            <a:prstDash val="solid"/>
          </a:ln>
        </p:spPr>
        <p:txBody>
          <a:bodyPr/>
          <a:lstStyle/>
          <a:p>
            <a:endParaRPr lang="en-US"/>
          </a:p>
        </p:txBody>
      </p:sp>
      <p:sp>
        <p:nvSpPr>
          <p:cNvPr id="21" name="Text 19"/>
          <p:cNvSpPr/>
          <p:nvPr/>
        </p:nvSpPr>
        <p:spPr>
          <a:xfrm>
            <a:off x="4160520" y="3886200"/>
            <a:ext cx="4572000" cy="274320"/>
          </a:xfrm>
          <a:prstGeom prst="rect">
            <a:avLst/>
          </a:prstGeom>
          <a:noFill/>
          <a:ln/>
        </p:spPr>
        <p:txBody>
          <a:bodyPr wrap="square" lIns="0" tIns="0" rIns="0" bIns="0" rtlCol="0" anchor="ctr"/>
          <a:lstStyle/>
          <a:p>
            <a:pPr marL="0" indent="0">
              <a:buNone/>
            </a:pPr>
            <a:r>
              <a:rPr lang="en-US" sz="1300" b="1" dirty="0">
                <a:solidFill>
                  <a:srgbClr val="1A4731"/>
                </a:solidFill>
                <a:latin typeface="Calibri" pitchFamily="34" charset="0"/>
                <a:ea typeface="Calibri" pitchFamily="34" charset="-122"/>
                <a:cs typeface="Calibri" pitchFamily="34" charset="-120"/>
              </a:rPr>
              <a:t>Colour Palette:</a:t>
            </a:r>
            <a:endParaRPr lang="en-US" sz="1300" dirty="0"/>
          </a:p>
        </p:txBody>
      </p:sp>
      <p:sp>
        <p:nvSpPr>
          <p:cNvPr id="22" name="Text 20"/>
          <p:cNvSpPr/>
          <p:nvPr/>
        </p:nvSpPr>
        <p:spPr>
          <a:xfrm>
            <a:off x="4160520" y="4160520"/>
            <a:ext cx="4572000" cy="384048"/>
          </a:xfrm>
          <a:prstGeom prst="rect">
            <a:avLst/>
          </a:prstGeom>
          <a:noFill/>
          <a:ln/>
        </p:spPr>
        <p:txBody>
          <a:bodyPr wrap="square" lIns="0" tIns="0" rIns="0" bIns="0" rtlCol="0" anchor="ctr"/>
          <a:lstStyle/>
          <a:p>
            <a:pPr marL="0" indent="0">
              <a:buNone/>
            </a:pPr>
            <a:r>
              <a:rPr lang="en-US" sz="1100" dirty="0">
                <a:solidFill>
                  <a:srgbClr val="4A5568"/>
                </a:solidFill>
                <a:latin typeface="Calibri" pitchFamily="34" charset="0"/>
                <a:ea typeface="Calibri" pitchFamily="34" charset="-122"/>
                <a:cs typeface="Calibri" pitchFamily="34" charset="-120"/>
              </a:rPr>
              <a:t>Deep greens + warm amber – sustainability meets warmth</a:t>
            </a:r>
            <a:endParaRPr lang="en-US"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E8F5E9"/>
        </a:solidFill>
        <a:effectLst/>
      </p:bgPr>
    </p:bg>
    <p:spTree>
      <p:nvGrpSpPr>
        <p:cNvPr id="1" name=""/>
        <p:cNvGrpSpPr/>
        <p:nvPr/>
      </p:nvGrpSpPr>
      <p:grpSpPr>
        <a:xfrm>
          <a:off x="0" y="0"/>
          <a:ext cx="0" cy="0"/>
          <a:chOff x="0" y="0"/>
          <a:chExt cx="0" cy="0"/>
        </a:xfrm>
      </p:grpSpPr>
      <p:sp>
        <p:nvSpPr>
          <p:cNvPr id="2" name="Shape 0"/>
          <p:cNvSpPr/>
          <p:nvPr/>
        </p:nvSpPr>
        <p:spPr>
          <a:xfrm>
            <a:off x="0" y="0"/>
            <a:ext cx="9144000" cy="658368"/>
          </a:xfrm>
          <a:prstGeom prst="rect">
            <a:avLst/>
          </a:prstGeom>
          <a:solidFill>
            <a:srgbClr val="1A4731"/>
          </a:solidFill>
          <a:ln w="12700">
            <a:solidFill>
              <a:srgbClr val="1A4731"/>
            </a:solidFill>
            <a:prstDash val="solid"/>
          </a:ln>
        </p:spPr>
        <p:txBody>
          <a:bodyPr/>
          <a:lstStyle/>
          <a:p>
            <a:endParaRPr lang="en-US"/>
          </a:p>
        </p:txBody>
      </p:sp>
      <p:sp>
        <p:nvSpPr>
          <p:cNvPr id="3" name="Text 1"/>
          <p:cNvSpPr/>
          <p:nvPr/>
        </p:nvSpPr>
        <p:spPr>
          <a:xfrm>
            <a:off x="365760" y="0"/>
            <a:ext cx="8412480" cy="658368"/>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Brand Identity – Our Brand Story</a:t>
            </a:r>
            <a:endParaRPr lang="en-US" sz="2200" dirty="0"/>
          </a:p>
        </p:txBody>
      </p:sp>
      <p:sp>
        <p:nvSpPr>
          <p:cNvPr id="4" name="Shape 2"/>
          <p:cNvSpPr/>
          <p:nvPr/>
        </p:nvSpPr>
        <p:spPr>
          <a:xfrm>
            <a:off x="457200" y="822960"/>
            <a:ext cx="8229600" cy="1005840"/>
          </a:xfrm>
          <a:prstGeom prst="rect">
            <a:avLst/>
          </a:prstGeom>
          <a:solidFill>
            <a:srgbClr val="2C7A4B"/>
          </a:solidFill>
          <a:ln w="12700">
            <a:solidFill>
              <a:srgbClr val="2C7A4B"/>
            </a:solidFill>
            <a:prstDash val="solid"/>
          </a:ln>
        </p:spPr>
        <p:txBody>
          <a:bodyPr/>
          <a:lstStyle/>
          <a:p>
            <a:endParaRPr lang="en-US"/>
          </a:p>
        </p:txBody>
      </p:sp>
      <p:sp>
        <p:nvSpPr>
          <p:cNvPr id="5" name="Text 3"/>
          <p:cNvSpPr/>
          <p:nvPr/>
        </p:nvSpPr>
        <p:spPr>
          <a:xfrm>
            <a:off x="548640" y="841248"/>
            <a:ext cx="8046720" cy="969264"/>
          </a:xfrm>
          <a:prstGeom prst="rect">
            <a:avLst/>
          </a:prstGeom>
          <a:noFill/>
          <a:ln/>
        </p:spPr>
        <p:txBody>
          <a:bodyPr wrap="square" lIns="0" tIns="0" rIns="0" bIns="0" rtlCol="0" anchor="ctr"/>
          <a:lstStyle/>
          <a:p>
            <a:pPr marL="0" indent="0" algn="ctr">
              <a:buNone/>
            </a:pPr>
            <a:r>
              <a:rPr lang="en-US" sz="1300" i="1" dirty="0">
                <a:solidFill>
                  <a:srgbClr val="FFFFFF"/>
                </a:solidFill>
                <a:latin typeface="Georgia" pitchFamily="34" charset="0"/>
                <a:ea typeface="Georgia" pitchFamily="34" charset="-122"/>
                <a:cs typeface="Georgia" pitchFamily="34" charset="-120"/>
              </a:rPr>
              <a:t>"We believe that every meal is a chance to make a difference – for your body, your community, and the planet."</a:t>
            </a:r>
            <a:endParaRPr lang="en-US" sz="1300" dirty="0"/>
          </a:p>
        </p:txBody>
      </p:sp>
      <p:sp>
        <p:nvSpPr>
          <p:cNvPr id="6" name="Shape 4"/>
          <p:cNvSpPr/>
          <p:nvPr/>
        </p:nvSpPr>
        <p:spPr>
          <a:xfrm>
            <a:off x="365760" y="2011680"/>
            <a:ext cx="2651760" cy="2651760"/>
          </a:xfrm>
          <a:prstGeom prst="rect">
            <a:avLst/>
          </a:prstGeom>
          <a:solidFill>
            <a:srgbClr val="FFFFFF"/>
          </a:solidFill>
          <a:ln w="12700">
            <a:solidFill>
              <a:srgbClr val="4CAF50"/>
            </a:solidFill>
            <a:prstDash val="solid"/>
          </a:ln>
        </p:spPr>
        <p:txBody>
          <a:bodyPr/>
          <a:lstStyle/>
          <a:p>
            <a:endParaRPr lang="en-US"/>
          </a:p>
        </p:txBody>
      </p:sp>
      <p:sp>
        <p:nvSpPr>
          <p:cNvPr id="7" name="Shape 5"/>
          <p:cNvSpPr/>
          <p:nvPr/>
        </p:nvSpPr>
        <p:spPr>
          <a:xfrm>
            <a:off x="365760" y="2011680"/>
            <a:ext cx="2651760" cy="347472"/>
          </a:xfrm>
          <a:prstGeom prst="rect">
            <a:avLst/>
          </a:prstGeom>
          <a:solidFill>
            <a:srgbClr val="4CAF50"/>
          </a:solidFill>
          <a:ln w="12700">
            <a:solidFill>
              <a:srgbClr val="4CAF50"/>
            </a:solidFill>
            <a:prstDash val="solid"/>
          </a:ln>
        </p:spPr>
        <p:txBody>
          <a:bodyPr/>
          <a:lstStyle/>
          <a:p>
            <a:endParaRPr lang="en-US"/>
          </a:p>
        </p:txBody>
      </p:sp>
      <p:sp>
        <p:nvSpPr>
          <p:cNvPr id="8" name="Text 6"/>
          <p:cNvSpPr/>
          <p:nvPr/>
        </p:nvSpPr>
        <p:spPr>
          <a:xfrm>
            <a:off x="438912" y="2011680"/>
            <a:ext cx="2505456" cy="347472"/>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Where It All Started</a:t>
            </a:r>
            <a:endParaRPr lang="en-US" sz="1100" dirty="0"/>
          </a:p>
        </p:txBody>
      </p:sp>
      <p:sp>
        <p:nvSpPr>
          <p:cNvPr id="9" name="Text 7"/>
          <p:cNvSpPr/>
          <p:nvPr/>
        </p:nvSpPr>
        <p:spPr>
          <a:xfrm>
            <a:off x="457200" y="2423160"/>
            <a:ext cx="2468880" cy="2103120"/>
          </a:xfrm>
          <a:prstGeom prst="rect">
            <a:avLst/>
          </a:prstGeom>
          <a:noFill/>
          <a:ln/>
        </p:spPr>
        <p:txBody>
          <a:bodyPr wrap="square" lIns="0" tIns="0" rIns="0" bIns="0" rtlCol="0" anchor="t"/>
          <a:lstStyle/>
          <a:p>
            <a:pPr marL="0" indent="0">
              <a:buNone/>
            </a:pPr>
            <a:r>
              <a:rPr lang="en-US" sz="1050" dirty="0">
                <a:solidFill>
                  <a:srgbClr val="1C2B1E"/>
                </a:solidFill>
                <a:latin typeface="Calibri" pitchFamily="34" charset="0"/>
                <a:ea typeface="Calibri" pitchFamily="34" charset="-122"/>
                <a:cs typeface="Calibri" pitchFamily="34" charset="-120"/>
              </a:rPr>
              <a:t>Urban Green Café was born out of a simple idea – that healthy, sustainable food should be accessible and enjoyable for everyone in the community. Our founders wanted to create more than just a café; they wanted a movement.</a:t>
            </a:r>
            <a:endParaRPr lang="en-US" sz="1050" dirty="0"/>
          </a:p>
        </p:txBody>
      </p:sp>
      <p:sp>
        <p:nvSpPr>
          <p:cNvPr id="10" name="Shape 8"/>
          <p:cNvSpPr/>
          <p:nvPr/>
        </p:nvSpPr>
        <p:spPr>
          <a:xfrm>
            <a:off x="3291840" y="2011680"/>
            <a:ext cx="2651760" cy="2651760"/>
          </a:xfrm>
          <a:prstGeom prst="rect">
            <a:avLst/>
          </a:prstGeom>
          <a:solidFill>
            <a:srgbClr val="FFFFFF"/>
          </a:solidFill>
          <a:ln w="12700">
            <a:solidFill>
              <a:srgbClr val="4CAF50"/>
            </a:solidFill>
            <a:prstDash val="solid"/>
          </a:ln>
        </p:spPr>
        <p:txBody>
          <a:bodyPr/>
          <a:lstStyle/>
          <a:p>
            <a:endParaRPr lang="en-US"/>
          </a:p>
        </p:txBody>
      </p:sp>
      <p:sp>
        <p:nvSpPr>
          <p:cNvPr id="11" name="Shape 9"/>
          <p:cNvSpPr/>
          <p:nvPr/>
        </p:nvSpPr>
        <p:spPr>
          <a:xfrm>
            <a:off x="3291840" y="2011680"/>
            <a:ext cx="2651760" cy="347472"/>
          </a:xfrm>
          <a:prstGeom prst="rect">
            <a:avLst/>
          </a:prstGeom>
          <a:solidFill>
            <a:srgbClr val="4CAF50"/>
          </a:solidFill>
          <a:ln w="12700">
            <a:solidFill>
              <a:srgbClr val="4CAF50"/>
            </a:solidFill>
            <a:prstDash val="solid"/>
          </a:ln>
        </p:spPr>
        <p:txBody>
          <a:bodyPr/>
          <a:lstStyle/>
          <a:p>
            <a:endParaRPr lang="en-US"/>
          </a:p>
        </p:txBody>
      </p:sp>
      <p:sp>
        <p:nvSpPr>
          <p:cNvPr id="12" name="Text 10"/>
          <p:cNvSpPr/>
          <p:nvPr/>
        </p:nvSpPr>
        <p:spPr>
          <a:xfrm>
            <a:off x="3364992" y="2011680"/>
            <a:ext cx="2505456" cy="347472"/>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Our Core Mission</a:t>
            </a:r>
            <a:endParaRPr lang="en-US" sz="1100" dirty="0"/>
          </a:p>
        </p:txBody>
      </p:sp>
      <p:sp>
        <p:nvSpPr>
          <p:cNvPr id="13" name="Text 11"/>
          <p:cNvSpPr/>
          <p:nvPr/>
        </p:nvSpPr>
        <p:spPr>
          <a:xfrm>
            <a:off x="3383280" y="2423160"/>
            <a:ext cx="2468880" cy="2103120"/>
          </a:xfrm>
          <a:prstGeom prst="rect">
            <a:avLst/>
          </a:prstGeom>
          <a:noFill/>
          <a:ln/>
        </p:spPr>
        <p:txBody>
          <a:bodyPr wrap="square" lIns="0" tIns="0" rIns="0" bIns="0" rtlCol="0" anchor="t"/>
          <a:lstStyle/>
          <a:p>
            <a:pPr marL="0" indent="0">
              <a:buNone/>
            </a:pPr>
            <a:r>
              <a:rPr lang="en-US" sz="1050" dirty="0">
                <a:solidFill>
                  <a:srgbClr val="1C2B1E"/>
                </a:solidFill>
                <a:latin typeface="Calibri" pitchFamily="34" charset="0"/>
                <a:ea typeface="Calibri" pitchFamily="34" charset="-122"/>
                <a:cs typeface="Calibri" pitchFamily="34" charset="-120"/>
              </a:rPr>
              <a:t>We are on a mission to promote sustainable dining and empower conscious consumers. Every ingredient is locally sourced, every decision is made with the environment in mind.</a:t>
            </a:r>
            <a:endParaRPr lang="en-US" sz="1050" dirty="0"/>
          </a:p>
        </p:txBody>
      </p:sp>
      <p:sp>
        <p:nvSpPr>
          <p:cNvPr id="14" name="Shape 12"/>
          <p:cNvSpPr/>
          <p:nvPr/>
        </p:nvSpPr>
        <p:spPr>
          <a:xfrm>
            <a:off x="6217920" y="2011680"/>
            <a:ext cx="2651760" cy="2651760"/>
          </a:xfrm>
          <a:prstGeom prst="rect">
            <a:avLst/>
          </a:prstGeom>
          <a:solidFill>
            <a:srgbClr val="FFFFFF"/>
          </a:solidFill>
          <a:ln w="12700">
            <a:solidFill>
              <a:srgbClr val="4CAF50"/>
            </a:solidFill>
            <a:prstDash val="solid"/>
          </a:ln>
        </p:spPr>
        <p:txBody>
          <a:bodyPr/>
          <a:lstStyle/>
          <a:p>
            <a:endParaRPr lang="en-US"/>
          </a:p>
        </p:txBody>
      </p:sp>
      <p:sp>
        <p:nvSpPr>
          <p:cNvPr id="15" name="Shape 13"/>
          <p:cNvSpPr/>
          <p:nvPr/>
        </p:nvSpPr>
        <p:spPr>
          <a:xfrm>
            <a:off x="6217920" y="2011680"/>
            <a:ext cx="2651760" cy="347472"/>
          </a:xfrm>
          <a:prstGeom prst="rect">
            <a:avLst/>
          </a:prstGeom>
          <a:solidFill>
            <a:srgbClr val="4CAF50"/>
          </a:solidFill>
          <a:ln w="12700">
            <a:solidFill>
              <a:srgbClr val="4CAF50"/>
            </a:solidFill>
            <a:prstDash val="solid"/>
          </a:ln>
        </p:spPr>
        <p:txBody>
          <a:bodyPr/>
          <a:lstStyle/>
          <a:p>
            <a:endParaRPr lang="en-US"/>
          </a:p>
        </p:txBody>
      </p:sp>
      <p:sp>
        <p:nvSpPr>
          <p:cNvPr id="16" name="Text 14"/>
          <p:cNvSpPr/>
          <p:nvPr/>
        </p:nvSpPr>
        <p:spPr>
          <a:xfrm>
            <a:off x="6291072" y="2011680"/>
            <a:ext cx="2505456" cy="347472"/>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What We Stand For</a:t>
            </a:r>
            <a:endParaRPr lang="en-US" sz="1100" dirty="0"/>
          </a:p>
        </p:txBody>
      </p:sp>
      <p:sp>
        <p:nvSpPr>
          <p:cNvPr id="17" name="Text 15"/>
          <p:cNvSpPr/>
          <p:nvPr/>
        </p:nvSpPr>
        <p:spPr>
          <a:xfrm>
            <a:off x="6309360" y="2423160"/>
            <a:ext cx="2468880" cy="2103120"/>
          </a:xfrm>
          <a:prstGeom prst="rect">
            <a:avLst/>
          </a:prstGeom>
          <a:noFill/>
          <a:ln/>
        </p:spPr>
        <p:txBody>
          <a:bodyPr wrap="square" lIns="0" tIns="0" rIns="0" bIns="0" rtlCol="0" anchor="t"/>
          <a:lstStyle/>
          <a:p>
            <a:pPr marL="0" indent="0">
              <a:buNone/>
            </a:pPr>
            <a:r>
              <a:rPr lang="en-US" sz="1050" dirty="0">
                <a:solidFill>
                  <a:srgbClr val="1C2B1E"/>
                </a:solidFill>
                <a:latin typeface="Calibri" pitchFamily="34" charset="0"/>
                <a:ea typeface="Calibri" pitchFamily="34" charset="-122"/>
                <a:cs typeface="Calibri" pitchFamily="34" charset="-120"/>
              </a:rPr>
              <a:t>Sustainability. Quality. Community. These are not just buzzwords for us – they shape every cup of coffee we pour and every meal we prepare. We celebrate creativity, ethical food practices, and real connections.</a:t>
            </a:r>
            <a:endParaRPr lang="en-US" sz="10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658368"/>
          </a:xfrm>
          <a:prstGeom prst="rect">
            <a:avLst/>
          </a:prstGeom>
          <a:solidFill>
            <a:srgbClr val="2C7A4B"/>
          </a:solidFill>
          <a:ln w="12700">
            <a:solidFill>
              <a:srgbClr val="2C7A4B"/>
            </a:solidFill>
            <a:prstDash val="solid"/>
          </a:ln>
        </p:spPr>
        <p:txBody>
          <a:bodyPr/>
          <a:lstStyle/>
          <a:p>
            <a:endParaRPr lang="en-US"/>
          </a:p>
        </p:txBody>
      </p:sp>
      <p:sp>
        <p:nvSpPr>
          <p:cNvPr id="3" name="Text 1"/>
          <p:cNvSpPr/>
          <p:nvPr/>
        </p:nvSpPr>
        <p:spPr>
          <a:xfrm>
            <a:off x="365760" y="0"/>
            <a:ext cx="8412480" cy="658368"/>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Marketing Strategy – Social Media</a:t>
            </a:r>
            <a:endParaRPr lang="en-US" sz="2200" dirty="0"/>
          </a:p>
        </p:txBody>
      </p:sp>
      <p:sp>
        <p:nvSpPr>
          <p:cNvPr id="4" name="Shape 2"/>
          <p:cNvSpPr/>
          <p:nvPr/>
        </p:nvSpPr>
        <p:spPr>
          <a:xfrm>
            <a:off x="274320" y="822960"/>
            <a:ext cx="2743200" cy="4023360"/>
          </a:xfrm>
          <a:prstGeom prst="rect">
            <a:avLst/>
          </a:prstGeom>
          <a:solidFill>
            <a:srgbClr val="F9F9F9"/>
          </a:solidFill>
          <a:ln w="12700">
            <a:solidFill>
              <a:srgbClr val="E0E0E0"/>
            </a:solidFill>
            <a:prstDash val="solid"/>
          </a:ln>
        </p:spPr>
        <p:txBody>
          <a:bodyPr/>
          <a:lstStyle/>
          <a:p>
            <a:endParaRPr lang="en-US"/>
          </a:p>
        </p:txBody>
      </p:sp>
      <p:sp>
        <p:nvSpPr>
          <p:cNvPr id="5" name="Shape 3"/>
          <p:cNvSpPr/>
          <p:nvPr/>
        </p:nvSpPr>
        <p:spPr>
          <a:xfrm>
            <a:off x="274320" y="822960"/>
            <a:ext cx="2743200" cy="502920"/>
          </a:xfrm>
          <a:prstGeom prst="rect">
            <a:avLst/>
          </a:prstGeom>
          <a:solidFill>
            <a:srgbClr val="C13584"/>
          </a:solidFill>
          <a:ln w="12700">
            <a:solidFill>
              <a:srgbClr val="C13584"/>
            </a:solidFill>
            <a:prstDash val="solid"/>
          </a:ln>
        </p:spPr>
        <p:txBody>
          <a:bodyPr/>
          <a:lstStyle/>
          <a:p>
            <a:endParaRPr lang="en-US"/>
          </a:p>
        </p:txBody>
      </p:sp>
      <p:sp>
        <p:nvSpPr>
          <p:cNvPr id="6" name="Text 4"/>
          <p:cNvSpPr/>
          <p:nvPr/>
        </p:nvSpPr>
        <p:spPr>
          <a:xfrm>
            <a:off x="274320" y="822960"/>
            <a:ext cx="2743200" cy="50292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Instagram</a:t>
            </a:r>
            <a:endParaRPr lang="en-US" sz="1500" dirty="0"/>
          </a:p>
        </p:txBody>
      </p:sp>
      <p:sp>
        <p:nvSpPr>
          <p:cNvPr id="7" name="Text 5"/>
          <p:cNvSpPr/>
          <p:nvPr/>
        </p:nvSpPr>
        <p:spPr>
          <a:xfrm>
            <a:off x="411480" y="1463040"/>
            <a:ext cx="2468880" cy="3200400"/>
          </a:xfrm>
          <a:prstGeom prst="rect">
            <a:avLst/>
          </a:prstGeom>
          <a:noFill/>
          <a:ln/>
        </p:spPr>
        <p:txBody>
          <a:bodyPr wrap="square" lIns="0" tIns="0" rIns="0" bIns="0" rtlCol="0" anchor="t"/>
          <a:lstStyle/>
          <a:p>
            <a:pPr marL="0" indent="0">
              <a:buNone/>
            </a:pPr>
            <a:r>
              <a:rPr lang="en-US" sz="1100" dirty="0">
                <a:solidFill>
                  <a:srgbClr val="1C2B1E"/>
                </a:solidFill>
                <a:latin typeface="Calibri" pitchFamily="34" charset="0"/>
                <a:ea typeface="Calibri" pitchFamily="34" charset="-122"/>
                <a:cs typeface="Calibri" pitchFamily="34" charset="-120"/>
              </a:rPr>
              <a:t>Daily photos of menu items &amp; specials</a:t>
            </a:r>
            <a:endParaRPr lang="en-US" sz="1100" dirty="0"/>
          </a:p>
          <a:p>
            <a:pPr marL="0" indent="0">
              <a:buNone/>
            </a:pPr>
            <a:endParaRPr lang="en-US" sz="1100" dirty="0"/>
          </a:p>
          <a:p>
            <a:pPr marL="0" indent="0">
              <a:buNone/>
            </a:pPr>
            <a:r>
              <a:rPr lang="en-US" sz="1100" dirty="0">
                <a:solidFill>
                  <a:srgbClr val="1C2B1E"/>
                </a:solidFill>
                <a:latin typeface="Calibri" pitchFamily="34" charset="0"/>
                <a:ea typeface="Calibri" pitchFamily="34" charset="-122"/>
                <a:cs typeface="Calibri" pitchFamily="34" charset="-120"/>
              </a:rPr>
              <a:t>Reels showing behind-the-scenes café life</a:t>
            </a:r>
            <a:endParaRPr lang="en-US" sz="1100" dirty="0"/>
          </a:p>
          <a:p>
            <a:pPr marL="0" indent="0">
              <a:buNone/>
            </a:pPr>
            <a:endParaRPr lang="en-US" sz="1100" dirty="0"/>
          </a:p>
          <a:p>
            <a:pPr marL="0" indent="0">
              <a:buNone/>
            </a:pPr>
            <a:r>
              <a:rPr lang="en-US" sz="1100" dirty="0">
                <a:solidFill>
                  <a:srgbClr val="1C2B1E"/>
                </a:solidFill>
                <a:latin typeface="Calibri" pitchFamily="34" charset="0"/>
                <a:ea typeface="Calibri" pitchFamily="34" charset="-122"/>
                <a:cs typeface="Calibri" pitchFamily="34" charset="-120"/>
              </a:rPr>
              <a:t>Stories for flash deals &amp; polls</a:t>
            </a:r>
            <a:endParaRPr lang="en-US" sz="1100" dirty="0"/>
          </a:p>
          <a:p>
            <a:pPr marL="0" indent="0">
              <a:buNone/>
            </a:pPr>
            <a:endParaRPr lang="en-US" sz="1100" dirty="0"/>
          </a:p>
          <a:p>
            <a:pPr marL="0" indent="0">
              <a:buNone/>
            </a:pPr>
            <a:r>
              <a:rPr lang="en-US" sz="1100" dirty="0">
                <a:solidFill>
                  <a:srgbClr val="1C2B1E"/>
                </a:solidFill>
                <a:latin typeface="Calibri" pitchFamily="34" charset="0"/>
                <a:ea typeface="Calibri" pitchFamily="34" charset="-122"/>
                <a:cs typeface="Calibri" pitchFamily="34" charset="-120"/>
              </a:rPr>
              <a:t>Hashtags: #UrbanGreenCafe #EatLocal</a:t>
            </a:r>
            <a:endParaRPr lang="en-US" sz="1100" dirty="0"/>
          </a:p>
        </p:txBody>
      </p:sp>
      <p:sp>
        <p:nvSpPr>
          <p:cNvPr id="8" name="Shape 6"/>
          <p:cNvSpPr/>
          <p:nvPr/>
        </p:nvSpPr>
        <p:spPr>
          <a:xfrm>
            <a:off x="3200400" y="822960"/>
            <a:ext cx="2743200" cy="4023360"/>
          </a:xfrm>
          <a:prstGeom prst="rect">
            <a:avLst/>
          </a:prstGeom>
          <a:solidFill>
            <a:srgbClr val="F9F9F9"/>
          </a:solidFill>
          <a:ln w="12700">
            <a:solidFill>
              <a:srgbClr val="E0E0E0"/>
            </a:solidFill>
            <a:prstDash val="solid"/>
          </a:ln>
        </p:spPr>
        <p:txBody>
          <a:bodyPr/>
          <a:lstStyle/>
          <a:p>
            <a:endParaRPr lang="en-US"/>
          </a:p>
        </p:txBody>
      </p:sp>
      <p:sp>
        <p:nvSpPr>
          <p:cNvPr id="9" name="Shape 7"/>
          <p:cNvSpPr/>
          <p:nvPr/>
        </p:nvSpPr>
        <p:spPr>
          <a:xfrm>
            <a:off x="3200400" y="822960"/>
            <a:ext cx="2743200" cy="502920"/>
          </a:xfrm>
          <a:prstGeom prst="rect">
            <a:avLst/>
          </a:prstGeom>
          <a:solidFill>
            <a:srgbClr val="E60023"/>
          </a:solidFill>
          <a:ln w="12700">
            <a:solidFill>
              <a:srgbClr val="E60023"/>
            </a:solidFill>
            <a:prstDash val="solid"/>
          </a:ln>
        </p:spPr>
        <p:txBody>
          <a:bodyPr/>
          <a:lstStyle/>
          <a:p>
            <a:endParaRPr lang="en-US"/>
          </a:p>
        </p:txBody>
      </p:sp>
      <p:sp>
        <p:nvSpPr>
          <p:cNvPr id="10" name="Text 8"/>
          <p:cNvSpPr/>
          <p:nvPr/>
        </p:nvSpPr>
        <p:spPr>
          <a:xfrm>
            <a:off x="3200400" y="822960"/>
            <a:ext cx="2743200" cy="50292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Pinterest</a:t>
            </a:r>
            <a:endParaRPr lang="en-US" sz="1500" dirty="0"/>
          </a:p>
        </p:txBody>
      </p:sp>
      <p:sp>
        <p:nvSpPr>
          <p:cNvPr id="11" name="Text 9"/>
          <p:cNvSpPr/>
          <p:nvPr/>
        </p:nvSpPr>
        <p:spPr>
          <a:xfrm>
            <a:off x="3337560" y="1463040"/>
            <a:ext cx="2468880" cy="3200400"/>
          </a:xfrm>
          <a:prstGeom prst="rect">
            <a:avLst/>
          </a:prstGeom>
          <a:noFill/>
          <a:ln/>
        </p:spPr>
        <p:txBody>
          <a:bodyPr wrap="square" lIns="0" tIns="0" rIns="0" bIns="0" rtlCol="0" anchor="t"/>
          <a:lstStyle/>
          <a:p>
            <a:pPr marL="0" indent="0">
              <a:buNone/>
            </a:pPr>
            <a:r>
              <a:rPr lang="en-US" sz="1100" dirty="0">
                <a:solidFill>
                  <a:srgbClr val="1C2B1E"/>
                </a:solidFill>
                <a:latin typeface="Calibri" pitchFamily="34" charset="0"/>
                <a:ea typeface="Calibri" pitchFamily="34" charset="-122"/>
                <a:cs typeface="Calibri" pitchFamily="34" charset="-120"/>
              </a:rPr>
              <a:t>Recipe boards with our ingredients</a:t>
            </a:r>
            <a:endParaRPr lang="en-US" sz="1100" dirty="0"/>
          </a:p>
          <a:p>
            <a:pPr marL="0" indent="0">
              <a:buNone/>
            </a:pPr>
            <a:endParaRPr lang="en-US" sz="1100" dirty="0"/>
          </a:p>
          <a:p>
            <a:pPr marL="0" indent="0">
              <a:buNone/>
            </a:pPr>
            <a:r>
              <a:rPr lang="en-US" sz="1100" dirty="0">
                <a:solidFill>
                  <a:srgbClr val="1C2B1E"/>
                </a:solidFill>
                <a:latin typeface="Calibri" pitchFamily="34" charset="0"/>
                <a:ea typeface="Calibri" pitchFamily="34" charset="-122"/>
                <a:cs typeface="Calibri" pitchFamily="34" charset="-120"/>
              </a:rPr>
              <a:t>Eco-living &amp; sustainability content</a:t>
            </a:r>
            <a:endParaRPr lang="en-US" sz="1100" dirty="0"/>
          </a:p>
          <a:p>
            <a:pPr marL="0" indent="0">
              <a:buNone/>
            </a:pPr>
            <a:endParaRPr lang="en-US" sz="1100" dirty="0"/>
          </a:p>
          <a:p>
            <a:pPr marL="0" indent="0">
              <a:buNone/>
            </a:pPr>
            <a:r>
              <a:rPr lang="en-US" sz="1100" dirty="0">
                <a:solidFill>
                  <a:srgbClr val="1C2B1E"/>
                </a:solidFill>
                <a:latin typeface="Calibri" pitchFamily="34" charset="0"/>
                <a:ea typeface="Calibri" pitchFamily="34" charset="-122"/>
                <a:cs typeface="Calibri" pitchFamily="34" charset="-120"/>
              </a:rPr>
              <a:t>Seasonal menu inspiration boards</a:t>
            </a:r>
            <a:endParaRPr lang="en-US" sz="1100" dirty="0"/>
          </a:p>
          <a:p>
            <a:pPr marL="0" indent="0">
              <a:buNone/>
            </a:pPr>
            <a:endParaRPr lang="en-US" sz="1100" dirty="0"/>
          </a:p>
          <a:p>
            <a:pPr marL="0" indent="0">
              <a:buNone/>
            </a:pPr>
            <a:r>
              <a:rPr lang="en-US" sz="1100" dirty="0">
                <a:solidFill>
                  <a:srgbClr val="1C2B1E"/>
                </a:solidFill>
                <a:latin typeface="Calibri" pitchFamily="34" charset="0"/>
                <a:ea typeface="Calibri" pitchFamily="34" charset="-122"/>
                <a:cs typeface="Calibri" pitchFamily="34" charset="-120"/>
              </a:rPr>
              <a:t>Drive traffic back to our website</a:t>
            </a:r>
            <a:endParaRPr lang="en-US" sz="1100" dirty="0"/>
          </a:p>
        </p:txBody>
      </p:sp>
      <p:sp>
        <p:nvSpPr>
          <p:cNvPr id="12" name="Shape 10"/>
          <p:cNvSpPr/>
          <p:nvPr/>
        </p:nvSpPr>
        <p:spPr>
          <a:xfrm>
            <a:off x="6126480" y="822960"/>
            <a:ext cx="2743200" cy="4023360"/>
          </a:xfrm>
          <a:prstGeom prst="rect">
            <a:avLst/>
          </a:prstGeom>
          <a:solidFill>
            <a:srgbClr val="F9F9F9"/>
          </a:solidFill>
          <a:ln w="12700">
            <a:solidFill>
              <a:srgbClr val="E0E0E0"/>
            </a:solidFill>
            <a:prstDash val="solid"/>
          </a:ln>
        </p:spPr>
        <p:txBody>
          <a:bodyPr/>
          <a:lstStyle/>
          <a:p>
            <a:endParaRPr lang="en-US"/>
          </a:p>
        </p:txBody>
      </p:sp>
      <p:sp>
        <p:nvSpPr>
          <p:cNvPr id="13" name="Shape 11"/>
          <p:cNvSpPr/>
          <p:nvPr/>
        </p:nvSpPr>
        <p:spPr>
          <a:xfrm>
            <a:off x="6126480" y="822960"/>
            <a:ext cx="2743200" cy="502920"/>
          </a:xfrm>
          <a:prstGeom prst="rect">
            <a:avLst/>
          </a:prstGeom>
          <a:solidFill>
            <a:srgbClr val="010101"/>
          </a:solidFill>
          <a:ln w="12700">
            <a:solidFill>
              <a:srgbClr val="010101"/>
            </a:solidFill>
            <a:prstDash val="solid"/>
          </a:ln>
        </p:spPr>
        <p:txBody>
          <a:bodyPr/>
          <a:lstStyle/>
          <a:p>
            <a:endParaRPr lang="en-US"/>
          </a:p>
        </p:txBody>
      </p:sp>
      <p:sp>
        <p:nvSpPr>
          <p:cNvPr id="14" name="Text 12"/>
          <p:cNvSpPr/>
          <p:nvPr/>
        </p:nvSpPr>
        <p:spPr>
          <a:xfrm>
            <a:off x="6126480" y="822960"/>
            <a:ext cx="2743200" cy="502920"/>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TikTok</a:t>
            </a:r>
            <a:endParaRPr lang="en-US" sz="1500" dirty="0"/>
          </a:p>
        </p:txBody>
      </p:sp>
      <p:sp>
        <p:nvSpPr>
          <p:cNvPr id="15" name="Text 13"/>
          <p:cNvSpPr/>
          <p:nvPr/>
        </p:nvSpPr>
        <p:spPr>
          <a:xfrm>
            <a:off x="6263640" y="1463040"/>
            <a:ext cx="2468880" cy="3200400"/>
          </a:xfrm>
          <a:prstGeom prst="rect">
            <a:avLst/>
          </a:prstGeom>
          <a:noFill/>
          <a:ln/>
        </p:spPr>
        <p:txBody>
          <a:bodyPr wrap="square" lIns="0" tIns="0" rIns="0" bIns="0" rtlCol="0" anchor="t"/>
          <a:lstStyle/>
          <a:p>
            <a:pPr marL="0" indent="0">
              <a:buNone/>
            </a:pPr>
            <a:r>
              <a:rPr lang="en-US" sz="1100" dirty="0">
                <a:solidFill>
                  <a:srgbClr val="1C2B1E"/>
                </a:solidFill>
                <a:latin typeface="Calibri" pitchFamily="34" charset="0"/>
                <a:ea typeface="Calibri" pitchFamily="34" charset="-122"/>
                <a:cs typeface="Calibri" pitchFamily="34" charset="-120"/>
              </a:rPr>
              <a:t>Short clips of baristas making drinks</a:t>
            </a:r>
            <a:endParaRPr lang="en-US" sz="1100" dirty="0"/>
          </a:p>
          <a:p>
            <a:pPr marL="0" indent="0">
              <a:buNone/>
            </a:pPr>
            <a:endParaRPr lang="en-US" sz="1100" dirty="0"/>
          </a:p>
          <a:p>
            <a:pPr marL="0" indent="0">
              <a:buNone/>
            </a:pPr>
            <a:r>
              <a:rPr lang="en-US" sz="1100" dirty="0">
                <a:solidFill>
                  <a:srgbClr val="1C2B1E"/>
                </a:solidFill>
                <a:latin typeface="Calibri" pitchFamily="34" charset="0"/>
                <a:ea typeface="Calibri" pitchFamily="34" charset="-122"/>
                <a:cs typeface="Calibri" pitchFamily="34" charset="-120"/>
              </a:rPr>
              <a:t>Customer stories &amp; reviews</a:t>
            </a:r>
            <a:endParaRPr lang="en-US" sz="1100" dirty="0"/>
          </a:p>
          <a:p>
            <a:pPr marL="0" indent="0">
              <a:buNone/>
            </a:pPr>
            <a:endParaRPr lang="en-US" sz="1100" dirty="0"/>
          </a:p>
          <a:p>
            <a:pPr marL="0" indent="0">
              <a:buNone/>
            </a:pPr>
            <a:r>
              <a:rPr lang="en-US" sz="1100" dirty="0">
                <a:solidFill>
                  <a:srgbClr val="1C2B1E"/>
                </a:solidFill>
                <a:latin typeface="Calibri" pitchFamily="34" charset="0"/>
                <a:ea typeface="Calibri" pitchFamily="34" charset="-122"/>
                <a:cs typeface="Calibri" pitchFamily="34" charset="-120"/>
              </a:rPr>
              <a:t>Sustainability tips &amp; food facts</a:t>
            </a:r>
            <a:endParaRPr lang="en-US" sz="1100" dirty="0"/>
          </a:p>
          <a:p>
            <a:pPr marL="0" indent="0">
              <a:buNone/>
            </a:pPr>
            <a:endParaRPr lang="en-US" sz="1100" dirty="0"/>
          </a:p>
          <a:p>
            <a:pPr marL="0" indent="0">
              <a:buNone/>
            </a:pPr>
            <a:r>
              <a:rPr lang="en-US" sz="1100" dirty="0">
                <a:solidFill>
                  <a:srgbClr val="1C2B1E"/>
                </a:solidFill>
                <a:latin typeface="Calibri" pitchFamily="34" charset="0"/>
                <a:ea typeface="Calibri" pitchFamily="34" charset="-122"/>
                <a:cs typeface="Calibri" pitchFamily="34" charset="-120"/>
              </a:rPr>
              <a:t>Collaborate with local food creators</a:t>
            </a:r>
            <a:endParaRPr lang="en-US" sz="1100" dirty="0"/>
          </a:p>
        </p:txBody>
      </p:sp>
      <p:sp>
        <p:nvSpPr>
          <p:cNvPr id="16" name="Text 14"/>
          <p:cNvSpPr/>
          <p:nvPr/>
        </p:nvSpPr>
        <p:spPr>
          <a:xfrm>
            <a:off x="274320" y="4754880"/>
            <a:ext cx="8595360" cy="274320"/>
          </a:xfrm>
          <a:prstGeom prst="rect">
            <a:avLst/>
          </a:prstGeom>
          <a:noFill/>
          <a:ln/>
        </p:spPr>
        <p:txBody>
          <a:bodyPr wrap="square" lIns="0" tIns="0" rIns="0" bIns="0" rtlCol="0" anchor="ctr"/>
          <a:lstStyle/>
          <a:p>
            <a:pPr marL="0" indent="0">
              <a:buNone/>
            </a:pPr>
            <a:r>
              <a:rPr lang="en-US" sz="1000" i="1" dirty="0">
                <a:solidFill>
                  <a:srgbClr val="4A5568"/>
                </a:solidFill>
                <a:latin typeface="Calibri" pitchFamily="34" charset="0"/>
                <a:ea typeface="Calibri" pitchFamily="34" charset="-122"/>
                <a:cs typeface="Calibri" pitchFamily="34" charset="-120"/>
              </a:rPr>
              <a:t>Strategy: Post 4–5 times per week, engage with followers daily, and partner with local food influencers for sponsored content.</a:t>
            </a:r>
            <a:endParaRPr lang="en-US"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658368"/>
          </a:xfrm>
          <a:prstGeom prst="rect">
            <a:avLst/>
          </a:prstGeom>
          <a:solidFill>
            <a:srgbClr val="2C7A4B"/>
          </a:solidFill>
          <a:ln w="12700">
            <a:solidFill>
              <a:srgbClr val="2C7A4B"/>
            </a:solidFill>
            <a:prstDash val="solid"/>
          </a:ln>
        </p:spPr>
        <p:txBody>
          <a:bodyPr/>
          <a:lstStyle/>
          <a:p>
            <a:endParaRPr lang="en-US"/>
          </a:p>
        </p:txBody>
      </p:sp>
      <p:sp>
        <p:nvSpPr>
          <p:cNvPr id="3" name="Text 1"/>
          <p:cNvSpPr/>
          <p:nvPr/>
        </p:nvSpPr>
        <p:spPr>
          <a:xfrm>
            <a:off x="365760" y="0"/>
            <a:ext cx="8412480" cy="658368"/>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Marketing Strategy – Content &amp; SEO</a:t>
            </a:r>
            <a:endParaRPr lang="en-US" sz="2200" dirty="0"/>
          </a:p>
        </p:txBody>
      </p:sp>
      <p:sp>
        <p:nvSpPr>
          <p:cNvPr id="4" name="Shape 2"/>
          <p:cNvSpPr/>
          <p:nvPr/>
        </p:nvSpPr>
        <p:spPr>
          <a:xfrm>
            <a:off x="274320" y="822960"/>
            <a:ext cx="4114800" cy="4069080"/>
          </a:xfrm>
          <a:prstGeom prst="rect">
            <a:avLst/>
          </a:prstGeom>
          <a:solidFill>
            <a:srgbClr val="E8F5E9"/>
          </a:solidFill>
          <a:ln w="12700">
            <a:solidFill>
              <a:srgbClr val="4CAF50"/>
            </a:solidFill>
            <a:prstDash val="solid"/>
          </a:ln>
        </p:spPr>
        <p:txBody>
          <a:bodyPr/>
          <a:lstStyle/>
          <a:p>
            <a:endParaRPr lang="en-US"/>
          </a:p>
        </p:txBody>
      </p:sp>
      <p:sp>
        <p:nvSpPr>
          <p:cNvPr id="5" name="Text 3"/>
          <p:cNvSpPr/>
          <p:nvPr/>
        </p:nvSpPr>
        <p:spPr>
          <a:xfrm>
            <a:off x="365760" y="914400"/>
            <a:ext cx="3931920" cy="365760"/>
          </a:xfrm>
          <a:prstGeom prst="rect">
            <a:avLst/>
          </a:prstGeom>
          <a:noFill/>
          <a:ln/>
        </p:spPr>
        <p:txBody>
          <a:bodyPr wrap="square" lIns="0" tIns="0" rIns="0" bIns="0" rtlCol="0" anchor="ctr"/>
          <a:lstStyle/>
          <a:p>
            <a:pPr marL="0" indent="0">
              <a:buNone/>
            </a:pPr>
            <a:r>
              <a:rPr lang="en-US" sz="1500" b="1" dirty="0">
                <a:solidFill>
                  <a:srgbClr val="1A4731"/>
                </a:solidFill>
                <a:latin typeface="Calibri" pitchFamily="34" charset="0"/>
                <a:ea typeface="Calibri" pitchFamily="34" charset="-122"/>
                <a:cs typeface="Calibri" pitchFamily="34" charset="-120"/>
              </a:rPr>
              <a:t>Content Marketing</a:t>
            </a:r>
            <a:endParaRPr lang="en-US" sz="1500" dirty="0"/>
          </a:p>
        </p:txBody>
      </p:sp>
      <p:sp>
        <p:nvSpPr>
          <p:cNvPr id="6" name="Text 4"/>
          <p:cNvSpPr/>
          <p:nvPr/>
        </p:nvSpPr>
        <p:spPr>
          <a:xfrm>
            <a:off x="411480" y="1371600"/>
            <a:ext cx="3840480" cy="3383280"/>
          </a:xfrm>
          <a:prstGeom prst="rect">
            <a:avLst/>
          </a:prstGeom>
          <a:noFill/>
          <a:ln/>
        </p:spPr>
        <p:txBody>
          <a:bodyPr wrap="square" lIns="50800" tIns="50800" rIns="50800" bIns="50800" rtlCol="0" anchor="t"/>
          <a:lstStyle/>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Weekly blog posts on sustainable living &amp; healthy eating</a:t>
            </a:r>
            <a:endParaRPr lang="en-US" sz="1100" dirty="0"/>
          </a:p>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Monthly recipe spotlights using our seasonal ingredients</a:t>
            </a:r>
            <a:endParaRPr lang="en-US" sz="1100" dirty="0"/>
          </a:p>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Customer stories &amp; community features</a:t>
            </a:r>
            <a:endParaRPr lang="en-US" sz="1100" dirty="0"/>
          </a:p>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Newsletter with exclusive offers &amp; new menu items</a:t>
            </a:r>
            <a:endParaRPr lang="en-US" sz="1100" dirty="0"/>
          </a:p>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Menu feature pages – educating customers on ingredients</a:t>
            </a:r>
            <a:endParaRPr lang="en-US" sz="1100" dirty="0"/>
          </a:p>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This all helps build brand authority and loyalty</a:t>
            </a:r>
            <a:endParaRPr lang="en-US" sz="1100" dirty="0"/>
          </a:p>
        </p:txBody>
      </p:sp>
      <p:sp>
        <p:nvSpPr>
          <p:cNvPr id="7" name="Shape 5"/>
          <p:cNvSpPr/>
          <p:nvPr/>
        </p:nvSpPr>
        <p:spPr>
          <a:xfrm>
            <a:off x="4663440" y="822960"/>
            <a:ext cx="4206240" cy="4069080"/>
          </a:xfrm>
          <a:prstGeom prst="rect">
            <a:avLst/>
          </a:prstGeom>
          <a:solidFill>
            <a:srgbClr val="FFF8E1"/>
          </a:solidFill>
          <a:ln w="12700">
            <a:solidFill>
              <a:srgbClr val="F9A825"/>
            </a:solidFill>
            <a:prstDash val="solid"/>
          </a:ln>
        </p:spPr>
        <p:txBody>
          <a:bodyPr/>
          <a:lstStyle/>
          <a:p>
            <a:endParaRPr lang="en-US"/>
          </a:p>
        </p:txBody>
      </p:sp>
      <p:sp>
        <p:nvSpPr>
          <p:cNvPr id="8" name="Text 6"/>
          <p:cNvSpPr/>
          <p:nvPr/>
        </p:nvSpPr>
        <p:spPr>
          <a:xfrm>
            <a:off x="4754880" y="914400"/>
            <a:ext cx="4023360" cy="365760"/>
          </a:xfrm>
          <a:prstGeom prst="rect">
            <a:avLst/>
          </a:prstGeom>
          <a:noFill/>
          <a:ln/>
        </p:spPr>
        <p:txBody>
          <a:bodyPr wrap="square" lIns="0" tIns="0" rIns="0" bIns="0" rtlCol="0" anchor="ctr"/>
          <a:lstStyle/>
          <a:p>
            <a:pPr marL="0" indent="0">
              <a:buNone/>
            </a:pPr>
            <a:r>
              <a:rPr lang="en-US" sz="1500" b="1" dirty="0">
                <a:solidFill>
                  <a:srgbClr val="B45309"/>
                </a:solidFill>
                <a:latin typeface="Calibri" pitchFamily="34" charset="0"/>
                <a:ea typeface="Calibri" pitchFamily="34" charset="-122"/>
                <a:cs typeface="Calibri" pitchFamily="34" charset="-120"/>
              </a:rPr>
              <a:t>Search Engine Optimisation (SEO)</a:t>
            </a:r>
            <a:endParaRPr lang="en-US" sz="1500" dirty="0"/>
          </a:p>
        </p:txBody>
      </p:sp>
      <p:sp>
        <p:nvSpPr>
          <p:cNvPr id="9" name="Text 7"/>
          <p:cNvSpPr/>
          <p:nvPr/>
        </p:nvSpPr>
        <p:spPr>
          <a:xfrm>
            <a:off x="4754880" y="1371600"/>
            <a:ext cx="3977640" cy="3383280"/>
          </a:xfrm>
          <a:prstGeom prst="rect">
            <a:avLst/>
          </a:prstGeom>
          <a:noFill/>
          <a:ln/>
        </p:spPr>
        <p:txBody>
          <a:bodyPr wrap="square" lIns="50800" tIns="50800" rIns="50800" bIns="50800" rtlCol="0" anchor="t"/>
          <a:lstStyle/>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Target keywords: organic café, eco-friendly coffee shop, locally sourced food near me</a:t>
            </a:r>
            <a:endParaRPr lang="en-US" sz="1100" dirty="0"/>
          </a:p>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Optimise Google Business Profile – keep hours, photos &amp; reviews updated</a:t>
            </a:r>
            <a:endParaRPr lang="en-US" sz="1100" dirty="0"/>
          </a:p>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Local SEO – include location in titles, meta descriptions &amp; content</a:t>
            </a:r>
            <a:endParaRPr lang="en-US" sz="1100" dirty="0"/>
          </a:p>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Build backlinks through local food blogs and sustainability sites</a:t>
            </a:r>
            <a:endParaRPr lang="en-US" sz="1100" dirty="0"/>
          </a:p>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Fast, mobile-friendly website for better Google rankings</a:t>
            </a:r>
            <a:endParaRPr lang="en-US" sz="1100" dirty="0"/>
          </a:p>
          <a:p>
            <a:pPr marL="342900" indent="-342900">
              <a:buSzPct val="100000"/>
              <a:buChar char="•"/>
            </a:pPr>
            <a:r>
              <a:rPr lang="en-US" sz="1100" dirty="0">
                <a:solidFill>
                  <a:srgbClr val="1C2B1E"/>
                </a:solidFill>
                <a:latin typeface="Calibri" pitchFamily="34" charset="0"/>
                <a:ea typeface="Calibri" pitchFamily="34" charset="-122"/>
                <a:cs typeface="Calibri" pitchFamily="34" charset="-120"/>
              </a:rPr>
              <a:t>Regular fresh content signals to Google we are active</a:t>
            </a:r>
            <a:endParaRPr lang="en-US" sz="11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658368"/>
          </a:xfrm>
          <a:prstGeom prst="rect">
            <a:avLst/>
          </a:prstGeom>
          <a:solidFill>
            <a:srgbClr val="1A4731"/>
          </a:solidFill>
          <a:ln w="12700">
            <a:solidFill>
              <a:srgbClr val="1A4731"/>
            </a:solidFill>
            <a:prstDash val="solid"/>
          </a:ln>
        </p:spPr>
        <p:txBody>
          <a:bodyPr/>
          <a:lstStyle/>
          <a:p>
            <a:endParaRPr lang="en-US"/>
          </a:p>
        </p:txBody>
      </p:sp>
      <p:sp>
        <p:nvSpPr>
          <p:cNvPr id="3" name="Text 1"/>
          <p:cNvSpPr/>
          <p:nvPr/>
        </p:nvSpPr>
        <p:spPr>
          <a:xfrm>
            <a:off x="365760" y="0"/>
            <a:ext cx="8412480" cy="658368"/>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Cloud Computing</a:t>
            </a:r>
            <a:endParaRPr lang="en-US" sz="2200" dirty="0"/>
          </a:p>
        </p:txBody>
      </p:sp>
      <p:sp>
        <p:nvSpPr>
          <p:cNvPr id="4" name="Text 2"/>
          <p:cNvSpPr/>
          <p:nvPr/>
        </p:nvSpPr>
        <p:spPr>
          <a:xfrm>
            <a:off x="365760" y="777240"/>
            <a:ext cx="8412480" cy="347472"/>
          </a:xfrm>
          <a:prstGeom prst="rect">
            <a:avLst/>
          </a:prstGeom>
          <a:noFill/>
          <a:ln/>
        </p:spPr>
        <p:txBody>
          <a:bodyPr wrap="square" lIns="0" tIns="0" rIns="0" bIns="0" rtlCol="0" anchor="ctr"/>
          <a:lstStyle/>
          <a:p>
            <a:pPr marL="0" indent="0">
              <a:buNone/>
            </a:pPr>
            <a:r>
              <a:rPr lang="en-US" sz="1400" b="1" dirty="0">
                <a:solidFill>
                  <a:srgbClr val="2C7A4B"/>
                </a:solidFill>
                <a:latin typeface="Calibri" pitchFamily="34" charset="0"/>
                <a:ea typeface="Calibri" pitchFamily="34" charset="-122"/>
                <a:cs typeface="Calibri" pitchFamily="34" charset="-120"/>
              </a:rPr>
              <a:t>How Cloud Technology Supports Urban Green Café</a:t>
            </a:r>
            <a:endParaRPr lang="en-US" sz="1400" dirty="0"/>
          </a:p>
        </p:txBody>
      </p:sp>
      <p:sp>
        <p:nvSpPr>
          <p:cNvPr id="5" name="Shape 3"/>
          <p:cNvSpPr/>
          <p:nvPr/>
        </p:nvSpPr>
        <p:spPr>
          <a:xfrm>
            <a:off x="274320" y="1280160"/>
            <a:ext cx="2743200" cy="1691640"/>
          </a:xfrm>
          <a:prstGeom prst="rect">
            <a:avLst/>
          </a:prstGeom>
          <a:solidFill>
            <a:srgbClr val="E8F5E9"/>
          </a:solidFill>
          <a:ln w="12700">
            <a:solidFill>
              <a:srgbClr val="4CAF50"/>
            </a:solidFill>
            <a:prstDash val="solid"/>
          </a:ln>
        </p:spPr>
        <p:txBody>
          <a:bodyPr/>
          <a:lstStyle/>
          <a:p>
            <a:endParaRPr lang="en-US"/>
          </a:p>
        </p:txBody>
      </p:sp>
      <p:sp>
        <p:nvSpPr>
          <p:cNvPr id="6" name="Shape 4"/>
          <p:cNvSpPr/>
          <p:nvPr/>
        </p:nvSpPr>
        <p:spPr>
          <a:xfrm>
            <a:off x="274320" y="1280160"/>
            <a:ext cx="2743200" cy="320040"/>
          </a:xfrm>
          <a:prstGeom prst="rect">
            <a:avLst/>
          </a:prstGeom>
          <a:solidFill>
            <a:srgbClr val="2C7A4B"/>
          </a:solidFill>
          <a:ln w="12700">
            <a:solidFill>
              <a:srgbClr val="2C7A4B"/>
            </a:solidFill>
            <a:prstDash val="solid"/>
          </a:ln>
        </p:spPr>
        <p:txBody>
          <a:bodyPr/>
          <a:lstStyle/>
          <a:p>
            <a:endParaRPr lang="en-US"/>
          </a:p>
        </p:txBody>
      </p:sp>
      <p:sp>
        <p:nvSpPr>
          <p:cNvPr id="7" name="Text 5"/>
          <p:cNvSpPr/>
          <p:nvPr/>
        </p:nvSpPr>
        <p:spPr>
          <a:xfrm>
            <a:off x="347472" y="1280160"/>
            <a:ext cx="2596896" cy="32004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Website Hosting</a:t>
            </a:r>
            <a:endParaRPr lang="en-US" sz="1100" dirty="0"/>
          </a:p>
        </p:txBody>
      </p:sp>
      <p:sp>
        <p:nvSpPr>
          <p:cNvPr id="8" name="Text 6"/>
          <p:cNvSpPr/>
          <p:nvPr/>
        </p:nvSpPr>
        <p:spPr>
          <a:xfrm>
            <a:off x="347472" y="1645920"/>
            <a:ext cx="2596896" cy="1234440"/>
          </a:xfrm>
          <a:prstGeom prst="rect">
            <a:avLst/>
          </a:prstGeom>
          <a:noFill/>
          <a:ln/>
        </p:spPr>
        <p:txBody>
          <a:bodyPr wrap="square" lIns="0" tIns="0" rIns="0" bIns="0" rtlCol="0" anchor="t"/>
          <a:lstStyle/>
          <a:p>
            <a:pPr marL="0" indent="0">
              <a:buNone/>
            </a:pPr>
            <a:r>
              <a:rPr lang="en-US" sz="950" dirty="0">
                <a:solidFill>
                  <a:srgbClr val="1C2B1E"/>
                </a:solidFill>
                <a:latin typeface="Calibri" pitchFamily="34" charset="0"/>
                <a:ea typeface="Calibri" pitchFamily="34" charset="-122"/>
                <a:cs typeface="Calibri" pitchFamily="34" charset="-120"/>
              </a:rPr>
              <a:t>We would use a cloud hosting provider like AWS or Google Cloud to host the Urban Green Café website. This means the site is always available, loads quickly, and can handle busy periods like lunch rushes or new menu launches.</a:t>
            </a:r>
            <a:endParaRPr lang="en-US" sz="950" dirty="0"/>
          </a:p>
        </p:txBody>
      </p:sp>
      <p:sp>
        <p:nvSpPr>
          <p:cNvPr id="9" name="Shape 7"/>
          <p:cNvSpPr/>
          <p:nvPr/>
        </p:nvSpPr>
        <p:spPr>
          <a:xfrm>
            <a:off x="3200400" y="1280160"/>
            <a:ext cx="2743200" cy="1691640"/>
          </a:xfrm>
          <a:prstGeom prst="rect">
            <a:avLst/>
          </a:prstGeom>
          <a:solidFill>
            <a:srgbClr val="E8F5E9"/>
          </a:solidFill>
          <a:ln w="12700">
            <a:solidFill>
              <a:srgbClr val="4CAF50"/>
            </a:solidFill>
            <a:prstDash val="solid"/>
          </a:ln>
        </p:spPr>
        <p:txBody>
          <a:bodyPr/>
          <a:lstStyle/>
          <a:p>
            <a:endParaRPr lang="en-US"/>
          </a:p>
        </p:txBody>
      </p:sp>
      <p:sp>
        <p:nvSpPr>
          <p:cNvPr id="10" name="Shape 8"/>
          <p:cNvSpPr/>
          <p:nvPr/>
        </p:nvSpPr>
        <p:spPr>
          <a:xfrm>
            <a:off x="3200400" y="1280160"/>
            <a:ext cx="2743200" cy="320040"/>
          </a:xfrm>
          <a:prstGeom prst="rect">
            <a:avLst/>
          </a:prstGeom>
          <a:solidFill>
            <a:srgbClr val="2C7A4B"/>
          </a:solidFill>
          <a:ln w="12700">
            <a:solidFill>
              <a:srgbClr val="2C7A4B"/>
            </a:solidFill>
            <a:prstDash val="solid"/>
          </a:ln>
        </p:spPr>
        <p:txBody>
          <a:bodyPr/>
          <a:lstStyle/>
          <a:p>
            <a:endParaRPr lang="en-US"/>
          </a:p>
        </p:txBody>
      </p:sp>
      <p:sp>
        <p:nvSpPr>
          <p:cNvPr id="11" name="Text 9"/>
          <p:cNvSpPr/>
          <p:nvPr/>
        </p:nvSpPr>
        <p:spPr>
          <a:xfrm>
            <a:off x="3273552" y="1280160"/>
            <a:ext cx="2596896" cy="32004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Online Ordering System</a:t>
            </a:r>
            <a:endParaRPr lang="en-US" sz="1100" dirty="0"/>
          </a:p>
        </p:txBody>
      </p:sp>
      <p:sp>
        <p:nvSpPr>
          <p:cNvPr id="12" name="Text 10"/>
          <p:cNvSpPr/>
          <p:nvPr/>
        </p:nvSpPr>
        <p:spPr>
          <a:xfrm>
            <a:off x="3273552" y="1645920"/>
            <a:ext cx="2596896" cy="1234440"/>
          </a:xfrm>
          <a:prstGeom prst="rect">
            <a:avLst/>
          </a:prstGeom>
          <a:noFill/>
          <a:ln/>
        </p:spPr>
        <p:txBody>
          <a:bodyPr wrap="square" lIns="0" tIns="0" rIns="0" bIns="0" rtlCol="0" anchor="t"/>
          <a:lstStyle/>
          <a:p>
            <a:pPr marL="0" indent="0">
              <a:buNone/>
            </a:pPr>
            <a:r>
              <a:rPr lang="en-US" sz="950" dirty="0">
                <a:solidFill>
                  <a:srgbClr val="1C2B1E"/>
                </a:solidFill>
                <a:latin typeface="Calibri" pitchFamily="34" charset="0"/>
                <a:ea typeface="Calibri" pitchFamily="34" charset="-122"/>
                <a:cs typeface="Calibri" pitchFamily="34" charset="-120"/>
              </a:rPr>
              <a:t>A cloud-based POS and ordering system (like Square or Lightspeed) means staff can take orders from any device, and customers can order online. All data syncs in real time across all devices.</a:t>
            </a:r>
            <a:endParaRPr lang="en-US" sz="950" dirty="0"/>
          </a:p>
        </p:txBody>
      </p:sp>
      <p:sp>
        <p:nvSpPr>
          <p:cNvPr id="13" name="Shape 11"/>
          <p:cNvSpPr/>
          <p:nvPr/>
        </p:nvSpPr>
        <p:spPr>
          <a:xfrm>
            <a:off x="6126480" y="1280160"/>
            <a:ext cx="2743200" cy="1691640"/>
          </a:xfrm>
          <a:prstGeom prst="rect">
            <a:avLst/>
          </a:prstGeom>
          <a:solidFill>
            <a:srgbClr val="E8F5E9"/>
          </a:solidFill>
          <a:ln w="12700">
            <a:solidFill>
              <a:srgbClr val="4CAF50"/>
            </a:solidFill>
            <a:prstDash val="solid"/>
          </a:ln>
        </p:spPr>
        <p:txBody>
          <a:bodyPr/>
          <a:lstStyle/>
          <a:p>
            <a:endParaRPr lang="en-US"/>
          </a:p>
        </p:txBody>
      </p:sp>
      <p:sp>
        <p:nvSpPr>
          <p:cNvPr id="14" name="Shape 12"/>
          <p:cNvSpPr/>
          <p:nvPr/>
        </p:nvSpPr>
        <p:spPr>
          <a:xfrm>
            <a:off x="6126480" y="1280160"/>
            <a:ext cx="2743200" cy="320040"/>
          </a:xfrm>
          <a:prstGeom prst="rect">
            <a:avLst/>
          </a:prstGeom>
          <a:solidFill>
            <a:srgbClr val="2C7A4B"/>
          </a:solidFill>
          <a:ln w="12700">
            <a:solidFill>
              <a:srgbClr val="2C7A4B"/>
            </a:solidFill>
            <a:prstDash val="solid"/>
          </a:ln>
        </p:spPr>
        <p:txBody>
          <a:bodyPr/>
          <a:lstStyle/>
          <a:p>
            <a:endParaRPr lang="en-US"/>
          </a:p>
        </p:txBody>
      </p:sp>
      <p:sp>
        <p:nvSpPr>
          <p:cNvPr id="15" name="Text 13"/>
          <p:cNvSpPr/>
          <p:nvPr/>
        </p:nvSpPr>
        <p:spPr>
          <a:xfrm>
            <a:off x="6199632" y="1280160"/>
            <a:ext cx="2596896" cy="32004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Customer Data &amp; CRM</a:t>
            </a:r>
            <a:endParaRPr lang="en-US" sz="1100" dirty="0"/>
          </a:p>
        </p:txBody>
      </p:sp>
      <p:sp>
        <p:nvSpPr>
          <p:cNvPr id="16" name="Text 14"/>
          <p:cNvSpPr/>
          <p:nvPr/>
        </p:nvSpPr>
        <p:spPr>
          <a:xfrm>
            <a:off x="6199632" y="1645920"/>
            <a:ext cx="2596896" cy="1234440"/>
          </a:xfrm>
          <a:prstGeom prst="rect">
            <a:avLst/>
          </a:prstGeom>
          <a:noFill/>
          <a:ln/>
        </p:spPr>
        <p:txBody>
          <a:bodyPr wrap="square" lIns="0" tIns="0" rIns="0" bIns="0" rtlCol="0" anchor="t"/>
          <a:lstStyle/>
          <a:p>
            <a:pPr marL="0" indent="0">
              <a:buNone/>
            </a:pPr>
            <a:r>
              <a:rPr lang="en-US" sz="950" dirty="0">
                <a:solidFill>
                  <a:srgbClr val="1C2B1E"/>
                </a:solidFill>
                <a:latin typeface="Calibri" pitchFamily="34" charset="0"/>
                <a:ea typeface="Calibri" pitchFamily="34" charset="-122"/>
                <a:cs typeface="Calibri" pitchFamily="34" charset="-120"/>
              </a:rPr>
              <a:t>Storing customer info securely in the cloud lets us personalise offers, send targeted newsletters and track loyalty points. Tools like HubSpot or Mailchimp can be integrated easily.</a:t>
            </a:r>
            <a:endParaRPr lang="en-US" sz="950" dirty="0"/>
          </a:p>
        </p:txBody>
      </p:sp>
      <p:sp>
        <p:nvSpPr>
          <p:cNvPr id="17" name="Shape 15"/>
          <p:cNvSpPr/>
          <p:nvPr/>
        </p:nvSpPr>
        <p:spPr>
          <a:xfrm>
            <a:off x="274320" y="3108960"/>
            <a:ext cx="2743200" cy="1691640"/>
          </a:xfrm>
          <a:prstGeom prst="rect">
            <a:avLst/>
          </a:prstGeom>
          <a:solidFill>
            <a:srgbClr val="E8F5E9"/>
          </a:solidFill>
          <a:ln w="12700">
            <a:solidFill>
              <a:srgbClr val="4CAF50"/>
            </a:solidFill>
            <a:prstDash val="solid"/>
          </a:ln>
        </p:spPr>
        <p:txBody>
          <a:bodyPr/>
          <a:lstStyle/>
          <a:p>
            <a:endParaRPr lang="en-US"/>
          </a:p>
        </p:txBody>
      </p:sp>
      <p:sp>
        <p:nvSpPr>
          <p:cNvPr id="18" name="Shape 16"/>
          <p:cNvSpPr/>
          <p:nvPr/>
        </p:nvSpPr>
        <p:spPr>
          <a:xfrm>
            <a:off x="274320" y="3108960"/>
            <a:ext cx="2743200" cy="320040"/>
          </a:xfrm>
          <a:prstGeom prst="rect">
            <a:avLst/>
          </a:prstGeom>
          <a:solidFill>
            <a:srgbClr val="2C7A4B"/>
          </a:solidFill>
          <a:ln w="12700">
            <a:solidFill>
              <a:srgbClr val="2C7A4B"/>
            </a:solidFill>
            <a:prstDash val="solid"/>
          </a:ln>
        </p:spPr>
        <p:txBody>
          <a:bodyPr/>
          <a:lstStyle/>
          <a:p>
            <a:endParaRPr lang="en-US"/>
          </a:p>
        </p:txBody>
      </p:sp>
      <p:sp>
        <p:nvSpPr>
          <p:cNvPr id="19" name="Text 17"/>
          <p:cNvSpPr/>
          <p:nvPr/>
        </p:nvSpPr>
        <p:spPr>
          <a:xfrm>
            <a:off x="347472" y="3108960"/>
            <a:ext cx="2596896" cy="32004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File Storage &amp; Collaboration</a:t>
            </a:r>
            <a:endParaRPr lang="en-US" sz="1100" dirty="0"/>
          </a:p>
        </p:txBody>
      </p:sp>
      <p:sp>
        <p:nvSpPr>
          <p:cNvPr id="20" name="Text 18"/>
          <p:cNvSpPr/>
          <p:nvPr/>
        </p:nvSpPr>
        <p:spPr>
          <a:xfrm>
            <a:off x="347472" y="3474720"/>
            <a:ext cx="2596896" cy="1234440"/>
          </a:xfrm>
          <a:prstGeom prst="rect">
            <a:avLst/>
          </a:prstGeom>
          <a:noFill/>
          <a:ln/>
        </p:spPr>
        <p:txBody>
          <a:bodyPr wrap="square" lIns="0" tIns="0" rIns="0" bIns="0" rtlCol="0" anchor="t"/>
          <a:lstStyle/>
          <a:p>
            <a:pPr marL="0" indent="0">
              <a:buNone/>
            </a:pPr>
            <a:r>
              <a:rPr lang="en-US" sz="950" dirty="0">
                <a:solidFill>
                  <a:srgbClr val="1C2B1E"/>
                </a:solidFill>
                <a:latin typeface="Calibri" pitchFamily="34" charset="0"/>
                <a:ea typeface="Calibri" pitchFamily="34" charset="-122"/>
                <a:cs typeface="Calibri" pitchFamily="34" charset="-120"/>
              </a:rPr>
              <a:t>Using Google Drive or OneDrive means the team can access menus, promotional materials and schedules from anywhere. No more emailing documents back and forth.</a:t>
            </a:r>
            <a:endParaRPr lang="en-US" sz="950" dirty="0"/>
          </a:p>
        </p:txBody>
      </p:sp>
      <p:sp>
        <p:nvSpPr>
          <p:cNvPr id="21" name="Shape 19"/>
          <p:cNvSpPr/>
          <p:nvPr/>
        </p:nvSpPr>
        <p:spPr>
          <a:xfrm>
            <a:off x="3200400" y="3108960"/>
            <a:ext cx="2743200" cy="1691640"/>
          </a:xfrm>
          <a:prstGeom prst="rect">
            <a:avLst/>
          </a:prstGeom>
          <a:solidFill>
            <a:srgbClr val="E8F5E9"/>
          </a:solidFill>
          <a:ln w="12700">
            <a:solidFill>
              <a:srgbClr val="4CAF50"/>
            </a:solidFill>
            <a:prstDash val="solid"/>
          </a:ln>
        </p:spPr>
        <p:txBody>
          <a:bodyPr/>
          <a:lstStyle/>
          <a:p>
            <a:endParaRPr lang="en-US"/>
          </a:p>
        </p:txBody>
      </p:sp>
      <p:sp>
        <p:nvSpPr>
          <p:cNvPr id="22" name="Shape 20"/>
          <p:cNvSpPr/>
          <p:nvPr/>
        </p:nvSpPr>
        <p:spPr>
          <a:xfrm>
            <a:off x="3200400" y="3108960"/>
            <a:ext cx="2743200" cy="320040"/>
          </a:xfrm>
          <a:prstGeom prst="rect">
            <a:avLst/>
          </a:prstGeom>
          <a:solidFill>
            <a:srgbClr val="2C7A4B"/>
          </a:solidFill>
          <a:ln w="12700">
            <a:solidFill>
              <a:srgbClr val="2C7A4B"/>
            </a:solidFill>
            <a:prstDash val="solid"/>
          </a:ln>
        </p:spPr>
        <p:txBody>
          <a:bodyPr/>
          <a:lstStyle/>
          <a:p>
            <a:endParaRPr lang="en-US"/>
          </a:p>
        </p:txBody>
      </p:sp>
      <p:sp>
        <p:nvSpPr>
          <p:cNvPr id="23" name="Text 21"/>
          <p:cNvSpPr/>
          <p:nvPr/>
        </p:nvSpPr>
        <p:spPr>
          <a:xfrm>
            <a:off x="3273552" y="3108960"/>
            <a:ext cx="2596896" cy="32004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Scalability</a:t>
            </a:r>
            <a:endParaRPr lang="en-US" sz="1100" dirty="0"/>
          </a:p>
        </p:txBody>
      </p:sp>
      <p:sp>
        <p:nvSpPr>
          <p:cNvPr id="24" name="Text 22"/>
          <p:cNvSpPr/>
          <p:nvPr/>
        </p:nvSpPr>
        <p:spPr>
          <a:xfrm>
            <a:off x="3273552" y="3474720"/>
            <a:ext cx="2596896" cy="1234440"/>
          </a:xfrm>
          <a:prstGeom prst="rect">
            <a:avLst/>
          </a:prstGeom>
          <a:noFill/>
          <a:ln/>
        </p:spPr>
        <p:txBody>
          <a:bodyPr wrap="square" lIns="0" tIns="0" rIns="0" bIns="0" rtlCol="0" anchor="t"/>
          <a:lstStyle/>
          <a:p>
            <a:pPr marL="0" indent="0">
              <a:buNone/>
            </a:pPr>
            <a:r>
              <a:rPr lang="en-US" sz="950" dirty="0">
                <a:solidFill>
                  <a:srgbClr val="1C2B1E"/>
                </a:solidFill>
                <a:latin typeface="Calibri" pitchFamily="34" charset="0"/>
                <a:ea typeface="Calibri" pitchFamily="34" charset="-122"/>
                <a:cs typeface="Calibri" pitchFamily="34" charset="-120"/>
              </a:rPr>
              <a:t>One of the biggest advantages of cloud computing is that the café can scale its tech needs up or down as it grows. There is no need to buy expensive servers or hardware upfront.</a:t>
            </a:r>
            <a:endParaRPr lang="en-US" sz="950" dirty="0"/>
          </a:p>
        </p:txBody>
      </p:sp>
      <p:sp>
        <p:nvSpPr>
          <p:cNvPr id="25" name="Shape 23"/>
          <p:cNvSpPr/>
          <p:nvPr/>
        </p:nvSpPr>
        <p:spPr>
          <a:xfrm>
            <a:off x="6126480" y="3108960"/>
            <a:ext cx="2743200" cy="1691640"/>
          </a:xfrm>
          <a:prstGeom prst="rect">
            <a:avLst/>
          </a:prstGeom>
          <a:solidFill>
            <a:srgbClr val="E8F5E9"/>
          </a:solidFill>
          <a:ln w="12700">
            <a:solidFill>
              <a:srgbClr val="4CAF50"/>
            </a:solidFill>
            <a:prstDash val="solid"/>
          </a:ln>
        </p:spPr>
        <p:txBody>
          <a:bodyPr/>
          <a:lstStyle/>
          <a:p>
            <a:endParaRPr lang="en-US"/>
          </a:p>
        </p:txBody>
      </p:sp>
      <p:sp>
        <p:nvSpPr>
          <p:cNvPr id="26" name="Shape 24"/>
          <p:cNvSpPr/>
          <p:nvPr/>
        </p:nvSpPr>
        <p:spPr>
          <a:xfrm>
            <a:off x="6126480" y="3108960"/>
            <a:ext cx="2743200" cy="320040"/>
          </a:xfrm>
          <a:prstGeom prst="rect">
            <a:avLst/>
          </a:prstGeom>
          <a:solidFill>
            <a:srgbClr val="2C7A4B"/>
          </a:solidFill>
          <a:ln w="12700">
            <a:solidFill>
              <a:srgbClr val="2C7A4B"/>
            </a:solidFill>
            <a:prstDash val="solid"/>
          </a:ln>
        </p:spPr>
        <p:txBody>
          <a:bodyPr/>
          <a:lstStyle/>
          <a:p>
            <a:endParaRPr lang="en-US"/>
          </a:p>
        </p:txBody>
      </p:sp>
      <p:sp>
        <p:nvSpPr>
          <p:cNvPr id="27" name="Text 25"/>
          <p:cNvSpPr/>
          <p:nvPr/>
        </p:nvSpPr>
        <p:spPr>
          <a:xfrm>
            <a:off x="6199632" y="3108960"/>
            <a:ext cx="2596896" cy="32004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Backup &amp; Recovery</a:t>
            </a:r>
            <a:endParaRPr lang="en-US" sz="1100" dirty="0"/>
          </a:p>
        </p:txBody>
      </p:sp>
      <p:sp>
        <p:nvSpPr>
          <p:cNvPr id="28" name="Text 26"/>
          <p:cNvSpPr/>
          <p:nvPr/>
        </p:nvSpPr>
        <p:spPr>
          <a:xfrm>
            <a:off x="6199632" y="3474720"/>
            <a:ext cx="2596896" cy="1234440"/>
          </a:xfrm>
          <a:prstGeom prst="rect">
            <a:avLst/>
          </a:prstGeom>
          <a:noFill/>
          <a:ln/>
        </p:spPr>
        <p:txBody>
          <a:bodyPr wrap="square" lIns="0" tIns="0" rIns="0" bIns="0" rtlCol="0" anchor="t"/>
          <a:lstStyle/>
          <a:p>
            <a:pPr marL="0" indent="0">
              <a:buNone/>
            </a:pPr>
            <a:r>
              <a:rPr lang="en-US" sz="950" dirty="0">
                <a:solidFill>
                  <a:srgbClr val="1C2B1E"/>
                </a:solidFill>
                <a:latin typeface="Calibri" pitchFamily="34" charset="0"/>
                <a:ea typeface="Calibri" pitchFamily="34" charset="-122"/>
                <a:cs typeface="Calibri" pitchFamily="34" charset="-120"/>
              </a:rPr>
              <a:t>Cloud services automatically back up all data. If a device is lost or damaged, nothing is lost. This gives the café owner real peace of mind.</a:t>
            </a:r>
            <a:endParaRPr lang="en-US" sz="9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658368"/>
          </a:xfrm>
          <a:prstGeom prst="rect">
            <a:avLst/>
          </a:prstGeom>
          <a:solidFill>
            <a:srgbClr val="1A4731"/>
          </a:solidFill>
          <a:ln w="12700">
            <a:solidFill>
              <a:srgbClr val="1A4731"/>
            </a:solidFill>
            <a:prstDash val="solid"/>
          </a:ln>
        </p:spPr>
        <p:txBody>
          <a:bodyPr/>
          <a:lstStyle/>
          <a:p>
            <a:endParaRPr lang="en-US"/>
          </a:p>
        </p:txBody>
      </p:sp>
      <p:sp>
        <p:nvSpPr>
          <p:cNvPr id="3" name="Text 1"/>
          <p:cNvSpPr/>
          <p:nvPr/>
        </p:nvSpPr>
        <p:spPr>
          <a:xfrm>
            <a:off x="365760" y="0"/>
            <a:ext cx="8412480" cy="658368"/>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Security Measures</a:t>
            </a:r>
            <a:endParaRPr lang="en-US" sz="2200" dirty="0"/>
          </a:p>
        </p:txBody>
      </p:sp>
      <p:sp>
        <p:nvSpPr>
          <p:cNvPr id="4" name="Text 2"/>
          <p:cNvSpPr/>
          <p:nvPr/>
        </p:nvSpPr>
        <p:spPr>
          <a:xfrm>
            <a:off x="365760" y="777240"/>
            <a:ext cx="8412480" cy="347472"/>
          </a:xfrm>
          <a:prstGeom prst="rect">
            <a:avLst/>
          </a:prstGeom>
          <a:noFill/>
          <a:ln/>
        </p:spPr>
        <p:txBody>
          <a:bodyPr wrap="square" lIns="0" tIns="0" rIns="0" bIns="0" rtlCol="0" anchor="ctr"/>
          <a:lstStyle/>
          <a:p>
            <a:pPr marL="0" indent="0">
              <a:buNone/>
            </a:pPr>
            <a:r>
              <a:rPr lang="en-US" sz="1400" b="1" dirty="0">
                <a:solidFill>
                  <a:srgbClr val="2C7A4B"/>
                </a:solidFill>
                <a:latin typeface="Calibri" pitchFamily="34" charset="0"/>
                <a:ea typeface="Calibri" pitchFamily="34" charset="-122"/>
                <a:cs typeface="Calibri" pitchFamily="34" charset="-120"/>
              </a:rPr>
              <a:t>Protecting Urban Green Café's Website &amp; Customer Data</a:t>
            </a:r>
            <a:endParaRPr lang="en-US" sz="1400" dirty="0"/>
          </a:p>
        </p:txBody>
      </p:sp>
      <p:sp>
        <p:nvSpPr>
          <p:cNvPr id="5" name="Shape 3"/>
          <p:cNvSpPr/>
          <p:nvPr/>
        </p:nvSpPr>
        <p:spPr>
          <a:xfrm>
            <a:off x="274320" y="1280160"/>
            <a:ext cx="4114800" cy="1097280"/>
          </a:xfrm>
          <a:prstGeom prst="rect">
            <a:avLst/>
          </a:prstGeom>
          <a:solidFill>
            <a:srgbClr val="E8F5E9"/>
          </a:solidFill>
          <a:ln w="12700">
            <a:solidFill>
              <a:srgbClr val="4CAF50"/>
            </a:solidFill>
            <a:prstDash val="solid"/>
          </a:ln>
        </p:spPr>
        <p:txBody>
          <a:bodyPr/>
          <a:lstStyle/>
          <a:p>
            <a:endParaRPr lang="en-US"/>
          </a:p>
        </p:txBody>
      </p:sp>
      <p:sp>
        <p:nvSpPr>
          <p:cNvPr id="6" name="Shape 4"/>
          <p:cNvSpPr/>
          <p:nvPr/>
        </p:nvSpPr>
        <p:spPr>
          <a:xfrm>
            <a:off x="274320" y="1280160"/>
            <a:ext cx="91440" cy="1097280"/>
          </a:xfrm>
          <a:prstGeom prst="rect">
            <a:avLst/>
          </a:prstGeom>
          <a:solidFill>
            <a:srgbClr val="4CAF50"/>
          </a:solidFill>
          <a:ln w="12700">
            <a:solidFill>
              <a:srgbClr val="4CAF50"/>
            </a:solidFill>
            <a:prstDash val="solid"/>
          </a:ln>
        </p:spPr>
        <p:txBody>
          <a:bodyPr/>
          <a:lstStyle/>
          <a:p>
            <a:endParaRPr lang="en-US"/>
          </a:p>
        </p:txBody>
      </p:sp>
      <p:sp>
        <p:nvSpPr>
          <p:cNvPr id="7" name="Text 5"/>
          <p:cNvSpPr/>
          <p:nvPr/>
        </p:nvSpPr>
        <p:spPr>
          <a:xfrm>
            <a:off x="475488" y="1325880"/>
            <a:ext cx="3840480" cy="274320"/>
          </a:xfrm>
          <a:prstGeom prst="rect">
            <a:avLst/>
          </a:prstGeom>
          <a:noFill/>
          <a:ln/>
        </p:spPr>
        <p:txBody>
          <a:bodyPr wrap="square" lIns="0" tIns="0" rIns="0" bIns="0" rtlCol="0" anchor="ctr"/>
          <a:lstStyle/>
          <a:p>
            <a:pPr marL="0" indent="0">
              <a:buNone/>
            </a:pPr>
            <a:r>
              <a:rPr lang="en-US" sz="1200" b="1" dirty="0">
                <a:solidFill>
                  <a:srgbClr val="1A4731"/>
                </a:solidFill>
                <a:latin typeface="Calibri" pitchFamily="34" charset="0"/>
                <a:ea typeface="Calibri" pitchFamily="34" charset="-122"/>
                <a:cs typeface="Calibri" pitchFamily="34" charset="-120"/>
              </a:rPr>
              <a:t>SSL Certificate (HTTPS)</a:t>
            </a:r>
            <a:endParaRPr lang="en-US" sz="1200" dirty="0"/>
          </a:p>
        </p:txBody>
      </p:sp>
      <p:sp>
        <p:nvSpPr>
          <p:cNvPr id="8" name="Text 6"/>
          <p:cNvSpPr/>
          <p:nvPr/>
        </p:nvSpPr>
        <p:spPr>
          <a:xfrm>
            <a:off x="475488" y="1627632"/>
            <a:ext cx="3840480" cy="713232"/>
          </a:xfrm>
          <a:prstGeom prst="rect">
            <a:avLst/>
          </a:prstGeom>
          <a:noFill/>
          <a:ln/>
        </p:spPr>
        <p:txBody>
          <a:bodyPr wrap="square" lIns="0" tIns="0" rIns="0" bIns="0" rtlCol="0" anchor="t"/>
          <a:lstStyle/>
          <a:p>
            <a:pPr marL="0" indent="0">
              <a:buNone/>
            </a:pPr>
            <a:r>
              <a:rPr lang="en-US" sz="1000" dirty="0">
                <a:solidFill>
                  <a:srgbClr val="1C2B1E"/>
                </a:solidFill>
                <a:latin typeface="Calibri" pitchFamily="34" charset="0"/>
                <a:ea typeface="Calibri" pitchFamily="34" charset="-122"/>
                <a:cs typeface="Calibri" pitchFamily="34" charset="-120"/>
              </a:rPr>
              <a:t>Every page of our website should use HTTPS. This encrypts data between the user and the server, protecting things like payment info and login details. Google also ranks secure sites higher.</a:t>
            </a:r>
            <a:endParaRPr lang="en-US" sz="1000" dirty="0"/>
          </a:p>
        </p:txBody>
      </p:sp>
      <p:sp>
        <p:nvSpPr>
          <p:cNvPr id="9" name="Shape 7"/>
          <p:cNvSpPr/>
          <p:nvPr/>
        </p:nvSpPr>
        <p:spPr>
          <a:xfrm>
            <a:off x="274320" y="2514600"/>
            <a:ext cx="4114800" cy="1097280"/>
          </a:xfrm>
          <a:prstGeom prst="rect">
            <a:avLst/>
          </a:prstGeom>
          <a:solidFill>
            <a:srgbClr val="E8F5E9"/>
          </a:solidFill>
          <a:ln w="12700">
            <a:solidFill>
              <a:srgbClr val="4CAF50"/>
            </a:solidFill>
            <a:prstDash val="solid"/>
          </a:ln>
        </p:spPr>
        <p:txBody>
          <a:bodyPr/>
          <a:lstStyle/>
          <a:p>
            <a:endParaRPr lang="en-US"/>
          </a:p>
        </p:txBody>
      </p:sp>
      <p:sp>
        <p:nvSpPr>
          <p:cNvPr id="10" name="Shape 8"/>
          <p:cNvSpPr/>
          <p:nvPr/>
        </p:nvSpPr>
        <p:spPr>
          <a:xfrm>
            <a:off x="274320" y="2514600"/>
            <a:ext cx="91440" cy="1097280"/>
          </a:xfrm>
          <a:prstGeom prst="rect">
            <a:avLst/>
          </a:prstGeom>
          <a:solidFill>
            <a:srgbClr val="4CAF50"/>
          </a:solidFill>
          <a:ln w="12700">
            <a:solidFill>
              <a:srgbClr val="4CAF50"/>
            </a:solidFill>
            <a:prstDash val="solid"/>
          </a:ln>
        </p:spPr>
        <p:txBody>
          <a:bodyPr/>
          <a:lstStyle/>
          <a:p>
            <a:endParaRPr lang="en-US"/>
          </a:p>
        </p:txBody>
      </p:sp>
      <p:sp>
        <p:nvSpPr>
          <p:cNvPr id="11" name="Text 9"/>
          <p:cNvSpPr/>
          <p:nvPr/>
        </p:nvSpPr>
        <p:spPr>
          <a:xfrm>
            <a:off x="475488" y="2560320"/>
            <a:ext cx="3840480" cy="274320"/>
          </a:xfrm>
          <a:prstGeom prst="rect">
            <a:avLst/>
          </a:prstGeom>
          <a:noFill/>
          <a:ln/>
        </p:spPr>
        <p:txBody>
          <a:bodyPr wrap="square" lIns="0" tIns="0" rIns="0" bIns="0" rtlCol="0" anchor="ctr"/>
          <a:lstStyle/>
          <a:p>
            <a:pPr marL="0" indent="0">
              <a:buNone/>
            </a:pPr>
            <a:r>
              <a:rPr lang="en-US" sz="1200" b="1" dirty="0">
                <a:solidFill>
                  <a:srgbClr val="1A4731"/>
                </a:solidFill>
                <a:latin typeface="Calibri" pitchFamily="34" charset="0"/>
                <a:ea typeface="Calibri" pitchFamily="34" charset="-122"/>
                <a:cs typeface="Calibri" pitchFamily="34" charset="-120"/>
              </a:rPr>
              <a:t>Strong Password Policy</a:t>
            </a:r>
            <a:endParaRPr lang="en-US" sz="1200" dirty="0"/>
          </a:p>
        </p:txBody>
      </p:sp>
      <p:sp>
        <p:nvSpPr>
          <p:cNvPr id="12" name="Text 10"/>
          <p:cNvSpPr/>
          <p:nvPr/>
        </p:nvSpPr>
        <p:spPr>
          <a:xfrm>
            <a:off x="475488" y="2862072"/>
            <a:ext cx="3840480" cy="713232"/>
          </a:xfrm>
          <a:prstGeom prst="rect">
            <a:avLst/>
          </a:prstGeom>
          <a:noFill/>
          <a:ln/>
        </p:spPr>
        <p:txBody>
          <a:bodyPr wrap="square" lIns="0" tIns="0" rIns="0" bIns="0" rtlCol="0" anchor="t"/>
          <a:lstStyle/>
          <a:p>
            <a:pPr marL="0" indent="0">
              <a:buNone/>
            </a:pPr>
            <a:r>
              <a:rPr lang="en-US" sz="1000" dirty="0">
                <a:solidFill>
                  <a:srgbClr val="1C2B1E"/>
                </a:solidFill>
                <a:latin typeface="Calibri" pitchFamily="34" charset="0"/>
                <a:ea typeface="Calibri" pitchFamily="34" charset="-122"/>
                <a:cs typeface="Calibri" pitchFamily="34" charset="-120"/>
              </a:rPr>
              <a:t>All staff accounts must use strong, unique passwords and multi-factor authentication (MFA). This dramatically reduces the risk of someone gaining unauthorised access.</a:t>
            </a:r>
            <a:endParaRPr lang="en-US" sz="1000" dirty="0"/>
          </a:p>
        </p:txBody>
      </p:sp>
      <p:sp>
        <p:nvSpPr>
          <p:cNvPr id="13" name="Shape 11"/>
          <p:cNvSpPr/>
          <p:nvPr/>
        </p:nvSpPr>
        <p:spPr>
          <a:xfrm>
            <a:off x="274320" y="3749040"/>
            <a:ext cx="4114800" cy="1097280"/>
          </a:xfrm>
          <a:prstGeom prst="rect">
            <a:avLst/>
          </a:prstGeom>
          <a:solidFill>
            <a:srgbClr val="E8F5E9"/>
          </a:solidFill>
          <a:ln w="12700">
            <a:solidFill>
              <a:srgbClr val="4CAF50"/>
            </a:solidFill>
            <a:prstDash val="solid"/>
          </a:ln>
        </p:spPr>
        <p:txBody>
          <a:bodyPr/>
          <a:lstStyle/>
          <a:p>
            <a:endParaRPr lang="en-US"/>
          </a:p>
        </p:txBody>
      </p:sp>
      <p:sp>
        <p:nvSpPr>
          <p:cNvPr id="14" name="Shape 12"/>
          <p:cNvSpPr/>
          <p:nvPr/>
        </p:nvSpPr>
        <p:spPr>
          <a:xfrm>
            <a:off x="274320" y="3749040"/>
            <a:ext cx="91440" cy="1097280"/>
          </a:xfrm>
          <a:prstGeom prst="rect">
            <a:avLst/>
          </a:prstGeom>
          <a:solidFill>
            <a:srgbClr val="4CAF50"/>
          </a:solidFill>
          <a:ln w="12700">
            <a:solidFill>
              <a:srgbClr val="4CAF50"/>
            </a:solidFill>
            <a:prstDash val="solid"/>
          </a:ln>
        </p:spPr>
        <p:txBody>
          <a:bodyPr/>
          <a:lstStyle/>
          <a:p>
            <a:endParaRPr lang="en-US"/>
          </a:p>
        </p:txBody>
      </p:sp>
      <p:sp>
        <p:nvSpPr>
          <p:cNvPr id="15" name="Text 13"/>
          <p:cNvSpPr/>
          <p:nvPr/>
        </p:nvSpPr>
        <p:spPr>
          <a:xfrm>
            <a:off x="475488" y="3794760"/>
            <a:ext cx="3840480" cy="274320"/>
          </a:xfrm>
          <a:prstGeom prst="rect">
            <a:avLst/>
          </a:prstGeom>
          <a:noFill/>
          <a:ln/>
        </p:spPr>
        <p:txBody>
          <a:bodyPr wrap="square" lIns="0" tIns="0" rIns="0" bIns="0" rtlCol="0" anchor="ctr"/>
          <a:lstStyle/>
          <a:p>
            <a:pPr marL="0" indent="0">
              <a:buNone/>
            </a:pPr>
            <a:r>
              <a:rPr lang="en-US" sz="1200" b="1" dirty="0">
                <a:solidFill>
                  <a:srgbClr val="1A4731"/>
                </a:solidFill>
                <a:latin typeface="Calibri" pitchFamily="34" charset="0"/>
                <a:ea typeface="Calibri" pitchFamily="34" charset="-122"/>
                <a:cs typeface="Calibri" pitchFamily="34" charset="-120"/>
              </a:rPr>
              <a:t>Regular Software Updates</a:t>
            </a:r>
            <a:endParaRPr lang="en-US" sz="1200" dirty="0"/>
          </a:p>
        </p:txBody>
      </p:sp>
      <p:sp>
        <p:nvSpPr>
          <p:cNvPr id="16" name="Text 14"/>
          <p:cNvSpPr/>
          <p:nvPr/>
        </p:nvSpPr>
        <p:spPr>
          <a:xfrm>
            <a:off x="475488" y="4096512"/>
            <a:ext cx="3840480" cy="713232"/>
          </a:xfrm>
          <a:prstGeom prst="rect">
            <a:avLst/>
          </a:prstGeom>
          <a:noFill/>
          <a:ln/>
        </p:spPr>
        <p:txBody>
          <a:bodyPr wrap="square" lIns="0" tIns="0" rIns="0" bIns="0" rtlCol="0" anchor="t"/>
          <a:lstStyle/>
          <a:p>
            <a:pPr marL="0" indent="0">
              <a:buNone/>
            </a:pPr>
            <a:r>
              <a:rPr lang="en-US" sz="1000" dirty="0">
                <a:solidFill>
                  <a:srgbClr val="1C2B1E"/>
                </a:solidFill>
                <a:latin typeface="Calibri" pitchFamily="34" charset="0"/>
                <a:ea typeface="Calibri" pitchFamily="34" charset="-122"/>
                <a:cs typeface="Calibri" pitchFamily="34" charset="-120"/>
              </a:rPr>
              <a:t>Keeping the website CMS (e.g. WordPress), plugins, and hosting software up to date closes known security vulnerabilities. Outdated software is one of the main ways hackers get in.</a:t>
            </a:r>
            <a:endParaRPr lang="en-US" sz="1000" dirty="0"/>
          </a:p>
        </p:txBody>
      </p:sp>
      <p:sp>
        <p:nvSpPr>
          <p:cNvPr id="17" name="Shape 15"/>
          <p:cNvSpPr/>
          <p:nvPr/>
        </p:nvSpPr>
        <p:spPr>
          <a:xfrm>
            <a:off x="4754880" y="1280160"/>
            <a:ext cx="4114800" cy="1097280"/>
          </a:xfrm>
          <a:prstGeom prst="rect">
            <a:avLst/>
          </a:prstGeom>
          <a:solidFill>
            <a:srgbClr val="FFF8E1"/>
          </a:solidFill>
          <a:ln w="12700">
            <a:solidFill>
              <a:srgbClr val="F9A825"/>
            </a:solidFill>
            <a:prstDash val="solid"/>
          </a:ln>
        </p:spPr>
        <p:txBody>
          <a:bodyPr/>
          <a:lstStyle/>
          <a:p>
            <a:endParaRPr lang="en-US"/>
          </a:p>
        </p:txBody>
      </p:sp>
      <p:sp>
        <p:nvSpPr>
          <p:cNvPr id="18" name="Shape 16"/>
          <p:cNvSpPr/>
          <p:nvPr/>
        </p:nvSpPr>
        <p:spPr>
          <a:xfrm>
            <a:off x="4754880" y="1280160"/>
            <a:ext cx="91440" cy="1097280"/>
          </a:xfrm>
          <a:prstGeom prst="rect">
            <a:avLst/>
          </a:prstGeom>
          <a:solidFill>
            <a:srgbClr val="F9A825"/>
          </a:solidFill>
          <a:ln w="12700">
            <a:solidFill>
              <a:srgbClr val="F9A825"/>
            </a:solidFill>
            <a:prstDash val="solid"/>
          </a:ln>
        </p:spPr>
        <p:txBody>
          <a:bodyPr/>
          <a:lstStyle/>
          <a:p>
            <a:endParaRPr lang="en-US"/>
          </a:p>
        </p:txBody>
      </p:sp>
      <p:sp>
        <p:nvSpPr>
          <p:cNvPr id="19" name="Text 17"/>
          <p:cNvSpPr/>
          <p:nvPr/>
        </p:nvSpPr>
        <p:spPr>
          <a:xfrm>
            <a:off x="4956048" y="1325880"/>
            <a:ext cx="3840480" cy="274320"/>
          </a:xfrm>
          <a:prstGeom prst="rect">
            <a:avLst/>
          </a:prstGeom>
          <a:noFill/>
          <a:ln/>
        </p:spPr>
        <p:txBody>
          <a:bodyPr wrap="square" lIns="0" tIns="0" rIns="0" bIns="0" rtlCol="0" anchor="ctr"/>
          <a:lstStyle/>
          <a:p>
            <a:pPr marL="0" indent="0">
              <a:buNone/>
            </a:pPr>
            <a:r>
              <a:rPr lang="en-US" sz="1200" b="1" dirty="0">
                <a:solidFill>
                  <a:srgbClr val="7B5800"/>
                </a:solidFill>
                <a:latin typeface="Calibri" pitchFamily="34" charset="0"/>
                <a:ea typeface="Calibri" pitchFamily="34" charset="-122"/>
                <a:cs typeface="Calibri" pitchFamily="34" charset="-120"/>
              </a:rPr>
              <a:t>Firewall &amp; DDoS Protection</a:t>
            </a:r>
            <a:endParaRPr lang="en-US" sz="1200" dirty="0"/>
          </a:p>
        </p:txBody>
      </p:sp>
      <p:sp>
        <p:nvSpPr>
          <p:cNvPr id="20" name="Text 18"/>
          <p:cNvSpPr/>
          <p:nvPr/>
        </p:nvSpPr>
        <p:spPr>
          <a:xfrm>
            <a:off x="4956048" y="1627632"/>
            <a:ext cx="3840480" cy="713232"/>
          </a:xfrm>
          <a:prstGeom prst="rect">
            <a:avLst/>
          </a:prstGeom>
          <a:noFill/>
          <a:ln/>
        </p:spPr>
        <p:txBody>
          <a:bodyPr wrap="square" lIns="0" tIns="0" rIns="0" bIns="0" rtlCol="0" anchor="t"/>
          <a:lstStyle/>
          <a:p>
            <a:pPr marL="0" indent="0">
              <a:buNone/>
            </a:pPr>
            <a:r>
              <a:rPr lang="en-US" sz="1000" dirty="0">
                <a:solidFill>
                  <a:srgbClr val="1C2B1E"/>
                </a:solidFill>
                <a:latin typeface="Calibri" pitchFamily="34" charset="0"/>
                <a:ea typeface="Calibri" pitchFamily="34" charset="-122"/>
                <a:cs typeface="Calibri" pitchFamily="34" charset="-120"/>
              </a:rPr>
              <a:t>A Web Application Firewall (WAF) – such as Cloudflare – filters out malicious traffic before it reaches the website. This prevents DDoS attacks that could take the site down.</a:t>
            </a:r>
            <a:endParaRPr lang="en-US" sz="1000" dirty="0"/>
          </a:p>
        </p:txBody>
      </p:sp>
      <p:sp>
        <p:nvSpPr>
          <p:cNvPr id="21" name="Shape 19"/>
          <p:cNvSpPr/>
          <p:nvPr/>
        </p:nvSpPr>
        <p:spPr>
          <a:xfrm>
            <a:off x="4754880" y="2514600"/>
            <a:ext cx="4114800" cy="1097280"/>
          </a:xfrm>
          <a:prstGeom prst="rect">
            <a:avLst/>
          </a:prstGeom>
          <a:solidFill>
            <a:srgbClr val="FFF8E1"/>
          </a:solidFill>
          <a:ln w="12700">
            <a:solidFill>
              <a:srgbClr val="F9A825"/>
            </a:solidFill>
            <a:prstDash val="solid"/>
          </a:ln>
        </p:spPr>
        <p:txBody>
          <a:bodyPr/>
          <a:lstStyle/>
          <a:p>
            <a:endParaRPr lang="en-US"/>
          </a:p>
        </p:txBody>
      </p:sp>
      <p:sp>
        <p:nvSpPr>
          <p:cNvPr id="22" name="Shape 20"/>
          <p:cNvSpPr/>
          <p:nvPr/>
        </p:nvSpPr>
        <p:spPr>
          <a:xfrm>
            <a:off x="4754880" y="2514600"/>
            <a:ext cx="91440" cy="1097280"/>
          </a:xfrm>
          <a:prstGeom prst="rect">
            <a:avLst/>
          </a:prstGeom>
          <a:solidFill>
            <a:srgbClr val="F9A825"/>
          </a:solidFill>
          <a:ln w="12700">
            <a:solidFill>
              <a:srgbClr val="F9A825"/>
            </a:solidFill>
            <a:prstDash val="solid"/>
          </a:ln>
        </p:spPr>
        <p:txBody>
          <a:bodyPr/>
          <a:lstStyle/>
          <a:p>
            <a:endParaRPr lang="en-US"/>
          </a:p>
        </p:txBody>
      </p:sp>
      <p:sp>
        <p:nvSpPr>
          <p:cNvPr id="23" name="Text 21"/>
          <p:cNvSpPr/>
          <p:nvPr/>
        </p:nvSpPr>
        <p:spPr>
          <a:xfrm>
            <a:off x="4956048" y="2560320"/>
            <a:ext cx="3840480" cy="274320"/>
          </a:xfrm>
          <a:prstGeom prst="rect">
            <a:avLst/>
          </a:prstGeom>
          <a:noFill/>
          <a:ln/>
        </p:spPr>
        <p:txBody>
          <a:bodyPr wrap="square" lIns="0" tIns="0" rIns="0" bIns="0" rtlCol="0" anchor="ctr"/>
          <a:lstStyle/>
          <a:p>
            <a:pPr marL="0" indent="0">
              <a:buNone/>
            </a:pPr>
            <a:r>
              <a:rPr lang="en-US" sz="1200" b="1" dirty="0">
                <a:solidFill>
                  <a:srgbClr val="7B5800"/>
                </a:solidFill>
                <a:latin typeface="Calibri" pitchFamily="34" charset="0"/>
                <a:ea typeface="Calibri" pitchFamily="34" charset="-122"/>
                <a:cs typeface="Calibri" pitchFamily="34" charset="-120"/>
              </a:rPr>
              <a:t>GDPR &amp; Data Privacy</a:t>
            </a:r>
            <a:endParaRPr lang="en-US" sz="1200" dirty="0"/>
          </a:p>
        </p:txBody>
      </p:sp>
      <p:sp>
        <p:nvSpPr>
          <p:cNvPr id="24" name="Text 22"/>
          <p:cNvSpPr/>
          <p:nvPr/>
        </p:nvSpPr>
        <p:spPr>
          <a:xfrm>
            <a:off x="4956048" y="2862072"/>
            <a:ext cx="3840480" cy="713232"/>
          </a:xfrm>
          <a:prstGeom prst="rect">
            <a:avLst/>
          </a:prstGeom>
          <a:noFill/>
          <a:ln/>
        </p:spPr>
        <p:txBody>
          <a:bodyPr wrap="square" lIns="0" tIns="0" rIns="0" bIns="0" rtlCol="0" anchor="t"/>
          <a:lstStyle/>
          <a:p>
            <a:pPr marL="0" indent="0">
              <a:buNone/>
            </a:pPr>
            <a:r>
              <a:rPr lang="en-US" sz="1000" dirty="0">
                <a:solidFill>
                  <a:srgbClr val="1C2B1E"/>
                </a:solidFill>
                <a:latin typeface="Calibri" pitchFamily="34" charset="0"/>
                <a:ea typeface="Calibri" pitchFamily="34" charset="-122"/>
                <a:cs typeface="Calibri" pitchFamily="34" charset="-120"/>
              </a:rPr>
              <a:t>Urban Green Café must comply with GDPR. This means being transparent about what customer data we collect, why we collect it, and giving customers the option to opt out or delete their data.</a:t>
            </a:r>
            <a:endParaRPr lang="en-US" sz="1000" dirty="0"/>
          </a:p>
        </p:txBody>
      </p:sp>
      <p:sp>
        <p:nvSpPr>
          <p:cNvPr id="25" name="Shape 23"/>
          <p:cNvSpPr/>
          <p:nvPr/>
        </p:nvSpPr>
        <p:spPr>
          <a:xfrm>
            <a:off x="4754880" y="3749040"/>
            <a:ext cx="4114800" cy="1097280"/>
          </a:xfrm>
          <a:prstGeom prst="rect">
            <a:avLst/>
          </a:prstGeom>
          <a:solidFill>
            <a:srgbClr val="FFF8E1"/>
          </a:solidFill>
          <a:ln w="12700">
            <a:solidFill>
              <a:srgbClr val="F9A825"/>
            </a:solidFill>
            <a:prstDash val="solid"/>
          </a:ln>
        </p:spPr>
        <p:txBody>
          <a:bodyPr/>
          <a:lstStyle/>
          <a:p>
            <a:endParaRPr lang="en-US"/>
          </a:p>
        </p:txBody>
      </p:sp>
      <p:sp>
        <p:nvSpPr>
          <p:cNvPr id="26" name="Shape 24"/>
          <p:cNvSpPr/>
          <p:nvPr/>
        </p:nvSpPr>
        <p:spPr>
          <a:xfrm>
            <a:off x="4754880" y="3749040"/>
            <a:ext cx="91440" cy="1097280"/>
          </a:xfrm>
          <a:prstGeom prst="rect">
            <a:avLst/>
          </a:prstGeom>
          <a:solidFill>
            <a:srgbClr val="F9A825"/>
          </a:solidFill>
          <a:ln w="12700">
            <a:solidFill>
              <a:srgbClr val="F9A825"/>
            </a:solidFill>
            <a:prstDash val="solid"/>
          </a:ln>
        </p:spPr>
        <p:txBody>
          <a:bodyPr/>
          <a:lstStyle/>
          <a:p>
            <a:endParaRPr lang="en-US"/>
          </a:p>
        </p:txBody>
      </p:sp>
      <p:sp>
        <p:nvSpPr>
          <p:cNvPr id="27" name="Text 25"/>
          <p:cNvSpPr/>
          <p:nvPr/>
        </p:nvSpPr>
        <p:spPr>
          <a:xfrm>
            <a:off x="4956048" y="3794760"/>
            <a:ext cx="3840480" cy="274320"/>
          </a:xfrm>
          <a:prstGeom prst="rect">
            <a:avLst/>
          </a:prstGeom>
          <a:noFill/>
          <a:ln/>
        </p:spPr>
        <p:txBody>
          <a:bodyPr wrap="square" lIns="0" tIns="0" rIns="0" bIns="0" rtlCol="0" anchor="ctr"/>
          <a:lstStyle/>
          <a:p>
            <a:pPr marL="0" indent="0">
              <a:buNone/>
            </a:pPr>
            <a:r>
              <a:rPr lang="en-US" sz="1200" b="1" dirty="0">
                <a:solidFill>
                  <a:srgbClr val="7B5800"/>
                </a:solidFill>
                <a:latin typeface="Calibri" pitchFamily="34" charset="0"/>
                <a:ea typeface="Calibri" pitchFamily="34" charset="-122"/>
                <a:cs typeface="Calibri" pitchFamily="34" charset="-120"/>
              </a:rPr>
              <a:t>Regular Backups</a:t>
            </a:r>
            <a:endParaRPr lang="en-US" sz="1200" dirty="0"/>
          </a:p>
        </p:txBody>
      </p:sp>
      <p:sp>
        <p:nvSpPr>
          <p:cNvPr id="28" name="Text 26"/>
          <p:cNvSpPr/>
          <p:nvPr/>
        </p:nvSpPr>
        <p:spPr>
          <a:xfrm>
            <a:off x="4956048" y="4096512"/>
            <a:ext cx="3840480" cy="713232"/>
          </a:xfrm>
          <a:prstGeom prst="rect">
            <a:avLst/>
          </a:prstGeom>
          <a:noFill/>
          <a:ln/>
        </p:spPr>
        <p:txBody>
          <a:bodyPr wrap="square" lIns="0" tIns="0" rIns="0" bIns="0" rtlCol="0" anchor="t"/>
          <a:lstStyle/>
          <a:p>
            <a:pPr marL="0" indent="0">
              <a:buNone/>
            </a:pPr>
            <a:r>
              <a:rPr lang="en-US" sz="1000" dirty="0">
                <a:solidFill>
                  <a:srgbClr val="1C2B1E"/>
                </a:solidFill>
                <a:latin typeface="Calibri" pitchFamily="34" charset="0"/>
                <a:ea typeface="Calibri" pitchFamily="34" charset="-122"/>
                <a:cs typeface="Calibri" pitchFamily="34" charset="-120"/>
              </a:rPr>
              <a:t>Automated daily backups ensure that if anything goes wrong – a hack, an accidental deletion – we can restore the website quickly. Backups should be stored securely off-site (cloud).</a:t>
            </a:r>
            <a:endParaRPr lang="en-US" sz="1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1A4731"/>
        </a:solidFill>
        <a:effectLst/>
      </p:bgPr>
    </p:bg>
    <p:spTree>
      <p:nvGrpSpPr>
        <p:cNvPr id="1" name=""/>
        <p:cNvGrpSpPr/>
        <p:nvPr/>
      </p:nvGrpSpPr>
      <p:grpSpPr>
        <a:xfrm>
          <a:off x="0" y="0"/>
          <a:ext cx="0" cy="0"/>
          <a:chOff x="0" y="0"/>
          <a:chExt cx="0" cy="0"/>
        </a:xfrm>
      </p:grpSpPr>
      <p:sp>
        <p:nvSpPr>
          <p:cNvPr id="2" name="Shape 0"/>
          <p:cNvSpPr/>
          <p:nvPr/>
        </p:nvSpPr>
        <p:spPr>
          <a:xfrm>
            <a:off x="6858000" y="-457200"/>
            <a:ext cx="3200400" cy="3200400"/>
          </a:xfrm>
          <a:prstGeom prst="ellipse">
            <a:avLst/>
          </a:prstGeom>
          <a:solidFill>
            <a:srgbClr val="2C7A4B">
              <a:alpha val="60000"/>
            </a:srgbClr>
          </a:solidFill>
          <a:ln w="12700">
            <a:solidFill>
              <a:srgbClr val="2C7A4B">
                <a:alpha val="60000"/>
              </a:srgbClr>
            </a:solidFill>
            <a:prstDash val="solid"/>
          </a:ln>
        </p:spPr>
        <p:txBody>
          <a:bodyPr/>
          <a:lstStyle/>
          <a:p>
            <a:endParaRPr lang="en-US"/>
          </a:p>
        </p:txBody>
      </p:sp>
      <p:sp>
        <p:nvSpPr>
          <p:cNvPr id="3" name="Shape 1"/>
          <p:cNvSpPr/>
          <p:nvPr/>
        </p:nvSpPr>
        <p:spPr>
          <a:xfrm>
            <a:off x="-914400" y="3200400"/>
            <a:ext cx="2743200" cy="2743200"/>
          </a:xfrm>
          <a:prstGeom prst="ellipse">
            <a:avLst/>
          </a:prstGeom>
          <a:solidFill>
            <a:srgbClr val="4CAF50">
              <a:alpha val="40000"/>
            </a:srgbClr>
          </a:solidFill>
          <a:ln w="12700">
            <a:solidFill>
              <a:srgbClr val="4CAF50">
                <a:alpha val="40000"/>
              </a:srgbClr>
            </a:solidFill>
            <a:prstDash val="solid"/>
          </a:ln>
        </p:spPr>
        <p:txBody>
          <a:bodyPr/>
          <a:lstStyle/>
          <a:p>
            <a:endParaRPr lang="en-US"/>
          </a:p>
        </p:txBody>
      </p:sp>
      <p:sp>
        <p:nvSpPr>
          <p:cNvPr id="4" name="Text 2"/>
          <p:cNvSpPr/>
          <p:nvPr/>
        </p:nvSpPr>
        <p:spPr>
          <a:xfrm>
            <a:off x="457200" y="365760"/>
            <a:ext cx="8229600" cy="594360"/>
          </a:xfrm>
          <a:prstGeom prst="rect">
            <a:avLst/>
          </a:prstGeom>
          <a:noFill/>
          <a:ln/>
        </p:spPr>
        <p:txBody>
          <a:bodyPr wrap="square" lIns="0" tIns="0" rIns="0" bIns="0" rtlCol="0" anchor="ctr"/>
          <a:lstStyle/>
          <a:p>
            <a:pPr marL="0" indent="0" algn="ctr">
              <a:buNone/>
            </a:pPr>
            <a:r>
              <a:rPr lang="en-US" sz="2800" b="1" dirty="0">
                <a:solidFill>
                  <a:srgbClr val="FFFFFF"/>
                </a:solidFill>
                <a:latin typeface="Georgia" pitchFamily="34" charset="0"/>
                <a:ea typeface="Georgia" pitchFamily="34" charset="-122"/>
                <a:cs typeface="Georgia" pitchFamily="34" charset="-120"/>
              </a:rPr>
              <a:t>Conclusion &amp; Summary</a:t>
            </a:r>
            <a:endParaRPr lang="en-US" sz="2800" dirty="0"/>
          </a:p>
        </p:txBody>
      </p:sp>
      <p:sp>
        <p:nvSpPr>
          <p:cNvPr id="5" name="Shape 3"/>
          <p:cNvSpPr/>
          <p:nvPr/>
        </p:nvSpPr>
        <p:spPr>
          <a:xfrm>
            <a:off x="365760" y="1143000"/>
            <a:ext cx="4114800" cy="1234440"/>
          </a:xfrm>
          <a:prstGeom prst="rect">
            <a:avLst/>
          </a:prstGeom>
          <a:solidFill>
            <a:srgbClr val="2C7A4B">
              <a:alpha val="80000"/>
            </a:srgbClr>
          </a:solidFill>
          <a:ln w="12700">
            <a:solidFill>
              <a:srgbClr val="4CAF50"/>
            </a:solidFill>
            <a:prstDash val="solid"/>
          </a:ln>
        </p:spPr>
        <p:txBody>
          <a:bodyPr/>
          <a:lstStyle/>
          <a:p>
            <a:endParaRPr lang="en-US"/>
          </a:p>
        </p:txBody>
      </p:sp>
      <p:sp>
        <p:nvSpPr>
          <p:cNvPr id="6" name="Text 4"/>
          <p:cNvSpPr/>
          <p:nvPr/>
        </p:nvSpPr>
        <p:spPr>
          <a:xfrm>
            <a:off x="457200" y="1234440"/>
            <a:ext cx="3931920" cy="274320"/>
          </a:xfrm>
          <a:prstGeom prst="rect">
            <a:avLst/>
          </a:prstGeom>
          <a:noFill/>
          <a:ln/>
        </p:spPr>
        <p:txBody>
          <a:bodyPr wrap="square" lIns="0" tIns="0" rIns="0" bIns="0" rtlCol="0" anchor="ctr"/>
          <a:lstStyle/>
          <a:p>
            <a:pPr marL="0" indent="0">
              <a:buNone/>
            </a:pPr>
            <a:r>
              <a:rPr lang="en-US" sz="1300" b="1" dirty="0">
                <a:solidFill>
                  <a:srgbClr val="F9A825"/>
                </a:solidFill>
                <a:latin typeface="Calibri" pitchFamily="34" charset="0"/>
                <a:ea typeface="Calibri" pitchFamily="34" charset="-122"/>
                <a:cs typeface="Calibri" pitchFamily="34" charset="-120"/>
              </a:rPr>
              <a:t>Brand Identity</a:t>
            </a:r>
            <a:endParaRPr lang="en-US" sz="1300" dirty="0"/>
          </a:p>
        </p:txBody>
      </p:sp>
      <p:sp>
        <p:nvSpPr>
          <p:cNvPr id="7" name="Text 5"/>
          <p:cNvSpPr/>
          <p:nvPr/>
        </p:nvSpPr>
        <p:spPr>
          <a:xfrm>
            <a:off x="457200" y="1554480"/>
            <a:ext cx="3931920" cy="749808"/>
          </a:xfrm>
          <a:prstGeom prst="rect">
            <a:avLst/>
          </a:prstGeom>
          <a:noFill/>
          <a:ln/>
        </p:spPr>
        <p:txBody>
          <a:bodyPr wrap="square" lIns="0" tIns="0" rIns="0" bIns="0" rtlCol="0" anchor="t"/>
          <a:lstStyle/>
          <a:p>
            <a:pPr marL="0" indent="0">
              <a:buNone/>
            </a:pPr>
            <a:r>
              <a:rPr lang="en-US" sz="1050" dirty="0">
                <a:solidFill>
                  <a:srgbClr val="D4EDDA"/>
                </a:solidFill>
                <a:latin typeface="Calibri" pitchFamily="34" charset="0"/>
                <a:ea typeface="Calibri" pitchFamily="34" charset="-122"/>
                <a:cs typeface="Calibri" pitchFamily="34" charset="-120"/>
              </a:rPr>
              <a:t>A strong, eco-inspired logo and authentic brand story that speaks to health-conscious, community-focused customers aged 20–45.</a:t>
            </a:r>
            <a:endParaRPr lang="en-US" sz="1050" dirty="0"/>
          </a:p>
        </p:txBody>
      </p:sp>
      <p:sp>
        <p:nvSpPr>
          <p:cNvPr id="8" name="Shape 6"/>
          <p:cNvSpPr/>
          <p:nvPr/>
        </p:nvSpPr>
        <p:spPr>
          <a:xfrm>
            <a:off x="365760" y="2560320"/>
            <a:ext cx="4114800" cy="1234440"/>
          </a:xfrm>
          <a:prstGeom prst="rect">
            <a:avLst/>
          </a:prstGeom>
          <a:solidFill>
            <a:srgbClr val="2C7A4B">
              <a:alpha val="80000"/>
            </a:srgbClr>
          </a:solidFill>
          <a:ln w="12700">
            <a:solidFill>
              <a:srgbClr val="4CAF50"/>
            </a:solidFill>
            <a:prstDash val="solid"/>
          </a:ln>
        </p:spPr>
        <p:txBody>
          <a:bodyPr/>
          <a:lstStyle/>
          <a:p>
            <a:endParaRPr lang="en-US"/>
          </a:p>
        </p:txBody>
      </p:sp>
      <p:sp>
        <p:nvSpPr>
          <p:cNvPr id="9" name="Text 7"/>
          <p:cNvSpPr/>
          <p:nvPr/>
        </p:nvSpPr>
        <p:spPr>
          <a:xfrm>
            <a:off x="457200" y="2651760"/>
            <a:ext cx="3931920" cy="274320"/>
          </a:xfrm>
          <a:prstGeom prst="rect">
            <a:avLst/>
          </a:prstGeom>
          <a:noFill/>
          <a:ln/>
        </p:spPr>
        <p:txBody>
          <a:bodyPr wrap="square" lIns="0" tIns="0" rIns="0" bIns="0" rtlCol="0" anchor="ctr"/>
          <a:lstStyle/>
          <a:p>
            <a:pPr marL="0" indent="0">
              <a:buNone/>
            </a:pPr>
            <a:r>
              <a:rPr lang="en-US" sz="1300" b="1" dirty="0">
                <a:solidFill>
                  <a:srgbClr val="F9A825"/>
                </a:solidFill>
                <a:latin typeface="Calibri" pitchFamily="34" charset="0"/>
                <a:ea typeface="Calibri" pitchFamily="34" charset="-122"/>
                <a:cs typeface="Calibri" pitchFamily="34" charset="-120"/>
              </a:rPr>
              <a:t>Marketing Strategy</a:t>
            </a:r>
            <a:endParaRPr lang="en-US" sz="1300" dirty="0"/>
          </a:p>
        </p:txBody>
      </p:sp>
      <p:sp>
        <p:nvSpPr>
          <p:cNvPr id="10" name="Text 8"/>
          <p:cNvSpPr/>
          <p:nvPr/>
        </p:nvSpPr>
        <p:spPr>
          <a:xfrm>
            <a:off x="457200" y="2971800"/>
            <a:ext cx="3931920" cy="749808"/>
          </a:xfrm>
          <a:prstGeom prst="rect">
            <a:avLst/>
          </a:prstGeom>
          <a:noFill/>
          <a:ln/>
        </p:spPr>
        <p:txBody>
          <a:bodyPr wrap="square" lIns="0" tIns="0" rIns="0" bIns="0" rtlCol="0" anchor="t"/>
          <a:lstStyle/>
          <a:p>
            <a:pPr marL="0" indent="0">
              <a:buNone/>
            </a:pPr>
            <a:r>
              <a:rPr lang="en-US" sz="1050" dirty="0">
                <a:solidFill>
                  <a:srgbClr val="D4EDDA"/>
                </a:solidFill>
                <a:latin typeface="Calibri" pitchFamily="34" charset="0"/>
                <a:ea typeface="Calibri" pitchFamily="34" charset="-122"/>
                <a:cs typeface="Calibri" pitchFamily="34" charset="-120"/>
              </a:rPr>
              <a:t>A multi-channel approach using Instagram, Pinterest and TikTok alongside SEO and content marketing to grow our online presence.</a:t>
            </a:r>
            <a:endParaRPr lang="en-US" sz="1050" dirty="0"/>
          </a:p>
        </p:txBody>
      </p:sp>
      <p:sp>
        <p:nvSpPr>
          <p:cNvPr id="11" name="Shape 9"/>
          <p:cNvSpPr/>
          <p:nvPr/>
        </p:nvSpPr>
        <p:spPr>
          <a:xfrm>
            <a:off x="4846320" y="1143000"/>
            <a:ext cx="4114800" cy="1234440"/>
          </a:xfrm>
          <a:prstGeom prst="rect">
            <a:avLst/>
          </a:prstGeom>
          <a:solidFill>
            <a:srgbClr val="2C7A4B">
              <a:alpha val="80000"/>
            </a:srgbClr>
          </a:solidFill>
          <a:ln w="12700">
            <a:solidFill>
              <a:srgbClr val="4CAF50"/>
            </a:solidFill>
            <a:prstDash val="solid"/>
          </a:ln>
        </p:spPr>
        <p:txBody>
          <a:bodyPr/>
          <a:lstStyle/>
          <a:p>
            <a:endParaRPr lang="en-US"/>
          </a:p>
        </p:txBody>
      </p:sp>
      <p:sp>
        <p:nvSpPr>
          <p:cNvPr id="12" name="Text 10"/>
          <p:cNvSpPr/>
          <p:nvPr/>
        </p:nvSpPr>
        <p:spPr>
          <a:xfrm>
            <a:off x="4937760" y="1234440"/>
            <a:ext cx="3931920" cy="274320"/>
          </a:xfrm>
          <a:prstGeom prst="rect">
            <a:avLst/>
          </a:prstGeom>
          <a:noFill/>
          <a:ln/>
        </p:spPr>
        <p:txBody>
          <a:bodyPr wrap="square" lIns="0" tIns="0" rIns="0" bIns="0" rtlCol="0" anchor="ctr"/>
          <a:lstStyle/>
          <a:p>
            <a:pPr marL="0" indent="0">
              <a:buNone/>
            </a:pPr>
            <a:r>
              <a:rPr lang="en-US" sz="1300" b="1" dirty="0">
                <a:solidFill>
                  <a:srgbClr val="F9A825"/>
                </a:solidFill>
                <a:latin typeface="Calibri" pitchFamily="34" charset="0"/>
                <a:ea typeface="Calibri" pitchFamily="34" charset="-122"/>
                <a:cs typeface="Calibri" pitchFamily="34" charset="-120"/>
              </a:rPr>
              <a:t>Cloud Computing</a:t>
            </a:r>
            <a:endParaRPr lang="en-US" sz="1300" dirty="0"/>
          </a:p>
        </p:txBody>
      </p:sp>
      <p:sp>
        <p:nvSpPr>
          <p:cNvPr id="13" name="Text 11"/>
          <p:cNvSpPr/>
          <p:nvPr/>
        </p:nvSpPr>
        <p:spPr>
          <a:xfrm>
            <a:off x="4937760" y="1554480"/>
            <a:ext cx="3931920" cy="749808"/>
          </a:xfrm>
          <a:prstGeom prst="rect">
            <a:avLst/>
          </a:prstGeom>
          <a:noFill/>
          <a:ln/>
        </p:spPr>
        <p:txBody>
          <a:bodyPr wrap="square" lIns="0" tIns="0" rIns="0" bIns="0" rtlCol="0" anchor="t"/>
          <a:lstStyle/>
          <a:p>
            <a:pPr marL="0" indent="0">
              <a:buNone/>
            </a:pPr>
            <a:r>
              <a:rPr lang="en-US" sz="1050" dirty="0">
                <a:solidFill>
                  <a:srgbClr val="D4EDDA"/>
                </a:solidFill>
                <a:latin typeface="Calibri" pitchFamily="34" charset="0"/>
                <a:ea typeface="Calibri" pitchFamily="34" charset="-122"/>
                <a:cs typeface="Calibri" pitchFamily="34" charset="-120"/>
              </a:rPr>
              <a:t>Cloud tools will power everything from website hosting to ordering systems, giving us flexibility, reliability and scalability.</a:t>
            </a:r>
            <a:endParaRPr lang="en-US" sz="1050" dirty="0"/>
          </a:p>
        </p:txBody>
      </p:sp>
      <p:sp>
        <p:nvSpPr>
          <p:cNvPr id="14" name="Shape 12"/>
          <p:cNvSpPr/>
          <p:nvPr/>
        </p:nvSpPr>
        <p:spPr>
          <a:xfrm>
            <a:off x="4846320" y="2560320"/>
            <a:ext cx="4114800" cy="1234440"/>
          </a:xfrm>
          <a:prstGeom prst="rect">
            <a:avLst/>
          </a:prstGeom>
          <a:solidFill>
            <a:srgbClr val="2C7A4B">
              <a:alpha val="80000"/>
            </a:srgbClr>
          </a:solidFill>
          <a:ln w="12700">
            <a:solidFill>
              <a:srgbClr val="4CAF50"/>
            </a:solidFill>
            <a:prstDash val="solid"/>
          </a:ln>
        </p:spPr>
        <p:txBody>
          <a:bodyPr/>
          <a:lstStyle/>
          <a:p>
            <a:endParaRPr lang="en-US"/>
          </a:p>
        </p:txBody>
      </p:sp>
      <p:sp>
        <p:nvSpPr>
          <p:cNvPr id="15" name="Text 13"/>
          <p:cNvSpPr/>
          <p:nvPr/>
        </p:nvSpPr>
        <p:spPr>
          <a:xfrm>
            <a:off x="4937760" y="2651760"/>
            <a:ext cx="3931920" cy="274320"/>
          </a:xfrm>
          <a:prstGeom prst="rect">
            <a:avLst/>
          </a:prstGeom>
          <a:noFill/>
          <a:ln/>
        </p:spPr>
        <p:txBody>
          <a:bodyPr wrap="square" lIns="0" tIns="0" rIns="0" bIns="0" rtlCol="0" anchor="ctr"/>
          <a:lstStyle/>
          <a:p>
            <a:pPr marL="0" indent="0">
              <a:buNone/>
            </a:pPr>
            <a:r>
              <a:rPr lang="en-US" sz="1300" b="1" dirty="0">
                <a:solidFill>
                  <a:srgbClr val="F9A825"/>
                </a:solidFill>
                <a:latin typeface="Calibri" pitchFamily="34" charset="0"/>
                <a:ea typeface="Calibri" pitchFamily="34" charset="-122"/>
                <a:cs typeface="Calibri" pitchFamily="34" charset="-120"/>
              </a:rPr>
              <a:t>Security</a:t>
            </a:r>
            <a:endParaRPr lang="en-US" sz="1300" dirty="0"/>
          </a:p>
        </p:txBody>
      </p:sp>
      <p:sp>
        <p:nvSpPr>
          <p:cNvPr id="16" name="Text 14"/>
          <p:cNvSpPr/>
          <p:nvPr/>
        </p:nvSpPr>
        <p:spPr>
          <a:xfrm>
            <a:off x="4937760" y="2971800"/>
            <a:ext cx="3931920" cy="749808"/>
          </a:xfrm>
          <a:prstGeom prst="rect">
            <a:avLst/>
          </a:prstGeom>
          <a:noFill/>
          <a:ln/>
        </p:spPr>
        <p:txBody>
          <a:bodyPr wrap="square" lIns="0" tIns="0" rIns="0" bIns="0" rtlCol="0" anchor="t"/>
          <a:lstStyle/>
          <a:p>
            <a:pPr marL="0" indent="0">
              <a:buNone/>
            </a:pPr>
            <a:r>
              <a:rPr lang="en-US" sz="1050" dirty="0">
                <a:solidFill>
                  <a:srgbClr val="D4EDDA"/>
                </a:solidFill>
                <a:latin typeface="Calibri" pitchFamily="34" charset="0"/>
                <a:ea typeface="Calibri" pitchFamily="34" charset="-122"/>
                <a:cs typeface="Calibri" pitchFamily="34" charset="-120"/>
              </a:rPr>
              <a:t>HTTPS, firewalls, regular updates and GDPR compliance will keep our customers' data safe and build trust in our brand.</a:t>
            </a:r>
            <a:endParaRPr lang="en-US" sz="1050" dirty="0"/>
          </a:p>
        </p:txBody>
      </p:sp>
      <p:sp>
        <p:nvSpPr>
          <p:cNvPr id="17" name="Shape 15"/>
          <p:cNvSpPr/>
          <p:nvPr/>
        </p:nvSpPr>
        <p:spPr>
          <a:xfrm>
            <a:off x="365760" y="4160520"/>
            <a:ext cx="8412480" cy="685800"/>
          </a:xfrm>
          <a:prstGeom prst="rect">
            <a:avLst/>
          </a:prstGeom>
          <a:solidFill>
            <a:srgbClr val="F9A825"/>
          </a:solidFill>
          <a:ln w="12700">
            <a:solidFill>
              <a:srgbClr val="F9A825"/>
            </a:solidFill>
            <a:prstDash val="solid"/>
          </a:ln>
        </p:spPr>
        <p:txBody>
          <a:bodyPr/>
          <a:lstStyle/>
          <a:p>
            <a:endParaRPr lang="en-US"/>
          </a:p>
        </p:txBody>
      </p:sp>
      <p:sp>
        <p:nvSpPr>
          <p:cNvPr id="18" name="Text 16"/>
          <p:cNvSpPr/>
          <p:nvPr/>
        </p:nvSpPr>
        <p:spPr>
          <a:xfrm>
            <a:off x="457200" y="4160520"/>
            <a:ext cx="8229600" cy="685800"/>
          </a:xfrm>
          <a:prstGeom prst="rect">
            <a:avLst/>
          </a:prstGeom>
          <a:noFill/>
          <a:ln/>
        </p:spPr>
        <p:txBody>
          <a:bodyPr wrap="square" lIns="0" tIns="0" rIns="0" bIns="0" rtlCol="0" anchor="ctr"/>
          <a:lstStyle/>
          <a:p>
            <a:pPr marL="0" indent="0" algn="ctr">
              <a:buNone/>
            </a:pPr>
            <a:r>
              <a:rPr lang="en-US" sz="1200" i="1" dirty="0">
                <a:solidFill>
                  <a:srgbClr val="1A4731"/>
                </a:solidFill>
                <a:latin typeface="Georgia" pitchFamily="34" charset="0"/>
                <a:ea typeface="Georgia" pitchFamily="34" charset="-122"/>
                <a:cs typeface="Georgia" pitchFamily="34" charset="-120"/>
              </a:rPr>
              <a:t>Urban Green Café is more than a business – it's a vision for a healthier, greener, more connected community. Thank you!</a:t>
            </a:r>
            <a:endParaRPr lang="en-US" sz="1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1109</Words>
  <Application>Microsoft Office PowerPoint</Application>
  <PresentationFormat>On-screen Show (16:9)</PresentationFormat>
  <Paragraphs>136</Paragraphs>
  <Slides>9</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Arial</vt:lpstr>
      <vt:lpstr>Calibri</vt:lpstr>
      <vt:lpstr>Georgia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Urban Green Café – Online Presence Plan</dc:title>
  <dc:subject>PptxGenJS Presentation</dc:subject>
  <dc:creator>Stefania Mioara Ionescu</dc:creator>
  <cp:lastModifiedBy>Stefania Ionescu</cp:lastModifiedBy>
  <cp:revision>3</cp:revision>
  <dcterms:created xsi:type="dcterms:W3CDTF">2026-04-19T08:25:56Z</dcterms:created>
  <dcterms:modified xsi:type="dcterms:W3CDTF">2026-04-20T06:29:20Z</dcterms:modified>
</cp:coreProperties>
</file>