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1"/>
  </p:sldMasterIdLst>
  <p:notesMasterIdLst>
    <p:notesMasterId r:id="rId29"/>
  </p:notesMasterIdLst>
  <p:handoutMasterIdLst>
    <p:handoutMasterId r:id="rId30"/>
  </p:handoutMasterIdLst>
  <p:sldIdLst>
    <p:sldId id="278" r:id="rId2"/>
    <p:sldId id="324" r:id="rId3"/>
    <p:sldId id="282" r:id="rId4"/>
    <p:sldId id="266" r:id="rId5"/>
    <p:sldId id="317" r:id="rId6"/>
    <p:sldId id="314" r:id="rId7"/>
    <p:sldId id="315" r:id="rId8"/>
    <p:sldId id="316" r:id="rId9"/>
    <p:sldId id="274" r:id="rId10"/>
    <p:sldId id="313" r:id="rId11"/>
    <p:sldId id="289" r:id="rId12"/>
    <p:sldId id="306" r:id="rId13"/>
    <p:sldId id="305" r:id="rId14"/>
    <p:sldId id="307" r:id="rId15"/>
    <p:sldId id="321" r:id="rId16"/>
    <p:sldId id="311" r:id="rId17"/>
    <p:sldId id="312" r:id="rId18"/>
    <p:sldId id="322" r:id="rId19"/>
    <p:sldId id="303" r:id="rId20"/>
    <p:sldId id="318" r:id="rId21"/>
    <p:sldId id="320" r:id="rId22"/>
    <p:sldId id="319" r:id="rId23"/>
    <p:sldId id="323" r:id="rId24"/>
    <p:sldId id="292" r:id="rId25"/>
    <p:sldId id="291" r:id="rId26"/>
    <p:sldId id="293" r:id="rId27"/>
    <p:sldId id="294" r:id="rId28"/>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5545" autoAdjust="0"/>
  </p:normalViewPr>
  <p:slideViewPr>
    <p:cSldViewPr>
      <p:cViewPr varScale="1">
        <p:scale>
          <a:sx n="75" d="100"/>
          <a:sy n="75" d="100"/>
        </p:scale>
        <p:origin x="2634" y="72"/>
      </p:cViewPr>
      <p:guideLst>
        <p:guide orient="horz" pos="2160"/>
        <p:guide pos="2880"/>
      </p:guideLst>
    </p:cSldViewPr>
  </p:slideViewPr>
  <p:notesTextViewPr>
    <p:cViewPr>
      <p:scale>
        <a:sx n="1" d="1"/>
        <a:sy n="1" d="1"/>
      </p:scale>
      <p:origin x="0" y="0"/>
    </p:cViewPr>
  </p:notesTextViewPr>
  <p:sorterViewPr>
    <p:cViewPr varScale="1">
      <p:scale>
        <a:sx n="1" d="1"/>
        <a:sy n="1" d="1"/>
      </p:scale>
      <p:origin x="0" y="-190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8250" y="0"/>
            <a:ext cx="2889250" cy="488950"/>
          </a:xfrm>
          <a:prstGeom prst="rect">
            <a:avLst/>
          </a:prstGeom>
        </p:spPr>
        <p:txBody>
          <a:bodyPr vert="horz" lIns="91440" tIns="45720" rIns="91440" bIns="45720" rtlCol="0"/>
          <a:lstStyle>
            <a:lvl1pPr algn="r">
              <a:defRPr sz="1200"/>
            </a:lvl1pPr>
          </a:lstStyle>
          <a:p>
            <a:fld id="{B5656C19-21FC-4538-BBBE-5B55A4F47161}" type="datetimeFigureOut">
              <a:rPr lang="en-GB" smtClean="0"/>
              <a:t>13/02/2020</a:t>
            </a:fld>
            <a:endParaRPr lang="en-GB"/>
          </a:p>
        </p:txBody>
      </p:sp>
      <p:sp>
        <p:nvSpPr>
          <p:cNvPr id="4" name="Footer Placeholder 3"/>
          <p:cNvSpPr>
            <a:spLocks noGrp="1"/>
          </p:cNvSpPr>
          <p:nvPr>
            <p:ph type="ftr" sz="quarter" idx="2"/>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8250" y="9264650"/>
            <a:ext cx="2889250" cy="488950"/>
          </a:xfrm>
          <a:prstGeom prst="rect">
            <a:avLst/>
          </a:prstGeom>
        </p:spPr>
        <p:txBody>
          <a:bodyPr vert="horz" lIns="91440" tIns="45720" rIns="91440" bIns="45720" rtlCol="0" anchor="b"/>
          <a:lstStyle>
            <a:lvl1pPr algn="r">
              <a:defRPr sz="1200"/>
            </a:lvl1pPr>
          </a:lstStyle>
          <a:p>
            <a:fld id="{183BB7C3-7158-4DEE-9E93-7CDAC5383D4D}" type="slidenum">
              <a:rPr lang="en-GB" smtClean="0"/>
              <a:t>‹#›</a:t>
            </a:fld>
            <a:endParaRPr lang="en-GB"/>
          </a:p>
        </p:txBody>
      </p:sp>
    </p:spTree>
    <p:extLst>
      <p:ext uri="{BB962C8B-B14F-4D97-AF65-F5344CB8AC3E}">
        <p14:creationId xmlns:p14="http://schemas.microsoft.com/office/powerpoint/2010/main" val="163735757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78BFC98-80BF-493D-9DC3-8101EE046BA5}"/>
              </a:ext>
            </a:extLst>
          </p:cNvPr>
          <p:cNvSpPr>
            <a:spLocks noGrp="1"/>
          </p:cNvSpPr>
          <p:nvPr>
            <p:ph type="hdr" sz="quarter"/>
          </p:nvPr>
        </p:nvSpPr>
        <p:spPr>
          <a:xfrm>
            <a:off x="0" y="0"/>
            <a:ext cx="2889938" cy="48768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a:extLst>
              <a:ext uri="{FF2B5EF4-FFF2-40B4-BE49-F238E27FC236}">
                <a16:creationId xmlns:a16="http://schemas.microsoft.com/office/drawing/2014/main" id="{0D1E9561-9144-44DE-9A75-5396FFFB6920}"/>
              </a:ext>
            </a:extLst>
          </p:cNvPr>
          <p:cNvSpPr>
            <a:spLocks noGrp="1"/>
          </p:cNvSpPr>
          <p:nvPr>
            <p:ph type="dt" idx="1"/>
          </p:nvPr>
        </p:nvSpPr>
        <p:spPr>
          <a:xfrm>
            <a:off x="3777607" y="0"/>
            <a:ext cx="2889938" cy="48768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9F88AE95-30A0-4662-89A1-186CD9599AFC}" type="datetimeFigureOut">
              <a:rPr lang="en-GB"/>
              <a:pPr>
                <a:defRPr/>
              </a:pPr>
              <a:t>13/02/2020</a:t>
            </a:fld>
            <a:endParaRPr lang="en-GB"/>
          </a:p>
        </p:txBody>
      </p:sp>
      <p:sp>
        <p:nvSpPr>
          <p:cNvPr id="4" name="Slide Image Placeholder 3">
            <a:extLst>
              <a:ext uri="{FF2B5EF4-FFF2-40B4-BE49-F238E27FC236}">
                <a16:creationId xmlns:a16="http://schemas.microsoft.com/office/drawing/2014/main" id="{AF016995-0EC6-4E00-97E6-EA8208D649A5}"/>
              </a:ext>
            </a:extLst>
          </p:cNvPr>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51FBF491-DF37-4C9B-8685-6C6FE6C4BD4B}"/>
              </a:ext>
            </a:extLst>
          </p:cNvPr>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78291DFD-781C-4008-BE42-4E5CE838C5D0}"/>
              </a:ext>
            </a:extLst>
          </p:cNvPr>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a:extLst>
              <a:ext uri="{FF2B5EF4-FFF2-40B4-BE49-F238E27FC236}">
                <a16:creationId xmlns:a16="http://schemas.microsoft.com/office/drawing/2014/main" id="{0730F3FB-10F1-4061-8729-3F48DAA03CE9}"/>
              </a:ext>
            </a:extLst>
          </p:cNvPr>
          <p:cNvSpPr>
            <a:spLocks noGrp="1"/>
          </p:cNvSpPr>
          <p:nvPr>
            <p:ph type="sldNum" sz="quarter" idx="5"/>
          </p:nvPr>
        </p:nvSpPr>
        <p:spPr>
          <a:xfrm>
            <a:off x="3777607" y="9264227"/>
            <a:ext cx="2889938" cy="48768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panose="020F0502020204030204" pitchFamily="34" charset="0"/>
              </a:defRPr>
            </a:lvl1pPr>
          </a:lstStyle>
          <a:p>
            <a:fld id="{C6643B26-F7A6-4DBA-BFB2-D33BE6CA4821}"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a:t>
            </a:fld>
            <a:endParaRPr lang="en-GB" altLang="en-US"/>
          </a:p>
        </p:txBody>
      </p:sp>
    </p:spTree>
    <p:extLst>
      <p:ext uri="{BB962C8B-B14F-4D97-AF65-F5344CB8AC3E}">
        <p14:creationId xmlns:p14="http://schemas.microsoft.com/office/powerpoint/2010/main" val="29251443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2</a:t>
            </a:fld>
            <a:endParaRPr lang="en-GB" altLang="en-US"/>
          </a:p>
        </p:txBody>
      </p:sp>
    </p:spTree>
    <p:extLst>
      <p:ext uri="{BB962C8B-B14F-4D97-AF65-F5344CB8AC3E}">
        <p14:creationId xmlns:p14="http://schemas.microsoft.com/office/powerpoint/2010/main" val="36319828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Holbeche</a:t>
            </a:r>
            <a:r>
              <a:rPr lang="en-GB" dirty="0"/>
              <a:t>, L. (2005). </a:t>
            </a:r>
            <a:r>
              <a:rPr lang="en-GB" i="1" dirty="0"/>
              <a:t>High Performance organization: creating dynamic stability and sustainable success</a:t>
            </a:r>
            <a:r>
              <a:rPr lang="en-GB" dirty="0"/>
              <a:t>. London: Routledge. </a:t>
            </a:r>
          </a:p>
        </p:txBody>
      </p:sp>
      <p:sp>
        <p:nvSpPr>
          <p:cNvPr id="4" name="Slide Number Placeholder 3"/>
          <p:cNvSpPr>
            <a:spLocks noGrp="1"/>
          </p:cNvSpPr>
          <p:nvPr>
            <p:ph type="sldNum" sz="quarter" idx="5"/>
          </p:nvPr>
        </p:nvSpPr>
        <p:spPr/>
        <p:txBody>
          <a:bodyPr/>
          <a:lstStyle/>
          <a:p>
            <a:fld id="{C6643B26-F7A6-4DBA-BFB2-D33BE6CA4821}" type="slidenum">
              <a:rPr lang="en-GB" altLang="en-US" smtClean="0"/>
              <a:pPr/>
              <a:t>3</a:t>
            </a:fld>
            <a:endParaRPr lang="en-GB" altLang="en-US"/>
          </a:p>
        </p:txBody>
      </p:sp>
    </p:spTree>
    <p:extLst>
      <p:ext uri="{BB962C8B-B14F-4D97-AF65-F5344CB8AC3E}">
        <p14:creationId xmlns:p14="http://schemas.microsoft.com/office/powerpoint/2010/main" val="17291534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4</a:t>
            </a:fld>
            <a:endParaRPr lang="en-GB" altLang="en-US"/>
          </a:p>
        </p:txBody>
      </p:sp>
    </p:spTree>
    <p:extLst>
      <p:ext uri="{BB962C8B-B14F-4D97-AF65-F5344CB8AC3E}">
        <p14:creationId xmlns:p14="http://schemas.microsoft.com/office/powerpoint/2010/main" val="11192862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5</a:t>
            </a:fld>
            <a:endParaRPr lang="en-GB" altLang="en-US"/>
          </a:p>
        </p:txBody>
      </p:sp>
    </p:spTree>
    <p:extLst>
      <p:ext uri="{BB962C8B-B14F-4D97-AF65-F5344CB8AC3E}">
        <p14:creationId xmlns:p14="http://schemas.microsoft.com/office/powerpoint/2010/main" val="39876919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a:ln/>
        </p:spPr>
      </p:sp>
      <p:sp>
        <p:nvSpPr>
          <p:cNvPr id="57347" name="Notes Placeholder 2"/>
          <p:cNvSpPr>
            <a:spLocks noGrp="1"/>
          </p:cNvSpPr>
          <p:nvPr>
            <p:ph type="body" idx="1"/>
          </p:nvPr>
        </p:nvSpPr>
        <p:spPr>
          <a:noFill/>
          <a:ln/>
        </p:spPr>
        <p:txBody>
          <a:bodyPr/>
          <a:lstStyle/>
          <a:p>
            <a:pPr eaLnBrk="1" hangingPunct="1"/>
            <a:endParaRPr lang="en-US" dirty="0"/>
          </a:p>
        </p:txBody>
      </p:sp>
      <p:sp>
        <p:nvSpPr>
          <p:cNvPr id="57348" name="Slide Number Placeholder 3"/>
          <p:cNvSpPr>
            <a:spLocks noGrp="1"/>
          </p:cNvSpPr>
          <p:nvPr>
            <p:ph type="sldNum" sz="quarter" idx="5"/>
          </p:nvPr>
        </p:nvSpPr>
        <p:spPr>
          <a:noFill/>
        </p:spPr>
        <p:txBody>
          <a:bodyPr/>
          <a:lstStyle/>
          <a:p>
            <a:fld id="{58E9F019-E6E2-4B27-A6A1-C13E69FB7F75}" type="slidenum">
              <a:rPr lang="en-GB"/>
              <a:pPr/>
              <a:t>6</a:t>
            </a:fld>
            <a:endParaRPr lang="en-GB"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a:ln/>
        </p:spPr>
      </p:sp>
      <p:sp>
        <p:nvSpPr>
          <p:cNvPr id="59395" name="Notes Placeholder 2"/>
          <p:cNvSpPr>
            <a:spLocks noGrp="1"/>
          </p:cNvSpPr>
          <p:nvPr>
            <p:ph type="body" idx="1"/>
          </p:nvPr>
        </p:nvSpPr>
        <p:spPr>
          <a:noFill/>
          <a:ln/>
        </p:spPr>
        <p:txBody>
          <a:bodyPr/>
          <a:lstStyle/>
          <a:p>
            <a:pPr eaLnBrk="1" hangingPunct="1"/>
            <a:endParaRPr lang="en-US" dirty="0"/>
          </a:p>
        </p:txBody>
      </p:sp>
      <p:sp>
        <p:nvSpPr>
          <p:cNvPr id="59396" name="Slide Number Placeholder 3"/>
          <p:cNvSpPr>
            <a:spLocks noGrp="1"/>
          </p:cNvSpPr>
          <p:nvPr>
            <p:ph type="sldNum" sz="quarter" idx="5"/>
          </p:nvPr>
        </p:nvSpPr>
        <p:spPr>
          <a:noFill/>
        </p:spPr>
        <p:txBody>
          <a:bodyPr/>
          <a:lstStyle/>
          <a:p>
            <a:fld id="{B08CC182-AD05-4D97-8BC5-6AC5886263E8}" type="slidenum">
              <a:rPr lang="en-GB"/>
              <a:pPr/>
              <a:t>7</a:t>
            </a:fld>
            <a:endParaRPr lang="en-GB"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a:ln/>
        </p:spPr>
      </p:sp>
      <p:sp>
        <p:nvSpPr>
          <p:cNvPr id="60419" name="Notes Placeholder 2"/>
          <p:cNvSpPr>
            <a:spLocks noGrp="1"/>
          </p:cNvSpPr>
          <p:nvPr>
            <p:ph type="body" idx="1"/>
          </p:nvPr>
        </p:nvSpPr>
        <p:spPr>
          <a:noFill/>
          <a:ln/>
        </p:spPr>
        <p:txBody>
          <a:bodyPr/>
          <a:lstStyle/>
          <a:p>
            <a:pPr eaLnBrk="1" hangingPunct="1"/>
            <a:endParaRPr lang="en-US" dirty="0"/>
          </a:p>
        </p:txBody>
      </p:sp>
      <p:sp>
        <p:nvSpPr>
          <p:cNvPr id="60420" name="Slide Number Placeholder 3"/>
          <p:cNvSpPr>
            <a:spLocks noGrp="1"/>
          </p:cNvSpPr>
          <p:nvPr>
            <p:ph type="sldNum" sz="quarter" idx="5"/>
          </p:nvPr>
        </p:nvSpPr>
        <p:spPr>
          <a:noFill/>
        </p:spPr>
        <p:txBody>
          <a:bodyPr/>
          <a:lstStyle/>
          <a:p>
            <a:fld id="{102951A5-E9F6-4FA7-8FFB-36DBEA750D70}" type="slidenum">
              <a:rPr lang="en-GB"/>
              <a:pPr/>
              <a:t>8</a:t>
            </a:fld>
            <a:endParaRPr lang="en-GB"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a:ln/>
        </p:spPr>
      </p:sp>
      <p:sp>
        <p:nvSpPr>
          <p:cNvPr id="58371" name="Notes Placeholder 2"/>
          <p:cNvSpPr>
            <a:spLocks noGrp="1"/>
          </p:cNvSpPr>
          <p:nvPr>
            <p:ph type="body" idx="1"/>
          </p:nvPr>
        </p:nvSpPr>
        <p:spPr>
          <a:noFill/>
          <a:ln/>
        </p:spPr>
        <p:txBody>
          <a:bodyPr/>
          <a:lstStyle/>
          <a:p>
            <a:pPr eaLnBrk="1" hangingPunct="1"/>
            <a:endParaRPr lang="en-US" dirty="0"/>
          </a:p>
        </p:txBody>
      </p:sp>
      <p:sp>
        <p:nvSpPr>
          <p:cNvPr id="58372" name="Slide Number Placeholder 3"/>
          <p:cNvSpPr>
            <a:spLocks noGrp="1"/>
          </p:cNvSpPr>
          <p:nvPr>
            <p:ph type="sldNum" sz="quarter" idx="5"/>
          </p:nvPr>
        </p:nvSpPr>
        <p:spPr>
          <a:noFill/>
        </p:spPr>
        <p:txBody>
          <a:bodyPr/>
          <a:lstStyle/>
          <a:p>
            <a:fld id="{EACD120A-1BCA-49A0-A793-00823A4423B1}" type="slidenum">
              <a:rPr lang="en-GB"/>
              <a:pPr/>
              <a:t>9</a:t>
            </a:fld>
            <a:endParaRPr lang="en-GB"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10</a:t>
            </a:fld>
            <a:endParaRPr lang="en-GB" altLang="en-US"/>
          </a:p>
        </p:txBody>
      </p:sp>
    </p:spTree>
    <p:extLst>
      <p:ext uri="{BB962C8B-B14F-4D97-AF65-F5344CB8AC3E}">
        <p14:creationId xmlns:p14="http://schemas.microsoft.com/office/powerpoint/2010/main" val="34606941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11</a:t>
            </a:fld>
            <a:endParaRPr lang="en-GB" altLang="en-US"/>
          </a:p>
        </p:txBody>
      </p:sp>
    </p:spTree>
    <p:extLst>
      <p:ext uri="{BB962C8B-B14F-4D97-AF65-F5344CB8AC3E}">
        <p14:creationId xmlns:p14="http://schemas.microsoft.com/office/powerpoint/2010/main" val="12564079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12</a:t>
            </a:fld>
            <a:endParaRPr lang="en-GB" altLang="en-US"/>
          </a:p>
        </p:txBody>
      </p:sp>
    </p:spTree>
    <p:extLst>
      <p:ext uri="{BB962C8B-B14F-4D97-AF65-F5344CB8AC3E}">
        <p14:creationId xmlns:p14="http://schemas.microsoft.com/office/powerpoint/2010/main" val="16280007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13</a:t>
            </a:fld>
            <a:endParaRPr lang="en-GB" altLang="en-US"/>
          </a:p>
        </p:txBody>
      </p:sp>
    </p:spTree>
    <p:extLst>
      <p:ext uri="{BB962C8B-B14F-4D97-AF65-F5344CB8AC3E}">
        <p14:creationId xmlns:p14="http://schemas.microsoft.com/office/powerpoint/2010/main" val="22439593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14</a:t>
            </a:fld>
            <a:endParaRPr lang="en-GB" altLang="en-US"/>
          </a:p>
        </p:txBody>
      </p:sp>
    </p:spTree>
    <p:extLst>
      <p:ext uri="{BB962C8B-B14F-4D97-AF65-F5344CB8AC3E}">
        <p14:creationId xmlns:p14="http://schemas.microsoft.com/office/powerpoint/2010/main" val="20630219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Our values reflect what is important to us. They are a shorthand way of describing our individual motivations. Together with our beliefs, they are the causal factors that drive our decision-making.</a:t>
            </a:r>
          </a:p>
          <a:p>
            <a:r>
              <a:rPr lang="en-GB" dirty="0" smtClean="0"/>
              <a:t>Values can be positive or fear-based (limiting). For example, honesty, trust and accountability are positive values, whereas blame, revenge and manipulation are potentially limiting, or fear-based, values.</a:t>
            </a:r>
          </a:p>
          <a:p>
            <a:r>
              <a:rPr lang="en-GB" dirty="0" smtClean="0"/>
              <a:t>Personal mastery involves overcoming or eliminating our fear-based beliefs. When our beliefs or behaviours are out of alignment with what is really important to us - our values, we lack authenticity.</a:t>
            </a:r>
          </a:p>
          <a:p>
            <a:r>
              <a:rPr lang="en-GB" dirty="0" smtClean="0"/>
              <a:t>Every human being on the planet grows and develops within seven well defined areas. These areas are defined in the Barrett Seven Levels of Consciousness Model Each area focuses on a particular need that is common to all people. The level of growth and development of an individual depends on their ability to satisfy these needs.</a:t>
            </a:r>
          </a:p>
          <a:p>
            <a:r>
              <a:rPr lang="en-GB" dirty="0" smtClean="0"/>
              <a:t>At different times you may find that you focus more on some levels and less on others, in response to changing life conditions. It is important to understand that in terms of the seven areas higher is not better; for example it will be difficult for you to focus on helping others if you are having health and money problems.</a:t>
            </a:r>
          </a:p>
          <a:p>
            <a:endParaRPr lang="en-GB" dirty="0"/>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15</a:t>
            </a:fld>
            <a:endParaRPr lang="en-GB" altLang="en-US"/>
          </a:p>
        </p:txBody>
      </p:sp>
    </p:spTree>
    <p:extLst>
      <p:ext uri="{BB962C8B-B14F-4D97-AF65-F5344CB8AC3E}">
        <p14:creationId xmlns:p14="http://schemas.microsoft.com/office/powerpoint/2010/main" val="3076399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16</a:t>
            </a:fld>
            <a:endParaRPr lang="en-GB" altLang="en-US"/>
          </a:p>
        </p:txBody>
      </p:sp>
    </p:spTree>
    <p:extLst>
      <p:ext uri="{BB962C8B-B14F-4D97-AF65-F5344CB8AC3E}">
        <p14:creationId xmlns:p14="http://schemas.microsoft.com/office/powerpoint/2010/main" val="27593280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Link to Assignment</a:t>
            </a:r>
            <a:r>
              <a:rPr lang="en-GB" baseline="0" dirty="0" smtClean="0"/>
              <a:t> 2:</a:t>
            </a:r>
          </a:p>
          <a:p>
            <a:endParaRPr lang="en-GB" baseline="0" dirty="0" smtClean="0"/>
          </a:p>
          <a:p>
            <a:r>
              <a:rPr lang="en-GB" baseline="0" dirty="0" smtClean="0"/>
              <a:t>An analysis of the skills, knowledge and behaviour of an employee who is likely to perform well at the organisation, with reference to the organisation’s values. </a:t>
            </a:r>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17</a:t>
            </a:fld>
            <a:endParaRPr lang="en-GB" altLang="en-US"/>
          </a:p>
        </p:txBody>
      </p:sp>
    </p:spTree>
    <p:extLst>
      <p:ext uri="{BB962C8B-B14F-4D97-AF65-F5344CB8AC3E}">
        <p14:creationId xmlns:p14="http://schemas.microsoft.com/office/powerpoint/2010/main" val="22464945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18</a:t>
            </a:fld>
            <a:endParaRPr lang="en-GB" altLang="en-US"/>
          </a:p>
        </p:txBody>
      </p:sp>
    </p:spTree>
    <p:extLst>
      <p:ext uri="{BB962C8B-B14F-4D97-AF65-F5344CB8AC3E}">
        <p14:creationId xmlns:p14="http://schemas.microsoft.com/office/powerpoint/2010/main" val="25415235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19</a:t>
            </a:fld>
            <a:endParaRPr lang="en-GB" altLang="en-US"/>
          </a:p>
        </p:txBody>
      </p:sp>
    </p:spTree>
    <p:extLst>
      <p:ext uri="{BB962C8B-B14F-4D97-AF65-F5344CB8AC3E}">
        <p14:creationId xmlns:p14="http://schemas.microsoft.com/office/powerpoint/2010/main" val="110968148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20</a:t>
            </a:fld>
            <a:endParaRPr lang="en-GB" altLang="en-US"/>
          </a:p>
        </p:txBody>
      </p:sp>
    </p:spTree>
    <p:extLst>
      <p:ext uri="{BB962C8B-B14F-4D97-AF65-F5344CB8AC3E}">
        <p14:creationId xmlns:p14="http://schemas.microsoft.com/office/powerpoint/2010/main" val="315605424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Witches of Glum exercise.</a:t>
            </a:r>
            <a:r>
              <a:rPr lang="en-GB" baseline="0" dirty="0" smtClean="0"/>
              <a:t> </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21</a:t>
            </a:fld>
            <a:endParaRPr lang="en-GB" altLang="en-US"/>
          </a:p>
        </p:txBody>
      </p:sp>
    </p:spTree>
    <p:extLst>
      <p:ext uri="{BB962C8B-B14F-4D97-AF65-F5344CB8AC3E}">
        <p14:creationId xmlns:p14="http://schemas.microsoft.com/office/powerpoint/2010/main" val="425863340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22</a:t>
            </a:fld>
            <a:endParaRPr lang="en-GB" altLang="en-US"/>
          </a:p>
        </p:txBody>
      </p:sp>
    </p:spTree>
    <p:extLst>
      <p:ext uri="{BB962C8B-B14F-4D97-AF65-F5344CB8AC3E}">
        <p14:creationId xmlns:p14="http://schemas.microsoft.com/office/powerpoint/2010/main" val="238921684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WEF (2017)</a:t>
            </a:r>
          </a:p>
          <a:p>
            <a:endParaRPr lang="en-GB" dirty="0" smtClean="0"/>
          </a:p>
          <a:p>
            <a:r>
              <a:rPr lang="en-GB" dirty="0" smtClean="0"/>
              <a:t>When it comes to success, it’s easy to think that people blessed with brains are inevitably going to leave the rest of us in the dust. But new research from Stanford University will change your mind (and your attitude).</a:t>
            </a:r>
          </a:p>
          <a:p>
            <a:r>
              <a:rPr lang="en-GB" dirty="0" smtClean="0"/>
              <a:t>Psychologist Carol </a:t>
            </a:r>
            <a:r>
              <a:rPr lang="en-GB" dirty="0" err="1" smtClean="0"/>
              <a:t>Dweck</a:t>
            </a:r>
            <a:r>
              <a:rPr lang="en-GB" dirty="0" smtClean="0"/>
              <a:t> has spent her entire career studying attitude and performance, and her latest study shows that your attitude is a better predictor of your success than your IQ.</a:t>
            </a:r>
          </a:p>
          <a:p>
            <a:r>
              <a:rPr lang="en-GB" dirty="0" err="1" smtClean="0"/>
              <a:t>Dweck</a:t>
            </a:r>
            <a:r>
              <a:rPr lang="en-GB" dirty="0" smtClean="0"/>
              <a:t> found that people’s core attitudes fall into one of two categories: a fixed </a:t>
            </a:r>
            <a:r>
              <a:rPr lang="en-GB" dirty="0" err="1" smtClean="0"/>
              <a:t>mindset</a:t>
            </a:r>
            <a:r>
              <a:rPr lang="en-GB" dirty="0" smtClean="0"/>
              <a:t> or a growth </a:t>
            </a:r>
            <a:r>
              <a:rPr lang="en-GB" dirty="0" err="1" smtClean="0"/>
              <a:t>mindset</a:t>
            </a:r>
            <a:r>
              <a:rPr lang="en-GB" dirty="0" smtClean="0"/>
              <a:t>.</a:t>
            </a:r>
          </a:p>
          <a:p>
            <a:endParaRPr lang="en-GB" dirty="0" smtClean="0"/>
          </a:p>
          <a:p>
            <a:r>
              <a:rPr lang="en-GB" dirty="0" smtClean="0"/>
              <a:t>With a fixed </a:t>
            </a:r>
            <a:r>
              <a:rPr lang="en-GB" dirty="0" err="1" smtClean="0"/>
              <a:t>mindset</a:t>
            </a:r>
            <a:r>
              <a:rPr lang="en-GB" dirty="0" smtClean="0"/>
              <a:t>, you believe you are who you are and you cannot change. This creates problems when you’re challenged because anything that appears to be more than you can</a:t>
            </a:r>
          </a:p>
          <a:p>
            <a:r>
              <a:rPr lang="en-GB" dirty="0" smtClean="0"/>
              <a:t>People with a growth </a:t>
            </a:r>
            <a:r>
              <a:rPr lang="en-GB" dirty="0" err="1" smtClean="0"/>
              <a:t>mindset</a:t>
            </a:r>
            <a:r>
              <a:rPr lang="en-GB" dirty="0" smtClean="0"/>
              <a:t> believe that they can improve with effort. They outperform those with a fixed </a:t>
            </a:r>
            <a:r>
              <a:rPr lang="en-GB" dirty="0" err="1" smtClean="0"/>
              <a:t>mindset</a:t>
            </a:r>
            <a:r>
              <a:rPr lang="en-GB" dirty="0" smtClean="0"/>
              <a:t>, even when they have a lower IQ, because they embrace challenges, treating them as opportunities to learn something new.</a:t>
            </a:r>
          </a:p>
          <a:p>
            <a:endParaRPr lang="en-GB" dirty="0"/>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23</a:t>
            </a:fld>
            <a:endParaRPr lang="en-GB" altLang="en-US"/>
          </a:p>
        </p:txBody>
      </p:sp>
    </p:spTree>
    <p:extLst>
      <p:ext uri="{BB962C8B-B14F-4D97-AF65-F5344CB8AC3E}">
        <p14:creationId xmlns:p14="http://schemas.microsoft.com/office/powerpoint/2010/main" val="231734708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37160" indent="0" eaLnBrk="1" fontAlgn="auto" hangingPunct="1">
              <a:spcAft>
                <a:spcPts val="0"/>
              </a:spcAft>
              <a:buClr>
                <a:schemeClr val="tx1">
                  <a:shade val="95000"/>
                </a:schemeClr>
              </a:buClr>
              <a:buFont typeface="Wingdings 2"/>
              <a:buNone/>
              <a:defRPr/>
            </a:pPr>
            <a:r>
              <a:rPr lang="en-US" dirty="0" smtClean="0"/>
              <a:t>In some cases, personal and professional ethics may clash and cause a moral conflict. For example: </a:t>
            </a:r>
          </a:p>
          <a:p>
            <a:pPr marL="548640" indent="-411480" eaLnBrk="1" fontAlgn="auto" hangingPunct="1">
              <a:spcAft>
                <a:spcPts val="0"/>
              </a:spcAft>
              <a:buClr>
                <a:schemeClr val="tx1">
                  <a:shade val="95000"/>
                </a:schemeClr>
              </a:buClr>
              <a:buFont typeface="Wingdings 2"/>
              <a:buNone/>
              <a:defRPr/>
            </a:pPr>
            <a:r>
              <a:rPr lang="en-US" dirty="0" smtClean="0"/>
              <a:t>	</a:t>
            </a:r>
          </a:p>
          <a:p>
            <a:pPr marL="548640" indent="-411480" eaLnBrk="1" fontAlgn="auto" hangingPunct="1">
              <a:spcAft>
                <a:spcPts val="0"/>
              </a:spcAft>
              <a:buClr>
                <a:schemeClr val="tx1">
                  <a:shade val="95000"/>
                </a:schemeClr>
              </a:buClr>
              <a:buFont typeface="Wingdings 2"/>
              <a:buNone/>
              <a:defRPr/>
            </a:pPr>
            <a:r>
              <a:rPr lang="en-US" sz="1100" dirty="0" smtClean="0"/>
              <a:t>A police officer may personally believe that a law that he is required to enforce is wrong. However, under the Code of Conduct for the Police, he is required to obey all lawful and reasonable instructions to enforce that law.</a:t>
            </a:r>
          </a:p>
          <a:p>
            <a:pPr marL="548640" indent="-411480" eaLnBrk="1" fontAlgn="auto" hangingPunct="1">
              <a:spcAft>
                <a:spcPts val="0"/>
              </a:spcAft>
              <a:buClr>
                <a:schemeClr val="tx1">
                  <a:shade val="95000"/>
                </a:schemeClr>
              </a:buClr>
              <a:buFont typeface="Wingdings 2"/>
              <a:buNone/>
              <a:defRPr/>
            </a:pPr>
            <a:endParaRPr lang="en-US" dirty="0" smtClean="0"/>
          </a:p>
          <a:p>
            <a:pPr marL="137160" indent="0" eaLnBrk="1" fontAlgn="auto" hangingPunct="1">
              <a:spcAft>
                <a:spcPts val="0"/>
              </a:spcAft>
              <a:buClr>
                <a:schemeClr val="tx1">
                  <a:shade val="95000"/>
                </a:schemeClr>
              </a:buClr>
              <a:buFont typeface="Wingdings 2"/>
              <a:buNone/>
              <a:defRPr/>
            </a:pPr>
            <a:r>
              <a:rPr lang="en-US" dirty="0" smtClean="0"/>
              <a:t>More often than not people at work resolve moral conflicts by drawing a line between their professional and individual roles.</a:t>
            </a:r>
          </a:p>
          <a:p>
            <a:endParaRPr lang="en-GB" dirty="0"/>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24</a:t>
            </a:fld>
            <a:endParaRPr lang="en-GB" altLang="en-US"/>
          </a:p>
        </p:txBody>
      </p:sp>
    </p:spTree>
    <p:extLst>
      <p:ext uri="{BB962C8B-B14F-4D97-AF65-F5344CB8AC3E}">
        <p14:creationId xmlns:p14="http://schemas.microsoft.com/office/powerpoint/2010/main" val="190857387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25</a:t>
            </a:fld>
            <a:endParaRPr lang="en-GB" altLang="en-US"/>
          </a:p>
        </p:txBody>
      </p:sp>
    </p:spTree>
    <p:extLst>
      <p:ext uri="{BB962C8B-B14F-4D97-AF65-F5344CB8AC3E}">
        <p14:creationId xmlns:p14="http://schemas.microsoft.com/office/powerpoint/2010/main" val="39919423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37160" indent="0" eaLnBrk="1" fontAlgn="auto" hangingPunct="1">
              <a:spcAft>
                <a:spcPts val="0"/>
              </a:spcAft>
              <a:buClr>
                <a:schemeClr val="tx1">
                  <a:shade val="95000"/>
                </a:schemeClr>
              </a:buClr>
              <a:buFont typeface="Wingdings 2"/>
              <a:buNone/>
              <a:defRPr/>
            </a:pPr>
            <a:r>
              <a:rPr lang="en-US" dirty="0" smtClean="0"/>
              <a:t>Ethical principles underpin all professional codes of conduct. &amp; may differ depending on the profession; for example, medical practitioners will differ from those that relate to lawyers or real estate agents. </a:t>
            </a:r>
          </a:p>
          <a:p>
            <a:pPr marL="137160" indent="0" eaLnBrk="1" fontAlgn="auto" hangingPunct="1">
              <a:spcAft>
                <a:spcPts val="0"/>
              </a:spcAft>
              <a:buClr>
                <a:schemeClr val="tx1">
                  <a:shade val="95000"/>
                </a:schemeClr>
              </a:buClr>
              <a:buFont typeface="Wingdings 2"/>
              <a:buNone/>
              <a:defRPr/>
            </a:pPr>
            <a:r>
              <a:rPr lang="en-US" dirty="0" smtClean="0"/>
              <a:t>However, there are some universal ethical principles that apply across all professions, including: </a:t>
            </a:r>
          </a:p>
          <a:p>
            <a:pPr marL="548640" indent="-411480" eaLnBrk="1" fontAlgn="auto" hangingPunct="1">
              <a:spcAft>
                <a:spcPts val="0"/>
              </a:spcAft>
              <a:buClr>
                <a:schemeClr val="tx1">
                  <a:shade val="95000"/>
                </a:schemeClr>
              </a:buClr>
              <a:buFont typeface="Wingdings 2"/>
              <a:buNone/>
              <a:defRPr/>
            </a:pPr>
            <a:r>
              <a:rPr lang="en-US" dirty="0" smtClean="0"/>
              <a:t>• honesty </a:t>
            </a:r>
          </a:p>
          <a:p>
            <a:pPr marL="548640" indent="-411480" eaLnBrk="1" fontAlgn="auto" hangingPunct="1">
              <a:spcAft>
                <a:spcPts val="0"/>
              </a:spcAft>
              <a:buClr>
                <a:schemeClr val="tx1">
                  <a:shade val="95000"/>
                </a:schemeClr>
              </a:buClr>
              <a:buFont typeface="Wingdings 2"/>
              <a:buNone/>
              <a:defRPr/>
            </a:pPr>
            <a:r>
              <a:rPr lang="en-US" dirty="0" smtClean="0"/>
              <a:t>• trustworthiness </a:t>
            </a:r>
          </a:p>
          <a:p>
            <a:pPr marL="548640" indent="-411480" eaLnBrk="1" fontAlgn="auto" hangingPunct="1">
              <a:spcAft>
                <a:spcPts val="0"/>
              </a:spcAft>
              <a:buClr>
                <a:schemeClr val="tx1">
                  <a:shade val="95000"/>
                </a:schemeClr>
              </a:buClr>
              <a:buFont typeface="Wingdings 2"/>
              <a:buNone/>
              <a:defRPr/>
            </a:pPr>
            <a:r>
              <a:rPr lang="en-US" dirty="0" smtClean="0"/>
              <a:t>• loyalty </a:t>
            </a:r>
          </a:p>
          <a:p>
            <a:pPr marL="548640" indent="-411480" eaLnBrk="1" fontAlgn="auto" hangingPunct="1">
              <a:spcAft>
                <a:spcPts val="0"/>
              </a:spcAft>
              <a:buClr>
                <a:schemeClr val="tx1">
                  <a:shade val="95000"/>
                </a:schemeClr>
              </a:buClr>
              <a:buFont typeface="Wingdings 2"/>
              <a:buNone/>
              <a:defRPr/>
            </a:pPr>
            <a:r>
              <a:rPr lang="en-US" dirty="0" smtClean="0"/>
              <a:t>• respect for others </a:t>
            </a:r>
          </a:p>
          <a:p>
            <a:pPr marL="548640" indent="-411480" eaLnBrk="1" fontAlgn="auto" hangingPunct="1">
              <a:spcAft>
                <a:spcPts val="0"/>
              </a:spcAft>
              <a:buClr>
                <a:schemeClr val="tx1">
                  <a:shade val="95000"/>
                </a:schemeClr>
              </a:buClr>
              <a:buFont typeface="Wingdings 2"/>
              <a:buNone/>
              <a:defRPr/>
            </a:pPr>
            <a:r>
              <a:rPr lang="en-US" dirty="0" smtClean="0"/>
              <a:t>• adherence to the law </a:t>
            </a:r>
          </a:p>
          <a:p>
            <a:pPr marL="548640" indent="-411480" eaLnBrk="1" fontAlgn="auto" hangingPunct="1">
              <a:spcAft>
                <a:spcPts val="0"/>
              </a:spcAft>
              <a:buClr>
                <a:schemeClr val="tx1">
                  <a:shade val="95000"/>
                </a:schemeClr>
              </a:buClr>
              <a:buFont typeface="Wingdings 2"/>
              <a:buNone/>
              <a:defRPr/>
            </a:pPr>
            <a:r>
              <a:rPr lang="en-US" dirty="0" smtClean="0"/>
              <a:t>• doing good and avoiding harm to others </a:t>
            </a:r>
          </a:p>
          <a:p>
            <a:pPr marL="548640" indent="-411480" eaLnBrk="1" fontAlgn="auto" hangingPunct="1">
              <a:spcAft>
                <a:spcPts val="0"/>
              </a:spcAft>
              <a:buClr>
                <a:schemeClr val="tx1">
                  <a:shade val="95000"/>
                </a:schemeClr>
              </a:buClr>
              <a:buFont typeface="Wingdings 2"/>
              <a:buNone/>
              <a:defRPr/>
            </a:pPr>
            <a:r>
              <a:rPr lang="en-US" dirty="0" smtClean="0"/>
              <a:t>• accountability. </a:t>
            </a:r>
          </a:p>
          <a:p>
            <a:endParaRPr lang="en-GB" dirty="0"/>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26</a:t>
            </a:fld>
            <a:endParaRPr lang="en-GB" altLang="en-US"/>
          </a:p>
        </p:txBody>
      </p:sp>
    </p:spTree>
    <p:extLst>
      <p:ext uri="{BB962C8B-B14F-4D97-AF65-F5344CB8AC3E}">
        <p14:creationId xmlns:p14="http://schemas.microsoft.com/office/powerpoint/2010/main" val="334834619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37160" indent="0" eaLnBrk="1" fontAlgn="auto" hangingPunct="1">
              <a:spcAft>
                <a:spcPts val="0"/>
              </a:spcAft>
              <a:buClr>
                <a:schemeClr val="tx1">
                  <a:shade val="95000"/>
                </a:schemeClr>
              </a:buClr>
              <a:buFont typeface="Wingdings 2"/>
              <a:buNone/>
              <a:defRPr/>
            </a:pPr>
            <a:r>
              <a:rPr lang="en-US" sz="1200" dirty="0" smtClean="0">
                <a:solidFill>
                  <a:schemeClr val="bg1"/>
                </a:solidFill>
              </a:rPr>
              <a:t>Professional codes of conduct provide benefits to: </a:t>
            </a:r>
          </a:p>
          <a:p>
            <a:pPr marL="548640" indent="-411480" eaLnBrk="1" fontAlgn="auto" hangingPunct="1">
              <a:spcAft>
                <a:spcPts val="0"/>
              </a:spcAft>
              <a:buClr>
                <a:schemeClr val="tx1">
                  <a:shade val="95000"/>
                </a:schemeClr>
              </a:buClr>
              <a:buFont typeface="Wingdings 2"/>
              <a:buNone/>
              <a:defRPr/>
            </a:pPr>
            <a:r>
              <a:rPr lang="en-US" sz="1200" dirty="0" smtClean="0">
                <a:solidFill>
                  <a:schemeClr val="bg1"/>
                </a:solidFill>
              </a:rPr>
              <a:t>• build public confidence in the profession’s trustworthiness </a:t>
            </a:r>
          </a:p>
          <a:p>
            <a:pPr marL="548640" indent="-411480" eaLnBrk="1" fontAlgn="auto" hangingPunct="1">
              <a:spcAft>
                <a:spcPts val="0"/>
              </a:spcAft>
              <a:buClr>
                <a:schemeClr val="tx1">
                  <a:shade val="95000"/>
                </a:schemeClr>
              </a:buClr>
              <a:buFont typeface="Wingdings 2"/>
              <a:buNone/>
              <a:defRPr/>
            </a:pPr>
            <a:r>
              <a:rPr lang="en-US" sz="1200" dirty="0" smtClean="0">
                <a:solidFill>
                  <a:schemeClr val="bg1"/>
                </a:solidFill>
              </a:rPr>
              <a:t>• clients can get transparency and certainty about how their affairs will be handled </a:t>
            </a:r>
          </a:p>
          <a:p>
            <a:pPr marL="548640" indent="-411480" eaLnBrk="1" fontAlgn="auto" hangingPunct="1">
              <a:spcAft>
                <a:spcPts val="0"/>
              </a:spcAft>
              <a:buClr>
                <a:schemeClr val="tx1">
                  <a:shade val="95000"/>
                </a:schemeClr>
              </a:buClr>
              <a:buFont typeface="Wingdings 2"/>
              <a:buNone/>
              <a:defRPr/>
            </a:pPr>
            <a:r>
              <a:rPr lang="en-US" sz="1200" dirty="0" smtClean="0">
                <a:solidFill>
                  <a:schemeClr val="bg1"/>
                </a:solidFill>
              </a:rPr>
              <a:t>• members of the profession have a supporting framework for resisting pressure to act inappropriately. </a:t>
            </a:r>
          </a:p>
          <a:p>
            <a:pPr marL="548640" indent="-411480" eaLnBrk="1" fontAlgn="auto" hangingPunct="1">
              <a:spcAft>
                <a:spcPts val="0"/>
              </a:spcAft>
              <a:buClr>
                <a:schemeClr val="tx1">
                  <a:shade val="95000"/>
                </a:schemeClr>
              </a:buClr>
              <a:buFont typeface="Wingdings 2"/>
              <a:buNone/>
              <a:defRPr/>
            </a:pPr>
            <a:r>
              <a:rPr lang="en-US" sz="1200" dirty="0" smtClean="0">
                <a:solidFill>
                  <a:schemeClr val="bg1"/>
                </a:solidFill>
              </a:rPr>
              <a:t>• the profession as a whole, as they provide a common understanding of acceptable practice which builds collegiality and allows for fairer disciplinary procedures </a:t>
            </a:r>
          </a:p>
          <a:p>
            <a:endParaRPr lang="en-GB" dirty="0"/>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27</a:t>
            </a:fld>
            <a:endParaRPr lang="en-GB" altLang="en-US"/>
          </a:p>
        </p:txBody>
      </p:sp>
    </p:spTree>
    <p:extLst>
      <p:ext uri="{BB962C8B-B14F-4D97-AF65-F5344CB8AC3E}">
        <p14:creationId xmlns:p14="http://schemas.microsoft.com/office/powerpoint/2010/main" val="241803498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fld id="{B4CB6B42-4A1C-42A0-BEE0-78A9D282983D}" type="datetime1">
              <a:rPr lang="en-GB" smtClean="0"/>
              <a:pPr>
                <a:defRPr/>
              </a:pPr>
              <a:t>13/02/2020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r>
              <a:rPr lang="en-GB" smtClean="0"/>
              <a:t>TSD50011011</a:t>
            </a:r>
            <a:endParaRPr lang="en-GB"/>
          </a:p>
        </p:txBody>
      </p:sp>
      <p:sp>
        <p:nvSpPr>
          <p:cNvPr id="6" name="Slide Number Placeholder 5"/>
          <p:cNvSpPr>
            <a:spLocks noGrp="1"/>
          </p:cNvSpPr>
          <p:nvPr>
            <p:ph type="sldNum" sz="quarter" idx="12"/>
          </p:nvPr>
        </p:nvSpPr>
        <p:spPr/>
        <p:txBody>
          <a:bodyPr/>
          <a:lstStyle/>
          <a:p>
            <a:fld id="{613E44B1-C2AE-4C25-9CD7-7CCAF8D6BB5D}" type="slidenum">
              <a:rPr lang="en-GB" altLang="en-US" smtClean="0"/>
              <a:pPr/>
              <a:t>‹#›</a:t>
            </a:fld>
            <a:endParaRPr lang="en-GB" altLang="en-US"/>
          </a:p>
        </p:txBody>
      </p:sp>
    </p:spTree>
    <p:extLst>
      <p:ext uri="{BB962C8B-B14F-4D97-AF65-F5344CB8AC3E}">
        <p14:creationId xmlns:p14="http://schemas.microsoft.com/office/powerpoint/2010/main" val="7743215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fld id="{5569C268-EFDB-4C2F-B4CC-8294582000CE}" type="datetime1">
              <a:rPr lang="en-GB" smtClean="0"/>
              <a:pPr>
                <a:defRPr/>
              </a:pPr>
              <a:t>13/02/2020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r>
              <a:rPr lang="en-GB" smtClean="0"/>
              <a:t>TSD50011011</a:t>
            </a:r>
            <a:endParaRPr lang="en-GB"/>
          </a:p>
        </p:txBody>
      </p:sp>
      <p:sp>
        <p:nvSpPr>
          <p:cNvPr id="6" name="Slide Number Placeholder 5"/>
          <p:cNvSpPr>
            <a:spLocks noGrp="1"/>
          </p:cNvSpPr>
          <p:nvPr>
            <p:ph type="sldNum" sz="quarter" idx="12"/>
          </p:nvPr>
        </p:nvSpPr>
        <p:spPr/>
        <p:txBody>
          <a:bodyPr/>
          <a:lstStyle/>
          <a:p>
            <a:fld id="{6DA5739A-AE90-41A2-8784-2E0E5CD5D62E}" type="slidenum">
              <a:rPr lang="en-GB" altLang="en-US" smtClean="0"/>
              <a:pPr/>
              <a:t>‹#›</a:t>
            </a:fld>
            <a:endParaRPr lang="en-GB" altLang="en-US"/>
          </a:p>
        </p:txBody>
      </p:sp>
    </p:spTree>
    <p:extLst>
      <p:ext uri="{BB962C8B-B14F-4D97-AF65-F5344CB8AC3E}">
        <p14:creationId xmlns:p14="http://schemas.microsoft.com/office/powerpoint/2010/main" val="13287254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fld id="{267C15E5-F5E2-4DA7-8800-29609ABE386D}" type="datetime1">
              <a:rPr lang="en-GB" smtClean="0"/>
              <a:pPr>
                <a:defRPr/>
              </a:pPr>
              <a:t>13/02/2020</a:t>
            </a:fld>
            <a:endParaRPr lang="en-GB"/>
          </a:p>
        </p:txBody>
      </p:sp>
      <p:sp>
        <p:nvSpPr>
          <p:cNvPr id="6" name="Slide Number Placeholder 5"/>
          <p:cNvSpPr>
            <a:spLocks noGrp="1"/>
          </p:cNvSpPr>
          <p:nvPr>
            <p:ph type="sldNum" sz="quarter" idx="12"/>
          </p:nvPr>
        </p:nvSpPr>
        <p:spPr/>
        <p:txBody>
          <a:bodyPr/>
          <a:lstStyle/>
          <a:p>
            <a:fld id="{DA99552E-1074-446D-8E88-8A413AEFB863}" type="slidenum">
              <a:rPr lang="en-GB" altLang="en-US" smtClean="0"/>
              <a:pPr/>
              <a:t>‹#›</a:t>
            </a:fld>
            <a:endParaRPr lang="en-GB" altLang="en-US"/>
          </a:p>
        </p:txBody>
      </p:sp>
    </p:spTree>
    <p:extLst>
      <p:ext uri="{BB962C8B-B14F-4D97-AF65-F5344CB8AC3E}">
        <p14:creationId xmlns:p14="http://schemas.microsoft.com/office/powerpoint/2010/main" val="18194053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pPr>
              <a:defRPr/>
            </a:pPr>
            <a:fld id="{F83EBCCF-F5B8-4643-A0E5-5C9F0567C7EA}" type="datetime1">
              <a:rPr lang="en-GB" smtClean="0"/>
              <a:pPr>
                <a:defRPr/>
              </a:pPr>
              <a:t>13/02/2020</a:t>
            </a:fld>
            <a:endParaRPr lang="en-GB"/>
          </a:p>
        </p:txBody>
      </p:sp>
      <p:sp>
        <p:nvSpPr>
          <p:cNvPr id="7" name="Slide Number Placeholder 6"/>
          <p:cNvSpPr>
            <a:spLocks noGrp="1"/>
          </p:cNvSpPr>
          <p:nvPr>
            <p:ph type="sldNum" sz="quarter" idx="12"/>
          </p:nvPr>
        </p:nvSpPr>
        <p:spPr/>
        <p:txBody>
          <a:bodyPr/>
          <a:lstStyle/>
          <a:p>
            <a:fld id="{0F178957-827C-445B-B401-E26D82BD4A2E}" type="slidenum">
              <a:rPr lang="en-GB" altLang="en-US" smtClean="0"/>
              <a:pPr/>
              <a:t>‹#›</a:t>
            </a:fld>
            <a:endParaRPr lang="en-GB" altLang="en-US"/>
          </a:p>
        </p:txBody>
      </p:sp>
    </p:spTree>
    <p:extLst>
      <p:ext uri="{BB962C8B-B14F-4D97-AF65-F5344CB8AC3E}">
        <p14:creationId xmlns:p14="http://schemas.microsoft.com/office/powerpoint/2010/main" val="31097776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pPr>
              <a:defRPr/>
            </a:pPr>
            <a:fld id="{346967B6-4265-4F4F-A305-E93F0F908AE2}" type="datetime1">
              <a:rPr lang="en-GB" smtClean="0"/>
              <a:pPr>
                <a:defRPr/>
              </a:pPr>
              <a:t>13/02/2020</a:t>
            </a:fld>
            <a:endParaRPr lang="en-GB"/>
          </a:p>
        </p:txBody>
      </p:sp>
      <p:sp>
        <p:nvSpPr>
          <p:cNvPr id="9" name="Slide Number Placeholder 8"/>
          <p:cNvSpPr>
            <a:spLocks noGrp="1"/>
          </p:cNvSpPr>
          <p:nvPr>
            <p:ph type="sldNum" sz="quarter" idx="12"/>
          </p:nvPr>
        </p:nvSpPr>
        <p:spPr/>
        <p:txBody>
          <a:bodyPr/>
          <a:lstStyle/>
          <a:p>
            <a:fld id="{61B498F2-8252-48C3-BB25-63F03DAC0A56}" type="slidenum">
              <a:rPr lang="en-GB" altLang="en-US" smtClean="0"/>
              <a:pPr/>
              <a:t>‹#›</a:t>
            </a:fld>
            <a:endParaRPr lang="en-GB" altLang="en-US"/>
          </a:p>
        </p:txBody>
      </p:sp>
    </p:spTree>
    <p:extLst>
      <p:ext uri="{BB962C8B-B14F-4D97-AF65-F5344CB8AC3E}">
        <p14:creationId xmlns:p14="http://schemas.microsoft.com/office/powerpoint/2010/main" val="30436713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pPr>
              <a:defRPr/>
            </a:pPr>
            <a:fld id="{9CD9F659-5D61-480C-B75E-997CF9ECDFB2}" type="datetime1">
              <a:rPr lang="en-GB" smtClean="0"/>
              <a:pPr>
                <a:defRPr/>
              </a:pPr>
              <a:t>13/02/2020</a:t>
            </a:fld>
            <a:endParaRPr lang="en-GB"/>
          </a:p>
        </p:txBody>
      </p:sp>
      <p:sp>
        <p:nvSpPr>
          <p:cNvPr id="5" name="Slide Number Placeholder 4"/>
          <p:cNvSpPr>
            <a:spLocks noGrp="1"/>
          </p:cNvSpPr>
          <p:nvPr>
            <p:ph type="sldNum" sz="quarter" idx="12"/>
          </p:nvPr>
        </p:nvSpPr>
        <p:spPr/>
        <p:txBody>
          <a:bodyPr/>
          <a:lstStyle/>
          <a:p>
            <a:fld id="{1131791A-1B96-45BD-97AE-BCDD2F885E12}" type="slidenum">
              <a:rPr lang="en-GB" altLang="en-US" smtClean="0"/>
              <a:pPr/>
              <a:t>‹#›</a:t>
            </a:fld>
            <a:endParaRPr lang="en-GB" altLang="en-US"/>
          </a:p>
        </p:txBody>
      </p:sp>
    </p:spTree>
    <p:extLst>
      <p:ext uri="{BB962C8B-B14F-4D97-AF65-F5344CB8AC3E}">
        <p14:creationId xmlns:p14="http://schemas.microsoft.com/office/powerpoint/2010/main" val="17819162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F1D60E83-AC1D-4D57-9F73-5C81139CF090}" type="datetime1">
              <a:rPr lang="en-GB" smtClean="0"/>
              <a:pPr>
                <a:defRPr/>
              </a:pPr>
              <a:t>13/02/2020</a:t>
            </a:fld>
            <a:endParaRPr lang="en-GB"/>
          </a:p>
        </p:txBody>
      </p:sp>
      <p:sp>
        <p:nvSpPr>
          <p:cNvPr id="4" name="Slide Number Placeholder 3"/>
          <p:cNvSpPr>
            <a:spLocks noGrp="1"/>
          </p:cNvSpPr>
          <p:nvPr>
            <p:ph type="sldNum" sz="quarter" idx="12"/>
          </p:nvPr>
        </p:nvSpPr>
        <p:spPr/>
        <p:txBody>
          <a:bodyPr/>
          <a:lstStyle/>
          <a:p>
            <a:fld id="{4DB1113F-17E8-4F13-B73A-CC10FC4B3136}" type="slidenum">
              <a:rPr lang="en-GB" altLang="en-US" smtClean="0"/>
              <a:pPr/>
              <a:t>‹#›</a:t>
            </a:fld>
            <a:endParaRPr lang="en-GB" altLang="en-US"/>
          </a:p>
        </p:txBody>
      </p:sp>
    </p:spTree>
    <p:extLst>
      <p:ext uri="{BB962C8B-B14F-4D97-AF65-F5344CB8AC3E}">
        <p14:creationId xmlns:p14="http://schemas.microsoft.com/office/powerpoint/2010/main" val="4142515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pPr>
              <a:defRPr/>
            </a:pPr>
            <a:fld id="{E979FD40-5E8F-4D3E-ADDC-BED0E6730DFE}" type="datetime1">
              <a:rPr lang="en-GB" smtClean="0"/>
              <a:pPr>
                <a:defRPr/>
              </a:pPr>
              <a:t>13/02/2020</a:t>
            </a:fld>
            <a:endParaRPr lang="en-GB"/>
          </a:p>
        </p:txBody>
      </p:sp>
      <p:sp>
        <p:nvSpPr>
          <p:cNvPr id="7" name="Slide Number Placeholder 6"/>
          <p:cNvSpPr>
            <a:spLocks noGrp="1"/>
          </p:cNvSpPr>
          <p:nvPr>
            <p:ph type="sldNum" sz="quarter" idx="12"/>
          </p:nvPr>
        </p:nvSpPr>
        <p:spPr/>
        <p:txBody>
          <a:bodyPr/>
          <a:lstStyle/>
          <a:p>
            <a:fld id="{818ACF00-3DD0-4CE1-9E43-7B8F6FC72754}" type="slidenum">
              <a:rPr lang="en-GB" altLang="en-US" smtClean="0"/>
              <a:pPr/>
              <a:t>‹#›</a:t>
            </a:fld>
            <a:endParaRPr lang="en-GB" altLang="en-US"/>
          </a:p>
        </p:txBody>
      </p:sp>
    </p:spTree>
    <p:extLst>
      <p:ext uri="{BB962C8B-B14F-4D97-AF65-F5344CB8AC3E}">
        <p14:creationId xmlns:p14="http://schemas.microsoft.com/office/powerpoint/2010/main" val="3050913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pPr>
              <a:defRPr/>
            </a:pPr>
            <a:fld id="{4FD0A25F-A97C-474F-8C0A-A30B98CB50F6}" type="datetime1">
              <a:rPr lang="en-GB" smtClean="0"/>
              <a:pPr>
                <a:defRPr/>
              </a:pPr>
              <a:t>13/02/2020</a:t>
            </a:fld>
            <a:endParaRPr lang="en-GB"/>
          </a:p>
        </p:txBody>
      </p:sp>
      <p:sp>
        <p:nvSpPr>
          <p:cNvPr id="7" name="Slide Number Placeholder 6"/>
          <p:cNvSpPr>
            <a:spLocks noGrp="1"/>
          </p:cNvSpPr>
          <p:nvPr>
            <p:ph type="sldNum" sz="quarter" idx="12"/>
          </p:nvPr>
        </p:nvSpPr>
        <p:spPr/>
        <p:txBody>
          <a:bodyPr/>
          <a:lstStyle/>
          <a:p>
            <a:fld id="{8E8C06CD-503A-408B-8599-C2C78CA36088}" type="slidenum">
              <a:rPr lang="en-GB" altLang="en-US" smtClean="0"/>
              <a:pPr/>
              <a:t>‹#›</a:t>
            </a:fld>
            <a:endParaRPr lang="en-GB" altLang="en-US"/>
          </a:p>
        </p:txBody>
      </p:sp>
    </p:spTree>
    <p:extLst>
      <p:ext uri="{BB962C8B-B14F-4D97-AF65-F5344CB8AC3E}">
        <p14:creationId xmlns:p14="http://schemas.microsoft.com/office/powerpoint/2010/main" val="27633556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fld id="{40F8D5F5-FD43-4C0F-9FAC-B0F0C05C5409}" type="datetime1">
              <a:rPr lang="en-GB" smtClean="0"/>
              <a:pPr>
                <a:defRPr/>
              </a:pPr>
              <a:t>13/02/2020</a:t>
            </a:fld>
            <a:endParaRPr lang="en-GB"/>
          </a:p>
        </p:txBody>
      </p:sp>
      <p:sp>
        <p:nvSpPr>
          <p:cNvPr id="6" name="Slide Number Placeholder 5"/>
          <p:cNvSpPr>
            <a:spLocks noGrp="1"/>
          </p:cNvSpPr>
          <p:nvPr>
            <p:ph type="sldNum" sz="quarter" idx="12"/>
          </p:nvPr>
        </p:nvSpPr>
        <p:spPr/>
        <p:txBody>
          <a:bodyPr/>
          <a:lstStyle/>
          <a:p>
            <a:fld id="{EF088ECF-54A5-449A-99AC-5B0AFEA6499E}" type="slidenum">
              <a:rPr lang="en-GB" altLang="en-US" smtClean="0"/>
              <a:pPr/>
              <a:t>‹#›</a:t>
            </a:fld>
            <a:endParaRPr lang="en-GB" altLang="en-US"/>
          </a:p>
        </p:txBody>
      </p:sp>
    </p:spTree>
    <p:extLst>
      <p:ext uri="{BB962C8B-B14F-4D97-AF65-F5344CB8AC3E}">
        <p14:creationId xmlns:p14="http://schemas.microsoft.com/office/powerpoint/2010/main" val="28352241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fld id="{AA52699E-C47B-4253-A294-9F708589E45C}" type="datetime1">
              <a:rPr lang="en-GB" smtClean="0"/>
              <a:pPr>
                <a:defRPr/>
              </a:pPr>
              <a:t>13/02/2020</a:t>
            </a:fld>
            <a:endParaRPr lang="en-GB"/>
          </a:p>
        </p:txBody>
      </p:sp>
      <p:sp>
        <p:nvSpPr>
          <p:cNvPr id="6" name="Slide Number Placeholder 5"/>
          <p:cNvSpPr>
            <a:spLocks noGrp="1"/>
          </p:cNvSpPr>
          <p:nvPr>
            <p:ph type="sldNum" sz="quarter" idx="12"/>
          </p:nvPr>
        </p:nvSpPr>
        <p:spPr/>
        <p:txBody>
          <a:bodyPr/>
          <a:lstStyle/>
          <a:p>
            <a:fld id="{42FD6F38-1EF5-4440-B552-89FA2FFCFA0D}" type="slidenum">
              <a:rPr lang="en-GB" altLang="en-US" smtClean="0"/>
              <a:pPr/>
              <a:t>‹#›</a:t>
            </a:fld>
            <a:endParaRPr lang="en-GB" altLang="en-US"/>
          </a:p>
        </p:txBody>
      </p:sp>
    </p:spTree>
    <p:extLst>
      <p:ext uri="{BB962C8B-B14F-4D97-AF65-F5344CB8AC3E}">
        <p14:creationId xmlns:p14="http://schemas.microsoft.com/office/powerpoint/2010/main" val="40961296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olored bar - 100% text">
    <p:spTree>
      <p:nvGrpSpPr>
        <p:cNvPr id="1" name=""/>
        <p:cNvGrpSpPr/>
        <p:nvPr/>
      </p:nvGrpSpPr>
      <p:grpSpPr>
        <a:xfrm>
          <a:off x="0" y="0"/>
          <a:ext cx="0" cy="0"/>
          <a:chOff x="0" y="0"/>
          <a:chExt cx="0" cy="0"/>
        </a:xfrm>
      </p:grpSpPr>
      <p:sp>
        <p:nvSpPr>
          <p:cNvPr id="5" name="Tekstvak 6"/>
          <p:cNvSpPr txBox="1"/>
          <p:nvPr/>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smtClean="0"/>
              <a:t>Click to edit Master title style</a:t>
            </a:r>
            <a:endParaRPr lang="en-US" dirty="0"/>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smtClean="0"/>
              <a:t>Edit Master text styles</a:t>
            </a:r>
          </a:p>
          <a:p>
            <a:pPr lvl="1"/>
            <a:r>
              <a:rPr lang="en-US" smtClean="0"/>
              <a:t>Second level</a:t>
            </a:r>
          </a:p>
          <a:p>
            <a:pPr lvl="2"/>
            <a:r>
              <a:rPr lang="en-US" smtClean="0"/>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smtClean="0"/>
              <a:t>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fld id="{72B74AF6-6C7D-47A0-89FF-2B6981B7205D}" type="slidenum">
              <a:rPr lang="en-GB" altLang="en-US" smtClean="0"/>
              <a:pPr/>
              <a:t>‹#›</a:t>
            </a:fld>
            <a:endParaRPr lang="en-GB" altLang="en-US"/>
          </a:p>
        </p:txBody>
      </p:sp>
    </p:spTree>
    <p:extLst>
      <p:ext uri="{BB962C8B-B14F-4D97-AF65-F5344CB8AC3E}">
        <p14:creationId xmlns:p14="http://schemas.microsoft.com/office/powerpoint/2010/main" val="4067343840"/>
      </p:ext>
    </p:extLst>
  </p:cSld>
  <p:clrMapOvr>
    <a:masterClrMapping/>
  </p:clrMapOvr>
  <p:hf sldNum="0"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Index slide">
    <p:spTree>
      <p:nvGrpSpPr>
        <p:cNvPr id="1" name=""/>
        <p:cNvGrpSpPr/>
        <p:nvPr/>
      </p:nvGrpSpPr>
      <p:grpSpPr>
        <a:xfrm>
          <a:off x="0" y="0"/>
          <a:ext cx="0" cy="0"/>
          <a:chOff x="0" y="0"/>
          <a:chExt cx="0" cy="0"/>
        </a:xfrm>
      </p:grpSpPr>
      <p:sp>
        <p:nvSpPr>
          <p:cNvPr id="4" name="Tekstvak 14"/>
          <p:cNvSpPr txBox="1"/>
          <p:nvPr/>
        </p:nvSpPr>
        <p:spPr>
          <a:xfrm>
            <a:off x="-85725" y="-261938"/>
            <a:ext cx="1566863"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Index slide</a:t>
            </a:r>
          </a:p>
        </p:txBody>
      </p:sp>
      <p:grpSp>
        <p:nvGrpSpPr>
          <p:cNvPr id="5" name="Groep 56" hidden="1"/>
          <p:cNvGrpSpPr>
            <a:grpSpLocks/>
          </p:cNvGrpSpPr>
          <p:nvPr/>
        </p:nvGrpSpPr>
        <p:grpSpPr bwMode="auto">
          <a:xfrm>
            <a:off x="9369425" y="106363"/>
            <a:ext cx="2979738" cy="5918200"/>
            <a:chOff x="9234062" y="-92622"/>
            <a:chExt cx="2979308" cy="5917970"/>
          </a:xfrm>
        </p:grpSpPr>
        <p:sp>
          <p:nvSpPr>
            <p:cNvPr id="6" name="Tekstvak 33"/>
            <p:cNvSpPr txBox="1">
              <a:spLocks noChangeArrowheads="1"/>
            </p:cNvSpPr>
            <p:nvPr/>
          </p:nvSpPr>
          <p:spPr bwMode="auto">
            <a:xfrm>
              <a:off x="9438820" y="896352"/>
              <a:ext cx="2068213" cy="6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dirty="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Search and selected the picture you want.</a:t>
              </a:r>
              <a:br>
                <a:rPr lang="en-US" altLang="en-US" sz="1400" dirty="0">
                  <a:solidFill>
                    <a:srgbClr val="000000"/>
                  </a:solidFill>
                  <a:ea typeface="Tahoma" panose="020B0604030504040204" pitchFamily="34" charset="0"/>
                  <a:cs typeface="Arial" panose="020B0604020202020204" pitchFamily="34" charset="0"/>
                </a:rPr>
              </a:br>
              <a:r>
                <a:rPr lang="en-US" altLang="en-US" sz="1400" dirty="0">
                  <a:solidFill>
                    <a:srgbClr val="000000"/>
                  </a:solidFill>
                  <a:ea typeface="Tahoma" panose="020B0604030504040204" pitchFamily="34" charset="0"/>
                  <a:cs typeface="Arial" panose="020B0604020202020204" pitchFamily="34" charset="0"/>
                </a:rPr>
                <a:t>Click</a:t>
              </a:r>
              <a:r>
                <a:rPr lang="en-US" altLang="en-US" sz="1400" dirty="0">
                  <a:solidFill>
                    <a:srgbClr val="FFA100"/>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dirty="0">
                  <a:solidFill>
                    <a:srgbClr val="000000"/>
                  </a:solidFill>
                  <a:ea typeface="Tahoma" panose="020B0604030504040204" pitchFamily="34" charset="0"/>
                  <a:cs typeface="Arial" panose="020B0604020202020204" pitchFamily="34" charset="0"/>
                </a:rPr>
                <a:t>Select the picture and select</a:t>
              </a:r>
              <a:r>
                <a:rPr lang="en-US" altLang="en-US" sz="1400" dirty="0">
                  <a:solidFill>
                    <a:srgbClr val="3D7EDB"/>
                  </a:solidFill>
                  <a:ea typeface="Tahoma" panose="020B0604030504040204" pitchFamily="34" charset="0"/>
                  <a:cs typeface="Arial" panose="020B0604020202020204" pitchFamily="34" charset="0"/>
                </a:rPr>
                <a:t> </a:t>
              </a:r>
              <a:r>
                <a:rPr lang="en-US" altLang="en-US" sz="1400" b="1" dirty="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395824" y="820313"/>
            <a:ext cx="8327552" cy="219074"/>
          </a:xfrm>
        </p:spPr>
        <p:txBody>
          <a:bodyPr>
            <a:noAutofit/>
          </a:bodyPr>
          <a:lstStyle>
            <a:lvl1pPr>
              <a:defRPr sz="4000">
                <a:solidFill>
                  <a:schemeClr val="tx2"/>
                </a:solidFill>
              </a:defRPr>
            </a:lvl1pPr>
          </a:lstStyle>
          <a:p>
            <a:r>
              <a:rPr lang="en-US" smtClean="0"/>
              <a:t>Click to edit Master title style</a:t>
            </a:r>
            <a:endParaRPr lang="en-US" dirty="0"/>
          </a:p>
        </p:txBody>
      </p:sp>
      <p:sp>
        <p:nvSpPr>
          <p:cNvPr id="8" name="Tijdelijke aanduiding voor tabel 7"/>
          <p:cNvSpPr>
            <a:spLocks noGrp="1"/>
          </p:cNvSpPr>
          <p:nvPr>
            <p:ph type="tbl" sz="quarter" idx="16"/>
          </p:nvPr>
        </p:nvSpPr>
        <p:spPr>
          <a:xfrm>
            <a:off x="405584" y="1210970"/>
            <a:ext cx="8316592" cy="4234254"/>
          </a:xfrm>
        </p:spPr>
        <p:txBody>
          <a:bodyPr anchor="ctr"/>
          <a:lstStyle>
            <a:lvl1pPr algn="ctr">
              <a:lnSpc>
                <a:spcPct val="150000"/>
              </a:lnSpc>
              <a:defRPr>
                <a:solidFill>
                  <a:schemeClr val="tx2"/>
                </a:solidFill>
              </a:defRPr>
            </a:lvl1pPr>
          </a:lstStyle>
          <a:p>
            <a:pPr lvl="0"/>
            <a:r>
              <a:rPr lang="en-US" noProof="0" smtClean="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fld id="{72B74AF6-6C7D-47A0-89FF-2B6981B7205D}" type="slidenum">
              <a:rPr lang="en-GB" altLang="en-US" smtClean="0"/>
              <a:pPr/>
              <a:t>‹#›</a:t>
            </a:fld>
            <a:endParaRPr lang="en-GB" altLang="en-US"/>
          </a:p>
        </p:txBody>
      </p:sp>
    </p:spTree>
    <p:extLst>
      <p:ext uri="{BB962C8B-B14F-4D97-AF65-F5344CB8AC3E}">
        <p14:creationId xmlns:p14="http://schemas.microsoft.com/office/powerpoint/2010/main" val="1007284369"/>
      </p:ext>
    </p:extLst>
  </p:cSld>
  <p:clrMapOvr>
    <a:masterClrMapping/>
  </p:clrMapOvr>
  <p:hf sldNum="0" hd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a:defRPr/>
            </a:pPr>
            <a:fld id="{EFD0A9AD-AA6F-4229-A7B7-1CBDAA680C8F}" type="datetime1">
              <a:rPr lang="en-GB" smtClean="0"/>
              <a:pPr>
                <a:defRPr/>
              </a:pPr>
              <a:t>13/02/2020</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72B74AF6-6C7D-47A0-89FF-2B6981B7205D}" type="slidenum">
              <a:rPr lang="en-GB" altLang="en-US" smtClean="0"/>
              <a:pPr/>
              <a:t>‹#›</a:t>
            </a:fld>
            <a:endParaRPr lang="en-GB" altLang="en-US"/>
          </a:p>
        </p:txBody>
      </p:sp>
    </p:spTree>
    <p:extLst>
      <p:ext uri="{BB962C8B-B14F-4D97-AF65-F5344CB8AC3E}">
        <p14:creationId xmlns:p14="http://schemas.microsoft.com/office/powerpoint/2010/main" val="1595198651"/>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 id="2147483747" r:id="rId12"/>
    <p:sldLayoutId id="2147483748" r:id="rId13"/>
  </p:sldLayoutIdLst>
  <p:hf sldNum="0"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jzsrTeyb7eAhVGgxoKHbwgBTQQjRx6BAgBEAU&amp;url=https://www.psav.com/our-story/core-values&amp;psig=AOvVaw1IutTQT63UgfyruH9NkkIX&amp;ust=1541552452601640"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www.google.com/url?sa=i&amp;rct=j&amp;q=&amp;esrc=s&amp;source=images&amp;cd=&amp;cad=rja&amp;uact=8&amp;ved=2ahUKEwi5s6uhlcPeAhWyyIUKHS3KAdwQjRx6BAgBEAU&amp;url=http://actors9.com/values-clipart/classy-values-clipart-beliefs-and-clipartxtras/&amp;psig=AOvVaw3wXuV3n-PJP3zS2yxC6SN1&amp;ust=1541701041235494" TargetMode="External"/><Relationship Id="rId2" Type="http://schemas.openxmlformats.org/officeDocument/2006/relationships/notesSlide" Target="../notesSlides/notesSlide12.xml"/><Relationship Id="rId1" Type="http://schemas.openxmlformats.org/officeDocument/2006/relationships/slideLayout" Target="../slideLayouts/slideLayout6.xml"/><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ibsrzPmsPeAhWwz4UKHZGsDPMQjRx6BAgBEAU&amp;url=https://corp.keurig.ca/en-CA/Sustainability/canada/PeopleAndCommunities.aspx&amp;psig=AOvVaw3wXuV3n-PJP3zS2yxC6SN1&amp;ust=1541701041235494" TargetMode="External"/><Relationship Id="rId2" Type="http://schemas.openxmlformats.org/officeDocument/2006/relationships/notesSlide" Target="../notesSlides/notesSlide14.xml"/><Relationship Id="rId1" Type="http://schemas.openxmlformats.org/officeDocument/2006/relationships/slideLayout" Target="../slideLayouts/slideLayout6.xml"/><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valuescentre.com/tools-assessments/pva/"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www.google.com/url?sa=i&amp;rct=j&amp;q=&amp;esrc=s&amp;source=images&amp;cd=&amp;cad=rja&amp;uact=8&amp;ved=2ahUKEwjFip6S8sLeAhWpJsAKHYMYBE0QjRx6BAgBEAU&amp;url=http://mafazine.myblog.arts.ac.uk/2018/03/11/what-a-difference-a-week-makes/&amp;psig=AOvVaw3wXuV3n-PJP3zS2yxC6SN1&amp;ust=1541701041235494" TargetMode="External"/><Relationship Id="rId2" Type="http://schemas.openxmlformats.org/officeDocument/2006/relationships/notesSlide" Target="../notesSlides/notesSlide19.xml"/><Relationship Id="rId1" Type="http://schemas.openxmlformats.org/officeDocument/2006/relationships/slideLayout" Target="../slideLayouts/slideLayout6.xml"/><Relationship Id="rId4" Type="http://schemas.openxmlformats.org/officeDocument/2006/relationships/image" Target="../media/image12.jpe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v=8T_jwq9ph8k"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jmgv_q2r7eAhXRxoUKHQcCC0kQjRx6BAgBEAU&amp;url=https://www.sophia.org/online-courses/introduction-to-ethics&amp;psig=AOvVaw3FBfgwm3OTCJxr_pwR3nZ4&amp;ust=1541557359370499"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27.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jmgv_q2r7eAhXRxoUKHQcCC0kQjRx6BAgBEAU&amp;url=https://blogs.ubc.ca/jennyhsiao/2015/11/01/business-vs-ethical-dilemma/&amp;psig=AOvVaw3FBfgwm3OTCJxr_pwR3nZ4&amp;ust=1541557359370499"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16.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31B68-23CE-4346-8096-8D066085F6E1}"/>
              </a:ext>
            </a:extLst>
          </p:cNvPr>
          <p:cNvSpPr>
            <a:spLocks noGrp="1"/>
          </p:cNvSpPr>
          <p:nvPr>
            <p:ph type="ctrTitle"/>
          </p:nvPr>
        </p:nvSpPr>
        <p:spPr>
          <a:xfrm>
            <a:off x="467544" y="1412776"/>
            <a:ext cx="8229600" cy="648072"/>
          </a:xfrm>
        </p:spPr>
        <p:txBody>
          <a:bodyPr>
            <a:normAutofit fontScale="90000"/>
          </a:bodyPr>
          <a:lstStyle/>
          <a:p>
            <a:pPr eaLnBrk="1" fontAlgn="auto" hangingPunct="1">
              <a:spcAft>
                <a:spcPts val="0"/>
              </a:spcAft>
              <a:defRPr/>
            </a:pPr>
            <a:r>
              <a:rPr lang="en-US" dirty="0" smtClean="0"/>
              <a:t>Building a high performance culture</a:t>
            </a:r>
            <a:endParaRPr lang="en-US" dirty="0"/>
          </a:p>
        </p:txBody>
      </p:sp>
      <p:sp>
        <p:nvSpPr>
          <p:cNvPr id="4099" name="Subtitle 3">
            <a:extLst>
              <a:ext uri="{FF2B5EF4-FFF2-40B4-BE49-F238E27FC236}">
                <a16:creationId xmlns:a16="http://schemas.microsoft.com/office/drawing/2014/main" id="{ECCC9BCA-F102-4D3E-A26E-728BA46C946C}"/>
              </a:ext>
            </a:extLst>
          </p:cNvPr>
          <p:cNvSpPr>
            <a:spLocks noGrp="1"/>
          </p:cNvSpPr>
          <p:nvPr>
            <p:ph type="subTitle" idx="1"/>
          </p:nvPr>
        </p:nvSpPr>
        <p:spPr>
          <a:xfrm>
            <a:off x="1571625" y="2143125"/>
            <a:ext cx="6400800" cy="1752600"/>
          </a:xfrm>
        </p:spPr>
        <p:txBody>
          <a:bodyPr/>
          <a:lstStyle/>
          <a:p>
            <a:pPr eaLnBrk="1" hangingPunct="1"/>
            <a:r>
              <a:rPr lang="en-GB" altLang="en-US" dirty="0"/>
              <a:t>Week 6</a:t>
            </a:r>
            <a:endParaRPr lang="en-US" altLang="en-US" dirty="0"/>
          </a:p>
        </p:txBody>
      </p:sp>
      <p:sp>
        <p:nvSpPr>
          <p:cNvPr id="5" name="Subtitle 2">
            <a:extLst>
              <a:ext uri="{FF2B5EF4-FFF2-40B4-BE49-F238E27FC236}">
                <a16:creationId xmlns:a16="http://schemas.microsoft.com/office/drawing/2014/main" id="{01BC7F1F-A6EB-468F-9DD0-E1CA21FEC792}"/>
              </a:ext>
            </a:extLst>
          </p:cNvPr>
          <p:cNvSpPr txBox="1">
            <a:spLocks/>
          </p:cNvSpPr>
          <p:nvPr/>
        </p:nvSpPr>
        <p:spPr>
          <a:xfrm>
            <a:off x="1714500" y="2643188"/>
            <a:ext cx="6400800" cy="1752600"/>
          </a:xfrm>
          <a:prstGeom prst="rect">
            <a:avLst/>
          </a:prstGeom>
        </p:spPr>
        <p:txBody>
          <a:bodyPr>
            <a:normAutofit/>
          </a:bodyPr>
          <a:lstStyle/>
          <a:p>
            <a:pPr algn="ctr" fontAlgn="auto">
              <a:spcBef>
                <a:spcPct val="20000"/>
              </a:spcBef>
              <a:spcAft>
                <a:spcPts val="0"/>
              </a:spcAft>
              <a:buClr>
                <a:schemeClr val="tx1">
                  <a:shade val="95000"/>
                </a:schemeClr>
              </a:buClr>
              <a:buSzPct val="65000"/>
              <a:buFont typeface="Wingdings 2"/>
              <a:buNone/>
              <a:defRPr/>
            </a:pPr>
            <a:r>
              <a:rPr lang="en-GB" sz="2800" dirty="0" smtClean="0">
                <a:latin typeface="+mn-lt"/>
                <a:cs typeface="+mn-cs"/>
              </a:rPr>
              <a:t>BMSW5105</a:t>
            </a:r>
            <a:endParaRPr lang="en-GB" sz="2800" dirty="0">
              <a:latin typeface="+mn-lt"/>
              <a:cs typeface="+mn-cs"/>
            </a:endParaRPr>
          </a:p>
        </p:txBody>
      </p:sp>
      <p:pic>
        <p:nvPicPr>
          <p:cNvPr id="1026" name="Picture 2" descr="Image result for values">
            <a:hlinkClick r:id="rId3"/>
            <a:extLst>
              <a:ext uri="{FF2B5EF4-FFF2-40B4-BE49-F238E27FC236}">
                <a16:creationId xmlns:a16="http://schemas.microsoft.com/office/drawing/2014/main" id="{433822B9-A750-4505-AE34-9EF6215DC22B}"/>
              </a:ext>
            </a:extLst>
          </p:cNvPr>
          <p:cNvPicPr>
            <a:picLocks noChangeAspect="1" noChangeArrowheads="1"/>
          </p:cNvPicPr>
          <p:nvPr/>
        </p:nvPicPr>
        <p:blipFill>
          <a:blip r:embed="rId4">
            <a:duotone>
              <a:schemeClr val="bg2">
                <a:shade val="45000"/>
                <a:satMod val="135000"/>
              </a:schemeClr>
              <a:prstClr val="white"/>
            </a:duotone>
          </a:blip>
          <a:srcRect/>
          <a:stretch>
            <a:fillRect/>
          </a:stretch>
        </p:blipFill>
        <p:spPr bwMode="auto">
          <a:xfrm>
            <a:off x="1571625" y="3357563"/>
            <a:ext cx="6429322" cy="2375694"/>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0"/>
            <a:ext cx="9036496" cy="1143000"/>
          </a:xfrm>
        </p:spPr>
        <p:txBody>
          <a:bodyPr>
            <a:normAutofit fontScale="90000"/>
          </a:bodyPr>
          <a:lstStyle/>
          <a:p>
            <a:r>
              <a:rPr lang="en-GB" dirty="0" smtClean="0"/>
              <a:t>Learning Outcomes for this Session</a:t>
            </a:r>
            <a:endParaRPr lang="en-GB" dirty="0"/>
          </a:p>
        </p:txBody>
      </p:sp>
      <p:sp>
        <p:nvSpPr>
          <p:cNvPr id="3" name="Content Placeholder 2"/>
          <p:cNvSpPr>
            <a:spLocks noGrp="1"/>
          </p:cNvSpPr>
          <p:nvPr>
            <p:ph idx="1"/>
          </p:nvPr>
        </p:nvSpPr>
        <p:spPr>
          <a:xfrm>
            <a:off x="457200" y="1143000"/>
            <a:ext cx="8229600" cy="4708525"/>
          </a:xfrm>
        </p:spPr>
        <p:txBody>
          <a:bodyPr>
            <a:normAutofit fontScale="92500" lnSpcReduction="20000"/>
          </a:bodyPr>
          <a:lstStyle/>
          <a:p>
            <a:pPr marL="136525" indent="0">
              <a:buNone/>
            </a:pPr>
            <a:r>
              <a:rPr lang="en-GB" dirty="0" smtClean="0"/>
              <a:t>To understand:</a:t>
            </a:r>
          </a:p>
          <a:p>
            <a:r>
              <a:rPr lang="en-GB" dirty="0" smtClean="0"/>
              <a:t>Elements of a High Performance culture</a:t>
            </a:r>
          </a:p>
          <a:p>
            <a:r>
              <a:rPr lang="en-GB" dirty="0" smtClean="0"/>
              <a:t>Discretionary effort</a:t>
            </a:r>
          </a:p>
          <a:p>
            <a:r>
              <a:rPr lang="en-GB" dirty="0" smtClean="0"/>
              <a:t>OCB’s</a:t>
            </a:r>
          </a:p>
          <a:p>
            <a:r>
              <a:rPr lang="en-GB" dirty="0" smtClean="0"/>
              <a:t>Psychological contract</a:t>
            </a:r>
          </a:p>
          <a:p>
            <a:r>
              <a:rPr lang="en-GB" dirty="0"/>
              <a:t>Personal ethics, standards and </a:t>
            </a:r>
            <a:r>
              <a:rPr lang="en-GB" dirty="0" smtClean="0"/>
              <a:t>beliefs</a:t>
            </a:r>
          </a:p>
          <a:p>
            <a:r>
              <a:rPr lang="en-GB" dirty="0" smtClean="0"/>
              <a:t>Cognitive biases</a:t>
            </a:r>
          </a:p>
          <a:p>
            <a:r>
              <a:rPr lang="en-GB" dirty="0" smtClean="0"/>
              <a:t>Organisational values</a:t>
            </a:r>
          </a:p>
          <a:p>
            <a:r>
              <a:rPr lang="en-GB" dirty="0" smtClean="0"/>
              <a:t>The need to link personal and organisational values for organisational success</a:t>
            </a:r>
          </a:p>
          <a:p>
            <a:endParaRPr lang="en-GB" dirty="0" smtClean="0"/>
          </a:p>
          <a:p>
            <a:endParaRPr lang="en-GB" dirty="0"/>
          </a:p>
        </p:txBody>
      </p:sp>
    </p:spTree>
    <p:extLst>
      <p:ext uri="{BB962C8B-B14F-4D97-AF65-F5344CB8AC3E}">
        <p14:creationId xmlns:p14="http://schemas.microsoft.com/office/powerpoint/2010/main" val="9347585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88366"/>
          </a:xfrm>
        </p:spPr>
        <p:txBody>
          <a:bodyPr>
            <a:normAutofit fontScale="90000"/>
          </a:bodyPr>
          <a:lstStyle/>
          <a:p>
            <a:r>
              <a:rPr lang="en-GB" sz="4000" b="1" dirty="0"/>
              <a:t>Building a High Performance Culture</a:t>
            </a:r>
          </a:p>
        </p:txBody>
      </p:sp>
      <p:sp>
        <p:nvSpPr>
          <p:cNvPr id="4" name="Content Placeholder 3"/>
          <p:cNvSpPr>
            <a:spLocks noGrp="1"/>
          </p:cNvSpPr>
          <p:nvPr>
            <p:ph idx="1"/>
          </p:nvPr>
        </p:nvSpPr>
        <p:spPr>
          <a:xfrm>
            <a:off x="457200" y="1063005"/>
            <a:ext cx="8363272" cy="4598244"/>
          </a:xfrm>
        </p:spPr>
        <p:txBody>
          <a:bodyPr>
            <a:normAutofit fontScale="92500" lnSpcReduction="10000"/>
          </a:bodyPr>
          <a:lstStyle/>
          <a:p>
            <a:endParaRPr lang="en-GB" sz="2800" dirty="0"/>
          </a:p>
          <a:p>
            <a:r>
              <a:rPr lang="en-GB" sz="2800" dirty="0"/>
              <a:t>Discretionary effort – widely undertaken</a:t>
            </a:r>
          </a:p>
          <a:p>
            <a:endParaRPr lang="en-GB" sz="2800" dirty="0"/>
          </a:p>
          <a:p>
            <a:r>
              <a:rPr lang="en-GB" sz="2800" b="1" dirty="0"/>
              <a:t>Holbeche (2005):</a:t>
            </a:r>
          </a:p>
          <a:p>
            <a:pPr lvl="1"/>
            <a:r>
              <a:rPr lang="en-GB" sz="2600" dirty="0"/>
              <a:t>building a positive psychological contract</a:t>
            </a:r>
          </a:p>
          <a:p>
            <a:pPr lvl="1"/>
            <a:r>
              <a:rPr lang="en-GB" sz="2600" dirty="0"/>
              <a:t>don’t promise more than you can deliver</a:t>
            </a:r>
          </a:p>
          <a:p>
            <a:pPr lvl="1"/>
            <a:r>
              <a:rPr lang="en-GB" sz="2600" dirty="0"/>
              <a:t>become a values-based organisation</a:t>
            </a:r>
          </a:p>
          <a:p>
            <a:pPr lvl="1"/>
            <a:r>
              <a:rPr lang="en-GB" sz="2600" dirty="0"/>
              <a:t>involve everyone in change management</a:t>
            </a:r>
          </a:p>
          <a:p>
            <a:pPr lvl="1"/>
            <a:r>
              <a:rPr lang="en-GB" sz="2600" dirty="0"/>
              <a:t>encourage innovation and creativity</a:t>
            </a:r>
          </a:p>
          <a:p>
            <a:pPr lvl="1"/>
            <a:r>
              <a:rPr lang="en-GB" sz="2600" dirty="0"/>
              <a:t>Break down silos</a:t>
            </a:r>
          </a:p>
          <a:p>
            <a:pPr lvl="1"/>
            <a:r>
              <a:rPr lang="en-GB" sz="2600" dirty="0"/>
              <a:t>‘unleash rather than constrain employee potential’</a:t>
            </a:r>
          </a:p>
          <a:p>
            <a:pPr lvl="1"/>
            <a:endParaRPr lang="en-GB" dirty="0"/>
          </a:p>
          <a:p>
            <a:pPr lvl="1"/>
            <a:endParaRPr lang="en-GB" dirty="0"/>
          </a:p>
          <a:p>
            <a:pPr lvl="1"/>
            <a:endParaRPr lang="en-GB" dirty="0"/>
          </a:p>
          <a:p>
            <a:pPr lvl="1"/>
            <a:endParaRPr lang="en-GB" dirty="0"/>
          </a:p>
          <a:p>
            <a:endParaRPr lang="en-GB" dirty="0"/>
          </a:p>
        </p:txBody>
      </p:sp>
    </p:spTree>
    <p:extLst>
      <p:ext uri="{BB962C8B-B14F-4D97-AF65-F5344CB8AC3E}">
        <p14:creationId xmlns:p14="http://schemas.microsoft.com/office/powerpoint/2010/main" val="2532357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latin typeface="Arial" pitchFamily="34" charset="0"/>
                <a:cs typeface="Arial" pitchFamily="34" charset="0"/>
              </a:rPr>
              <a:t>What is Discretionary Behaviour? </a:t>
            </a:r>
            <a:endParaRPr lang="en-US" sz="4000" dirty="0">
              <a:latin typeface="Arial" pitchFamily="34" charset="0"/>
              <a:cs typeface="Arial" pitchFamily="34" charset="0"/>
            </a:endParaRPr>
          </a:p>
        </p:txBody>
      </p:sp>
      <p:sp>
        <p:nvSpPr>
          <p:cNvPr id="3" name="Content Placeholder 2"/>
          <p:cNvSpPr>
            <a:spLocks noGrp="1"/>
          </p:cNvSpPr>
          <p:nvPr>
            <p:ph idx="1"/>
          </p:nvPr>
        </p:nvSpPr>
        <p:spPr/>
        <p:txBody>
          <a:bodyPr>
            <a:normAutofit fontScale="85000" lnSpcReduction="10000"/>
          </a:bodyPr>
          <a:lstStyle/>
          <a:p>
            <a:r>
              <a:rPr lang="en-GB" sz="2800" dirty="0">
                <a:latin typeface="Arial" pitchFamily="34" charset="0"/>
                <a:cs typeface="Arial" pitchFamily="34" charset="0"/>
              </a:rPr>
              <a:t>the degree of choice people have over how they perform their tasks and responsibilities, it is something which is given voluntarily and cannot be forced</a:t>
            </a:r>
          </a:p>
          <a:p>
            <a:pPr marL="0" indent="0">
              <a:buNone/>
            </a:pPr>
            <a:endParaRPr lang="en-GB" sz="2800" dirty="0">
              <a:latin typeface="Arial" pitchFamily="34" charset="0"/>
              <a:cs typeface="Arial" pitchFamily="34" charset="0"/>
            </a:endParaRPr>
          </a:p>
          <a:p>
            <a:r>
              <a:rPr lang="en-GB" sz="2800" dirty="0">
                <a:latin typeface="Arial" pitchFamily="34" charset="0"/>
                <a:cs typeface="Arial" pitchFamily="34" charset="0"/>
              </a:rPr>
              <a:t>associated with working beyond contract, going the extra mile</a:t>
            </a:r>
          </a:p>
          <a:p>
            <a:endParaRPr lang="en-GB" sz="2800" dirty="0">
              <a:latin typeface="Arial" pitchFamily="34" charset="0"/>
              <a:cs typeface="Arial" pitchFamily="34" charset="0"/>
            </a:endParaRPr>
          </a:p>
          <a:p>
            <a:r>
              <a:rPr lang="en-GB" sz="2800" dirty="0">
                <a:latin typeface="Arial" pitchFamily="34" charset="0"/>
                <a:cs typeface="Arial" pitchFamily="34" charset="0"/>
              </a:rPr>
              <a:t>closely linked to ‘organisational citizenship behaviour’ (OCBs).</a:t>
            </a:r>
          </a:p>
          <a:p>
            <a:pPr>
              <a:buNone/>
            </a:pPr>
            <a:r>
              <a:rPr lang="en-GB" dirty="0">
                <a:latin typeface="Arial" pitchFamily="34" charset="0"/>
                <a:cs typeface="Arial" pitchFamily="34" charset="0"/>
              </a:rPr>
              <a:t> </a:t>
            </a:r>
          </a:p>
          <a:p>
            <a:endParaRPr lang="en-US" dirty="0">
              <a:latin typeface="Arial" pitchFamily="34" charset="0"/>
              <a:cs typeface="Arial"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D67C2-D3FB-4EB7-BCE6-ED5344A43BB8}"/>
              </a:ext>
            </a:extLst>
          </p:cNvPr>
          <p:cNvSpPr>
            <a:spLocks noGrp="1"/>
          </p:cNvSpPr>
          <p:nvPr>
            <p:ph type="title"/>
          </p:nvPr>
        </p:nvSpPr>
        <p:spPr/>
        <p:txBody>
          <a:bodyPr>
            <a:normAutofit fontScale="90000"/>
          </a:bodyPr>
          <a:lstStyle/>
          <a:p>
            <a:r>
              <a:rPr lang="en-GB" dirty="0"/>
              <a:t>Organisational Citizenship Behaviour (OCB)</a:t>
            </a:r>
          </a:p>
        </p:txBody>
      </p:sp>
      <p:sp>
        <p:nvSpPr>
          <p:cNvPr id="3" name="Content Placeholder 2">
            <a:extLst>
              <a:ext uri="{FF2B5EF4-FFF2-40B4-BE49-F238E27FC236}">
                <a16:creationId xmlns:a16="http://schemas.microsoft.com/office/drawing/2014/main" id="{21B36145-C9B3-4C75-A71A-4A98F6940FEB}"/>
              </a:ext>
            </a:extLst>
          </p:cNvPr>
          <p:cNvSpPr>
            <a:spLocks noGrp="1"/>
          </p:cNvSpPr>
          <p:nvPr>
            <p:ph idx="1"/>
          </p:nvPr>
        </p:nvSpPr>
        <p:spPr/>
        <p:txBody>
          <a:bodyPr>
            <a:normAutofit lnSpcReduction="10000"/>
          </a:bodyPr>
          <a:lstStyle/>
          <a:p>
            <a:r>
              <a:rPr lang="en-GB" sz="2000" dirty="0"/>
              <a:t>Helping and co-operating with others</a:t>
            </a:r>
          </a:p>
          <a:p>
            <a:r>
              <a:rPr lang="en-GB" sz="2000" dirty="0"/>
              <a:t>Showing consideration, courtesy and tact in relation to others</a:t>
            </a:r>
          </a:p>
          <a:p>
            <a:r>
              <a:rPr lang="en-GB" sz="2000" dirty="0"/>
              <a:t>General support for the organisation</a:t>
            </a:r>
          </a:p>
          <a:p>
            <a:r>
              <a:rPr lang="en-GB" sz="2000" dirty="0"/>
              <a:t>Putting in extra effort despite individual conditions</a:t>
            </a:r>
          </a:p>
          <a:p>
            <a:r>
              <a:rPr lang="en-GB" sz="2000" dirty="0"/>
              <a:t>Making suggestions for improvements</a:t>
            </a:r>
          </a:p>
          <a:p>
            <a:r>
              <a:rPr lang="en-GB" sz="2000" dirty="0"/>
              <a:t>Attending meetings</a:t>
            </a:r>
          </a:p>
          <a:p>
            <a:r>
              <a:rPr lang="en-GB" sz="2000" dirty="0"/>
              <a:t>Keeping up to date with developments in organisations</a:t>
            </a:r>
          </a:p>
          <a:p>
            <a:r>
              <a:rPr lang="en-GB" sz="2000" dirty="0"/>
              <a:t>Participating in activities that help the image of the organisation</a:t>
            </a:r>
          </a:p>
          <a:p>
            <a:endParaRPr lang="en-GB" sz="2000" dirty="0"/>
          </a:p>
          <a:p>
            <a:r>
              <a:rPr lang="en-GB" sz="2000" dirty="0"/>
              <a:t>Result from feelings of reciprocity –as a result of perceived fair treatment from employer</a:t>
            </a:r>
          </a:p>
        </p:txBody>
      </p:sp>
    </p:spTree>
    <p:extLst>
      <p:ext uri="{BB962C8B-B14F-4D97-AF65-F5344CB8AC3E}">
        <p14:creationId xmlns:p14="http://schemas.microsoft.com/office/powerpoint/2010/main" val="23129100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2" name="Rectangle 2"/>
          <p:cNvSpPr>
            <a:spLocks noGrp="1" noChangeArrowheads="1"/>
          </p:cNvSpPr>
          <p:nvPr>
            <p:ph type="title"/>
          </p:nvPr>
        </p:nvSpPr>
        <p:spPr>
          <a:xfrm>
            <a:off x="457200" y="474134"/>
            <a:ext cx="8229600" cy="1143000"/>
          </a:xfrm>
        </p:spPr>
        <p:txBody>
          <a:bodyPr/>
          <a:lstStyle/>
          <a:p>
            <a:pPr eaLnBrk="1" hangingPunct="1"/>
            <a:r>
              <a:rPr lang="en-GB" b="1" dirty="0"/>
              <a:t>The psychological contract</a:t>
            </a:r>
          </a:p>
        </p:txBody>
      </p:sp>
      <p:sp>
        <p:nvSpPr>
          <p:cNvPr id="22533" name="Rectangle 3"/>
          <p:cNvSpPr>
            <a:spLocks noGrp="1" noChangeArrowheads="1"/>
          </p:cNvSpPr>
          <p:nvPr>
            <p:ph idx="1"/>
          </p:nvPr>
        </p:nvSpPr>
        <p:spPr>
          <a:xfrm>
            <a:off x="448147" y="1717303"/>
            <a:ext cx="8229600" cy="4525963"/>
          </a:xfrm>
        </p:spPr>
        <p:txBody>
          <a:bodyPr/>
          <a:lstStyle/>
          <a:p>
            <a:pPr eaLnBrk="1" hangingPunct="1"/>
            <a:r>
              <a:rPr lang="en-GB" dirty="0"/>
              <a:t>A series of mutual expectations and satisfaction of needs arising from the people </a:t>
            </a:r>
            <a:r>
              <a:rPr lang="en-GB" dirty="0">
                <a:latin typeface="Times New Roman"/>
                <a:cs typeface="Times New Roman"/>
              </a:rPr>
              <a:t>– </a:t>
            </a:r>
            <a:r>
              <a:rPr lang="en-GB" dirty="0"/>
              <a:t>organisation relationship.</a:t>
            </a:r>
          </a:p>
          <a:p>
            <a:pPr eaLnBrk="1" hangingPunct="1"/>
            <a:r>
              <a:rPr lang="en-GB" dirty="0"/>
              <a:t>Rights, privileges, duties and obligations which are not part of a formal agreement, but have an important influence of behaviour.</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457200" y="474134"/>
            <a:ext cx="8229600" cy="1143000"/>
          </a:xfrm>
        </p:spPr>
        <p:txBody>
          <a:bodyPr/>
          <a:lstStyle/>
          <a:p>
            <a:pPr eaLnBrk="1" hangingPunct="1"/>
            <a:r>
              <a:rPr lang="en-GB" b="1" dirty="0"/>
              <a:t>Individuals’ expectations</a:t>
            </a:r>
          </a:p>
        </p:txBody>
      </p:sp>
      <p:sp>
        <p:nvSpPr>
          <p:cNvPr id="9" name="Text Box 4"/>
          <p:cNvSpPr txBox="1">
            <a:spLocks noChangeArrowheads="1"/>
          </p:cNvSpPr>
          <p:nvPr/>
        </p:nvSpPr>
        <p:spPr bwMode="auto">
          <a:xfrm>
            <a:off x="284192" y="5900776"/>
            <a:ext cx="8534400" cy="646331"/>
          </a:xfrm>
          <a:prstGeom prst="rect">
            <a:avLst/>
          </a:prstGeom>
          <a:noFill/>
          <a:ln w="9525">
            <a:noFill/>
            <a:miter lim="800000"/>
            <a:headEnd/>
            <a:tailEnd/>
          </a:ln>
        </p:spPr>
        <p:txBody>
          <a:bodyPr>
            <a:spAutoFit/>
          </a:bodyPr>
          <a:lstStyle/>
          <a:p>
            <a:r>
              <a:rPr lang="en-GB" sz="1200" dirty="0"/>
              <a:t>Figure 1.4 </a:t>
            </a:r>
            <a:r>
              <a:rPr lang="en-GB" dirty="0"/>
              <a:t> </a:t>
            </a:r>
            <a:r>
              <a:rPr lang="en-IN" dirty="0"/>
              <a:t>The psychological contract: possible examples of individual and organisational expectations</a:t>
            </a:r>
          </a:p>
        </p:txBody>
      </p:sp>
      <p:pic>
        <p:nvPicPr>
          <p:cNvPr id="6" name="Picture 2" descr="V:\Powerpoint\PE_UK\PE501-MULLINS\Final Files\GIf\ch01\M01NF004A.gif"/>
          <p:cNvPicPr>
            <a:picLocks noChangeAspect="1" noChangeArrowheads="1"/>
          </p:cNvPicPr>
          <p:nvPr/>
        </p:nvPicPr>
        <p:blipFill>
          <a:blip r:embed="rId3" cstate="print"/>
          <a:srcRect/>
          <a:stretch>
            <a:fillRect/>
          </a:stretch>
        </p:blipFill>
        <p:spPr bwMode="auto">
          <a:xfrm>
            <a:off x="1356608" y="1551348"/>
            <a:ext cx="6430784" cy="4138252"/>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457200" y="474134"/>
            <a:ext cx="8229600" cy="1143000"/>
          </a:xfrm>
        </p:spPr>
        <p:txBody>
          <a:bodyPr>
            <a:normAutofit/>
          </a:bodyPr>
          <a:lstStyle/>
          <a:p>
            <a:pPr eaLnBrk="1" hangingPunct="1"/>
            <a:r>
              <a:rPr lang="en-GB" b="1" dirty="0"/>
              <a:t>Organisational expectations</a:t>
            </a:r>
          </a:p>
        </p:txBody>
      </p:sp>
      <p:sp>
        <p:nvSpPr>
          <p:cNvPr id="9" name="Text Box 4"/>
          <p:cNvSpPr txBox="1">
            <a:spLocks noChangeArrowheads="1"/>
          </p:cNvSpPr>
          <p:nvPr/>
        </p:nvSpPr>
        <p:spPr bwMode="auto">
          <a:xfrm>
            <a:off x="284192" y="5900776"/>
            <a:ext cx="8534400" cy="646331"/>
          </a:xfrm>
          <a:prstGeom prst="rect">
            <a:avLst/>
          </a:prstGeom>
          <a:noFill/>
          <a:ln w="9525">
            <a:noFill/>
            <a:miter lim="800000"/>
            <a:headEnd/>
            <a:tailEnd/>
          </a:ln>
        </p:spPr>
        <p:txBody>
          <a:bodyPr>
            <a:spAutoFit/>
          </a:bodyPr>
          <a:lstStyle/>
          <a:p>
            <a:r>
              <a:rPr lang="en-GB" sz="1200" dirty="0"/>
              <a:t>Figure 1.4 </a:t>
            </a:r>
            <a:r>
              <a:rPr lang="en-GB" dirty="0"/>
              <a:t> </a:t>
            </a:r>
            <a:r>
              <a:rPr lang="en-IN" dirty="0"/>
              <a:t>The psychological contract: possible examples of individual and organisational expectations (Continued)</a:t>
            </a:r>
          </a:p>
        </p:txBody>
      </p:sp>
      <p:pic>
        <p:nvPicPr>
          <p:cNvPr id="6" name="Picture 2" descr="V:\Powerpoint\PE_UK\PE501-MULLINS\Final Files\GIf\ch01\M01NF004B.gif"/>
          <p:cNvPicPr>
            <a:picLocks noChangeAspect="1" noChangeArrowheads="1"/>
          </p:cNvPicPr>
          <p:nvPr/>
        </p:nvPicPr>
        <p:blipFill>
          <a:blip r:embed="rId3" cstate="print"/>
          <a:srcRect/>
          <a:stretch>
            <a:fillRect/>
          </a:stretch>
        </p:blipFill>
        <p:spPr bwMode="auto">
          <a:xfrm>
            <a:off x="904875" y="1851474"/>
            <a:ext cx="7334250" cy="3790950"/>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6" name="Rectangle 2"/>
          <p:cNvSpPr>
            <a:spLocks noGrp="1" noChangeArrowheads="1"/>
          </p:cNvSpPr>
          <p:nvPr>
            <p:ph type="title"/>
          </p:nvPr>
        </p:nvSpPr>
        <p:spPr>
          <a:xfrm>
            <a:off x="457200" y="188640"/>
            <a:ext cx="8229600" cy="1143000"/>
          </a:xfrm>
        </p:spPr>
        <p:txBody>
          <a:bodyPr/>
          <a:lstStyle/>
          <a:p>
            <a:pPr eaLnBrk="1" hangingPunct="1"/>
            <a:r>
              <a:rPr lang="en-GB" sz="3200" b="1" dirty="0"/>
              <a:t>Process of balancing expectations of organisation/individual</a:t>
            </a:r>
          </a:p>
        </p:txBody>
      </p:sp>
      <p:sp>
        <p:nvSpPr>
          <p:cNvPr id="23557" name="Rectangle 3"/>
          <p:cNvSpPr>
            <a:spLocks noGrp="1" noChangeArrowheads="1"/>
          </p:cNvSpPr>
          <p:nvPr>
            <p:ph idx="1"/>
          </p:nvPr>
        </p:nvSpPr>
        <p:spPr>
          <a:xfrm>
            <a:off x="452269" y="1331640"/>
            <a:ext cx="8229600" cy="4708525"/>
          </a:xfrm>
        </p:spPr>
        <p:txBody>
          <a:bodyPr/>
          <a:lstStyle/>
          <a:p>
            <a:pPr eaLnBrk="1" hangingPunct="1">
              <a:lnSpc>
                <a:spcPts val="2400"/>
              </a:lnSpc>
            </a:pPr>
            <a:r>
              <a:rPr lang="en-GB" sz="2800" dirty="0"/>
              <a:t>Caring</a:t>
            </a:r>
          </a:p>
          <a:p>
            <a:pPr marL="711200" lvl="1" indent="-355600" eaLnBrk="1" hangingPunct="1">
              <a:lnSpc>
                <a:spcPts val="2400"/>
              </a:lnSpc>
            </a:pPr>
            <a:r>
              <a:rPr lang="en-GB" sz="2600" dirty="0"/>
              <a:t>Demonstrating genuine concern for individuals.</a:t>
            </a:r>
          </a:p>
          <a:p>
            <a:pPr eaLnBrk="1" hangingPunct="1">
              <a:lnSpc>
                <a:spcPts val="2400"/>
              </a:lnSpc>
            </a:pPr>
            <a:r>
              <a:rPr lang="en-GB" sz="2800" dirty="0"/>
              <a:t>Communicating</a:t>
            </a:r>
          </a:p>
          <a:p>
            <a:pPr marL="711200" lvl="1" indent="-355600" eaLnBrk="1" hangingPunct="1">
              <a:lnSpc>
                <a:spcPts val="2400"/>
              </a:lnSpc>
            </a:pPr>
            <a:r>
              <a:rPr lang="en-GB" sz="2600" dirty="0"/>
              <a:t>Talking about what the company hopes to achieve.</a:t>
            </a:r>
          </a:p>
          <a:p>
            <a:pPr eaLnBrk="1" hangingPunct="1">
              <a:lnSpc>
                <a:spcPts val="2400"/>
              </a:lnSpc>
            </a:pPr>
            <a:r>
              <a:rPr lang="en-GB" sz="2800" dirty="0"/>
              <a:t>Listening</a:t>
            </a:r>
          </a:p>
          <a:p>
            <a:pPr marL="711200" lvl="1" indent="-355600" eaLnBrk="1" hangingPunct="1">
              <a:lnSpc>
                <a:spcPts val="2400"/>
              </a:lnSpc>
            </a:pPr>
            <a:r>
              <a:rPr lang="en-GB" sz="2600" dirty="0"/>
              <a:t>Hearing the words and the meaning behind them.</a:t>
            </a:r>
          </a:p>
          <a:p>
            <a:pPr eaLnBrk="1" hangingPunct="1">
              <a:lnSpc>
                <a:spcPts val="2400"/>
              </a:lnSpc>
            </a:pPr>
            <a:r>
              <a:rPr lang="en-GB" sz="2800" dirty="0"/>
              <a:t>Knowing</a:t>
            </a:r>
          </a:p>
          <a:p>
            <a:pPr marL="711200" lvl="1" indent="-355600" eaLnBrk="1" hangingPunct="1">
              <a:lnSpc>
                <a:spcPts val="2400"/>
              </a:lnSpc>
            </a:pPr>
            <a:r>
              <a:rPr lang="en-GB" sz="2600" dirty="0"/>
              <a:t>The individuals who work for you.</a:t>
            </a:r>
          </a:p>
          <a:p>
            <a:pPr eaLnBrk="1" hangingPunct="1">
              <a:lnSpc>
                <a:spcPts val="2400"/>
              </a:lnSpc>
            </a:pPr>
            <a:r>
              <a:rPr lang="en-GB" sz="2800" dirty="0"/>
              <a:t>Rewarding</a:t>
            </a:r>
          </a:p>
          <a:p>
            <a:pPr marL="711200" lvl="1" indent="-355600" eaLnBrk="1" hangingPunct="1">
              <a:lnSpc>
                <a:spcPts val="2400"/>
              </a:lnSpc>
            </a:pPr>
            <a:r>
              <a:rPr lang="en-GB" sz="2600" dirty="0"/>
              <a:t>Not necessarily with money, but recognition.</a:t>
            </a:r>
            <a:endParaRPr lang="en-GB" sz="2400" dirty="0"/>
          </a:p>
          <a:p>
            <a:pPr eaLnBrk="1" hangingPunct="1">
              <a:lnSpc>
                <a:spcPts val="2500"/>
              </a:lnSpc>
              <a:buFontTx/>
              <a:buNone/>
            </a:pPr>
            <a:r>
              <a:rPr lang="en-GB" sz="2000" dirty="0"/>
              <a:t>								</a:t>
            </a:r>
            <a:endParaRPr lang="en-GB" sz="2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4CE20-7F93-4741-AD65-A4E0CDE1ADEB}"/>
              </a:ext>
            </a:extLst>
          </p:cNvPr>
          <p:cNvSpPr>
            <a:spLocks noGrp="1"/>
          </p:cNvSpPr>
          <p:nvPr>
            <p:ph type="title"/>
          </p:nvPr>
        </p:nvSpPr>
        <p:spPr>
          <a:xfrm>
            <a:off x="457200" y="116632"/>
            <a:ext cx="8229600" cy="648072"/>
          </a:xfrm>
        </p:spPr>
        <p:txBody>
          <a:bodyPr>
            <a:normAutofit fontScale="90000"/>
          </a:bodyPr>
          <a:lstStyle/>
          <a:p>
            <a:r>
              <a:rPr lang="en-GB" dirty="0"/>
              <a:t>The Barrett Model</a:t>
            </a:r>
          </a:p>
        </p:txBody>
      </p:sp>
      <p:sp>
        <p:nvSpPr>
          <p:cNvPr id="3" name="Content Placeholder 2">
            <a:extLst>
              <a:ext uri="{FF2B5EF4-FFF2-40B4-BE49-F238E27FC236}">
                <a16:creationId xmlns:a16="http://schemas.microsoft.com/office/drawing/2014/main" id="{6F2675ED-E2AE-4877-A144-167DF9A33965}"/>
              </a:ext>
            </a:extLst>
          </p:cNvPr>
          <p:cNvSpPr>
            <a:spLocks noGrp="1"/>
          </p:cNvSpPr>
          <p:nvPr>
            <p:ph idx="1"/>
          </p:nvPr>
        </p:nvSpPr>
        <p:spPr>
          <a:xfrm>
            <a:off x="436240" y="908720"/>
            <a:ext cx="8229600" cy="5111973"/>
          </a:xfrm>
        </p:spPr>
        <p:txBody>
          <a:bodyPr/>
          <a:lstStyle/>
          <a:p>
            <a:pPr marL="136525" indent="0" algn="ctr">
              <a:buNone/>
            </a:pPr>
            <a:r>
              <a:rPr lang="en-GB" sz="2400" dirty="0"/>
              <a:t>Values stand at the very core of human  </a:t>
            </a:r>
            <a:endParaRPr lang="en-GB" sz="2400" dirty="0" smtClean="0"/>
          </a:p>
          <a:p>
            <a:pPr marL="136525" indent="0" algn="ctr">
              <a:buNone/>
            </a:pPr>
            <a:r>
              <a:rPr lang="en-GB" sz="2400" dirty="0" smtClean="0"/>
              <a:t>decision‐making</a:t>
            </a:r>
            <a:r>
              <a:rPr lang="en-GB" sz="2400" dirty="0"/>
              <a:t>. When we work in an </a:t>
            </a:r>
            <a:r>
              <a:rPr lang="en-GB" sz="2400" dirty="0" smtClean="0"/>
              <a:t>organisation whose</a:t>
            </a:r>
            <a:r>
              <a:rPr lang="en-GB" sz="2400" dirty="0"/>
              <a:t> culture aligns with our personal values, we </a:t>
            </a:r>
            <a:endParaRPr lang="en-GB" sz="2400" dirty="0" smtClean="0"/>
          </a:p>
          <a:p>
            <a:pPr marL="136525" indent="0" algn="ctr">
              <a:buNone/>
            </a:pPr>
            <a:r>
              <a:rPr lang="en-GB" sz="2400" dirty="0" smtClean="0"/>
              <a:t>feel</a:t>
            </a:r>
            <a:r>
              <a:rPr lang="en-GB" sz="2400" dirty="0"/>
              <a:t> liberated. We are  able to bring our full selves to work. We </a:t>
            </a:r>
            <a:r>
              <a:rPr lang="en-GB" sz="2400" dirty="0" smtClean="0"/>
              <a:t>not only</a:t>
            </a:r>
            <a:r>
              <a:rPr lang="en-GB" sz="2400" dirty="0"/>
              <a:t> bring our energy, our creativity, and  </a:t>
            </a:r>
            <a:endParaRPr lang="en-GB" sz="2400" dirty="0" smtClean="0"/>
          </a:p>
          <a:p>
            <a:pPr marL="136525" indent="0" algn="ctr">
              <a:buNone/>
            </a:pPr>
            <a:r>
              <a:rPr lang="en-GB" sz="2400" dirty="0" smtClean="0"/>
              <a:t>our</a:t>
            </a:r>
            <a:r>
              <a:rPr lang="en-GB" sz="2400" dirty="0"/>
              <a:t> enthusiasm, we also bring our </a:t>
            </a:r>
            <a:endParaRPr lang="en-GB" sz="2400" dirty="0" smtClean="0"/>
          </a:p>
          <a:p>
            <a:pPr marL="136525" indent="0" algn="ctr">
              <a:buNone/>
            </a:pPr>
            <a:r>
              <a:rPr lang="en-GB" sz="2400" dirty="0" smtClean="0"/>
              <a:t>commitment</a:t>
            </a:r>
            <a:r>
              <a:rPr lang="en-GB" sz="2400" dirty="0"/>
              <a:t> to the well‐being of our </a:t>
            </a:r>
            <a:endParaRPr lang="en-GB" sz="2400" dirty="0" smtClean="0"/>
          </a:p>
          <a:p>
            <a:pPr marL="136525" indent="0" algn="ctr">
              <a:buNone/>
            </a:pPr>
            <a:r>
              <a:rPr lang="en-GB" sz="2400" dirty="0" smtClean="0"/>
              <a:t>associates</a:t>
            </a:r>
            <a:r>
              <a:rPr lang="en-GB" sz="2400" dirty="0"/>
              <a:t> and  the success of the </a:t>
            </a:r>
            <a:endParaRPr lang="en-GB" sz="2400" dirty="0" smtClean="0"/>
          </a:p>
          <a:p>
            <a:pPr marL="136525" indent="0" algn="ctr">
              <a:buNone/>
            </a:pPr>
            <a:r>
              <a:rPr lang="en-GB" sz="2400" dirty="0" smtClean="0"/>
              <a:t>organisation</a:t>
            </a:r>
            <a:r>
              <a:rPr lang="en-GB" sz="2400" dirty="0"/>
              <a:t>. Unleashing this energy is </a:t>
            </a:r>
            <a:endParaRPr lang="en-GB" sz="2400" dirty="0" smtClean="0"/>
          </a:p>
          <a:p>
            <a:pPr marL="136525" indent="0" algn="ctr">
              <a:buNone/>
            </a:pPr>
            <a:r>
              <a:rPr lang="en-GB" sz="2400" dirty="0" smtClean="0"/>
              <a:t>tantamount</a:t>
            </a:r>
            <a:r>
              <a:rPr lang="en-GB" sz="2400" dirty="0"/>
              <a:t> to liberating the  corporate soul. </a:t>
            </a:r>
            <a:endParaRPr lang="en-GB" sz="2400" dirty="0" smtClean="0"/>
          </a:p>
          <a:p>
            <a:pPr marL="136525" indent="0" algn="ctr">
              <a:buNone/>
            </a:pPr>
            <a:r>
              <a:rPr lang="en-GB" sz="2400" dirty="0" smtClean="0"/>
              <a:t>(Barrett, 2010)</a:t>
            </a:r>
            <a:endParaRPr lang="en-GB" sz="2400" dirty="0"/>
          </a:p>
        </p:txBody>
      </p:sp>
    </p:spTree>
    <p:extLst>
      <p:ext uri="{BB962C8B-B14F-4D97-AF65-F5344CB8AC3E}">
        <p14:creationId xmlns:p14="http://schemas.microsoft.com/office/powerpoint/2010/main" val="39026005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E94CB-EB15-46EA-BE94-D6627812C0F7}"/>
              </a:ext>
            </a:extLst>
          </p:cNvPr>
          <p:cNvSpPr>
            <a:spLocks noGrp="1"/>
          </p:cNvSpPr>
          <p:nvPr>
            <p:ph type="title"/>
          </p:nvPr>
        </p:nvSpPr>
        <p:spPr/>
        <p:txBody>
          <a:bodyPr>
            <a:normAutofit fontScale="90000"/>
          </a:bodyPr>
          <a:lstStyle/>
          <a:p>
            <a:pPr eaLnBrk="1" fontAlgn="auto" hangingPunct="1">
              <a:spcAft>
                <a:spcPts val="0"/>
              </a:spcAft>
              <a:defRPr/>
            </a:pPr>
            <a:r>
              <a:rPr lang="en-US" dirty="0"/>
              <a:t>What is a personal value?</a:t>
            </a:r>
            <a:br>
              <a:rPr lang="en-US" dirty="0"/>
            </a:br>
            <a:endParaRPr lang="en-US" dirty="0"/>
          </a:p>
        </p:txBody>
      </p:sp>
      <p:sp>
        <p:nvSpPr>
          <p:cNvPr id="6" name="Content Placeholder 3">
            <a:extLst>
              <a:ext uri="{FF2B5EF4-FFF2-40B4-BE49-F238E27FC236}">
                <a16:creationId xmlns:a16="http://schemas.microsoft.com/office/drawing/2014/main" id="{E557F3B9-2A01-412B-95D3-686F890C7F1C}"/>
              </a:ext>
            </a:extLst>
          </p:cNvPr>
          <p:cNvSpPr>
            <a:spLocks noGrp="1"/>
          </p:cNvSpPr>
          <p:nvPr>
            <p:ph sz="half" idx="2"/>
          </p:nvPr>
        </p:nvSpPr>
        <p:spPr>
          <a:xfrm>
            <a:off x="785813" y="1017588"/>
            <a:ext cx="7786687" cy="5840412"/>
          </a:xfrm>
        </p:spPr>
        <p:txBody>
          <a:bodyPr>
            <a:normAutofit/>
          </a:bodyPr>
          <a:lstStyle/>
          <a:p>
            <a:pPr marL="548640" indent="-411480" eaLnBrk="1" fontAlgn="auto" hangingPunct="1">
              <a:spcAft>
                <a:spcPts val="0"/>
              </a:spcAft>
              <a:buClr>
                <a:schemeClr val="tx1">
                  <a:shade val="95000"/>
                </a:schemeClr>
              </a:buClr>
              <a:buFont typeface="Wingdings 2"/>
              <a:buChar char=""/>
              <a:defRPr/>
            </a:pPr>
            <a:r>
              <a:rPr lang="en-US" dirty="0"/>
              <a:t>Values are stable long-lasting beliefs about what is important to a person. They become </a:t>
            </a:r>
            <a:r>
              <a:rPr lang="en-US" dirty="0">
                <a:solidFill>
                  <a:srgbClr val="FF0000"/>
                </a:solidFill>
              </a:rPr>
              <a:t>standards</a:t>
            </a:r>
            <a:r>
              <a:rPr lang="en-US" dirty="0"/>
              <a:t> by which people order their lives and make their choices.</a:t>
            </a:r>
          </a:p>
          <a:p>
            <a:pPr marL="548640" indent="-411480" eaLnBrk="1" fontAlgn="auto" hangingPunct="1">
              <a:spcAft>
                <a:spcPts val="0"/>
              </a:spcAft>
              <a:buClr>
                <a:schemeClr val="tx1">
                  <a:shade val="95000"/>
                </a:schemeClr>
              </a:buClr>
              <a:buFont typeface="Wingdings 2"/>
              <a:buChar char=""/>
              <a:defRPr/>
            </a:pPr>
            <a:r>
              <a:rPr lang="en-US" dirty="0"/>
              <a:t>A belief will develop into a value when the person’s </a:t>
            </a:r>
            <a:r>
              <a:rPr lang="en-US" dirty="0">
                <a:solidFill>
                  <a:srgbClr val="FF0000"/>
                </a:solidFill>
              </a:rPr>
              <a:t>commitment</a:t>
            </a:r>
            <a:r>
              <a:rPr lang="en-US" dirty="0"/>
              <a:t> to it grows and they see it as being important.</a:t>
            </a:r>
          </a:p>
          <a:p>
            <a:pPr marL="548640" indent="-411480" eaLnBrk="1" fontAlgn="auto" hangingPunct="1">
              <a:spcAft>
                <a:spcPts val="0"/>
              </a:spcAft>
              <a:buClr>
                <a:schemeClr val="tx1">
                  <a:shade val="95000"/>
                </a:schemeClr>
              </a:buClr>
              <a:buFont typeface="Wingdings 2"/>
              <a:buChar char=""/>
              <a:defRPr/>
            </a:pP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01A44-B009-4202-AE20-7D7E6F1971E1}"/>
              </a:ext>
            </a:extLst>
          </p:cNvPr>
          <p:cNvSpPr>
            <a:spLocks noGrp="1"/>
          </p:cNvSpPr>
          <p:nvPr>
            <p:ph type="title"/>
          </p:nvPr>
        </p:nvSpPr>
        <p:spPr>
          <a:xfrm>
            <a:off x="421481" y="-18752"/>
            <a:ext cx="8229600" cy="1143000"/>
          </a:xfrm>
        </p:spPr>
        <p:txBody>
          <a:bodyPr/>
          <a:lstStyle/>
          <a:p>
            <a:pPr>
              <a:defRPr/>
            </a:pPr>
            <a:r>
              <a:rPr lang="en-GB" dirty="0"/>
              <a:t>Organisational values</a:t>
            </a:r>
            <a:endParaRPr lang="en-US" dirty="0"/>
          </a:p>
        </p:txBody>
      </p:sp>
      <p:sp>
        <p:nvSpPr>
          <p:cNvPr id="35843" name="TextBox 3">
            <a:extLst>
              <a:ext uri="{FF2B5EF4-FFF2-40B4-BE49-F238E27FC236}">
                <a16:creationId xmlns:a16="http://schemas.microsoft.com/office/drawing/2014/main" id="{EAE2CCA3-DDD7-41DE-9FB5-3838E08782D9}"/>
              </a:ext>
            </a:extLst>
          </p:cNvPr>
          <p:cNvSpPr txBox="1">
            <a:spLocks noChangeArrowheads="1"/>
          </p:cNvSpPr>
          <p:nvPr/>
        </p:nvSpPr>
        <p:spPr bwMode="auto">
          <a:xfrm>
            <a:off x="1500187" y="1074515"/>
            <a:ext cx="6072187"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sz="2400" b="1" dirty="0">
                <a:solidFill>
                  <a:schemeClr val="tx1">
                    <a:lumMod val="85000"/>
                    <a:lumOff val="15000"/>
                  </a:schemeClr>
                </a:solidFill>
              </a:rPr>
              <a:t>Organisational values are defined as essential tenets and guiding </a:t>
            </a:r>
            <a:r>
              <a:rPr lang="en-GB" altLang="en-US" sz="2400" b="1" dirty="0" smtClean="0">
                <a:solidFill>
                  <a:schemeClr val="tx1">
                    <a:lumMod val="85000"/>
                    <a:lumOff val="15000"/>
                  </a:schemeClr>
                </a:solidFill>
              </a:rPr>
              <a:t>principles </a:t>
            </a:r>
            <a:r>
              <a:rPr lang="en-GB" altLang="en-US" sz="2400" b="1" dirty="0">
                <a:solidFill>
                  <a:schemeClr val="tx1">
                    <a:lumMod val="85000"/>
                    <a:lumOff val="15000"/>
                  </a:schemeClr>
                </a:solidFill>
              </a:rPr>
              <a:t>not specific cultural or operating practices. Some of the most common values found in organisations are: integrity; respect; customer focus; quality; creative/ innovative; accountability and fairness</a:t>
            </a:r>
            <a:r>
              <a:rPr lang="en-GB" altLang="en-US" sz="2000" b="1" dirty="0">
                <a:solidFill>
                  <a:schemeClr val="tx1">
                    <a:lumMod val="85000"/>
                    <a:lumOff val="15000"/>
                  </a:schemeClr>
                </a:solidFill>
              </a:rPr>
              <a:t>.</a:t>
            </a:r>
            <a:endParaRPr lang="en-US" altLang="en-US" sz="2000" b="1" dirty="0">
              <a:solidFill>
                <a:schemeClr val="tx1">
                  <a:lumMod val="85000"/>
                  <a:lumOff val="15000"/>
                </a:schemeClr>
              </a:solidFill>
            </a:endParaRPr>
          </a:p>
        </p:txBody>
      </p:sp>
      <p:pic>
        <p:nvPicPr>
          <p:cNvPr id="35844" name="Picture 2" descr="Related image">
            <a:hlinkClick r:id="rId3"/>
            <a:extLst>
              <a:ext uri="{FF2B5EF4-FFF2-40B4-BE49-F238E27FC236}">
                <a16:creationId xmlns:a16="http://schemas.microsoft.com/office/drawing/2014/main" id="{80B33AB6-E301-48DF-83FC-7E6186C8745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31640" y="4552950"/>
            <a:ext cx="6715125" cy="2305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086202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7B86C-DC5D-4793-B845-8B9D789C56F3}"/>
              </a:ext>
            </a:extLst>
          </p:cNvPr>
          <p:cNvSpPr>
            <a:spLocks noGrp="1"/>
          </p:cNvSpPr>
          <p:nvPr>
            <p:ph type="title"/>
          </p:nvPr>
        </p:nvSpPr>
        <p:spPr/>
        <p:txBody>
          <a:bodyPr/>
          <a:lstStyle/>
          <a:p>
            <a:pPr>
              <a:defRPr/>
            </a:pPr>
            <a:r>
              <a:rPr lang="en-GB" dirty="0"/>
              <a:t>Organisational values</a:t>
            </a:r>
            <a:endParaRPr lang="en-US" dirty="0"/>
          </a:p>
        </p:txBody>
      </p:sp>
      <p:sp>
        <p:nvSpPr>
          <p:cNvPr id="4" name="TextBox 3">
            <a:extLst>
              <a:ext uri="{FF2B5EF4-FFF2-40B4-BE49-F238E27FC236}">
                <a16:creationId xmlns:a16="http://schemas.microsoft.com/office/drawing/2014/main" id="{9078CDA8-778E-4B0C-8D0F-634594B6B84A}"/>
              </a:ext>
            </a:extLst>
          </p:cNvPr>
          <p:cNvSpPr txBox="1"/>
          <p:nvPr/>
        </p:nvSpPr>
        <p:spPr>
          <a:xfrm>
            <a:off x="1071563" y="1500188"/>
            <a:ext cx="7143750" cy="1323975"/>
          </a:xfrm>
          <a:prstGeom prst="rect">
            <a:avLst/>
          </a:prstGeom>
          <a:noFill/>
        </p:spPr>
        <p:txBody>
          <a:bodyPr>
            <a:spAutoFit/>
          </a:bodyPr>
          <a:lstStyle/>
          <a:p>
            <a:pPr algn="ctr">
              <a:defRPr/>
            </a:pPr>
            <a:r>
              <a:rPr lang="en-GB" sz="2000" b="1" dirty="0">
                <a:solidFill>
                  <a:schemeClr val="bg2">
                    <a:lumMod val="20000"/>
                    <a:lumOff val="80000"/>
                  </a:schemeClr>
                </a:solidFill>
                <a:latin typeface="Arial" charset="0"/>
                <a:cs typeface="Arial" charset="0"/>
              </a:rPr>
              <a:t>Identifying individuals and companies values can help to create “win – win” outcome as individuals find meaning to their work and organisations get a committed work force that functions well.</a:t>
            </a:r>
            <a:endParaRPr lang="en-US" sz="2000" b="1" dirty="0">
              <a:solidFill>
                <a:schemeClr val="bg2">
                  <a:lumMod val="20000"/>
                  <a:lumOff val="80000"/>
                </a:schemeClr>
              </a:solidFill>
              <a:latin typeface="Arial" charset="0"/>
              <a:cs typeface="Arial" charset="0"/>
            </a:endParaRPr>
          </a:p>
        </p:txBody>
      </p:sp>
      <p:sp>
        <p:nvSpPr>
          <p:cNvPr id="5" name="TextBox 4">
            <a:extLst>
              <a:ext uri="{FF2B5EF4-FFF2-40B4-BE49-F238E27FC236}">
                <a16:creationId xmlns:a16="http://schemas.microsoft.com/office/drawing/2014/main" id="{45B4FCD3-6B87-4A1F-ACA8-F97F254B8D35}"/>
              </a:ext>
            </a:extLst>
          </p:cNvPr>
          <p:cNvSpPr txBox="1"/>
          <p:nvPr/>
        </p:nvSpPr>
        <p:spPr>
          <a:xfrm>
            <a:off x="251520" y="3284984"/>
            <a:ext cx="4143375" cy="2031325"/>
          </a:xfrm>
          <a:prstGeom prst="rect">
            <a:avLst/>
          </a:prstGeom>
        </p:spPr>
        <p:style>
          <a:lnRef idx="1">
            <a:schemeClr val="accent1"/>
          </a:lnRef>
          <a:fillRef idx="3">
            <a:schemeClr val="accent1"/>
          </a:fillRef>
          <a:effectRef idx="2">
            <a:schemeClr val="accent1"/>
          </a:effectRef>
          <a:fontRef idx="minor">
            <a:schemeClr val="lt1"/>
          </a:fontRef>
        </p:style>
        <p:txBody>
          <a:bodyPr>
            <a:spAutoFit/>
          </a:bodyPr>
          <a:lstStyle/>
          <a:p>
            <a:pPr algn="ctr">
              <a:defRPr/>
            </a:pPr>
            <a:r>
              <a:rPr lang="en-GB" dirty="0"/>
              <a:t>Value led organisations outperform others; growth in revenue, rate of job creation is higher, growth in stocks is higher, profit performance is higher and turn over is lower</a:t>
            </a:r>
          </a:p>
          <a:p>
            <a:pPr algn="ctr">
              <a:defRPr/>
            </a:pPr>
            <a:r>
              <a:rPr lang="en-GB" dirty="0"/>
              <a:t>Kotter and </a:t>
            </a:r>
            <a:r>
              <a:rPr lang="en-GB" dirty="0" err="1"/>
              <a:t>Heskett</a:t>
            </a:r>
            <a:r>
              <a:rPr lang="en-GB" dirty="0"/>
              <a:t> </a:t>
            </a:r>
            <a:r>
              <a:rPr lang="en-GB" dirty="0" smtClean="0"/>
              <a:t>(reported </a:t>
            </a:r>
            <a:r>
              <a:rPr lang="en-GB" dirty="0"/>
              <a:t>in </a:t>
            </a:r>
            <a:r>
              <a:rPr lang="en-GB" dirty="0" err="1"/>
              <a:t>Dearlove</a:t>
            </a:r>
            <a:r>
              <a:rPr lang="en-GB" dirty="0"/>
              <a:t> and Coomber,1999)  </a:t>
            </a:r>
            <a:endParaRPr lang="en-US" dirty="0"/>
          </a:p>
        </p:txBody>
      </p:sp>
      <p:sp>
        <p:nvSpPr>
          <p:cNvPr id="6" name="TextBox 5">
            <a:extLst>
              <a:ext uri="{FF2B5EF4-FFF2-40B4-BE49-F238E27FC236}">
                <a16:creationId xmlns:a16="http://schemas.microsoft.com/office/drawing/2014/main" id="{DF8911ED-E046-4E06-9332-F867AF4AD036}"/>
              </a:ext>
            </a:extLst>
          </p:cNvPr>
          <p:cNvSpPr txBox="1"/>
          <p:nvPr/>
        </p:nvSpPr>
        <p:spPr>
          <a:xfrm>
            <a:off x="5508104" y="3298180"/>
            <a:ext cx="2928958" cy="2031325"/>
          </a:xfrm>
          <a:prstGeom prst="rect">
            <a:avLst/>
          </a:prstGeom>
        </p:spPr>
        <p:style>
          <a:lnRef idx="0">
            <a:schemeClr val="accent5"/>
          </a:lnRef>
          <a:fillRef idx="3">
            <a:schemeClr val="accent5"/>
          </a:fillRef>
          <a:effectRef idx="3">
            <a:schemeClr val="accent5"/>
          </a:effectRef>
          <a:fontRef idx="minor">
            <a:schemeClr val="lt1"/>
          </a:fontRef>
        </p:style>
        <p:txBody>
          <a:bodyPr>
            <a:spAutoFit/>
          </a:bodyPr>
          <a:lstStyle/>
          <a:p>
            <a:pPr algn="ctr">
              <a:defRPr/>
            </a:pPr>
            <a:r>
              <a:rPr lang="en-GB" dirty="0"/>
              <a:t>Being an values led organisation also leads to attracting people who have the same values and keep people who feel fully committed</a:t>
            </a:r>
            <a:endParaRPr lang="en-US" dirty="0"/>
          </a:p>
        </p:txBody>
      </p:sp>
      <p:cxnSp>
        <p:nvCxnSpPr>
          <p:cNvPr id="8" name="Straight Arrow Connector 7">
            <a:extLst>
              <a:ext uri="{FF2B5EF4-FFF2-40B4-BE49-F238E27FC236}">
                <a16:creationId xmlns:a16="http://schemas.microsoft.com/office/drawing/2014/main" id="{AC822E02-6817-47AC-AE9C-EA3392D6ED24}"/>
              </a:ext>
            </a:extLst>
          </p:cNvPr>
          <p:cNvCxnSpPr/>
          <p:nvPr/>
        </p:nvCxnSpPr>
        <p:spPr>
          <a:xfrm rot="5400000">
            <a:off x="2701503" y="1605410"/>
            <a:ext cx="1428750" cy="1000125"/>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cxnSp>
        <p:nvCxnSpPr>
          <p:cNvPr id="9" name="Straight Arrow Connector 8">
            <a:extLst>
              <a:ext uri="{FF2B5EF4-FFF2-40B4-BE49-F238E27FC236}">
                <a16:creationId xmlns:a16="http://schemas.microsoft.com/office/drawing/2014/main" id="{BD429D9C-086C-4BD0-8739-6BED05B5D0F5}"/>
              </a:ext>
            </a:extLst>
          </p:cNvPr>
          <p:cNvCxnSpPr/>
          <p:nvPr/>
        </p:nvCxnSpPr>
        <p:spPr>
          <a:xfrm>
            <a:off x="5081536" y="1417638"/>
            <a:ext cx="1357313" cy="1214437"/>
          </a:xfrm>
          <a:prstGeom prst="straightConnector1">
            <a:avLst/>
          </a:prstGeom>
          <a:ln>
            <a:tailEnd type="arrow"/>
          </a:ln>
        </p:spPr>
        <p:style>
          <a:lnRef idx="3">
            <a:schemeClr val="accent5"/>
          </a:lnRef>
          <a:fillRef idx="0">
            <a:schemeClr val="accent5"/>
          </a:fillRef>
          <a:effectRef idx="2">
            <a:schemeClr val="accent5"/>
          </a:effectRef>
          <a:fontRef idx="minor">
            <a:schemeClr val="tx1"/>
          </a:fontRef>
        </p:style>
      </p:cxnSp>
    </p:spTree>
    <p:extLst>
      <p:ext uri="{BB962C8B-B14F-4D97-AF65-F5344CB8AC3E}">
        <p14:creationId xmlns:p14="http://schemas.microsoft.com/office/powerpoint/2010/main" val="33792470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C96D1-B271-49E2-9374-2A52C4E2CD9C}"/>
              </a:ext>
            </a:extLst>
          </p:cNvPr>
          <p:cNvSpPr>
            <a:spLocks noGrp="1"/>
          </p:cNvSpPr>
          <p:nvPr>
            <p:ph type="title"/>
          </p:nvPr>
        </p:nvSpPr>
        <p:spPr/>
        <p:txBody>
          <a:bodyPr>
            <a:normAutofit fontScale="90000"/>
          </a:bodyPr>
          <a:lstStyle/>
          <a:p>
            <a:pPr>
              <a:defRPr/>
            </a:pPr>
            <a:r>
              <a:rPr lang="en-GB" dirty="0"/>
              <a:t>Aligning individual and organisational values</a:t>
            </a:r>
            <a:endParaRPr lang="en-US" dirty="0"/>
          </a:p>
        </p:txBody>
      </p:sp>
      <p:sp>
        <p:nvSpPr>
          <p:cNvPr id="36867" name="TextBox 3">
            <a:extLst>
              <a:ext uri="{FF2B5EF4-FFF2-40B4-BE49-F238E27FC236}">
                <a16:creationId xmlns:a16="http://schemas.microsoft.com/office/drawing/2014/main" id="{A623B62E-F9C0-42FA-B540-7A7D3F368E30}"/>
              </a:ext>
            </a:extLst>
          </p:cNvPr>
          <p:cNvSpPr txBox="1">
            <a:spLocks noChangeArrowheads="1"/>
          </p:cNvSpPr>
          <p:nvPr/>
        </p:nvSpPr>
        <p:spPr bwMode="auto">
          <a:xfrm>
            <a:off x="214319" y="1692292"/>
            <a:ext cx="5286375" cy="378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2000" b="1" dirty="0" smtClean="0">
                <a:solidFill>
                  <a:srgbClr val="FFC000"/>
                </a:solidFill>
              </a:rPr>
              <a:t>Individuals’ </a:t>
            </a:r>
            <a:r>
              <a:rPr lang="en-GB" altLang="en-US" sz="2000" b="1" dirty="0">
                <a:solidFill>
                  <a:srgbClr val="FFC000"/>
                </a:solidFill>
              </a:rPr>
              <a:t>values drive their </a:t>
            </a:r>
            <a:r>
              <a:rPr lang="en-GB" altLang="en-US" sz="2000" b="1" dirty="0" smtClean="0">
                <a:solidFill>
                  <a:srgbClr val="FFC000"/>
                </a:solidFill>
              </a:rPr>
              <a:t>behaviours; there is an emotional connection -  </a:t>
            </a:r>
            <a:r>
              <a:rPr lang="en-GB" altLang="en-US" sz="2000" b="1" dirty="0">
                <a:solidFill>
                  <a:srgbClr val="FFC000"/>
                </a:solidFill>
              </a:rPr>
              <a:t>not just ‘</a:t>
            </a:r>
            <a:r>
              <a:rPr lang="en-GB" altLang="en-US" sz="2000" b="1" dirty="0">
                <a:solidFill>
                  <a:srgbClr val="FF0000"/>
                </a:solidFill>
              </a:rPr>
              <a:t>What's In It For Me’ (WIIFM</a:t>
            </a:r>
            <a:r>
              <a:rPr lang="en-GB" altLang="en-US" sz="2000" b="1" dirty="0" smtClean="0">
                <a:solidFill>
                  <a:srgbClr val="FF0000"/>
                </a:solidFill>
              </a:rPr>
              <a:t>) - </a:t>
            </a:r>
            <a:r>
              <a:rPr lang="en-GB" altLang="en-US" sz="2000" b="1" dirty="0">
                <a:solidFill>
                  <a:srgbClr val="FFC000"/>
                </a:solidFill>
              </a:rPr>
              <a:t>giving the feel- good factor. </a:t>
            </a:r>
          </a:p>
          <a:p>
            <a:pPr eaLnBrk="1" hangingPunct="1"/>
            <a:r>
              <a:rPr lang="en-GB" altLang="en-US" sz="2000" b="1" dirty="0">
                <a:solidFill>
                  <a:srgbClr val="FFC000"/>
                </a:solidFill>
              </a:rPr>
              <a:t>Applying the same </a:t>
            </a:r>
            <a:r>
              <a:rPr lang="en-GB" altLang="en-US" sz="2000" b="1" dirty="0" smtClean="0">
                <a:solidFill>
                  <a:srgbClr val="FFC000"/>
                </a:solidFill>
              </a:rPr>
              <a:t>principle </a:t>
            </a:r>
            <a:r>
              <a:rPr lang="en-GB" altLang="en-US" sz="2000" b="1" dirty="0">
                <a:solidFill>
                  <a:srgbClr val="FFC000"/>
                </a:solidFill>
              </a:rPr>
              <a:t>to organisations </a:t>
            </a:r>
            <a:r>
              <a:rPr lang="en-GB" altLang="en-US" sz="2000" b="1" dirty="0">
                <a:solidFill>
                  <a:srgbClr val="FFC000"/>
                </a:solidFill>
              </a:rPr>
              <a:t>-</a:t>
            </a:r>
            <a:r>
              <a:rPr lang="en-GB" altLang="en-US" sz="2000" b="1" dirty="0" smtClean="0">
                <a:solidFill>
                  <a:srgbClr val="FFC000"/>
                </a:solidFill>
              </a:rPr>
              <a:t> </a:t>
            </a:r>
            <a:r>
              <a:rPr lang="en-GB" altLang="en-US" sz="2000" b="1" dirty="0">
                <a:solidFill>
                  <a:srgbClr val="FFC000"/>
                </a:solidFill>
              </a:rPr>
              <a:t>values guide the actions of value led organisations – there is less need for detailed procedures and management control and individuals are allowed to make decisions within the framework of the organisation.</a:t>
            </a:r>
          </a:p>
          <a:p>
            <a:pPr eaLnBrk="1" hangingPunct="1"/>
            <a:r>
              <a:rPr lang="en-GB" altLang="en-US" sz="2000" b="1" dirty="0">
                <a:solidFill>
                  <a:srgbClr val="FFC000"/>
                </a:solidFill>
              </a:rPr>
              <a:t>S</a:t>
            </a:r>
            <a:r>
              <a:rPr lang="en-GB" altLang="en-US" sz="2000" b="1" dirty="0" smtClean="0">
                <a:solidFill>
                  <a:srgbClr val="FFC000"/>
                </a:solidFill>
              </a:rPr>
              <a:t>hared </a:t>
            </a:r>
            <a:r>
              <a:rPr lang="en-GB" altLang="en-US" sz="2000" b="1" dirty="0">
                <a:solidFill>
                  <a:srgbClr val="FFC000"/>
                </a:solidFill>
              </a:rPr>
              <a:t>values provide a reference point.</a:t>
            </a:r>
            <a:endParaRPr lang="en-US" altLang="en-US" sz="2000" b="1" dirty="0">
              <a:solidFill>
                <a:srgbClr val="FFC000"/>
              </a:solidFill>
            </a:endParaRPr>
          </a:p>
        </p:txBody>
      </p:sp>
      <p:pic>
        <p:nvPicPr>
          <p:cNvPr id="65538" name="Picture 2" descr="Related image">
            <a:hlinkClick r:id="rId3"/>
            <a:extLst>
              <a:ext uri="{FF2B5EF4-FFF2-40B4-BE49-F238E27FC236}">
                <a16:creationId xmlns:a16="http://schemas.microsoft.com/office/drawing/2014/main" id="{FC976A6B-028A-4F76-A6B4-F53F8132B7CF}"/>
              </a:ext>
            </a:extLst>
          </p:cNvPr>
          <p:cNvPicPr>
            <a:picLocks noChangeAspect="1" noChangeArrowheads="1"/>
          </p:cNvPicPr>
          <p:nvPr/>
        </p:nvPicPr>
        <p:blipFill>
          <a:blip r:embed="rId4">
            <a:duotone>
              <a:schemeClr val="bg2">
                <a:shade val="45000"/>
                <a:satMod val="135000"/>
              </a:schemeClr>
              <a:prstClr val="white"/>
            </a:duotone>
          </a:blip>
          <a:srcRect/>
          <a:stretch>
            <a:fillRect/>
          </a:stretch>
        </p:blipFill>
        <p:spPr bwMode="auto">
          <a:xfrm>
            <a:off x="5788868" y="1772816"/>
            <a:ext cx="2895600" cy="3643338"/>
          </a:xfrm>
          <a:prstGeom prst="rect">
            <a:avLst/>
          </a:prstGeom>
          <a:noFill/>
        </p:spPr>
      </p:pic>
    </p:spTree>
    <p:extLst>
      <p:ext uri="{BB962C8B-B14F-4D97-AF65-F5344CB8AC3E}">
        <p14:creationId xmlns:p14="http://schemas.microsoft.com/office/powerpoint/2010/main" val="14719678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dirty="0" smtClean="0"/>
              <a:t>Barrett Model</a:t>
            </a:r>
            <a:endParaRPr lang="en-GB" dirty="0"/>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835696" y="1124744"/>
            <a:ext cx="5616623" cy="5183981"/>
          </a:xfrm>
        </p:spPr>
      </p:pic>
    </p:spTree>
    <p:extLst>
      <p:ext uri="{BB962C8B-B14F-4D97-AF65-F5344CB8AC3E}">
        <p14:creationId xmlns:p14="http://schemas.microsoft.com/office/powerpoint/2010/main" val="159469080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1F192-4355-4DF1-9820-5AC017D183F0}"/>
              </a:ext>
            </a:extLst>
          </p:cNvPr>
          <p:cNvSpPr>
            <a:spLocks noGrp="1"/>
          </p:cNvSpPr>
          <p:nvPr>
            <p:ph type="title"/>
          </p:nvPr>
        </p:nvSpPr>
        <p:spPr/>
        <p:txBody>
          <a:bodyPr/>
          <a:lstStyle/>
          <a:p>
            <a:r>
              <a:rPr lang="en-GB" dirty="0"/>
              <a:t>Assessing your own Values</a:t>
            </a:r>
          </a:p>
        </p:txBody>
      </p:sp>
      <p:sp>
        <p:nvSpPr>
          <p:cNvPr id="3" name="Content Placeholder 2">
            <a:extLst>
              <a:ext uri="{FF2B5EF4-FFF2-40B4-BE49-F238E27FC236}">
                <a16:creationId xmlns:a16="http://schemas.microsoft.com/office/drawing/2014/main" id="{9418AA03-817D-48D3-B524-5DAFB480DDF9}"/>
              </a:ext>
            </a:extLst>
          </p:cNvPr>
          <p:cNvSpPr>
            <a:spLocks noGrp="1"/>
          </p:cNvSpPr>
          <p:nvPr>
            <p:ph idx="1"/>
          </p:nvPr>
        </p:nvSpPr>
        <p:spPr/>
        <p:txBody>
          <a:bodyPr/>
          <a:lstStyle/>
          <a:p>
            <a:r>
              <a:rPr lang="en-GB" dirty="0">
                <a:hlinkClick r:id="rId3"/>
              </a:rPr>
              <a:t>https://</a:t>
            </a:r>
            <a:r>
              <a:rPr lang="en-GB" dirty="0" smtClean="0">
                <a:hlinkClick r:id="rId3"/>
              </a:rPr>
              <a:t>www.valuescentre.com/tools-assessments/pva/</a:t>
            </a:r>
            <a:endParaRPr lang="en-GB" dirty="0" smtClean="0"/>
          </a:p>
          <a:p>
            <a:pPr marL="0" indent="0">
              <a:buNone/>
            </a:pPr>
            <a:endParaRPr lang="en-GB" dirty="0"/>
          </a:p>
          <a:p>
            <a:r>
              <a:rPr lang="en-GB" dirty="0"/>
              <a:t>Identify 10 values that best describe you</a:t>
            </a:r>
          </a:p>
          <a:p>
            <a:r>
              <a:rPr lang="en-GB" dirty="0"/>
              <a:t>Complete the assessment at </a:t>
            </a:r>
            <a:r>
              <a:rPr lang="en-GB" dirty="0" smtClean="0"/>
              <a:t>home</a:t>
            </a:r>
            <a:endParaRPr lang="en-GB" dirty="0"/>
          </a:p>
        </p:txBody>
      </p:sp>
    </p:spTree>
    <p:extLst>
      <p:ext uri="{BB962C8B-B14F-4D97-AF65-F5344CB8AC3E}">
        <p14:creationId xmlns:p14="http://schemas.microsoft.com/office/powerpoint/2010/main" val="137917478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D37FF-4E0F-49FB-8093-45ED0CA2EEAB}"/>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3836A242-3260-4CB5-A5F0-56FD86F10A05}"/>
              </a:ext>
            </a:extLst>
          </p:cNvPr>
          <p:cNvSpPr>
            <a:spLocks noGrp="1"/>
          </p:cNvSpPr>
          <p:nvPr>
            <p:ph idx="1"/>
          </p:nvPr>
        </p:nvSpPr>
        <p:spPr/>
        <p:txBody>
          <a:bodyPr>
            <a:normAutofit fontScale="92500" lnSpcReduction="20000"/>
          </a:bodyPr>
          <a:lstStyle/>
          <a:p>
            <a:r>
              <a:rPr lang="en-GB" dirty="0" smtClean="0"/>
              <a:t>Read about Ikea’s values.</a:t>
            </a:r>
          </a:p>
          <a:p>
            <a:r>
              <a:rPr lang="en-GB" dirty="0" smtClean="0"/>
              <a:t>What skills, knowledge and behaviours should an employee possess in order to perform well at the company?</a:t>
            </a:r>
          </a:p>
          <a:p>
            <a:r>
              <a:rPr lang="en-GB" dirty="0" smtClean="0"/>
              <a:t>Compare </a:t>
            </a:r>
            <a:r>
              <a:rPr lang="en-GB" dirty="0"/>
              <a:t>your values with those for the chosen organisation</a:t>
            </a:r>
          </a:p>
          <a:p>
            <a:r>
              <a:rPr lang="en-GB" dirty="0"/>
              <a:t>Is there a conflict between your values and that of the organisation</a:t>
            </a:r>
            <a:r>
              <a:rPr lang="en-GB" dirty="0" smtClean="0"/>
              <a:t>? Could you work there?</a:t>
            </a:r>
            <a:endParaRPr lang="en-GB" dirty="0"/>
          </a:p>
        </p:txBody>
      </p:sp>
    </p:spTree>
    <p:extLst>
      <p:ext uri="{BB962C8B-B14F-4D97-AF65-F5344CB8AC3E}">
        <p14:creationId xmlns:p14="http://schemas.microsoft.com/office/powerpoint/2010/main" val="249732824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Ikea’s Values</a:t>
            </a:r>
            <a:endParaRPr lang="en-GB" dirty="0"/>
          </a:p>
        </p:txBody>
      </p:sp>
      <p:sp>
        <p:nvSpPr>
          <p:cNvPr id="3" name="Content Placeholder 2"/>
          <p:cNvSpPr>
            <a:spLocks noGrp="1"/>
          </p:cNvSpPr>
          <p:nvPr>
            <p:ph idx="1"/>
          </p:nvPr>
        </p:nvSpPr>
        <p:spPr/>
        <p:txBody>
          <a:bodyPr>
            <a:normAutofit fontScale="92500"/>
          </a:bodyPr>
          <a:lstStyle/>
          <a:p>
            <a:pPr marL="136525" indent="0">
              <a:buNone/>
            </a:pPr>
            <a:r>
              <a:rPr lang="en-GB" b="1" dirty="0"/>
              <a:t>IKEA culture</a:t>
            </a:r>
          </a:p>
          <a:p>
            <a:r>
              <a:rPr lang="en-GB" sz="2400" dirty="0"/>
              <a:t>IKEA culture reflects Swedish roots coming from </a:t>
            </a:r>
            <a:r>
              <a:rPr lang="en-GB" sz="2400" dirty="0" err="1"/>
              <a:t>Småland</a:t>
            </a:r>
            <a:r>
              <a:rPr lang="en-GB" sz="2400" dirty="0"/>
              <a:t> in southern Sweden. People living here are hard-working, down-to-earth, help each other and live in a close contact with nature around. These aspects are translated into IKEA values which form the basics of IKEA culture.</a:t>
            </a:r>
          </a:p>
          <a:p>
            <a:pPr marL="136525" indent="0">
              <a:buNone/>
            </a:pPr>
            <a:r>
              <a:rPr lang="en-GB" b="1" dirty="0"/>
              <a:t>IKEA Key values</a:t>
            </a:r>
          </a:p>
          <a:p>
            <a:r>
              <a:rPr lang="en-GB" sz="2400" dirty="0"/>
              <a:t>We believe that every individual has something valuable to offer and we strive to have the same values in the way we work.</a:t>
            </a:r>
          </a:p>
          <a:p>
            <a:endParaRPr lang="en-GB" dirty="0"/>
          </a:p>
        </p:txBody>
      </p:sp>
    </p:spTree>
    <p:extLst>
      <p:ext uri="{BB962C8B-B14F-4D97-AF65-F5344CB8AC3E}">
        <p14:creationId xmlns:p14="http://schemas.microsoft.com/office/powerpoint/2010/main" val="377018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8" name="Picture 6" descr="Related image">
            <a:hlinkClick r:id="rId3"/>
            <a:extLst>
              <a:ext uri="{FF2B5EF4-FFF2-40B4-BE49-F238E27FC236}">
                <a16:creationId xmlns:a16="http://schemas.microsoft.com/office/drawing/2014/main" id="{7483BAF2-7609-45CE-AE6B-A96738D89878}"/>
              </a:ext>
            </a:extLst>
          </p:cNvPr>
          <p:cNvPicPr>
            <a:picLocks noChangeAspect="1" noChangeArrowheads="1"/>
          </p:cNvPicPr>
          <p:nvPr/>
        </p:nvPicPr>
        <p:blipFill>
          <a:blip r:embed="rId4">
            <a:duotone>
              <a:schemeClr val="bg2">
                <a:shade val="45000"/>
                <a:satMod val="135000"/>
              </a:schemeClr>
              <a:prstClr val="white"/>
            </a:duotone>
          </a:blip>
          <a:srcRect/>
          <a:stretch>
            <a:fillRect/>
          </a:stretch>
        </p:blipFill>
        <p:spPr bwMode="auto">
          <a:xfrm>
            <a:off x="7596336" y="183070"/>
            <a:ext cx="1294082" cy="897034"/>
          </a:xfrm>
          <a:prstGeom prst="rect">
            <a:avLst/>
          </a:prstGeom>
          <a:noFill/>
        </p:spPr>
      </p:pic>
      <p:sp>
        <p:nvSpPr>
          <p:cNvPr id="28675" name="Rectangle 3">
            <a:extLst>
              <a:ext uri="{FF2B5EF4-FFF2-40B4-BE49-F238E27FC236}">
                <a16:creationId xmlns:a16="http://schemas.microsoft.com/office/drawing/2014/main" id="{7B48D1F5-5C3E-4C96-BB6D-6B0CA69CCE79}"/>
              </a:ext>
            </a:extLst>
          </p:cNvPr>
          <p:cNvSpPr>
            <a:spLocks noChangeArrowheads="1"/>
          </p:cNvSpPr>
          <p:nvPr/>
        </p:nvSpPr>
        <p:spPr bwMode="auto">
          <a:xfrm>
            <a:off x="339922" y="1080104"/>
            <a:ext cx="8072437" cy="203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b="1" dirty="0">
                <a:solidFill>
                  <a:schemeClr val="tx1">
                    <a:lumMod val="85000"/>
                    <a:lumOff val="15000"/>
                  </a:schemeClr>
                </a:solidFill>
                <a:latin typeface="Verdana" panose="020B0604030504040204" pitchFamily="34" charset="0"/>
              </a:rPr>
              <a:t>To work effectively it is critical to understand your own values and beliefs.</a:t>
            </a:r>
          </a:p>
          <a:p>
            <a:pPr eaLnBrk="1" hangingPunct="1"/>
            <a:endParaRPr lang="en-US" altLang="en-US" b="1" dirty="0">
              <a:solidFill>
                <a:schemeClr val="tx1">
                  <a:lumMod val="85000"/>
                  <a:lumOff val="15000"/>
                </a:schemeClr>
              </a:solidFill>
              <a:latin typeface="Verdana" panose="020B0604030504040204" pitchFamily="34" charset="0"/>
            </a:endParaRPr>
          </a:p>
          <a:p>
            <a:pPr eaLnBrk="1" hangingPunct="1"/>
            <a:r>
              <a:rPr lang="en-US" altLang="en-US" b="1" dirty="0" smtClean="0">
                <a:solidFill>
                  <a:schemeClr val="tx1">
                    <a:lumMod val="85000"/>
                    <a:lumOff val="15000"/>
                  </a:schemeClr>
                </a:solidFill>
                <a:latin typeface="Verdana" panose="020B0604030504040204" pitchFamily="34" charset="0"/>
              </a:rPr>
              <a:t>In </a:t>
            </a:r>
            <a:r>
              <a:rPr lang="en-US" altLang="en-US" b="1" dirty="0">
                <a:solidFill>
                  <a:schemeClr val="tx1">
                    <a:lumMod val="85000"/>
                    <a:lumOff val="15000"/>
                  </a:schemeClr>
                </a:solidFill>
                <a:latin typeface="Verdana" panose="020B0604030504040204" pitchFamily="34" charset="0"/>
              </a:rPr>
              <a:t>order to remain professional it is necessary to leave our personal values out of the professional relationship.</a:t>
            </a:r>
          </a:p>
          <a:p>
            <a:pPr eaLnBrk="1" hangingPunct="1"/>
            <a:endParaRPr lang="en-US" altLang="en-US" b="1" dirty="0">
              <a:solidFill>
                <a:schemeClr val="tx1">
                  <a:lumMod val="85000"/>
                  <a:lumOff val="15000"/>
                </a:schemeClr>
              </a:solidFill>
              <a:latin typeface="Verdana" panose="020B0604030504040204" pitchFamily="34" charset="0"/>
            </a:endParaRPr>
          </a:p>
          <a:p>
            <a:pPr eaLnBrk="1" hangingPunct="1"/>
            <a:endParaRPr lang="en-US" altLang="en-US" b="1" dirty="0">
              <a:solidFill>
                <a:schemeClr val="tx1">
                  <a:lumMod val="85000"/>
                  <a:lumOff val="15000"/>
                </a:schemeClr>
              </a:solidFill>
              <a:latin typeface="Verdana" panose="020B0604030504040204" pitchFamily="34" charset="0"/>
            </a:endParaRPr>
          </a:p>
        </p:txBody>
      </p:sp>
      <p:sp>
        <p:nvSpPr>
          <p:cNvPr id="28676" name="Rectangle 5">
            <a:extLst>
              <a:ext uri="{FF2B5EF4-FFF2-40B4-BE49-F238E27FC236}">
                <a16:creationId xmlns:a16="http://schemas.microsoft.com/office/drawing/2014/main" id="{C9632070-E7D8-4EDE-A8F2-2363D82A5401}"/>
              </a:ext>
            </a:extLst>
          </p:cNvPr>
          <p:cNvSpPr>
            <a:spLocks noChangeArrowheads="1"/>
          </p:cNvSpPr>
          <p:nvPr/>
        </p:nvSpPr>
        <p:spPr bwMode="auto">
          <a:xfrm>
            <a:off x="467544" y="291502"/>
            <a:ext cx="5674951"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sz="2800" b="1" dirty="0">
                <a:latin typeface="Verdana" panose="020B0604030504040204" pitchFamily="34" charset="0"/>
              </a:rPr>
              <a:t>The problem with attitudes</a:t>
            </a:r>
          </a:p>
        </p:txBody>
      </p:sp>
      <p:sp>
        <p:nvSpPr>
          <p:cNvPr id="28677" name="Rectangle 6">
            <a:extLst>
              <a:ext uri="{FF2B5EF4-FFF2-40B4-BE49-F238E27FC236}">
                <a16:creationId xmlns:a16="http://schemas.microsoft.com/office/drawing/2014/main" id="{922CC017-FB46-4FEE-84D4-D9EE7EB61B1B}"/>
              </a:ext>
            </a:extLst>
          </p:cNvPr>
          <p:cNvSpPr>
            <a:spLocks noChangeArrowheads="1"/>
          </p:cNvSpPr>
          <p:nvPr/>
        </p:nvSpPr>
        <p:spPr bwMode="auto">
          <a:xfrm>
            <a:off x="357186" y="2924944"/>
            <a:ext cx="8072437" cy="2862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b="1" dirty="0">
                <a:solidFill>
                  <a:schemeClr val="tx1">
                    <a:lumMod val="85000"/>
                    <a:lumOff val="15000"/>
                  </a:schemeClr>
                </a:solidFill>
                <a:latin typeface="Verdana" panose="020B0604030504040204" pitchFamily="34" charset="0"/>
              </a:rPr>
              <a:t>One of the problems with our attitudes is we often ignore any information which is not consistent with them—we become selective in the way we perceive and respond to events and issues—and lose our ‘objectivity’ about the world. </a:t>
            </a:r>
          </a:p>
          <a:p>
            <a:pPr eaLnBrk="1" hangingPunct="1"/>
            <a:endParaRPr lang="en-US" altLang="en-US" b="1" dirty="0">
              <a:solidFill>
                <a:schemeClr val="tx1">
                  <a:lumMod val="85000"/>
                  <a:lumOff val="15000"/>
                </a:schemeClr>
              </a:solidFill>
              <a:latin typeface="Verdana" panose="020B0604030504040204" pitchFamily="34" charset="0"/>
            </a:endParaRPr>
          </a:p>
          <a:p>
            <a:pPr eaLnBrk="1" hangingPunct="1"/>
            <a:r>
              <a:rPr lang="en-US" altLang="en-US" b="1" dirty="0">
                <a:solidFill>
                  <a:schemeClr val="tx1">
                    <a:lumMod val="85000"/>
                    <a:lumOff val="15000"/>
                  </a:schemeClr>
                </a:solidFill>
                <a:latin typeface="Verdana" panose="020B0604030504040204" pitchFamily="34" charset="0"/>
              </a:rPr>
              <a:t>We need to </a:t>
            </a:r>
            <a:r>
              <a:rPr lang="en-US" altLang="en-US" b="1" dirty="0" smtClean="0">
                <a:solidFill>
                  <a:schemeClr val="tx1">
                    <a:lumMod val="85000"/>
                    <a:lumOff val="15000"/>
                  </a:schemeClr>
                </a:solidFill>
                <a:latin typeface="Verdana" panose="020B0604030504040204" pitchFamily="34" charset="0"/>
              </a:rPr>
              <a:t>develop </a:t>
            </a:r>
            <a:r>
              <a:rPr lang="en-US" altLang="en-US" b="1" dirty="0">
                <a:solidFill>
                  <a:schemeClr val="tx1">
                    <a:lumMod val="85000"/>
                    <a:lumOff val="15000"/>
                  </a:schemeClr>
                </a:solidFill>
                <a:latin typeface="Verdana" panose="020B0604030504040204" pitchFamily="34" charset="0"/>
              </a:rPr>
              <a:t>insights about our attitudes in order to reduce the risk of making decisions at work based on our unconscious, pre-existing perceptions, allowing us </a:t>
            </a:r>
            <a:r>
              <a:rPr lang="en-US" altLang="en-US" b="1" dirty="0" smtClean="0">
                <a:solidFill>
                  <a:schemeClr val="tx1">
                    <a:lumMod val="85000"/>
                    <a:lumOff val="15000"/>
                  </a:schemeClr>
                </a:solidFill>
                <a:latin typeface="Verdana" panose="020B0604030504040204" pitchFamily="34" charset="0"/>
              </a:rPr>
              <a:t>to be more professional.</a:t>
            </a:r>
            <a:endParaRPr lang="en-US" altLang="en-US" b="1" dirty="0">
              <a:solidFill>
                <a:schemeClr val="tx1">
                  <a:lumMod val="85000"/>
                  <a:lumOff val="15000"/>
                </a:schemeClr>
              </a:solidFill>
              <a:latin typeface="Verdana" panose="020B0604030504040204"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8919E-C29D-4550-8AFA-7CE62747E46A}"/>
              </a:ext>
            </a:extLst>
          </p:cNvPr>
          <p:cNvSpPr>
            <a:spLocks noGrp="1"/>
          </p:cNvSpPr>
          <p:nvPr>
            <p:ph type="title"/>
          </p:nvPr>
        </p:nvSpPr>
        <p:spPr>
          <a:xfrm>
            <a:off x="457200" y="44624"/>
            <a:ext cx="8229600" cy="864096"/>
          </a:xfrm>
        </p:spPr>
        <p:txBody>
          <a:bodyPr/>
          <a:lstStyle/>
          <a:p>
            <a:r>
              <a:rPr lang="en-GB" dirty="0"/>
              <a:t>Cognitive Biases</a:t>
            </a:r>
          </a:p>
        </p:txBody>
      </p:sp>
      <p:sp>
        <p:nvSpPr>
          <p:cNvPr id="3" name="Content Placeholder 2">
            <a:extLst>
              <a:ext uri="{FF2B5EF4-FFF2-40B4-BE49-F238E27FC236}">
                <a16:creationId xmlns:a16="http://schemas.microsoft.com/office/drawing/2014/main" id="{2F4BAA4D-5641-40D1-8D10-189DB3E809E9}"/>
              </a:ext>
            </a:extLst>
          </p:cNvPr>
          <p:cNvSpPr>
            <a:spLocks noGrp="1"/>
          </p:cNvSpPr>
          <p:nvPr>
            <p:ph idx="1"/>
          </p:nvPr>
        </p:nvSpPr>
        <p:spPr>
          <a:xfrm>
            <a:off x="179512" y="1052736"/>
            <a:ext cx="8568952" cy="4824536"/>
          </a:xfrm>
        </p:spPr>
        <p:txBody>
          <a:bodyPr>
            <a:normAutofit fontScale="92500" lnSpcReduction="20000"/>
          </a:bodyPr>
          <a:lstStyle/>
          <a:p>
            <a:r>
              <a:rPr lang="en-GB" dirty="0"/>
              <a:t>We are each entitled to our own personal world view.</a:t>
            </a:r>
          </a:p>
          <a:p>
            <a:r>
              <a:rPr lang="en-GB" dirty="0"/>
              <a:t>Unfortunately, when it comes to interpreting information and making objective sense of reality, human brains are hard-wired to make all kinds of mental mistakes that can impact our ability to make rational </a:t>
            </a:r>
            <a:r>
              <a:rPr lang="en-GB" dirty="0" smtClean="0"/>
              <a:t>judgements</a:t>
            </a:r>
            <a:r>
              <a:rPr lang="en-GB" dirty="0"/>
              <a:t>.</a:t>
            </a:r>
          </a:p>
          <a:p>
            <a:r>
              <a:rPr lang="en-GB" dirty="0"/>
              <a:t>In total, there are 180+ cognitive biases that mess with how we process data, think critically, and perceive reality</a:t>
            </a:r>
            <a:r>
              <a:rPr lang="en-GB" dirty="0" smtClean="0"/>
              <a:t>.</a:t>
            </a:r>
          </a:p>
          <a:p>
            <a:r>
              <a:rPr lang="en-GB" dirty="0" smtClean="0"/>
              <a:t>(WEF, 2018)</a:t>
            </a:r>
            <a:endParaRPr lang="en-GB" dirty="0"/>
          </a:p>
          <a:p>
            <a:endParaRPr lang="en-GB" dirty="0"/>
          </a:p>
        </p:txBody>
      </p:sp>
    </p:spTree>
    <p:extLst>
      <p:ext uri="{BB962C8B-B14F-4D97-AF65-F5344CB8AC3E}">
        <p14:creationId xmlns:p14="http://schemas.microsoft.com/office/powerpoint/2010/main" val="11763060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 (30 minutes)</a:t>
            </a:r>
            <a:endParaRPr lang="en-GB" dirty="0"/>
          </a:p>
        </p:txBody>
      </p:sp>
      <p:sp>
        <p:nvSpPr>
          <p:cNvPr id="3" name="Content Placeholder 2"/>
          <p:cNvSpPr>
            <a:spLocks noGrp="1"/>
          </p:cNvSpPr>
          <p:nvPr>
            <p:ph idx="1"/>
          </p:nvPr>
        </p:nvSpPr>
        <p:spPr/>
        <p:txBody>
          <a:bodyPr/>
          <a:lstStyle/>
          <a:p>
            <a:r>
              <a:rPr lang="en-GB" dirty="0" smtClean="0"/>
              <a:t>Listen to the extract and tick true or false to the following statements. </a:t>
            </a:r>
            <a:endParaRPr lang="en-GB" dirty="0"/>
          </a:p>
        </p:txBody>
      </p:sp>
      <p:sp>
        <p:nvSpPr>
          <p:cNvPr id="4" name="Footer Placeholder 3"/>
          <p:cNvSpPr>
            <a:spLocks noGrp="1"/>
          </p:cNvSpPr>
          <p:nvPr>
            <p:ph type="ftr" sz="quarter" idx="11"/>
          </p:nvPr>
        </p:nvSpPr>
        <p:spPr/>
        <p:txBody>
          <a:bodyPr/>
          <a:lstStyle/>
          <a:p>
            <a:pPr>
              <a:defRPr/>
            </a:pPr>
            <a:r>
              <a:rPr lang="en-GB" smtClean="0"/>
              <a:t>TSD50011011</a:t>
            </a:r>
            <a:endParaRPr lang="en-GB"/>
          </a:p>
        </p:txBody>
      </p:sp>
    </p:spTree>
    <p:extLst>
      <p:ext uri="{BB962C8B-B14F-4D97-AF65-F5344CB8AC3E}">
        <p14:creationId xmlns:p14="http://schemas.microsoft.com/office/powerpoint/2010/main" val="13660976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Michael </a:t>
            </a:r>
            <a:r>
              <a:rPr lang="en-GB" dirty="0" err="1" smtClean="0"/>
              <a:t>Shermer</a:t>
            </a:r>
            <a:r>
              <a:rPr lang="en-GB" dirty="0" smtClean="0"/>
              <a:t> – Why People believe weird things</a:t>
            </a:r>
            <a:endParaRPr lang="en-GB" dirty="0"/>
          </a:p>
        </p:txBody>
      </p:sp>
      <p:sp>
        <p:nvSpPr>
          <p:cNvPr id="3" name="Content Placeholder 2"/>
          <p:cNvSpPr>
            <a:spLocks noGrp="1"/>
          </p:cNvSpPr>
          <p:nvPr>
            <p:ph idx="1"/>
          </p:nvPr>
        </p:nvSpPr>
        <p:spPr/>
        <p:txBody>
          <a:bodyPr/>
          <a:lstStyle/>
          <a:p>
            <a:r>
              <a:rPr lang="en-GB" dirty="0">
                <a:hlinkClick r:id="rId3"/>
              </a:rPr>
              <a:t>https://</a:t>
            </a:r>
            <a:r>
              <a:rPr lang="en-GB" dirty="0" smtClean="0">
                <a:hlinkClick r:id="rId3"/>
              </a:rPr>
              <a:t>www.youtube.com/watch?v=8T_jwq9ph8k</a:t>
            </a:r>
            <a:endParaRPr lang="en-GB" dirty="0" smtClean="0"/>
          </a:p>
          <a:p>
            <a:endParaRPr lang="en-GB" dirty="0"/>
          </a:p>
          <a:p>
            <a:endParaRPr lang="en-GB" dirty="0"/>
          </a:p>
        </p:txBody>
      </p:sp>
      <p:sp>
        <p:nvSpPr>
          <p:cNvPr id="4" name="Footer Placeholder 3"/>
          <p:cNvSpPr>
            <a:spLocks noGrp="1"/>
          </p:cNvSpPr>
          <p:nvPr>
            <p:ph type="ftr" sz="quarter" idx="11"/>
          </p:nvPr>
        </p:nvSpPr>
        <p:spPr/>
        <p:txBody>
          <a:bodyPr/>
          <a:lstStyle/>
          <a:p>
            <a:pPr>
              <a:defRPr/>
            </a:pPr>
            <a:r>
              <a:rPr lang="en-GB" smtClean="0"/>
              <a:t>TSD50011011</a:t>
            </a:r>
            <a:endParaRPr lang="en-GB"/>
          </a:p>
        </p:txBody>
      </p:sp>
    </p:spTree>
    <p:extLst>
      <p:ext uri="{BB962C8B-B14F-4D97-AF65-F5344CB8AC3E}">
        <p14:creationId xmlns:p14="http://schemas.microsoft.com/office/powerpoint/2010/main" val="30834357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7200" y="692696"/>
            <a:ext cx="8229600" cy="5040560"/>
          </a:xfrm>
        </p:spPr>
      </p:pic>
      <p:sp>
        <p:nvSpPr>
          <p:cNvPr id="4" name="Footer Placeholder 3"/>
          <p:cNvSpPr>
            <a:spLocks noGrp="1"/>
          </p:cNvSpPr>
          <p:nvPr>
            <p:ph type="ftr" sz="quarter" idx="11"/>
          </p:nvPr>
        </p:nvSpPr>
        <p:spPr/>
        <p:txBody>
          <a:bodyPr/>
          <a:lstStyle/>
          <a:p>
            <a:pPr>
              <a:defRPr/>
            </a:pPr>
            <a:r>
              <a:rPr lang="en-GB" smtClean="0"/>
              <a:t>TSD50011011</a:t>
            </a:r>
            <a:endParaRPr lang="en-GB"/>
          </a:p>
        </p:txBody>
      </p:sp>
    </p:spTree>
    <p:extLst>
      <p:ext uri="{BB962C8B-B14F-4D97-AF65-F5344CB8AC3E}">
        <p14:creationId xmlns:p14="http://schemas.microsoft.com/office/powerpoint/2010/main" val="13725658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23C44-ED73-4B76-A5A0-2A84C7624AEC}"/>
              </a:ext>
            </a:extLst>
          </p:cNvPr>
          <p:cNvSpPr>
            <a:spLocks noGrp="1"/>
          </p:cNvSpPr>
          <p:nvPr>
            <p:ph type="title"/>
          </p:nvPr>
        </p:nvSpPr>
        <p:spPr>
          <a:xfrm>
            <a:off x="1340" y="548680"/>
            <a:ext cx="8229600" cy="1143000"/>
          </a:xfrm>
        </p:spPr>
        <p:txBody>
          <a:bodyPr>
            <a:normAutofit fontScale="90000"/>
          </a:bodyPr>
          <a:lstStyle/>
          <a:p>
            <a:pPr eaLnBrk="1" fontAlgn="auto" hangingPunct="1">
              <a:spcAft>
                <a:spcPts val="0"/>
              </a:spcAft>
              <a:defRPr/>
            </a:pPr>
            <a:r>
              <a:rPr lang="en-US" dirty="0"/>
              <a:t>The difference between personal and professional ethics </a:t>
            </a:r>
            <a:br>
              <a:rPr lang="en-US" dirty="0"/>
            </a:br>
            <a:endParaRPr lang="en-US" dirty="0"/>
          </a:p>
        </p:txBody>
      </p:sp>
      <p:sp>
        <p:nvSpPr>
          <p:cNvPr id="3" name="Content Placeholder 2">
            <a:extLst>
              <a:ext uri="{FF2B5EF4-FFF2-40B4-BE49-F238E27FC236}">
                <a16:creationId xmlns:a16="http://schemas.microsoft.com/office/drawing/2014/main" id="{21960C92-6A57-4A43-8880-F2656D08A591}"/>
              </a:ext>
            </a:extLst>
          </p:cNvPr>
          <p:cNvSpPr>
            <a:spLocks noGrp="1"/>
          </p:cNvSpPr>
          <p:nvPr>
            <p:ph idx="1"/>
          </p:nvPr>
        </p:nvSpPr>
        <p:spPr>
          <a:xfrm>
            <a:off x="251520" y="1857375"/>
            <a:ext cx="8406705" cy="4019897"/>
          </a:xfrm>
        </p:spPr>
        <p:txBody>
          <a:bodyPr>
            <a:normAutofit lnSpcReduction="10000"/>
          </a:bodyPr>
          <a:lstStyle/>
          <a:p>
            <a:pPr marL="548640" indent="-411480" eaLnBrk="1" fontAlgn="auto" hangingPunct="1">
              <a:spcAft>
                <a:spcPts val="0"/>
              </a:spcAft>
              <a:buClr>
                <a:schemeClr val="tx1">
                  <a:shade val="95000"/>
                </a:schemeClr>
              </a:buClr>
              <a:buFont typeface="Wingdings 2"/>
              <a:buChar char=""/>
              <a:defRPr/>
            </a:pPr>
            <a:r>
              <a:rPr lang="en-US" dirty="0"/>
              <a:t>Personal ethics refers to the ethics that a person identifies with in respect to people and situations that they deal with in everyday life. </a:t>
            </a:r>
          </a:p>
          <a:p>
            <a:pPr marL="548640" indent="-411480" eaLnBrk="1" fontAlgn="auto" hangingPunct="1">
              <a:spcAft>
                <a:spcPts val="0"/>
              </a:spcAft>
              <a:buClr>
                <a:schemeClr val="tx1">
                  <a:shade val="95000"/>
                </a:schemeClr>
              </a:buClr>
              <a:buFont typeface="Wingdings 2"/>
              <a:buChar char=""/>
              <a:defRPr/>
            </a:pPr>
            <a:r>
              <a:rPr lang="en-US" dirty="0"/>
              <a:t>Professional ethics refers to the ethics that a person must adhere to in respect of their interactions and business dealings in their professional life. </a:t>
            </a:r>
          </a:p>
          <a:p>
            <a:pPr marL="548640" indent="-411480" eaLnBrk="1" fontAlgn="auto" hangingPunct="1">
              <a:spcAft>
                <a:spcPts val="0"/>
              </a:spcAft>
              <a:buClr>
                <a:schemeClr val="tx1">
                  <a:shade val="95000"/>
                </a:schemeClr>
              </a:buClr>
              <a:buFont typeface="Wingdings 2"/>
              <a:buChar char=""/>
              <a:defRPr/>
            </a:pPr>
            <a:endParaRPr lang="en-US" dirty="0"/>
          </a:p>
          <a:p>
            <a:pPr marL="137160" indent="0" eaLnBrk="1" fontAlgn="auto" hangingPunct="1">
              <a:spcAft>
                <a:spcPts val="0"/>
              </a:spcAft>
              <a:buClr>
                <a:schemeClr val="tx1">
                  <a:shade val="95000"/>
                </a:schemeClr>
              </a:buClr>
              <a:buNone/>
              <a:defRPr/>
            </a:pPr>
            <a:endParaRPr 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72856-790A-479C-AB6D-8A1151D2F883}"/>
              </a:ext>
            </a:extLst>
          </p:cNvPr>
          <p:cNvSpPr>
            <a:spLocks noGrp="1"/>
          </p:cNvSpPr>
          <p:nvPr>
            <p:ph type="title"/>
          </p:nvPr>
        </p:nvSpPr>
        <p:spPr/>
        <p:txBody>
          <a:bodyPr>
            <a:normAutofit fontScale="90000"/>
          </a:bodyPr>
          <a:lstStyle/>
          <a:p>
            <a:pPr eaLnBrk="1" fontAlgn="auto" hangingPunct="1">
              <a:spcAft>
                <a:spcPts val="0"/>
              </a:spcAft>
              <a:defRPr/>
            </a:pPr>
            <a:r>
              <a:rPr lang="en-US" dirty="0"/>
              <a:t>Personal ethics </a:t>
            </a:r>
            <a:br>
              <a:rPr lang="en-US" dirty="0"/>
            </a:br>
            <a:endParaRPr lang="en-US" dirty="0"/>
          </a:p>
        </p:txBody>
      </p:sp>
      <p:sp>
        <p:nvSpPr>
          <p:cNvPr id="29699" name="Rectangle 4">
            <a:extLst>
              <a:ext uri="{FF2B5EF4-FFF2-40B4-BE49-F238E27FC236}">
                <a16:creationId xmlns:a16="http://schemas.microsoft.com/office/drawing/2014/main" id="{11DA46A8-0299-41C7-9EC5-10B1C17EAB5C}"/>
              </a:ext>
            </a:extLst>
          </p:cNvPr>
          <p:cNvSpPr>
            <a:spLocks noChangeArrowheads="1"/>
          </p:cNvSpPr>
          <p:nvPr/>
        </p:nvSpPr>
        <p:spPr bwMode="auto">
          <a:xfrm>
            <a:off x="428625" y="1028700"/>
            <a:ext cx="5929313" cy="424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dirty="0">
                <a:latin typeface="Verdana" panose="020B0604030504040204" pitchFamily="34" charset="0"/>
              </a:rPr>
              <a:t>As with beliefs and values, personal ethics can differ widely from person to person. </a:t>
            </a:r>
          </a:p>
          <a:p>
            <a:pPr eaLnBrk="1" hangingPunct="1"/>
            <a:endParaRPr lang="en-US" altLang="en-US" dirty="0">
              <a:latin typeface="Verdana" panose="020B0604030504040204" pitchFamily="34" charset="0"/>
            </a:endParaRPr>
          </a:p>
          <a:p>
            <a:pPr eaLnBrk="1" hangingPunct="1"/>
            <a:r>
              <a:rPr lang="en-US" altLang="en-US" dirty="0">
                <a:latin typeface="Verdana" panose="020B0604030504040204" pitchFamily="34" charset="0"/>
              </a:rPr>
              <a:t>In other words, personal ethics are standards by which a person judges </a:t>
            </a:r>
            <a:r>
              <a:rPr lang="en-US" altLang="en-US" dirty="0" err="1">
                <a:latin typeface="Verdana" panose="020B0604030504040204" pitchFamily="34" charset="0"/>
              </a:rPr>
              <a:t>behaviour</a:t>
            </a:r>
            <a:r>
              <a:rPr lang="en-US" altLang="en-US" dirty="0">
                <a:latin typeface="Verdana" panose="020B0604030504040204" pitchFamily="34" charset="0"/>
              </a:rPr>
              <a:t> as being ‘right’ or ‘</a:t>
            </a:r>
            <a:r>
              <a:rPr lang="en-US" altLang="en-US" dirty="0" smtClean="0">
                <a:latin typeface="Verdana" panose="020B0604030504040204" pitchFamily="34" charset="0"/>
              </a:rPr>
              <a:t>wrong’ </a:t>
            </a:r>
            <a:endParaRPr lang="en-US" altLang="en-US" dirty="0">
              <a:latin typeface="Verdana" panose="020B0604030504040204" pitchFamily="34" charset="0"/>
            </a:endParaRPr>
          </a:p>
          <a:p>
            <a:pPr eaLnBrk="1" hangingPunct="1"/>
            <a:endParaRPr lang="en-US" altLang="en-US" dirty="0">
              <a:latin typeface="Verdana" panose="020B0604030504040204" pitchFamily="34" charset="0"/>
            </a:endParaRPr>
          </a:p>
          <a:p>
            <a:pPr eaLnBrk="1" hangingPunct="1"/>
            <a:r>
              <a:rPr lang="en-US" altLang="en-US" dirty="0">
                <a:latin typeface="Verdana" panose="020B0604030504040204" pitchFamily="34" charset="0"/>
              </a:rPr>
              <a:t>Ethical expectations often take the form of principles such as: </a:t>
            </a:r>
          </a:p>
          <a:p>
            <a:pPr eaLnBrk="1" hangingPunct="1"/>
            <a:endParaRPr lang="en-US" altLang="en-US" dirty="0">
              <a:latin typeface="Verdana" panose="020B0604030504040204" pitchFamily="34" charset="0"/>
            </a:endParaRPr>
          </a:p>
          <a:p>
            <a:pPr eaLnBrk="1" hangingPunct="1"/>
            <a:r>
              <a:rPr lang="en-US" altLang="en-US" dirty="0">
                <a:latin typeface="Verdana" panose="020B0604030504040204" pitchFamily="34" charset="0"/>
              </a:rPr>
              <a:t>• concern for the well-being of others </a:t>
            </a:r>
          </a:p>
          <a:p>
            <a:pPr eaLnBrk="1" hangingPunct="1"/>
            <a:r>
              <a:rPr lang="en-US" altLang="en-US" dirty="0">
                <a:latin typeface="Verdana" panose="020B0604030504040204" pitchFamily="34" charset="0"/>
              </a:rPr>
              <a:t>• respect for others </a:t>
            </a:r>
          </a:p>
          <a:p>
            <a:pPr eaLnBrk="1" hangingPunct="1"/>
            <a:r>
              <a:rPr lang="en-US" altLang="en-US" dirty="0">
                <a:latin typeface="Verdana" panose="020B0604030504040204" pitchFamily="34" charset="0"/>
              </a:rPr>
              <a:t>• trustworthiness and honesty </a:t>
            </a:r>
          </a:p>
          <a:p>
            <a:pPr eaLnBrk="1" hangingPunct="1"/>
            <a:r>
              <a:rPr lang="en-US" altLang="en-US" dirty="0">
                <a:latin typeface="Verdana" panose="020B0604030504040204" pitchFamily="34" charset="0"/>
              </a:rPr>
              <a:t>• compliance with the law </a:t>
            </a:r>
          </a:p>
          <a:p>
            <a:pPr eaLnBrk="1" hangingPunct="1"/>
            <a:r>
              <a:rPr lang="en-US" altLang="en-US" dirty="0">
                <a:latin typeface="Verdana" panose="020B0604030504040204" pitchFamily="34" charset="0"/>
              </a:rPr>
              <a:t>• preventing harm to others. </a:t>
            </a:r>
          </a:p>
        </p:txBody>
      </p:sp>
      <p:pic>
        <p:nvPicPr>
          <p:cNvPr id="29700" name="Picture 2">
            <a:extLst>
              <a:ext uri="{FF2B5EF4-FFF2-40B4-BE49-F238E27FC236}">
                <a16:creationId xmlns:a16="http://schemas.microsoft.com/office/drawing/2014/main" id="{1B86AFDF-CF53-4CA5-B011-5E2BAE3C6D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72250" y="1928813"/>
            <a:ext cx="2217738" cy="2986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90CB1-6194-4B99-8484-DE37CADBC3E5}"/>
              </a:ext>
            </a:extLst>
          </p:cNvPr>
          <p:cNvSpPr>
            <a:spLocks noGrp="1"/>
          </p:cNvSpPr>
          <p:nvPr>
            <p:ph type="title"/>
          </p:nvPr>
        </p:nvSpPr>
        <p:spPr/>
        <p:txBody>
          <a:bodyPr>
            <a:normAutofit fontScale="90000"/>
          </a:bodyPr>
          <a:lstStyle/>
          <a:p>
            <a:pPr eaLnBrk="1" fontAlgn="auto" hangingPunct="1">
              <a:spcAft>
                <a:spcPts val="0"/>
              </a:spcAft>
              <a:defRPr/>
            </a:pPr>
            <a:r>
              <a:rPr lang="en-US" dirty="0"/>
              <a:t>Professional ethics and codes of conduct </a:t>
            </a:r>
            <a:br>
              <a:rPr lang="en-US" dirty="0"/>
            </a:br>
            <a:endParaRPr lang="en-US" dirty="0"/>
          </a:p>
        </p:txBody>
      </p:sp>
      <p:sp>
        <p:nvSpPr>
          <p:cNvPr id="3" name="Content Placeholder 2">
            <a:extLst>
              <a:ext uri="{FF2B5EF4-FFF2-40B4-BE49-F238E27FC236}">
                <a16:creationId xmlns:a16="http://schemas.microsoft.com/office/drawing/2014/main" id="{4515DD67-7FD3-49F7-A8A6-9C43308FA7FE}"/>
              </a:ext>
            </a:extLst>
          </p:cNvPr>
          <p:cNvSpPr>
            <a:spLocks noGrp="1"/>
          </p:cNvSpPr>
          <p:nvPr>
            <p:ph idx="1"/>
          </p:nvPr>
        </p:nvSpPr>
        <p:spPr>
          <a:xfrm>
            <a:off x="251520" y="1214439"/>
            <a:ext cx="8435280" cy="4806850"/>
          </a:xfrm>
        </p:spPr>
        <p:txBody>
          <a:bodyPr>
            <a:normAutofit fontScale="70000" lnSpcReduction="20000"/>
          </a:bodyPr>
          <a:lstStyle/>
          <a:p>
            <a:pPr marL="137160" indent="0" eaLnBrk="1" fontAlgn="auto" hangingPunct="1">
              <a:spcAft>
                <a:spcPts val="0"/>
              </a:spcAft>
              <a:buClr>
                <a:schemeClr val="tx1">
                  <a:shade val="95000"/>
                </a:schemeClr>
              </a:buClr>
              <a:buNone/>
              <a:defRPr/>
            </a:pPr>
            <a:r>
              <a:rPr lang="en-US" dirty="0"/>
              <a:t>Professional ethics are principles that govern the </a:t>
            </a:r>
            <a:r>
              <a:rPr lang="en-US" dirty="0" err="1"/>
              <a:t>behaviour</a:t>
            </a:r>
            <a:r>
              <a:rPr lang="en-US" dirty="0"/>
              <a:t> of a person or group in a business environment. Like values, professional ethics provide rules on how a person should act towards other people and institutions in such an environment. </a:t>
            </a:r>
          </a:p>
          <a:p>
            <a:pPr marL="548640" indent="-411480" eaLnBrk="1" fontAlgn="auto" hangingPunct="1">
              <a:spcAft>
                <a:spcPts val="0"/>
              </a:spcAft>
              <a:buClr>
                <a:schemeClr val="tx1">
                  <a:shade val="95000"/>
                </a:schemeClr>
              </a:buClr>
              <a:buFont typeface="Wingdings 2" panose="05020102010507070707" pitchFamily="18" charset="2"/>
              <a:buNone/>
              <a:defRPr/>
            </a:pPr>
            <a:endParaRPr lang="en-US" b="1" dirty="0"/>
          </a:p>
          <a:p>
            <a:pPr marL="548640" indent="-411480" eaLnBrk="1" fontAlgn="auto" hangingPunct="1">
              <a:spcAft>
                <a:spcPts val="0"/>
              </a:spcAft>
              <a:buClr>
                <a:schemeClr val="tx1">
                  <a:shade val="95000"/>
                </a:schemeClr>
              </a:buClr>
              <a:buFont typeface="Wingdings 2" panose="05020102010507070707" pitchFamily="18" charset="2"/>
              <a:buNone/>
              <a:defRPr/>
            </a:pPr>
            <a:r>
              <a:rPr lang="en-US" b="1" dirty="0" smtClean="0"/>
              <a:t>Ethical </a:t>
            </a:r>
            <a:r>
              <a:rPr lang="en-US" b="1" dirty="0"/>
              <a:t>principles </a:t>
            </a:r>
          </a:p>
          <a:p>
            <a:pPr marL="548640" indent="-411480" eaLnBrk="1" fontAlgn="auto" hangingPunct="1">
              <a:spcAft>
                <a:spcPts val="0"/>
              </a:spcAft>
              <a:buClr>
                <a:schemeClr val="tx1">
                  <a:shade val="95000"/>
                </a:schemeClr>
              </a:buClr>
              <a:buFont typeface="Wingdings 2"/>
              <a:buNone/>
              <a:defRPr/>
            </a:pPr>
            <a:r>
              <a:rPr lang="en-US" dirty="0" smtClean="0"/>
              <a:t>• </a:t>
            </a:r>
            <a:r>
              <a:rPr lang="en-US" dirty="0"/>
              <a:t>honesty </a:t>
            </a:r>
          </a:p>
          <a:p>
            <a:pPr marL="548640" indent="-411480" eaLnBrk="1" fontAlgn="auto" hangingPunct="1">
              <a:spcAft>
                <a:spcPts val="0"/>
              </a:spcAft>
              <a:buClr>
                <a:schemeClr val="tx1">
                  <a:shade val="95000"/>
                </a:schemeClr>
              </a:buClr>
              <a:buFont typeface="Wingdings 2"/>
              <a:buNone/>
              <a:defRPr/>
            </a:pPr>
            <a:r>
              <a:rPr lang="en-US" dirty="0"/>
              <a:t>• trustworthiness </a:t>
            </a:r>
          </a:p>
          <a:p>
            <a:pPr marL="548640" indent="-411480" eaLnBrk="1" fontAlgn="auto" hangingPunct="1">
              <a:spcAft>
                <a:spcPts val="0"/>
              </a:spcAft>
              <a:buClr>
                <a:schemeClr val="tx1">
                  <a:shade val="95000"/>
                </a:schemeClr>
              </a:buClr>
              <a:buFont typeface="Wingdings 2"/>
              <a:buNone/>
              <a:defRPr/>
            </a:pPr>
            <a:r>
              <a:rPr lang="en-US" dirty="0"/>
              <a:t>• loyalty </a:t>
            </a:r>
          </a:p>
          <a:p>
            <a:pPr marL="548640" indent="-411480" eaLnBrk="1" fontAlgn="auto" hangingPunct="1">
              <a:spcAft>
                <a:spcPts val="0"/>
              </a:spcAft>
              <a:buClr>
                <a:schemeClr val="tx1">
                  <a:shade val="95000"/>
                </a:schemeClr>
              </a:buClr>
              <a:buFont typeface="Wingdings 2"/>
              <a:buNone/>
              <a:defRPr/>
            </a:pPr>
            <a:r>
              <a:rPr lang="en-US" dirty="0"/>
              <a:t>• respect for others </a:t>
            </a:r>
          </a:p>
          <a:p>
            <a:pPr marL="548640" indent="-411480" eaLnBrk="1" fontAlgn="auto" hangingPunct="1">
              <a:spcAft>
                <a:spcPts val="0"/>
              </a:spcAft>
              <a:buClr>
                <a:schemeClr val="tx1">
                  <a:shade val="95000"/>
                </a:schemeClr>
              </a:buClr>
              <a:buFont typeface="Wingdings 2"/>
              <a:buNone/>
              <a:defRPr/>
            </a:pPr>
            <a:r>
              <a:rPr lang="en-US" dirty="0"/>
              <a:t>• adherence to the law </a:t>
            </a:r>
          </a:p>
          <a:p>
            <a:pPr marL="548640" indent="-411480" eaLnBrk="1" fontAlgn="auto" hangingPunct="1">
              <a:spcAft>
                <a:spcPts val="0"/>
              </a:spcAft>
              <a:buClr>
                <a:schemeClr val="tx1">
                  <a:shade val="95000"/>
                </a:schemeClr>
              </a:buClr>
              <a:buFont typeface="Wingdings 2"/>
              <a:buNone/>
              <a:defRPr/>
            </a:pPr>
            <a:r>
              <a:rPr lang="en-US" dirty="0"/>
              <a:t>• doing good and avoiding harm to others </a:t>
            </a:r>
          </a:p>
          <a:p>
            <a:pPr marL="548640" indent="-411480" eaLnBrk="1" fontAlgn="auto" hangingPunct="1">
              <a:spcAft>
                <a:spcPts val="0"/>
              </a:spcAft>
              <a:buClr>
                <a:schemeClr val="tx1">
                  <a:shade val="95000"/>
                </a:schemeClr>
              </a:buClr>
              <a:buFont typeface="Wingdings 2"/>
              <a:buNone/>
              <a:defRPr/>
            </a:pPr>
            <a:r>
              <a:rPr lang="en-US" dirty="0"/>
              <a:t>• accountability. </a:t>
            </a:r>
          </a:p>
          <a:p>
            <a:pPr marL="548640" indent="-411480" eaLnBrk="1" fontAlgn="auto" hangingPunct="1">
              <a:spcAft>
                <a:spcPts val="0"/>
              </a:spcAft>
              <a:buClr>
                <a:schemeClr val="tx1">
                  <a:shade val="95000"/>
                </a:schemeClr>
              </a:buClr>
              <a:buFont typeface="Wingdings 2"/>
              <a:buChar char=""/>
              <a:defRPr/>
            </a:pPr>
            <a:endParaRPr lang="en-US" dirty="0"/>
          </a:p>
        </p:txBody>
      </p:sp>
      <p:pic>
        <p:nvPicPr>
          <p:cNvPr id="31750" name="Picture 6" descr="Image result for ethics">
            <a:hlinkClick r:id="rId3"/>
            <a:extLst>
              <a:ext uri="{FF2B5EF4-FFF2-40B4-BE49-F238E27FC236}">
                <a16:creationId xmlns:a16="http://schemas.microsoft.com/office/drawing/2014/main" id="{9F941149-1439-440F-BB39-B97D10D518F2}"/>
              </a:ext>
            </a:extLst>
          </p:cNvPr>
          <p:cNvPicPr>
            <a:picLocks noChangeAspect="1" noChangeArrowheads="1"/>
          </p:cNvPicPr>
          <p:nvPr/>
        </p:nvPicPr>
        <p:blipFill>
          <a:blip r:embed="rId4" cstate="hqprint">
            <a:extLst>
              <a:ext uri="{28A0092B-C50C-407E-A947-70E740481C1C}">
                <a14:useLocalDpi xmlns:a14="http://schemas.microsoft.com/office/drawing/2010/main" val="0"/>
              </a:ext>
            </a:extLst>
          </a:blip>
          <a:srcRect/>
          <a:stretch>
            <a:fillRect/>
          </a:stretch>
        </p:blipFill>
        <p:spPr bwMode="auto">
          <a:xfrm>
            <a:off x="6084168" y="3212976"/>
            <a:ext cx="2366963" cy="2366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5E343-DABC-404A-AAFB-5E63B7415EB8}"/>
              </a:ext>
            </a:extLst>
          </p:cNvPr>
          <p:cNvSpPr>
            <a:spLocks noGrp="1"/>
          </p:cNvSpPr>
          <p:nvPr>
            <p:ph type="title"/>
          </p:nvPr>
        </p:nvSpPr>
        <p:spPr>
          <a:xfrm>
            <a:off x="457200" y="274638"/>
            <a:ext cx="8229600" cy="796908"/>
          </a:xfrm>
        </p:spPr>
        <p:txBody>
          <a:bodyPr>
            <a:normAutofit fontScale="90000"/>
          </a:bodyPr>
          <a:lstStyle/>
          <a:p>
            <a:pPr eaLnBrk="1" fontAlgn="auto" hangingPunct="1">
              <a:spcAft>
                <a:spcPts val="0"/>
              </a:spcAft>
              <a:defRPr/>
            </a:pPr>
            <a:r>
              <a:rPr lang="en-US" dirty="0"/>
              <a:t>Codes of conduct </a:t>
            </a:r>
            <a:br>
              <a:rPr lang="en-US" dirty="0"/>
            </a:br>
            <a:endParaRPr lang="en-US" dirty="0"/>
          </a:p>
        </p:txBody>
      </p:sp>
      <p:sp>
        <p:nvSpPr>
          <p:cNvPr id="3" name="Content Placeholder 2">
            <a:extLst>
              <a:ext uri="{FF2B5EF4-FFF2-40B4-BE49-F238E27FC236}">
                <a16:creationId xmlns:a16="http://schemas.microsoft.com/office/drawing/2014/main" id="{DA5BE43B-D633-4655-97DF-311E60BE72CB}"/>
              </a:ext>
            </a:extLst>
          </p:cNvPr>
          <p:cNvSpPr>
            <a:spLocks noGrp="1"/>
          </p:cNvSpPr>
          <p:nvPr>
            <p:ph idx="1"/>
          </p:nvPr>
        </p:nvSpPr>
        <p:spPr>
          <a:xfrm>
            <a:off x="500063" y="714375"/>
            <a:ext cx="8229600" cy="4779963"/>
          </a:xfrm>
        </p:spPr>
        <p:txBody>
          <a:bodyPr>
            <a:normAutofit/>
          </a:bodyPr>
          <a:lstStyle/>
          <a:p>
            <a:pPr marL="548640" indent="-411480" eaLnBrk="1" fontAlgn="auto" hangingPunct="1">
              <a:spcAft>
                <a:spcPts val="0"/>
              </a:spcAft>
              <a:buClr>
                <a:schemeClr val="tx1">
                  <a:shade val="95000"/>
                </a:schemeClr>
              </a:buClr>
              <a:buFont typeface="Wingdings 2"/>
              <a:buChar char=""/>
              <a:defRPr/>
            </a:pPr>
            <a:r>
              <a:rPr lang="en-US" sz="2400" dirty="0">
                <a:solidFill>
                  <a:schemeClr val="tx1">
                    <a:lumMod val="85000"/>
                    <a:lumOff val="15000"/>
                  </a:schemeClr>
                </a:solidFill>
              </a:rPr>
              <a:t>Professional codes of conduct draw on these professional ethical principles as the basis for required standards of </a:t>
            </a:r>
            <a:r>
              <a:rPr lang="en-US" sz="2400" dirty="0" err="1">
                <a:solidFill>
                  <a:schemeClr val="tx1">
                    <a:lumMod val="85000"/>
                    <a:lumOff val="15000"/>
                  </a:schemeClr>
                </a:solidFill>
              </a:rPr>
              <a:t>behaviour</a:t>
            </a:r>
            <a:r>
              <a:rPr lang="en-US" sz="2400" dirty="0">
                <a:solidFill>
                  <a:schemeClr val="tx1">
                    <a:lumMod val="85000"/>
                    <a:lumOff val="15000"/>
                  </a:schemeClr>
                </a:solidFill>
              </a:rPr>
              <a:t> for members of a profession. They also seek to set out the expectations that the profession and society have of its members. </a:t>
            </a:r>
          </a:p>
          <a:p>
            <a:pPr marL="548640" indent="-411480" eaLnBrk="1" fontAlgn="auto" hangingPunct="1">
              <a:spcAft>
                <a:spcPts val="0"/>
              </a:spcAft>
              <a:buClr>
                <a:schemeClr val="tx1">
                  <a:shade val="95000"/>
                </a:schemeClr>
              </a:buClr>
              <a:buFont typeface="Wingdings 2"/>
              <a:buChar char=""/>
              <a:defRPr/>
            </a:pPr>
            <a:r>
              <a:rPr lang="en-US" sz="2400" dirty="0">
                <a:solidFill>
                  <a:schemeClr val="tx1">
                    <a:lumMod val="85000"/>
                    <a:lumOff val="15000"/>
                  </a:schemeClr>
                </a:solidFill>
              </a:rPr>
              <a:t>The intention of codes of conduct is to provide guidelines for the minimum standard of appropriate </a:t>
            </a:r>
            <a:r>
              <a:rPr lang="en-US" sz="2400" dirty="0" err="1">
                <a:solidFill>
                  <a:schemeClr val="tx1">
                    <a:lumMod val="85000"/>
                    <a:lumOff val="15000"/>
                  </a:schemeClr>
                </a:solidFill>
              </a:rPr>
              <a:t>behaviour</a:t>
            </a:r>
            <a:r>
              <a:rPr lang="en-US" sz="2400" dirty="0">
                <a:solidFill>
                  <a:schemeClr val="tx1">
                    <a:lumMod val="85000"/>
                    <a:lumOff val="15000"/>
                  </a:schemeClr>
                </a:solidFill>
              </a:rPr>
              <a:t> in a professional context. Codes of conduct sit alongside the general law of the land and the personal values of members of the profession. </a:t>
            </a:r>
          </a:p>
          <a:p>
            <a:pPr marL="548640" indent="-411480" eaLnBrk="1" fontAlgn="auto" hangingPunct="1">
              <a:spcAft>
                <a:spcPts val="0"/>
              </a:spcAft>
              <a:buClr>
                <a:schemeClr val="tx1">
                  <a:shade val="95000"/>
                </a:schemeClr>
              </a:buClr>
              <a:buFont typeface="Wingdings 2"/>
              <a:buChar char=""/>
              <a:defRPr/>
            </a:pPr>
            <a:endParaRPr lang="en-US" sz="1400" dirty="0">
              <a:solidFill>
                <a:schemeClr val="tx1">
                  <a:lumMod val="85000"/>
                  <a:lumOff val="15000"/>
                </a:schemeClr>
              </a:solidFill>
            </a:endParaRPr>
          </a:p>
          <a:p>
            <a:pPr marL="548640" indent="-411480" eaLnBrk="1" fontAlgn="auto" hangingPunct="1">
              <a:spcAft>
                <a:spcPts val="0"/>
              </a:spcAft>
              <a:buClr>
                <a:schemeClr val="tx1">
                  <a:shade val="95000"/>
                </a:schemeClr>
              </a:buClr>
              <a:buFont typeface="Wingdings 2"/>
              <a:buNone/>
              <a:defRPr/>
            </a:pPr>
            <a:endParaRPr lang="en-US" sz="1200" dirty="0">
              <a:solidFill>
                <a:schemeClr val="tx1">
                  <a:lumMod val="85000"/>
                  <a:lumOff val="15000"/>
                </a:schemeClr>
              </a:solidFill>
            </a:endParaRPr>
          </a:p>
        </p:txBody>
      </p:sp>
      <p:pic>
        <p:nvPicPr>
          <p:cNvPr id="32772" name="Picture 2" descr="Related image">
            <a:hlinkClick r:id="rId3"/>
            <a:extLst>
              <a:ext uri="{FF2B5EF4-FFF2-40B4-BE49-F238E27FC236}">
                <a16:creationId xmlns:a16="http://schemas.microsoft.com/office/drawing/2014/main" id="{3352E63B-A3F5-4A4E-B740-A8BAA8ECA3D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20272" y="5091906"/>
            <a:ext cx="1928813" cy="1684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E055C57E-46B1-40DD-AACF-FFAF4C6B8807}" vid="{7EFFF081-AAFF-4791-98DF-EBD08E19D4D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Template>
  <TotalTime>4340</TotalTime>
  <Words>2215</Words>
  <Application>Microsoft Office PowerPoint</Application>
  <PresentationFormat>On-screen Show (4:3)</PresentationFormat>
  <Paragraphs>217</Paragraphs>
  <Slides>27</Slides>
  <Notes>27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27</vt:i4>
      </vt:variant>
    </vt:vector>
  </HeadingPairs>
  <TitlesOfParts>
    <vt:vector size="35" baseType="lpstr">
      <vt:lpstr>Arial</vt:lpstr>
      <vt:lpstr>Calibri</vt:lpstr>
      <vt:lpstr>Myriad Pro</vt:lpstr>
      <vt:lpstr>Tahoma</vt:lpstr>
      <vt:lpstr>Times New Roman</vt:lpstr>
      <vt:lpstr>Verdana</vt:lpstr>
      <vt:lpstr>Wingdings 2</vt:lpstr>
      <vt:lpstr>UWTSD</vt:lpstr>
      <vt:lpstr>Building a high performance culture</vt:lpstr>
      <vt:lpstr>Learning Outcomes for this Session</vt:lpstr>
      <vt:lpstr>Building a High Performance Culture</vt:lpstr>
      <vt:lpstr>What is Discretionary Behaviour? </vt:lpstr>
      <vt:lpstr>Organisational Citizenship Behaviour (OCB)</vt:lpstr>
      <vt:lpstr>The psychological contract</vt:lpstr>
      <vt:lpstr>Individuals’ expectations</vt:lpstr>
      <vt:lpstr>Organisational expectations</vt:lpstr>
      <vt:lpstr>Process of balancing expectations of organisation/individual</vt:lpstr>
      <vt:lpstr>The Barrett Model</vt:lpstr>
      <vt:lpstr>What is a personal value? </vt:lpstr>
      <vt:lpstr>Organisational values</vt:lpstr>
      <vt:lpstr>Organisational values</vt:lpstr>
      <vt:lpstr>Aligning individual and organisational values</vt:lpstr>
      <vt:lpstr>Barrett Model</vt:lpstr>
      <vt:lpstr>Assessing your own Values</vt:lpstr>
      <vt:lpstr>Activity</vt:lpstr>
      <vt:lpstr>Ikea’s Values</vt:lpstr>
      <vt:lpstr>PowerPoint Presentation</vt:lpstr>
      <vt:lpstr>Cognitive Biases</vt:lpstr>
      <vt:lpstr>Activity (30 minutes)</vt:lpstr>
      <vt:lpstr>Michael Shermer – Why People believe weird things</vt:lpstr>
      <vt:lpstr>PowerPoint Presentation</vt:lpstr>
      <vt:lpstr>The difference between personal and professional ethics  </vt:lpstr>
      <vt:lpstr>Personal ethics  </vt:lpstr>
      <vt:lpstr>Professional ethics and codes of conduct  </vt:lpstr>
      <vt:lpstr>Codes of conduct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Values &amp; Beliefs</dc:title>
  <dc:creator>Andrew Maund</dc:creator>
  <cp:lastModifiedBy>Julie Thomas</cp:lastModifiedBy>
  <cp:revision>68</cp:revision>
  <cp:lastPrinted>2019-02-19T14:23:32Z</cp:lastPrinted>
  <dcterms:created xsi:type="dcterms:W3CDTF">2014-02-11T12:45:58Z</dcterms:created>
  <dcterms:modified xsi:type="dcterms:W3CDTF">2020-02-13T08:47:57Z</dcterms:modified>
</cp:coreProperties>
</file>