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821323-10F8-4FBE-A456-705F77B502A6}" v="4" dt="2023-12-11T07:22:55.4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0" y="19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xana-Ioana Ciubotariu (2115139)" userId="ec04e2c5-3a1c-4e6d-8d59-a683a0039884" providerId="ADAL" clId="{2C821323-10F8-4FBE-A456-705F77B502A6}"/>
    <pc:docChg chg="custSel modSld">
      <pc:chgData name="Roxana-Ioana Ciubotariu (2115139)" userId="ec04e2c5-3a1c-4e6d-8d59-a683a0039884" providerId="ADAL" clId="{2C821323-10F8-4FBE-A456-705F77B502A6}" dt="2023-12-11T07:24:08.295" v="70" actId="5793"/>
      <pc:docMkLst>
        <pc:docMk/>
      </pc:docMkLst>
      <pc:sldChg chg="addSp delSp modSp mod setBg modClrScheme chgLayout">
        <pc:chgData name="Roxana-Ioana Ciubotariu (2115139)" userId="ec04e2c5-3a1c-4e6d-8d59-a683a0039884" providerId="ADAL" clId="{2C821323-10F8-4FBE-A456-705F77B502A6}" dt="2023-12-11T07:24:08.295" v="70" actId="5793"/>
        <pc:sldMkLst>
          <pc:docMk/>
          <pc:sldMk cId="712237911" sldId="256"/>
        </pc:sldMkLst>
        <pc:spChg chg="add mod">
          <ac:chgData name="Roxana-Ioana Ciubotariu (2115139)" userId="ec04e2c5-3a1c-4e6d-8d59-a683a0039884" providerId="ADAL" clId="{2C821323-10F8-4FBE-A456-705F77B502A6}" dt="2023-12-11T07:23:05.563" v="46" actId="26606"/>
          <ac:spMkLst>
            <pc:docMk/>
            <pc:sldMk cId="712237911" sldId="256"/>
            <ac:spMk id="2" creationId="{9E4702B0-2F91-3FFA-E32B-C759F306D48E}"/>
          </ac:spMkLst>
        </pc:spChg>
        <pc:spChg chg="add mod">
          <ac:chgData name="Roxana-Ioana Ciubotariu (2115139)" userId="ec04e2c5-3a1c-4e6d-8d59-a683a0039884" providerId="ADAL" clId="{2C821323-10F8-4FBE-A456-705F77B502A6}" dt="2023-12-11T07:24:08.295" v="70" actId="5793"/>
          <ac:spMkLst>
            <pc:docMk/>
            <pc:sldMk cId="712237911" sldId="256"/>
            <ac:spMk id="3" creationId="{087C5BC0-0335-D709-103C-32E822C9909E}"/>
          </ac:spMkLst>
        </pc:spChg>
        <pc:spChg chg="del">
          <ac:chgData name="Roxana-Ioana Ciubotariu (2115139)" userId="ec04e2c5-3a1c-4e6d-8d59-a683a0039884" providerId="ADAL" clId="{2C821323-10F8-4FBE-A456-705F77B502A6}" dt="2023-12-11T07:23:05.563" v="46" actId="26606"/>
          <ac:spMkLst>
            <pc:docMk/>
            <pc:sldMk cId="712237911" sldId="256"/>
            <ac:spMk id="1035" creationId="{16E6AFB8-5F17-4E7C-AA23-FF05BE7B2CA4}"/>
          </ac:spMkLst>
        </pc:spChg>
        <pc:spChg chg="del mod replId">
          <ac:chgData name="Roxana-Ioana Ciubotariu (2115139)" userId="ec04e2c5-3a1c-4e6d-8d59-a683a0039884" providerId="ADAL" clId="{2C821323-10F8-4FBE-A456-705F77B502A6}" dt="2023-12-11T07:23:05.563" v="46" actId="26606"/>
          <ac:spMkLst>
            <pc:docMk/>
            <pc:sldMk cId="712237911" sldId="256"/>
            <ac:spMk id="1038" creationId="{B64931C5-F73D-4CA0-8151-3191C86201B5}"/>
          </ac:spMkLst>
        </pc:spChg>
        <pc:spChg chg="del mod replId">
          <ac:chgData name="Roxana-Ioana Ciubotariu (2115139)" userId="ec04e2c5-3a1c-4e6d-8d59-a683a0039884" providerId="ADAL" clId="{2C821323-10F8-4FBE-A456-705F77B502A6}" dt="2023-12-11T07:23:05.563" v="46" actId="26606"/>
          <ac:spMkLst>
            <pc:docMk/>
            <pc:sldMk cId="712237911" sldId="256"/>
            <ac:spMk id="1040" creationId="{9C519558-44E9-7418-A8E2-34416834AEAB}"/>
          </ac:spMkLst>
        </pc:spChg>
        <pc:spChg chg="add del mod">
          <ac:chgData name="Roxana-Ioana Ciubotariu (2115139)" userId="ec04e2c5-3a1c-4e6d-8d59-a683a0039884" providerId="ADAL" clId="{2C821323-10F8-4FBE-A456-705F77B502A6}" dt="2023-12-11T07:23:16.375" v="47" actId="478"/>
          <ac:spMkLst>
            <pc:docMk/>
            <pc:sldMk cId="712237911" sldId="256"/>
            <ac:spMk id="1041" creationId="{95D2225D-F592-4417-AAF8-F4DD7214704C}"/>
          </ac:spMkLst>
        </pc:spChg>
        <pc:spChg chg="add del mod">
          <ac:chgData name="Roxana-Ioana Ciubotariu (2115139)" userId="ec04e2c5-3a1c-4e6d-8d59-a683a0039884" providerId="ADAL" clId="{2C821323-10F8-4FBE-A456-705F77B502A6}" dt="2023-12-11T07:23:19.743" v="48" actId="478"/>
          <ac:spMkLst>
            <pc:docMk/>
            <pc:sldMk cId="712237911" sldId="256"/>
            <ac:spMk id="1043" creationId="{62A5EAA4-053A-482C-89B0-805B7C4A78C3}"/>
          </ac:spMkLst>
        </pc:spChg>
        <pc:spChg chg="add mod">
          <ac:chgData name="Roxana-Ioana Ciubotariu (2115139)" userId="ec04e2c5-3a1c-4e6d-8d59-a683a0039884" providerId="ADAL" clId="{2C821323-10F8-4FBE-A456-705F77B502A6}" dt="2023-12-11T07:23:05.563" v="46" actId="26606"/>
          <ac:spMkLst>
            <pc:docMk/>
            <pc:sldMk cId="712237911" sldId="256"/>
            <ac:spMk id="1045" creationId="{FB58129B-E40D-410E-A0F4-A59707C88DCF}"/>
          </ac:spMkLst>
        </pc:spChg>
        <pc:picChg chg="add">
          <ac:chgData name="Roxana-Ioana Ciubotariu (2115139)" userId="ec04e2c5-3a1c-4e6d-8d59-a683a0039884" providerId="ADAL" clId="{2C821323-10F8-4FBE-A456-705F77B502A6}" dt="2023-12-11T07:23:05.563" v="46" actId="26606"/>
          <ac:picMkLst>
            <pc:docMk/>
            <pc:sldMk cId="712237911" sldId="256"/>
            <ac:picMk id="4" creationId="{2692C79B-A219-E993-E87F-676B762F8451}"/>
          </ac:picMkLst>
        </pc:picChg>
        <pc:picChg chg="add">
          <ac:chgData name="Roxana-Ioana Ciubotariu (2115139)" userId="ec04e2c5-3a1c-4e6d-8d59-a683a0039884" providerId="ADAL" clId="{2C821323-10F8-4FBE-A456-705F77B502A6}" dt="2023-12-11T07:23:05.563" v="46" actId="26606"/>
          <ac:picMkLst>
            <pc:docMk/>
            <pc:sldMk cId="712237911" sldId="256"/>
            <ac:picMk id="1026" creationId="{7BE627C0-6E3A-F899-8B92-CCE5199C9A7C}"/>
          </ac:picMkLst>
        </pc:picChg>
        <pc:picChg chg="del mod replId">
          <ac:chgData name="Roxana-Ioana Ciubotariu (2115139)" userId="ec04e2c5-3a1c-4e6d-8d59-a683a0039884" providerId="ADAL" clId="{2C821323-10F8-4FBE-A456-705F77B502A6}" dt="2023-12-11T07:23:05.563" v="46" actId="26606"/>
          <ac:picMkLst>
            <pc:docMk/>
            <pc:sldMk cId="712237911" sldId="256"/>
            <ac:picMk id="1039" creationId="{B84CA123-C9D8-ACDC-BDFE-F1E0843FD4D4}"/>
          </ac:picMkLst>
        </pc:picChg>
        <pc:picChg chg="add del mod replId">
          <ac:chgData name="Roxana-Ioana Ciubotariu (2115139)" userId="ec04e2c5-3a1c-4e6d-8d59-a683a0039884" providerId="ADAL" clId="{2C821323-10F8-4FBE-A456-705F77B502A6}" dt="2023-12-11T07:23:05.563" v="46" actId="26606"/>
          <ac:picMkLst>
            <pc:docMk/>
            <pc:sldMk cId="712237911" sldId="256"/>
            <ac:picMk id="1042" creationId="{9B5E3C82-BDD5-8FB6-ADC9-DCF437189BC6}"/>
          </ac:picMkLst>
        </pc:picChg>
        <pc:cxnChg chg="del">
          <ac:chgData name="Roxana-Ioana Ciubotariu (2115139)" userId="ec04e2c5-3a1c-4e6d-8d59-a683a0039884" providerId="ADAL" clId="{2C821323-10F8-4FBE-A456-705F77B502A6}" dt="2023-12-11T07:23:05.563" v="46" actId="26606"/>
          <ac:cxnSpMkLst>
            <pc:docMk/>
            <pc:sldMk cId="712237911" sldId="256"/>
            <ac:cxnSpMk id="1036" creationId="{7882FDDB-12BA-4531-A762-4803DABD6CF1}"/>
          </ac:cxnSpMkLst>
        </pc:cxnChg>
      </pc:sldChg>
      <pc:sldChg chg="modSp mod">
        <pc:chgData name="Roxana-Ioana Ciubotariu (2115139)" userId="ec04e2c5-3a1c-4e6d-8d59-a683a0039884" providerId="ADAL" clId="{2C821323-10F8-4FBE-A456-705F77B502A6}" dt="2023-12-11T06:30:23.355" v="42" actId="27107"/>
        <pc:sldMkLst>
          <pc:docMk/>
          <pc:sldMk cId="1337633802" sldId="265"/>
        </pc:sldMkLst>
        <pc:spChg chg="mod">
          <ac:chgData name="Roxana-Ioana Ciubotariu (2115139)" userId="ec04e2c5-3a1c-4e6d-8d59-a683a0039884" providerId="ADAL" clId="{2C821323-10F8-4FBE-A456-705F77B502A6}" dt="2023-12-11T06:30:23.355" v="42" actId="27107"/>
          <ac:spMkLst>
            <pc:docMk/>
            <pc:sldMk cId="1337633802" sldId="265"/>
            <ac:spMk id="2" creationId="{ABCAEE4D-A9D8-0C01-9D4E-40113240395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28808-26D1-4F4B-96F4-F3082078D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7008" y="1122362"/>
            <a:ext cx="8816632" cy="357155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E0C639-B0CD-4365-98A9-C1E5FF6CF4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008" y="5521960"/>
            <a:ext cx="8816632" cy="944879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80C52-E6BB-4B27-B5D8-2D33B249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77C649-4A0C-4EF2-8FC1-2BCF0BF9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E03F2-D0FE-49BB-8AEC-E99C4DB2D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4A7CC8F-56A6-423D-B67A-8BA89D3EC911}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0192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08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9F01F-198D-4AAD-B4FB-AD3B44981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200"/>
            <a:ext cx="9438640" cy="4114800"/>
          </a:xfrm>
        </p:spPr>
        <p:txBody>
          <a:bodyPr anchor="t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BCC2B-311B-4FB6-B3A5-26F68055AE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217160"/>
            <a:ext cx="9438640" cy="802640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9CB73D-2D6B-4FA6-89A4-DCC89F80E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0C188-FF43-44C1-A005-679168D5F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D1188-DA27-47B2-8176-31193EEC4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420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B5A25-7E99-42A8-8D6D-648EFE203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501DC-62B7-42BD-A941-D34E92719C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65C5C1-4FD4-4958-99A0-BDADECA33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011679"/>
            <a:ext cx="5181600" cy="4165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D1B234-5D54-44E5-B41D-B205AAF50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67BCDB-6B96-45D6-B5E9-823A96EBD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239C5F-F16F-4AFD-98D1-FA3BB96AF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24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44C1F-0040-4BBF-81A6-FD2E30637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7978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894A7-1DA1-44C1-8ED0-716279430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824035"/>
            <a:ext cx="4997132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9AB945-31E2-4B60-9076-CBB8F85949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4997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71B3EA-2E84-4B8B-A104-81BD577424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55080" y="1824035"/>
            <a:ext cx="5000308" cy="681040"/>
          </a:xfrm>
        </p:spPr>
        <p:txBody>
          <a:bodyPr anchor="b"/>
          <a:lstStyle>
            <a:lvl1pPr marL="0" indent="0">
              <a:buNone/>
              <a:defRPr sz="2400" b="1" i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511AB8-302C-476E-B80A-AA739911E3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5080" y="2505075"/>
            <a:ext cx="500030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B47C29-FE34-4E6E-9921-78C54673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F6B420-A9CE-4BB6-A653-5C3ABC7D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DF8FE-1179-4798-B16D-AF1DFA266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737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66F1A-0A68-4048-808F-CD7A9F3B0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9592"/>
            <a:ext cx="10515600" cy="1573223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ACB3E6-5365-48F5-8D2A-0B002BA35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7D8EE9-4D97-4B2F-8D38-41CB9EE77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C5952-0A27-4FAB-A3FD-120037876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547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D08427-909D-4679-9192-BC99557A7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8E39A6-1E09-42B5-85B4-7E8B5AB2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938940-01DD-4C97-8649-E01C3B0ED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61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93B3D-D568-40B4-A73A-1C8EA9ABB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1818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586EB3-917A-43B7-85BB-D00B5D2F0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798" y="987425"/>
            <a:ext cx="5840589" cy="50323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7AC029-3BC1-4637-A7F9-BC786DC26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72360"/>
            <a:ext cx="3691817" cy="349662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90B948-89C5-4AC5-B7A0-17136F5C5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A6C8C5-652F-46CB-BD26-E262B057F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FB50CB-E91F-4B71-81F0-800F2B51A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B69B885-FDB8-4C62-A285-A0CDC49A6B0C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1089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F941E-6445-4840-81AE-104EF7A4F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696652" cy="17018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F8B866-E32B-4AE7-AEF3-6974AE3288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86120" y="838200"/>
            <a:ext cx="5603238" cy="51815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2ABB7A-E157-499A-B224-C2313181F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2367280"/>
            <a:ext cx="3696652" cy="350170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C77283-E2B8-405E-BB6E-9F121140E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21F05-EB94-417F-B19B-96FF3D9EC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7C3C7-B6DB-4064-8E66-9FB770C88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1E233FA-220A-423F-907E-5F81526A28A0}"/>
              </a:ext>
            </a:extLst>
          </p:cNvPr>
          <p:cNvCxnSpPr>
            <a:cxnSpLocks/>
          </p:cNvCxnSpPr>
          <p:nvPr/>
        </p:nvCxnSpPr>
        <p:spPr>
          <a:xfrm>
            <a:off x="5023202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450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56D52-667C-4E67-9038-A0BDFD8CC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E72AC-0272-475A-BD25-2AB7AC1DEF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CFBFF2-9ECB-4CDD-87FA-9DD1F87BF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C12B3-DAF5-4BA7-A3A6-D0284716D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F171AE-4A11-4035-A072-9AC4053F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592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A52E95-2F50-48D3-B00E-4C259644E7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50174" y="838199"/>
            <a:ext cx="2303626" cy="5338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617C9B-4E02-49C8-B6DF-65ED3C990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838199"/>
            <a:ext cx="7734300" cy="5338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CA10C-AC31-4D80-B78F-08E48CDCB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AB5B7-F312-4BC9-A5D3-72E065D1B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2E489-5442-4698-B6E3-3421A97C2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1F3A7E1-F157-4338-B7F7-9C0A2D60B7FF}"/>
              </a:ext>
            </a:extLst>
          </p:cNvPr>
          <p:cNvCxnSpPr>
            <a:cxnSpLocks/>
          </p:cNvCxnSpPr>
          <p:nvPr/>
        </p:nvCxnSpPr>
        <p:spPr>
          <a:xfrm>
            <a:off x="8811337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43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6CCBF3A-D7FB-4B97-8FD5-6FFB20CB1E84}" type="datetimeFigureOut">
              <a:rPr lang="en-US" smtClean="0"/>
              <a:t>12/11/2023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fld id="{3109D357-8067-4A1F-97B2-93C5160B78D9}" type="slidenum">
              <a:rPr lang="en-US" smtClean="0"/>
              <a:t>‹#›</a:t>
            </a:fld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3543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05" r:id="rId6"/>
    <p:sldLayoutId id="2147483701" r:id="rId7"/>
    <p:sldLayoutId id="2147483702" r:id="rId8"/>
    <p:sldLayoutId id="2147483703" r:id="rId9"/>
    <p:sldLayoutId id="2147483704" r:id="rId10"/>
    <p:sldLayoutId id="214748370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368310&amp;picture=smiley-emoji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iopscience.iop.org/article/10.1088/1757-899X/434/1/01216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702B0-2F91-3FFA-E32B-C759F306D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708" y="838200"/>
            <a:ext cx="2915988" cy="1490002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br>
              <a:rPr lang="en-US" sz="3600"/>
            </a:br>
            <a:endParaRPr lang="en-US" sz="360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BE627C0-6E3A-F899-8B92-CCE5199C9A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68" r="1" b="13742"/>
          <a:stretch/>
        </p:blipFill>
        <p:spPr bwMode="auto">
          <a:xfrm>
            <a:off x="3811356" y="642655"/>
            <a:ext cx="2961160" cy="1948159"/>
          </a:xfrm>
          <a:custGeom>
            <a:avLst/>
            <a:gdLst/>
            <a:ahLst/>
            <a:cxnLst/>
            <a:rect l="l" t="t" r="r" b="b"/>
            <a:pathLst>
              <a:path w="2961160" h="1948159">
                <a:moveTo>
                  <a:pt x="1480580" y="0"/>
                </a:moveTo>
                <a:cubicBezTo>
                  <a:pt x="2298282" y="0"/>
                  <a:pt x="2961160" y="662878"/>
                  <a:pt x="2961160" y="1480580"/>
                </a:cubicBezTo>
                <a:lnTo>
                  <a:pt x="2961160" y="1948159"/>
                </a:lnTo>
                <a:lnTo>
                  <a:pt x="0" y="1948159"/>
                </a:lnTo>
                <a:lnTo>
                  <a:pt x="0" y="1480580"/>
                </a:lnTo>
                <a:cubicBezTo>
                  <a:pt x="0" y="662878"/>
                  <a:pt x="662878" y="0"/>
                  <a:pt x="1480580" y="0"/>
                </a:cubicBezTo>
                <a:close/>
              </a:path>
            </a:pathLst>
          </a:custGeom>
          <a:solidFill>
            <a:srgbClr val="FFFFFF"/>
          </a:solidFill>
        </p:spPr>
      </p:pic>
      <p:pic>
        <p:nvPicPr>
          <p:cNvPr id="4" name="Picture 3" descr="A picture containing text">
            <a:extLst>
              <a:ext uri="{FF2B5EF4-FFF2-40B4-BE49-F238E27FC236}">
                <a16:creationId xmlns:a16="http://schemas.microsoft.com/office/drawing/2014/main" id="{2692C79B-A219-E993-E87F-676B762F84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3" r="4098" b="-4"/>
          <a:stretch/>
        </p:blipFill>
        <p:spPr>
          <a:xfrm>
            <a:off x="3811357" y="2590806"/>
            <a:ext cx="2961160" cy="3428990"/>
          </a:xfrm>
          <a:prstGeom prst="rect">
            <a:avLst/>
          </a:prstGeom>
          <a:noFill/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087C5BC0-0335-D709-103C-32E822C99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85383" y="838201"/>
            <a:ext cx="4068417" cy="5333998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Eco Blend Beauty Pods: Revolutionizing Sustainable Beauty</a:t>
            </a:r>
          </a:p>
          <a:p>
            <a:pPr indent="-228600">
              <a:lnSpc>
                <a:spcPct val="100000"/>
              </a:lnSpc>
            </a:pPr>
            <a:endParaRPr lang="en-US" sz="23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Student Name: Roxana-Ioana Ciubotariu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Student ID:2115139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Modul Name: Development of innovative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product OR unique service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proposition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Code Module:BMSW6102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Lecturer Name: </a:t>
            </a:r>
            <a:r>
              <a:rPr lang="en-US" sz="2300" dirty="0" err="1"/>
              <a:t>Rexon</a:t>
            </a:r>
            <a:r>
              <a:rPr lang="en-US" sz="2300" dirty="0"/>
              <a:t> </a:t>
            </a:r>
            <a:r>
              <a:rPr lang="en-US" sz="2300" dirty="0" err="1"/>
              <a:t>Nting</a:t>
            </a:r>
            <a:endParaRPr lang="en-US" sz="23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300" dirty="0"/>
              <a:t>Date:11/12/2023</a:t>
            </a:r>
          </a:p>
          <a:p>
            <a:pPr indent="-228600">
              <a:lnSpc>
                <a:spcPct val="100000"/>
              </a:lnSpc>
            </a:pPr>
            <a:endParaRPr lang="en-US" sz="1100" dirty="0"/>
          </a:p>
        </p:txBody>
      </p:sp>
      <p:sp>
        <p:nvSpPr>
          <p:cNvPr id="1045" name="Slide Number Placeholder 21">
            <a:extLst>
              <a:ext uri="{FF2B5EF4-FFF2-40B4-BE49-F238E27FC236}">
                <a16:creationId xmlns:a16="http://schemas.microsoft.com/office/drawing/2014/main" id="{FB58129B-E40D-410E-A0F4-A59707C88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237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8AA07-FF4E-3BAB-D277-2CE5ACB2C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009" y="3815256"/>
            <a:ext cx="3955932" cy="2405848"/>
          </a:xfrm>
        </p:spPr>
        <p:txBody>
          <a:bodyPr anchor="t">
            <a:normAutofit/>
          </a:bodyPr>
          <a:lstStyle/>
          <a:p>
            <a:pPr algn="ctr"/>
            <a:r>
              <a:rPr lang="en-GB" sz="3600"/>
              <a:t>Eco Blend's Mission in Sustainable Innovation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AF388B48-C911-1848-8899-48A47A9D2F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9248"/>
          <a:stretch/>
        </p:blipFill>
        <p:spPr bwMode="auto">
          <a:xfrm>
            <a:off x="1469638" y="1296323"/>
            <a:ext cx="2132673" cy="2132678"/>
          </a:xfrm>
          <a:prstGeom prst="rect">
            <a:avLst/>
          </a:prstGeom>
          <a:noFill/>
        </p:spPr>
      </p:pic>
      <p:sp>
        <p:nvSpPr>
          <p:cNvPr id="2075" name="Content Placeholder 2">
            <a:extLst>
              <a:ext uri="{FF2B5EF4-FFF2-40B4-BE49-F238E27FC236}">
                <a16:creationId xmlns:a16="http://schemas.microsoft.com/office/drawing/2014/main" id="{75F22179-F1D2-4CE0-9407-C93875CC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0" y="636896"/>
            <a:ext cx="8077200" cy="6221104"/>
          </a:xfrm>
        </p:spPr>
        <p:txBody>
          <a:bodyPr anchor="t">
            <a:normAutofit/>
          </a:bodyPr>
          <a:lstStyle/>
          <a:p>
            <a:r>
              <a:rPr lang="en-US" sz="4400" dirty="0"/>
              <a:t>Brand Essence:</a:t>
            </a:r>
            <a:r>
              <a:rPr lang="en-GB" sz="4400" dirty="0"/>
              <a:t>Enter Eco Blend's core mission</a:t>
            </a:r>
          </a:p>
          <a:p>
            <a:r>
              <a:rPr lang="en-US" sz="4400" dirty="0"/>
              <a:t>Values at the forefront</a:t>
            </a:r>
          </a:p>
          <a:p>
            <a:r>
              <a:rPr lang="en-US" sz="4400" dirty="0"/>
              <a:t>Sustainable Beauty Impact</a:t>
            </a:r>
          </a:p>
          <a:p>
            <a:r>
              <a:rPr lang="en-GB" sz="4400" dirty="0"/>
              <a:t>Catalyst of Innovation</a:t>
            </a:r>
          </a:p>
          <a:p>
            <a:r>
              <a:rPr lang="en-GB" sz="4400" dirty="0"/>
              <a:t>Customer-Centred Focus</a:t>
            </a:r>
          </a:p>
          <a:p>
            <a:r>
              <a:rPr lang="en-GB" sz="4400" dirty="0"/>
              <a:t>Visual appeal</a:t>
            </a:r>
            <a:endParaRPr lang="en-US" sz="4400" dirty="0"/>
          </a:p>
        </p:txBody>
      </p:sp>
      <p:sp>
        <p:nvSpPr>
          <p:cNvPr id="2061" name="Slide Number Placeholder 14">
            <a:extLst>
              <a:ext uri="{FF2B5EF4-FFF2-40B4-BE49-F238E27FC236}">
                <a16:creationId xmlns:a16="http://schemas.microsoft.com/office/drawing/2014/main" id="{4E61DA17-668B-7D95-D9ED-7E985CD56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1205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F290D-D7CE-9FB2-4BD2-12D987A08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009" y="3815256"/>
            <a:ext cx="3955932" cy="2405848"/>
          </a:xfrm>
        </p:spPr>
        <p:txBody>
          <a:bodyPr anchor="t">
            <a:normAutofit/>
          </a:bodyPr>
          <a:lstStyle/>
          <a:p>
            <a:pPr algn="ctr"/>
            <a:r>
              <a:rPr lang="en-GB" sz="3100"/>
              <a:t>EcoBlend Beauty Pods: Creating beauty, redefining the standard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63DF052-A9AF-09D5-FF0E-00B1E13AE1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24193" y="1296323"/>
            <a:ext cx="1423562" cy="213267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088" name="Content Placeholder 2">
            <a:extLst>
              <a:ext uri="{FF2B5EF4-FFF2-40B4-BE49-F238E27FC236}">
                <a16:creationId xmlns:a16="http://schemas.microsoft.com/office/drawing/2014/main" id="{75F22179-F1D2-4CE0-9407-C93875CC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00" y="1296323"/>
            <a:ext cx="5519057" cy="4324350"/>
          </a:xfrm>
        </p:spPr>
        <p:txBody>
          <a:bodyPr anchor="t">
            <a:normAutofit/>
          </a:bodyPr>
          <a:lstStyle/>
          <a:p>
            <a:r>
              <a:rPr lang="en-GB" sz="3200" dirty="0"/>
              <a:t>Bio-Compatibility Brilliance: </a:t>
            </a:r>
          </a:p>
          <a:p>
            <a:r>
              <a:rPr lang="en-GB" sz="3200" dirty="0"/>
              <a:t>Customization Unleashed</a:t>
            </a:r>
          </a:p>
          <a:p>
            <a:r>
              <a:rPr lang="en-GB" sz="3200" dirty="0"/>
              <a:t>Beauty Pod Printer Revolution</a:t>
            </a:r>
          </a:p>
          <a:p>
            <a:r>
              <a:rPr lang="en-GB" sz="3200" dirty="0"/>
              <a:t>Innovative Ingredients </a:t>
            </a:r>
          </a:p>
          <a:p>
            <a:r>
              <a:rPr lang="en-GB" sz="3200" dirty="0"/>
              <a:t>Visual appeal</a:t>
            </a:r>
          </a:p>
          <a:p>
            <a:r>
              <a:rPr lang="en-GB" sz="3200" dirty="0"/>
              <a:t>User-friendly interface</a:t>
            </a:r>
          </a:p>
        </p:txBody>
      </p:sp>
      <p:sp>
        <p:nvSpPr>
          <p:cNvPr id="3090" name="Slide Number Placeholder 19">
            <a:extLst>
              <a:ext uri="{FF2B5EF4-FFF2-40B4-BE49-F238E27FC236}">
                <a16:creationId xmlns:a16="http://schemas.microsoft.com/office/drawing/2014/main" id="{E3AF5CA9-9FC6-4278-A5FD-EF48769AE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628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CA6DC7-3445-B630-2CA8-28B00960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835" y="4611485"/>
            <a:ext cx="4173417" cy="1744865"/>
          </a:xfrm>
        </p:spPr>
        <p:txBody>
          <a:bodyPr anchor="t">
            <a:normAutofit/>
          </a:bodyPr>
          <a:lstStyle/>
          <a:p>
            <a:pPr algn="ctr"/>
            <a:r>
              <a:rPr lang="en-GB" sz="2500"/>
              <a:t>Privacy : Eco Blend's commitment to excellence in data protection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7596D66-D094-F746-00D7-41CC23CC8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4404" y="1027912"/>
            <a:ext cx="2362230" cy="3149641"/>
          </a:xfrm>
          <a:prstGeom prst="rect">
            <a:avLst/>
          </a:prstGeom>
          <a:noFill/>
        </p:spPr>
      </p:pic>
      <p:sp>
        <p:nvSpPr>
          <p:cNvPr id="4105" name="Content Placeholder 2">
            <a:extLst>
              <a:ext uri="{FF2B5EF4-FFF2-40B4-BE49-F238E27FC236}">
                <a16:creationId xmlns:a16="http://schemas.microsoft.com/office/drawing/2014/main" id="{A8ED138E-15FF-3AAB-2706-889F70398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8289" y="838200"/>
            <a:ext cx="4215510" cy="5265566"/>
          </a:xfrm>
        </p:spPr>
        <p:txBody>
          <a:bodyPr>
            <a:noAutofit/>
          </a:bodyPr>
          <a:lstStyle/>
          <a:p>
            <a:r>
              <a:rPr lang="en-GB" sz="2800" dirty="0"/>
              <a:t>GDPR Compliance Framework.</a:t>
            </a:r>
          </a:p>
          <a:p>
            <a:r>
              <a:rPr lang="en-GB" sz="2800" dirty="0"/>
              <a:t>Data Protection Act 2018 Facts</a:t>
            </a:r>
          </a:p>
          <a:p>
            <a:r>
              <a:rPr lang="en-GB" sz="2800" dirty="0"/>
              <a:t>PECR Compliance Snapshot</a:t>
            </a:r>
          </a:p>
          <a:p>
            <a:r>
              <a:rPr lang="en-GB" sz="2800" dirty="0"/>
              <a:t>Customer-Centric Consent</a:t>
            </a:r>
          </a:p>
          <a:p>
            <a:r>
              <a:rPr lang="en-GB" sz="2800" dirty="0"/>
              <a:t>Opt-out Mechanisms</a:t>
            </a:r>
          </a:p>
          <a:p>
            <a:r>
              <a:rPr lang="en-GB" sz="2800" dirty="0"/>
              <a:t>Ensuring the right to erasure</a:t>
            </a:r>
          </a:p>
          <a:p>
            <a:r>
              <a:rPr lang="en-GB" sz="2800" dirty="0"/>
              <a:t>Security Fortifications.</a:t>
            </a:r>
            <a:endParaRPr lang="en-US" sz="2800" dirty="0"/>
          </a:p>
        </p:txBody>
      </p:sp>
      <p:sp>
        <p:nvSpPr>
          <p:cNvPr id="4109" name="Slide Number Placeholder 18">
            <a:extLst>
              <a:ext uri="{FF2B5EF4-FFF2-40B4-BE49-F238E27FC236}">
                <a16:creationId xmlns:a16="http://schemas.microsoft.com/office/drawing/2014/main" id="{83F7FE4A-1A45-B233-3912-4F4989B1E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29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DE2E2-998F-3290-7578-0133E0FD7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009" y="3815256"/>
            <a:ext cx="3955932" cy="2405848"/>
          </a:xfrm>
        </p:spPr>
        <p:txBody>
          <a:bodyPr anchor="t">
            <a:normAutofit/>
          </a:bodyPr>
          <a:lstStyle/>
          <a:p>
            <a:pPr algn="ctr"/>
            <a:r>
              <a:rPr lang="en-GB" sz="3600" dirty="0"/>
              <a:t>Marketing Strategy</a:t>
            </a:r>
          </a:p>
        </p:txBody>
      </p:sp>
      <p:pic>
        <p:nvPicPr>
          <p:cNvPr id="5124" name="Picture 4" descr="A close up of a blush&#10;&#10;Description automatically generated">
            <a:extLst>
              <a:ext uri="{FF2B5EF4-FFF2-40B4-BE49-F238E27FC236}">
                <a16:creationId xmlns:a16="http://schemas.microsoft.com/office/drawing/2014/main" id="{7D43A69F-589B-154C-3265-CD38D531615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9" r="-7" b="2710"/>
          <a:stretch/>
        </p:blipFill>
        <p:spPr bwMode="auto">
          <a:xfrm>
            <a:off x="1412195" y="1296322"/>
            <a:ext cx="2132678" cy="213267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131" name="Content Placeholder 2">
            <a:extLst>
              <a:ext uri="{FF2B5EF4-FFF2-40B4-BE49-F238E27FC236}">
                <a16:creationId xmlns:a16="http://schemas.microsoft.com/office/drawing/2014/main" id="{75F22179-F1D2-4CE0-9407-C93875CC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3862" y="838200"/>
            <a:ext cx="5489937" cy="5338761"/>
          </a:xfrm>
        </p:spPr>
        <p:txBody>
          <a:bodyPr anchor="t">
            <a:normAutofit lnSpcReduction="10000"/>
          </a:bodyPr>
          <a:lstStyle/>
          <a:p>
            <a:r>
              <a:rPr lang="en-GB" sz="3200" dirty="0"/>
              <a:t>Identify target customers: environmentally conscious, tech-savvy individuals.</a:t>
            </a:r>
          </a:p>
          <a:p>
            <a:r>
              <a:rPr lang="en-GB" sz="3200" dirty="0"/>
              <a:t>Strategies for social media (Facebook), paid search (Google) and influencer collaborations.</a:t>
            </a:r>
          </a:p>
          <a:p>
            <a:r>
              <a:rPr lang="en-GB" sz="3200" dirty="0"/>
              <a:t>Emphasize community building and educational content</a:t>
            </a:r>
            <a:endParaRPr lang="en-US" sz="3200" dirty="0"/>
          </a:p>
        </p:txBody>
      </p:sp>
      <p:sp>
        <p:nvSpPr>
          <p:cNvPr id="5133" name="Date Placeholder 3">
            <a:extLst>
              <a:ext uri="{FF2B5EF4-FFF2-40B4-BE49-F238E27FC236}">
                <a16:creationId xmlns:a16="http://schemas.microsoft.com/office/drawing/2014/main" id="{9B029086-7800-4237-9C3C-72272AD6C8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88FCDC2C-5263-46FD-A74E-9DDE8A3596F3}" type="datetime1">
              <a:rPr lang="en-US" smtClean="0"/>
              <a:pPr>
                <a:spcAft>
                  <a:spcPts val="600"/>
                </a:spcAft>
              </a:pPr>
              <a:t>12/11/2023</a:t>
            </a:fld>
            <a:endParaRPr lang="en-US"/>
          </a:p>
        </p:txBody>
      </p:sp>
      <p:sp>
        <p:nvSpPr>
          <p:cNvPr id="5135" name="Slide Number Placeholder 19">
            <a:extLst>
              <a:ext uri="{FF2B5EF4-FFF2-40B4-BE49-F238E27FC236}">
                <a16:creationId xmlns:a16="http://schemas.microsoft.com/office/drawing/2014/main" id="{E3AF5CA9-9FC6-4278-A5FD-EF48769AE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698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1" name="Title 1">
            <a:extLst>
              <a:ext uri="{FF2B5EF4-FFF2-40B4-BE49-F238E27FC236}">
                <a16:creationId xmlns:a16="http://schemas.microsoft.com/office/drawing/2014/main" id="{72A6941D-11E2-4CEF-9403-A16C08290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1835" y="4611485"/>
            <a:ext cx="4173417" cy="1744865"/>
          </a:xfrm>
        </p:spPr>
        <p:txBody>
          <a:bodyPr anchor="t">
            <a:normAutofit/>
          </a:bodyPr>
          <a:lstStyle/>
          <a:p>
            <a:pPr algn="ctr"/>
            <a:r>
              <a:rPr lang="en-GB" sz="3600" dirty="0"/>
              <a:t>E-Commerce Platform</a:t>
            </a:r>
            <a:br>
              <a:rPr lang="en-GB" sz="3600" dirty="0"/>
            </a:br>
            <a:endParaRPr lang="en-US" sz="3600" dirty="0"/>
          </a:p>
        </p:txBody>
      </p:sp>
      <p:sp>
        <p:nvSpPr>
          <p:cNvPr id="6153" name="Footer Placeholder 4">
            <a:extLst>
              <a:ext uri="{FF2B5EF4-FFF2-40B4-BE49-F238E27FC236}">
                <a16:creationId xmlns:a16="http://schemas.microsoft.com/office/drawing/2014/main" id="{FE384373-EAE6-4D7A-8B9D-E008AD900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131161" y="1592957"/>
            <a:ext cx="2973522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pic>
        <p:nvPicPr>
          <p:cNvPr id="6146" name="Picture 2" descr="A group of makeup brushes&#10;&#10;Description automatically generated">
            <a:extLst>
              <a:ext uri="{FF2B5EF4-FFF2-40B4-BE49-F238E27FC236}">
                <a16:creationId xmlns:a16="http://schemas.microsoft.com/office/drawing/2014/main" id="{1EFA3633-05B0-7C10-8E4E-92B476AAC2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70698" y="1027912"/>
            <a:ext cx="3149641" cy="3149641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6155" name="Content Placeholder 2">
            <a:extLst>
              <a:ext uri="{FF2B5EF4-FFF2-40B4-BE49-F238E27FC236}">
                <a16:creationId xmlns:a16="http://schemas.microsoft.com/office/drawing/2014/main" id="{75F22179-F1D2-4CE0-9407-C93875CC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38289" y="838200"/>
            <a:ext cx="4215510" cy="5265566"/>
          </a:xfrm>
        </p:spPr>
        <p:txBody>
          <a:bodyPr>
            <a:normAutofit lnSpcReduction="10000"/>
          </a:bodyPr>
          <a:lstStyle/>
          <a:p>
            <a:r>
              <a:rPr lang="en-GB" sz="3600" dirty="0"/>
              <a:t>Discuss online platform features and user experience.</a:t>
            </a:r>
          </a:p>
          <a:p>
            <a:r>
              <a:rPr lang="en-GB" sz="3600" dirty="0"/>
              <a:t>Highlight personalized recommendations, eco-friendly practices, and the Beauty Pod printer.</a:t>
            </a:r>
            <a:endParaRPr lang="en-US" sz="3600" dirty="0"/>
          </a:p>
        </p:txBody>
      </p:sp>
      <p:sp>
        <p:nvSpPr>
          <p:cNvPr id="6159" name="Slide Number Placeholder 5">
            <a:extLst>
              <a:ext uri="{FF2B5EF4-FFF2-40B4-BE49-F238E27FC236}">
                <a16:creationId xmlns:a16="http://schemas.microsoft.com/office/drawing/2014/main" id="{AB7ADB87-B7F5-45DE-813F-07A35900A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376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Title 1">
            <a:extLst>
              <a:ext uri="{FF2B5EF4-FFF2-40B4-BE49-F238E27FC236}">
                <a16:creationId xmlns:a16="http://schemas.microsoft.com/office/drawing/2014/main" id="{72A6941D-11E2-4CEF-9403-A16C08290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049" y="838200"/>
            <a:ext cx="6037941" cy="151401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Environmental engagement</a:t>
            </a:r>
          </a:p>
        </p:txBody>
      </p:sp>
      <p:sp>
        <p:nvSpPr>
          <p:cNvPr id="7177" name="Footer Placeholder 4">
            <a:extLst>
              <a:ext uri="{FF2B5EF4-FFF2-40B4-BE49-F238E27FC236}">
                <a16:creationId xmlns:a16="http://schemas.microsoft.com/office/drawing/2014/main" id="{7A9EDE29-E0C6-4D46-9E25-79324E6DF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-1131161" y="1592957"/>
            <a:ext cx="2973522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Sample Footer Text</a:t>
            </a:r>
          </a:p>
        </p:txBody>
      </p:sp>
      <p:pic>
        <p:nvPicPr>
          <p:cNvPr id="7170" name="Picture 2" descr="A group of makeup products&#10;&#10;Description automatically generated">
            <a:extLst>
              <a:ext uri="{FF2B5EF4-FFF2-40B4-BE49-F238E27FC236}">
                <a16:creationId xmlns:a16="http://schemas.microsoft.com/office/drawing/2014/main" id="{B7BC25B4-CE62-1676-72E4-F18433CA204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4" r="21098"/>
          <a:stretch/>
        </p:blipFill>
        <p:spPr bwMode="auto">
          <a:xfrm>
            <a:off x="1592549" y="2491757"/>
            <a:ext cx="3761812" cy="352804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7179" name="Content Placeholder 2">
            <a:extLst>
              <a:ext uri="{FF2B5EF4-FFF2-40B4-BE49-F238E27FC236}">
                <a16:creationId xmlns:a16="http://schemas.microsoft.com/office/drawing/2014/main" id="{75F22179-F1D2-4CE0-9407-C93875CC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24811" y="838200"/>
            <a:ext cx="3428988" cy="5338761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/>
              <a:t>Detail eco-friendly packaging, sustainable practices, and partnerships with environmental organizations.</a:t>
            </a:r>
          </a:p>
          <a:p>
            <a:r>
              <a:rPr lang="en-GB" sz="3200" dirty="0"/>
              <a:t>Highlight your contributions to environmental causes</a:t>
            </a:r>
            <a:endParaRPr lang="en-US" sz="3200" dirty="0"/>
          </a:p>
        </p:txBody>
      </p:sp>
      <p:sp>
        <p:nvSpPr>
          <p:cNvPr id="7181" name="Date Placeholder 3">
            <a:extLst>
              <a:ext uri="{FF2B5EF4-FFF2-40B4-BE49-F238E27FC236}">
                <a16:creationId xmlns:a16="http://schemas.microsoft.com/office/drawing/2014/main" id="{FC4315EF-4DA4-4F53-AD57-9AEA11A0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2A9F7D50-3692-447B-B5BF-F20F90757925}" type="datetime1">
              <a:rPr lang="en-US" smtClean="0"/>
              <a:pPr>
                <a:spcAft>
                  <a:spcPts val="600"/>
                </a:spcAft>
              </a:pPr>
              <a:t>12/11/2023</a:t>
            </a:fld>
            <a:endParaRPr lang="en-US"/>
          </a:p>
        </p:txBody>
      </p:sp>
      <p:sp>
        <p:nvSpPr>
          <p:cNvPr id="7183" name="Slide Number Placeholder 18">
            <a:extLst>
              <a:ext uri="{FF2B5EF4-FFF2-40B4-BE49-F238E27FC236}">
                <a16:creationId xmlns:a16="http://schemas.microsoft.com/office/drawing/2014/main" id="{F664BE16-65FE-4E58-BF5C-475E8F8EA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559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Title 1">
            <a:extLst>
              <a:ext uri="{FF2B5EF4-FFF2-40B4-BE49-F238E27FC236}">
                <a16:creationId xmlns:a16="http://schemas.microsoft.com/office/drawing/2014/main" id="{72A6941D-11E2-4CEF-9403-A16C08290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3720" y="1638300"/>
            <a:ext cx="6163780" cy="949294"/>
          </a:xfrm>
        </p:spPr>
        <p:txBody>
          <a:bodyPr/>
          <a:lstStyle/>
          <a:p>
            <a:r>
              <a:rPr lang="en-US" dirty="0"/>
              <a:t>Customer Journey</a:t>
            </a:r>
          </a:p>
        </p:txBody>
      </p:sp>
      <p:pic>
        <p:nvPicPr>
          <p:cNvPr id="8194" name="Picture 2" descr="A close-up of a mirror&#10;&#10;Description automatically generated">
            <a:extLst>
              <a:ext uri="{FF2B5EF4-FFF2-40B4-BE49-F238E27FC236}">
                <a16:creationId xmlns:a16="http://schemas.microsoft.com/office/drawing/2014/main" id="{0C07128A-4629-F86A-68BE-D41FF6B2226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16" r="15466" b="-1"/>
          <a:stretch/>
        </p:blipFill>
        <p:spPr bwMode="auto">
          <a:xfrm>
            <a:off x="838201" y="777255"/>
            <a:ext cx="3074384" cy="524254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8203" name="Content Placeholder 2">
            <a:extLst>
              <a:ext uri="{FF2B5EF4-FFF2-40B4-BE49-F238E27FC236}">
                <a16:creationId xmlns:a16="http://schemas.microsoft.com/office/drawing/2014/main" id="{75F22179-F1D2-4CE0-9407-C93875CC8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3720" y="3140490"/>
            <a:ext cx="5770079" cy="3036471"/>
          </a:xfrm>
        </p:spPr>
        <p:txBody>
          <a:bodyPr>
            <a:normAutofit/>
          </a:bodyPr>
          <a:lstStyle/>
          <a:p>
            <a:r>
              <a:rPr lang="en-GB" sz="3200" dirty="0"/>
              <a:t>Discuss the customer journey from awareness to acquisition and advocacy.</a:t>
            </a:r>
          </a:p>
          <a:p>
            <a:r>
              <a:rPr lang="en-GB" sz="3200" dirty="0"/>
              <a:t>Focus on personalization and engagement at every stag</a:t>
            </a:r>
            <a:endParaRPr lang="en-US" sz="3200" dirty="0"/>
          </a:p>
        </p:txBody>
      </p:sp>
      <p:sp>
        <p:nvSpPr>
          <p:cNvPr id="8205" name="Date Placeholder 3">
            <a:extLst>
              <a:ext uri="{FF2B5EF4-FFF2-40B4-BE49-F238E27FC236}">
                <a16:creationId xmlns:a16="http://schemas.microsoft.com/office/drawing/2014/main" id="{F0CDE0F8-19A7-4581-8963-42578EED3F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07856E9-544A-4E75-85BE-D47FC183B661}" type="datetime1">
              <a:rPr lang="en-US" smtClean="0"/>
              <a:pPr>
                <a:spcAft>
                  <a:spcPts val="600"/>
                </a:spcAft>
              </a:pPr>
              <a:t>12/11/2023</a:t>
            </a:fld>
            <a:endParaRPr lang="en-US"/>
          </a:p>
        </p:txBody>
      </p:sp>
      <p:sp>
        <p:nvSpPr>
          <p:cNvPr id="8207" name="Slide Number Placeholder 18">
            <a:extLst>
              <a:ext uri="{FF2B5EF4-FFF2-40B4-BE49-F238E27FC236}">
                <a16:creationId xmlns:a16="http://schemas.microsoft.com/office/drawing/2014/main" id="{8B1D9AF6-8A2F-42E2-9671-87BD260C7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817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060D4-814B-0410-21C7-DFB37FF86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9"/>
            <a:ext cx="5158739" cy="1635442"/>
          </a:xfrm>
        </p:spPr>
        <p:txBody>
          <a:bodyPr>
            <a:normAutofit/>
          </a:bodyPr>
          <a:lstStyle/>
          <a:p>
            <a:r>
              <a:rPr lang="en-GB"/>
              <a:t>Constant innovation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E92E9-ABEE-1369-536B-878F65710D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2672370"/>
            <a:ext cx="5053928" cy="3504592"/>
          </a:xfrm>
        </p:spPr>
        <p:txBody>
          <a:bodyPr>
            <a:normAutofit/>
          </a:bodyPr>
          <a:lstStyle/>
          <a:p>
            <a:r>
              <a:rPr lang="en-GB"/>
              <a:t>Emphasize the importance of continuous innovation in product development.</a:t>
            </a:r>
          </a:p>
          <a:p>
            <a:r>
              <a:rPr lang="en-GB"/>
              <a:t>Feature partnerships and collaborations with experts in the beauty and sustainability industries.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E0FB90A-2D7F-7291-2195-3971BC1FF1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14" r="5" b="5"/>
          <a:stretch/>
        </p:blipFill>
        <p:spPr bwMode="auto">
          <a:xfrm>
            <a:off x="8021633" y="1866452"/>
            <a:ext cx="3332167" cy="312509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878631A-FEC6-F17C-0959-90E022B4C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284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AEE4D-A9D8-0C01-9D4E-401132403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009" y="3815256"/>
            <a:ext cx="3955932" cy="2405848"/>
          </a:xfrm>
        </p:spPr>
        <p:txBody>
          <a:bodyPr anchor="t">
            <a:normAutofit/>
          </a:bodyPr>
          <a:lstStyle/>
          <a:p>
            <a:pPr algn="ctr"/>
            <a:r>
              <a:rPr lang="en-GB" sz="3100" dirty="0"/>
              <a:t>Culminating and connecting : embracing the future with Eco Blend</a:t>
            </a:r>
          </a:p>
        </p:txBody>
      </p:sp>
      <p:pic>
        <p:nvPicPr>
          <p:cNvPr id="4" name="Picture 2" descr="A group of makeup products&#10;&#10;Description automatically generated">
            <a:extLst>
              <a:ext uri="{FF2B5EF4-FFF2-40B4-BE49-F238E27FC236}">
                <a16:creationId xmlns:a16="http://schemas.microsoft.com/office/drawing/2014/main" id="{5A77995C-CDBC-FB6B-2578-D70D634E2B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7" r="23156" b="6"/>
          <a:stretch/>
        </p:blipFill>
        <p:spPr bwMode="auto">
          <a:xfrm>
            <a:off x="1412195" y="1296322"/>
            <a:ext cx="2132678" cy="2132678"/>
          </a:xfrm>
          <a:custGeom>
            <a:avLst/>
            <a:gdLst/>
            <a:ahLst/>
            <a:cxnLst/>
            <a:rect l="l" t="t" r="r" b="b"/>
            <a:pathLst>
              <a:path w="2132678" h="2132678">
                <a:moveTo>
                  <a:pt x="1066339" y="0"/>
                </a:moveTo>
                <a:cubicBezTo>
                  <a:pt x="1655262" y="0"/>
                  <a:pt x="2132678" y="477416"/>
                  <a:pt x="2132678" y="1066339"/>
                </a:cubicBezTo>
                <a:lnTo>
                  <a:pt x="2132678" y="2132678"/>
                </a:lnTo>
                <a:lnTo>
                  <a:pt x="0" y="2132678"/>
                </a:lnTo>
                <a:lnTo>
                  <a:pt x="0" y="1066339"/>
                </a:lnTo>
                <a:cubicBezTo>
                  <a:pt x="0" y="477416"/>
                  <a:pt x="477416" y="0"/>
                  <a:pt x="1066339" y="0"/>
                </a:cubicBezTo>
                <a:close/>
              </a:path>
            </a:pathLst>
          </a:cu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50811C-9999-4B76-9415-91CF7EA8B3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9971" y="838200"/>
            <a:ext cx="6842325" cy="5338761"/>
          </a:xfrm>
        </p:spPr>
        <p:txBody>
          <a:bodyPr anchor="t"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GB" sz="2400" dirty="0"/>
              <a:t> Eco Blend's commitment to sustainable innovation, bio-compatibility, and personalized beauty experiences.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Eco Blend through social media, encouraging likes, shares, and participation in community discussions.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Feedback to continually improve and refine Eco Blend's offerings based on customer preferences and evolving industry trends.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Provide clear and accessible contact information for customer inquiries, collaborations, or partnership opportunities.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Includes email addresses, customer support details, and relevant contact persons.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Feature links to Eco Blend's social media profiles, directing the audience to stay connected, follow updates, and participate in online communities</a:t>
            </a:r>
          </a:p>
        </p:txBody>
      </p:sp>
      <p:sp>
        <p:nvSpPr>
          <p:cNvPr id="17" name="Slide Number Placeholder 19">
            <a:extLst>
              <a:ext uri="{FF2B5EF4-FFF2-40B4-BE49-F238E27FC236}">
                <a16:creationId xmlns:a16="http://schemas.microsoft.com/office/drawing/2014/main" id="{E3AF5CA9-9FC6-4278-A5FD-EF48769AE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6338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1">
            <a:extLst>
              <a:ext uri="{FF2B5EF4-FFF2-40B4-BE49-F238E27FC236}">
                <a16:creationId xmlns:a16="http://schemas.microsoft.com/office/drawing/2014/main" id="{A8FF8121-01A1-FDF5-3B22-33C08560B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11" y="1242061"/>
            <a:ext cx="4149086" cy="2613660"/>
          </a:xfrm>
        </p:spPr>
        <p:txBody>
          <a:bodyPr anchor="b">
            <a:normAutofit/>
          </a:bodyPr>
          <a:lstStyle/>
          <a:p>
            <a:r>
              <a:rPr lang="en-US" sz="3600" dirty="0"/>
              <a:t> </a:t>
            </a:r>
            <a:r>
              <a:rPr lang="en-US" sz="4800" dirty="0"/>
              <a:t>Thank You!</a:t>
            </a:r>
            <a:endParaRPr lang="en-US" sz="3600" dirty="0"/>
          </a:p>
        </p:txBody>
      </p:sp>
      <p:sp>
        <p:nvSpPr>
          <p:cNvPr id="25" name="Subtitle 2">
            <a:extLst>
              <a:ext uri="{FF2B5EF4-FFF2-40B4-BE49-F238E27FC236}">
                <a16:creationId xmlns:a16="http://schemas.microsoft.com/office/drawing/2014/main" id="{8DDCBA15-7E40-CD88-2C41-D5D525ADC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2100" y="4114800"/>
            <a:ext cx="3233737" cy="1861154"/>
          </a:xfrm>
        </p:spPr>
        <p:txBody>
          <a:bodyPr anchor="t">
            <a:normAutofit/>
          </a:bodyPr>
          <a:lstStyle/>
          <a:p>
            <a:pPr algn="ctr"/>
            <a:r>
              <a:rPr lang="en-US" sz="4000" dirty="0"/>
              <a:t>Any Question?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0AD806-C1FA-6FB6-F3E9-744093947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66958" y="2089596"/>
            <a:ext cx="2656936" cy="2706691"/>
          </a:xfrm>
          <a:prstGeom prst="rect">
            <a:avLst/>
          </a:prstGeom>
          <a:noFill/>
        </p:spPr>
      </p:pic>
      <p:sp>
        <p:nvSpPr>
          <p:cNvPr id="18" name="Slide Number Placeholder 18">
            <a:extLst>
              <a:ext uri="{FF2B5EF4-FFF2-40B4-BE49-F238E27FC236}">
                <a16:creationId xmlns:a16="http://schemas.microsoft.com/office/drawing/2014/main" id="{24493F9E-11F5-A181-9CA6-4DF612CDD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2296" y="6356350"/>
            <a:ext cx="57462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3E131995-E962-4131-8504-6B962D7140A6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394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021FB-A488-61A8-23A3-5797128EF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38200"/>
          </a:xfrm>
        </p:spPr>
        <p:txBody>
          <a:bodyPr/>
          <a:lstStyle/>
          <a:p>
            <a:r>
              <a:rPr lang="en-GB" dirty="0"/>
              <a:t>                    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4FFB9-85DD-F1B1-F129-E978E5582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17601"/>
            <a:ext cx="10515600" cy="5740400"/>
          </a:xfrm>
        </p:spPr>
        <p:txBody>
          <a:bodyPr>
            <a:normAutofit lnSpcReduction="10000"/>
          </a:bodyPr>
          <a:lstStyle/>
          <a:p>
            <a:r>
              <a:rPr lang="en-GB" dirty="0">
                <a:effectLst/>
              </a:rPr>
              <a:t>Rocca, R., </a:t>
            </a:r>
            <a:r>
              <a:rPr lang="en-GB" dirty="0" err="1">
                <a:effectLst/>
              </a:rPr>
              <a:t>Acerbi</a:t>
            </a:r>
            <a:r>
              <a:rPr lang="en-GB" dirty="0">
                <a:effectLst/>
              </a:rPr>
              <a:t>, F., </a:t>
            </a:r>
            <a:r>
              <a:rPr lang="en-GB" dirty="0" err="1">
                <a:effectLst/>
              </a:rPr>
              <a:t>Fumagalli</a:t>
            </a:r>
            <a:r>
              <a:rPr lang="en-GB" dirty="0">
                <a:effectLst/>
              </a:rPr>
              <a:t>, L., &amp; Taisch, M. (2022). Sustainability paradigm in the cosmetics industry: State of the art. </a:t>
            </a:r>
            <a:r>
              <a:rPr lang="en-GB" i="1" dirty="0">
                <a:effectLst/>
              </a:rPr>
              <a:t>Cleaner Waste Systems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3</a:t>
            </a:r>
            <a:r>
              <a:rPr lang="en-GB" dirty="0">
                <a:effectLst/>
              </a:rPr>
              <a:t>, 100057. https://doi.org/10.1016/j.clwas.2022.100057 </a:t>
            </a:r>
          </a:p>
          <a:p>
            <a:r>
              <a:rPr lang="en-GB" dirty="0">
                <a:effectLst/>
              </a:rPr>
              <a:t>Soegoto1, D. S. (2018, November 1). </a:t>
            </a:r>
            <a:r>
              <a:rPr lang="en-GB" i="1" dirty="0" err="1">
                <a:effectLst/>
              </a:rPr>
              <a:t>IOPscience</a:t>
            </a:r>
            <a:r>
              <a:rPr lang="en-GB" dirty="0">
                <a:effectLst/>
              </a:rPr>
              <a:t>. IOP Conference Series: Materials Science and Engineering. </a:t>
            </a:r>
            <a:r>
              <a:rPr lang="en-GB" dirty="0">
                <a:effectLst/>
                <a:hlinkClick r:id="rId2"/>
              </a:rPr>
              <a:t>https://iopscience.iop.org/article/10.1088/1757-899X/434/1/012164</a:t>
            </a:r>
            <a:endParaRPr lang="en-GB" dirty="0">
              <a:effectLst/>
            </a:endParaRPr>
          </a:p>
          <a:p>
            <a:r>
              <a:rPr lang="en-GB" dirty="0">
                <a:effectLst/>
              </a:rPr>
              <a:t>Lord, E. (2022, October 20). </a:t>
            </a:r>
            <a:r>
              <a:rPr lang="en-GB" i="1" dirty="0">
                <a:effectLst/>
              </a:rPr>
              <a:t>Privacy policies for Ecommerce stores</a:t>
            </a:r>
            <a:r>
              <a:rPr lang="en-GB" dirty="0">
                <a:effectLst/>
              </a:rPr>
              <a:t>. Free Privacy Policy. https://www.freeprivacypolicy.com/blog/privacy-policy-ecommerce-stores/ </a:t>
            </a:r>
          </a:p>
          <a:p>
            <a:r>
              <a:rPr lang="en-GB" dirty="0">
                <a:effectLst/>
              </a:rPr>
              <a:t> </a:t>
            </a:r>
            <a:r>
              <a:rPr lang="en-GB" i="1" dirty="0">
                <a:effectLst/>
              </a:rPr>
              <a:t>Spotify marketing strategy: How Spotify won the market by vouching for “music for everyone.”</a:t>
            </a:r>
            <a:r>
              <a:rPr lang="en-GB" dirty="0">
                <a:effectLst/>
              </a:rPr>
              <a:t> </a:t>
            </a:r>
            <a:r>
              <a:rPr lang="en-GB" dirty="0" err="1">
                <a:effectLst/>
              </a:rPr>
              <a:t>buildd</a:t>
            </a:r>
            <a:r>
              <a:rPr lang="en-GB" dirty="0">
                <a:effectLst/>
              </a:rPr>
              <a:t>. (n.d.). https://buildd.co/marketing/spotify-marketing-strategy </a:t>
            </a:r>
          </a:p>
          <a:p>
            <a:r>
              <a:rPr lang="en-GB" i="1" dirty="0">
                <a:effectLst/>
              </a:rPr>
              <a:t>11 best ecommerce platforms for your business in 2024</a:t>
            </a:r>
            <a:r>
              <a:rPr lang="en-GB" dirty="0">
                <a:effectLst/>
              </a:rPr>
              <a:t>. Shopify. (2023, November 23). https://www.shopify.com/blog/best-ecommerce-platforms </a:t>
            </a:r>
          </a:p>
          <a:p>
            <a:r>
              <a:rPr lang="en-GB" i="1" dirty="0">
                <a:effectLst/>
              </a:rPr>
              <a:t>Pin by Sofia </a:t>
            </a:r>
            <a:r>
              <a:rPr lang="en-GB" i="1" dirty="0" err="1">
                <a:effectLst/>
              </a:rPr>
              <a:t>Bolino</a:t>
            </a:r>
            <a:r>
              <a:rPr lang="en-GB" i="1" dirty="0">
                <a:effectLst/>
              </a:rPr>
              <a:t> on make up: Eco Makeup, organic makeup, clean makeup</a:t>
            </a:r>
            <a:r>
              <a:rPr lang="en-GB" dirty="0">
                <a:effectLst/>
              </a:rPr>
              <a:t>. Pinterest. (2022, July 28). https://www.pinterest.com/pin/make-up--3096293487057712/ </a:t>
            </a:r>
          </a:p>
          <a:p>
            <a:r>
              <a:rPr lang="en-GB" dirty="0">
                <a:effectLst/>
              </a:rPr>
              <a:t>Riley, J. E. (2009). The eco-narrative and the enthymeme: Form and engagement in environmental writing. </a:t>
            </a:r>
            <a:r>
              <a:rPr lang="en-GB" i="1" dirty="0">
                <a:effectLst/>
              </a:rPr>
              <a:t>Interdisciplinary Literary Studies</a:t>
            </a:r>
            <a:r>
              <a:rPr lang="en-GB" dirty="0">
                <a:effectLst/>
              </a:rPr>
              <a:t>, </a:t>
            </a:r>
            <a:r>
              <a:rPr lang="en-GB" i="1" dirty="0">
                <a:effectLst/>
              </a:rPr>
              <a:t>10</a:t>
            </a:r>
            <a:r>
              <a:rPr lang="en-GB" dirty="0">
                <a:effectLst/>
              </a:rPr>
              <a:t>(2), 82–98. https://doi.org/10.2307/41210021 </a:t>
            </a:r>
          </a:p>
          <a:p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endParaRPr lang="en-GB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924338"/>
      </p:ext>
    </p:extLst>
  </p:cSld>
  <p:clrMapOvr>
    <a:masterClrMapping/>
  </p:clrMapOvr>
</p:sld>
</file>

<file path=ppt/theme/theme1.xml><?xml version="1.0" encoding="utf-8"?>
<a:theme xmlns:a="http://schemas.openxmlformats.org/drawingml/2006/main" name="ArchwayVTI">
  <a:themeElements>
    <a:clrScheme name="Custom 1">
      <a:dk1>
        <a:sysClr val="windowText" lastClr="000000"/>
      </a:dk1>
      <a:lt1>
        <a:sysClr val="window" lastClr="FFFFFF"/>
      </a:lt1>
      <a:dk2>
        <a:srgbClr val="2E3A3C"/>
      </a:dk2>
      <a:lt2>
        <a:srgbClr val="EDE9E7"/>
      </a:lt2>
      <a:accent1>
        <a:srgbClr val="898470"/>
      </a:accent1>
      <a:accent2>
        <a:srgbClr val="7A8773"/>
      </a:accent2>
      <a:accent3>
        <a:srgbClr val="8C845E"/>
      </a:accent3>
      <a:accent4>
        <a:srgbClr val="9F7E56"/>
      </a:accent4>
      <a:accent5>
        <a:srgbClr val="9B7E69"/>
      </a:accent5>
      <a:accent6>
        <a:srgbClr val="AA7862"/>
      </a:accent6>
      <a:hlink>
        <a:srgbClr val="7A8773"/>
      </a:hlink>
      <a:folHlink>
        <a:srgbClr val="9F7E56"/>
      </a:folHlink>
    </a:clrScheme>
    <a:fontScheme name="Archway">
      <a:majorFont>
        <a:latin typeface="Felix Titling"/>
        <a:ea typeface=""/>
        <a:cs typeface=""/>
      </a:majorFont>
      <a:minorFont>
        <a:latin typeface="Goudy Old Sty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VTI" id="{309F1D27-9968-4F93-BA7C-3666A757FD2E}" vid="{76D8E8FD-8787-4E56-A14A-C28BF58ABEE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F3C2EEDB3FECD489FE6CB8E237B85C0" ma:contentTypeVersion="10" ma:contentTypeDescription="Create a new document." ma:contentTypeScope="" ma:versionID="6cdd6a1a4b09aacfb48627eebe80b8db">
  <xsd:schema xmlns:xsd="http://www.w3.org/2001/XMLSchema" xmlns:xs="http://www.w3.org/2001/XMLSchema" xmlns:p="http://schemas.microsoft.com/office/2006/metadata/properties" xmlns:ns3="95817cb9-f0eb-4f4d-892c-47ab9f8957c0" xmlns:ns4="9823f8e4-81f3-4a59-a026-c1a9717271fd" targetNamespace="http://schemas.microsoft.com/office/2006/metadata/properties" ma:root="true" ma:fieldsID="b5cfb7e6c7af230c8399fdc182870de2" ns3:_="" ns4:_="">
    <xsd:import namespace="95817cb9-f0eb-4f4d-892c-47ab9f8957c0"/>
    <xsd:import namespace="9823f8e4-81f3-4a59-a026-c1a9717271f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817cb9-f0eb-4f4d-892c-47ab9f8957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23f8e4-81f3-4a59-a026-c1a9717271f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5817cb9-f0eb-4f4d-892c-47ab9f8957c0" xsi:nil="true"/>
  </documentManagement>
</p:properties>
</file>

<file path=customXml/itemProps1.xml><?xml version="1.0" encoding="utf-8"?>
<ds:datastoreItem xmlns:ds="http://schemas.openxmlformats.org/officeDocument/2006/customXml" ds:itemID="{92E5D81B-B069-4822-92E4-6AA984BC98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817cb9-f0eb-4f4d-892c-47ab9f8957c0"/>
    <ds:schemaRef ds:uri="9823f8e4-81f3-4a59-a026-c1a9717271f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50FEFF1-8B12-4C98-B9F2-BD53A4246B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3C38BB-660E-4F3D-A3E1-6F8BE2E028B0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9823f8e4-81f3-4a59-a026-c1a9717271fd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95817cb9-f0eb-4f4d-892c-47ab9f8957c0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655</Words>
  <Application>Microsoft Office PowerPoint</Application>
  <PresentationFormat>Widescreen</PresentationFormat>
  <Paragraphs>87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Felix Titling</vt:lpstr>
      <vt:lpstr>Goudy Old Style</vt:lpstr>
      <vt:lpstr>ArchwayVTI</vt:lpstr>
      <vt:lpstr> </vt:lpstr>
      <vt:lpstr>Eco Blend's Mission in Sustainable Innovation</vt:lpstr>
      <vt:lpstr>EcoBlend Beauty Pods: Creating beauty, redefining the standard</vt:lpstr>
      <vt:lpstr>Privacy : Eco Blend's commitment to excellence in data protection</vt:lpstr>
      <vt:lpstr>Marketing Strategy</vt:lpstr>
      <vt:lpstr>E-Commerce Platform </vt:lpstr>
      <vt:lpstr>Environmental engagement</vt:lpstr>
      <vt:lpstr>Customer Journey</vt:lpstr>
      <vt:lpstr>Constant innovation</vt:lpstr>
      <vt:lpstr>Culminating and connecting : embracing the future with Eco Blend</vt:lpstr>
      <vt:lpstr> Thank You!</vt:lpstr>
      <vt:lpstr>                    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Roxana-Ioana Ciubotariu (2115139)</dc:creator>
  <cp:lastModifiedBy>Roxana-Ioana Ciubotariu (2115139)</cp:lastModifiedBy>
  <cp:revision>1</cp:revision>
  <dcterms:created xsi:type="dcterms:W3CDTF">2023-12-10T17:30:52Z</dcterms:created>
  <dcterms:modified xsi:type="dcterms:W3CDTF">2023-12-11T07:24:12Z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0x0101002F3C2EEDB3FECD489FE6CB8E237B85C0</vt:lpwstr>
  </property>
</Properties>
</file>