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8" autoAdjust="0"/>
    <p:restoredTop sz="73159" autoAdjust="0"/>
  </p:normalViewPr>
  <p:slideViewPr>
    <p:cSldViewPr snapToGrid="0">
      <p:cViewPr varScale="1">
        <p:scale>
          <a:sx n="61" d="100"/>
          <a:sy n="61" d="100"/>
        </p:scale>
        <p:origin x="129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DB9694-D725-42B8-BADE-7E1981D0B686}" type="datetimeFigureOut">
              <a:rPr lang="en-IN" smtClean="0"/>
              <a:t>21-10-2022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E1C5B0-F94D-409B-9119-3B3037D63B52}" type="slidenum">
              <a:rPr lang="en-IN" smtClean="0"/>
              <a:t>‹#›</a:t>
            </a:fld>
            <a:endParaRPr lang="en-IN"/>
          </a:p>
        </p:txBody>
      </p:sp>
    </p:spTree>
    <p:extLst>
      <p:ext uri="{BB962C8B-B14F-4D97-AF65-F5344CB8AC3E}">
        <p14:creationId xmlns:p14="http://schemas.microsoft.com/office/powerpoint/2010/main" val="720454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2</a:t>
            </a:fld>
            <a:endParaRPr lang="en-IN"/>
          </a:p>
        </p:txBody>
      </p:sp>
    </p:spTree>
    <p:extLst>
      <p:ext uri="{BB962C8B-B14F-4D97-AF65-F5344CB8AC3E}">
        <p14:creationId xmlns:p14="http://schemas.microsoft.com/office/powerpoint/2010/main" val="1194398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3</a:t>
            </a:fld>
            <a:endParaRPr lang="en-IN"/>
          </a:p>
        </p:txBody>
      </p:sp>
    </p:spTree>
    <p:extLst>
      <p:ext uri="{BB962C8B-B14F-4D97-AF65-F5344CB8AC3E}">
        <p14:creationId xmlns:p14="http://schemas.microsoft.com/office/powerpoint/2010/main" val="3208448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4</a:t>
            </a:fld>
            <a:endParaRPr lang="en-IN"/>
          </a:p>
        </p:txBody>
      </p:sp>
    </p:spTree>
    <p:extLst>
      <p:ext uri="{BB962C8B-B14F-4D97-AF65-F5344CB8AC3E}">
        <p14:creationId xmlns:p14="http://schemas.microsoft.com/office/powerpoint/2010/main" val="3185960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5</a:t>
            </a:fld>
            <a:endParaRPr lang="en-IN"/>
          </a:p>
        </p:txBody>
      </p:sp>
    </p:spTree>
    <p:extLst>
      <p:ext uri="{BB962C8B-B14F-4D97-AF65-F5344CB8AC3E}">
        <p14:creationId xmlns:p14="http://schemas.microsoft.com/office/powerpoint/2010/main" val="2726676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E1C5B0-F94D-409B-9119-3B3037D63B52}" type="slidenum">
              <a:rPr lang="en-IN" smtClean="0"/>
              <a:t>6</a:t>
            </a:fld>
            <a:endParaRPr lang="en-IN"/>
          </a:p>
        </p:txBody>
      </p:sp>
    </p:spTree>
    <p:extLst>
      <p:ext uri="{BB962C8B-B14F-4D97-AF65-F5344CB8AC3E}">
        <p14:creationId xmlns:p14="http://schemas.microsoft.com/office/powerpoint/2010/main" val="2606033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7</a:t>
            </a:fld>
            <a:endParaRPr lang="en-IN"/>
          </a:p>
        </p:txBody>
      </p:sp>
    </p:spTree>
    <p:extLst>
      <p:ext uri="{BB962C8B-B14F-4D97-AF65-F5344CB8AC3E}">
        <p14:creationId xmlns:p14="http://schemas.microsoft.com/office/powerpoint/2010/main" val="648989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8</a:t>
            </a:fld>
            <a:endParaRPr lang="en-IN"/>
          </a:p>
        </p:txBody>
      </p:sp>
    </p:spTree>
    <p:extLst>
      <p:ext uri="{BB962C8B-B14F-4D97-AF65-F5344CB8AC3E}">
        <p14:creationId xmlns:p14="http://schemas.microsoft.com/office/powerpoint/2010/main" val="1990955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9</a:t>
            </a:fld>
            <a:endParaRPr lang="en-IN"/>
          </a:p>
        </p:txBody>
      </p:sp>
    </p:spTree>
    <p:extLst>
      <p:ext uri="{BB962C8B-B14F-4D97-AF65-F5344CB8AC3E}">
        <p14:creationId xmlns:p14="http://schemas.microsoft.com/office/powerpoint/2010/main" val="4106185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AE1C5B0-F94D-409B-9119-3B3037D63B52}" type="slidenum">
              <a:rPr lang="en-IN" smtClean="0"/>
              <a:t>10</a:t>
            </a:fld>
            <a:endParaRPr lang="en-IN"/>
          </a:p>
        </p:txBody>
      </p:sp>
    </p:spTree>
    <p:extLst>
      <p:ext uri="{BB962C8B-B14F-4D97-AF65-F5344CB8AC3E}">
        <p14:creationId xmlns:p14="http://schemas.microsoft.com/office/powerpoint/2010/main" val="2648857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1F8F80-6313-4DC3-B647-904E943673F4}" type="datetimeFigureOut">
              <a:rPr lang="en-IN" smtClean="0"/>
              <a:t>21-10-2022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1495383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1F8F80-6313-4DC3-B647-904E943673F4}" type="datetimeFigureOut">
              <a:rPr lang="en-IN" smtClean="0"/>
              <a:t>21-10-2022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101852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21-10-2022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2024756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1F8F80-6313-4DC3-B647-904E943673F4}" type="datetimeFigureOut">
              <a:rPr lang="en-IN" smtClean="0"/>
              <a:t>21-10-2022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2047626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1F8F80-6313-4DC3-B647-904E943673F4}" type="datetimeFigureOut">
              <a:rPr lang="en-IN" smtClean="0"/>
              <a:t>21-10-2022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1896866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1F8F80-6313-4DC3-B647-904E943673F4}" type="datetimeFigureOut">
              <a:rPr lang="en-IN" smtClean="0"/>
              <a:t>21-10-2022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4139848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1F8F80-6313-4DC3-B647-904E943673F4}" type="datetimeFigureOut">
              <a:rPr lang="en-IN" smtClean="0"/>
              <a:t>21-10-2022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3706901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1F8F80-6313-4DC3-B647-904E943673F4}" type="datetimeFigureOut">
              <a:rPr lang="en-IN" smtClean="0"/>
              <a:t>21-10-2022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2972434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941F8F80-6313-4DC3-B647-904E943673F4}" type="datetimeFigureOut">
              <a:rPr lang="en-IN" smtClean="0"/>
              <a:t>21-10-2022</a:t>
            </a:fld>
            <a:endParaRPr lang="en-IN"/>
          </a:p>
        </p:txBody>
      </p:sp>
      <p:sp>
        <p:nvSpPr>
          <p:cNvPr id="6" name="Footer Placeholder 5"/>
          <p:cNvSpPr>
            <a:spLocks noGrp="1"/>
          </p:cNvSpPr>
          <p:nvPr>
            <p:ph type="ftr" sz="quarter" idx="11"/>
          </p:nvPr>
        </p:nvSpPr>
        <p:spPr>
          <a:xfrm>
            <a:off x="1141412" y="5883275"/>
            <a:ext cx="5105400" cy="365125"/>
          </a:xfrm>
        </p:spPr>
        <p:txBody>
          <a:bodyPr/>
          <a:lstStyle/>
          <a:p>
            <a:endParaRPr lang="en-IN"/>
          </a:p>
        </p:txBody>
      </p:sp>
      <p:sp>
        <p:nvSpPr>
          <p:cNvPr id="7" name="Slide Number Placeholder 6"/>
          <p:cNvSpPr>
            <a:spLocks noGrp="1"/>
          </p:cNvSpPr>
          <p:nvPr>
            <p:ph type="sldNum" sz="quarter" idx="12"/>
          </p:nvPr>
        </p:nvSpPr>
        <p:spPr>
          <a:xfrm>
            <a:off x="10742612" y="5883275"/>
            <a:ext cx="322567" cy="365125"/>
          </a:xfrm>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3730209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1F8F80-6313-4DC3-B647-904E943673F4}" type="datetimeFigureOut">
              <a:rPr lang="en-IN" smtClean="0"/>
              <a:t>21-10-2022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2441715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21-10-2022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101236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21-10-2022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5843520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21-10-2022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3848877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21-10-2022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18682068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21-10-2022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3109003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1F8F80-6313-4DC3-B647-904E943673F4}" type="datetimeFigureOut">
              <a:rPr lang="en-IN" smtClean="0"/>
              <a:t>21-10-2022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6220858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1F8F80-6313-4DC3-B647-904E943673F4}" type="datetimeFigureOut">
              <a:rPr lang="en-IN" smtClean="0"/>
              <a:t>21-10-2022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4111530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941F8F80-6313-4DC3-B647-904E943673F4}" type="datetimeFigureOut">
              <a:rPr lang="en-IN" smtClean="0"/>
              <a:t>21-10-2022</a:t>
            </a:fld>
            <a:endParaRPr lang="en-IN"/>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IN"/>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48EC90-5E5F-462C-9E38-C53E0E447BEC}" type="slidenum">
              <a:rPr lang="en-IN" smtClean="0"/>
              <a:t>‹#›</a:t>
            </a:fld>
            <a:endParaRPr lang="en-IN"/>
          </a:p>
        </p:txBody>
      </p:sp>
    </p:spTree>
    <p:extLst>
      <p:ext uri="{BB962C8B-B14F-4D97-AF65-F5344CB8AC3E}">
        <p14:creationId xmlns:p14="http://schemas.microsoft.com/office/powerpoint/2010/main" val="4020309228"/>
      </p:ext>
    </p:extLst>
  </p:cSld>
  <p:clrMap bg1="dk1" tx1="lt1" bg2="dk2" tx2="lt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ulyettlandscapes.com/january-is-training-month/training-clipar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slideshare.net/KingAbidi/cultural-studies-for-business-management"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ariadne-eu.org/digital-technology-in-cambridge-international-examination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bbalectures.com/different-types-motivation-theories/"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ADEFB-1F65-23E1-1796-4F460347744C}"/>
              </a:ext>
            </a:extLst>
          </p:cNvPr>
          <p:cNvSpPr>
            <a:spLocks noGrp="1"/>
          </p:cNvSpPr>
          <p:nvPr>
            <p:ph type="ctrTitle"/>
          </p:nvPr>
        </p:nvSpPr>
        <p:spPr>
          <a:xfrm>
            <a:off x="1751012" y="751562"/>
            <a:ext cx="8676222" cy="1467634"/>
          </a:xfrm>
        </p:spPr>
        <p:txBody>
          <a:bodyPr/>
          <a:lstStyle/>
          <a:p>
            <a:r>
              <a:rPr lang="en-IN" dirty="0"/>
              <a:t>Managing People</a:t>
            </a:r>
          </a:p>
        </p:txBody>
      </p:sp>
      <p:sp>
        <p:nvSpPr>
          <p:cNvPr id="3" name="Subtitle 2">
            <a:extLst>
              <a:ext uri="{FF2B5EF4-FFF2-40B4-BE49-F238E27FC236}">
                <a16:creationId xmlns:a16="http://schemas.microsoft.com/office/drawing/2014/main" id="{508839A3-8E31-27BF-3D3F-9D8447982E90}"/>
              </a:ext>
            </a:extLst>
          </p:cNvPr>
          <p:cNvSpPr>
            <a:spLocks noGrp="1"/>
          </p:cNvSpPr>
          <p:nvPr>
            <p:ph type="subTitle" idx="1"/>
          </p:nvPr>
        </p:nvSpPr>
        <p:spPr>
          <a:xfrm>
            <a:off x="1751012" y="2633598"/>
            <a:ext cx="8676222" cy="1905000"/>
          </a:xfrm>
        </p:spPr>
        <p:txBody>
          <a:bodyPr/>
          <a:lstStyle/>
          <a:p>
            <a:r>
              <a:rPr lang="en-IN" dirty="0"/>
              <a:t>LCBB5004</a:t>
            </a:r>
          </a:p>
          <a:p>
            <a:r>
              <a:rPr lang="en-IN" dirty="0"/>
              <a:t>Component 1</a:t>
            </a:r>
          </a:p>
          <a:p>
            <a:r>
              <a:rPr lang="en-IN" dirty="0"/>
              <a:t>Ionela Dobrin (2111156)</a:t>
            </a:r>
          </a:p>
        </p:txBody>
      </p:sp>
    </p:spTree>
    <p:extLst>
      <p:ext uri="{BB962C8B-B14F-4D97-AF65-F5344CB8AC3E}">
        <p14:creationId xmlns:p14="http://schemas.microsoft.com/office/powerpoint/2010/main" val="364631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76D4D-A26D-3924-7A68-55412FF07F5E}"/>
              </a:ext>
            </a:extLst>
          </p:cNvPr>
          <p:cNvSpPr>
            <a:spLocks noGrp="1"/>
          </p:cNvSpPr>
          <p:nvPr>
            <p:ph type="title"/>
          </p:nvPr>
        </p:nvSpPr>
        <p:spPr/>
        <p:txBody>
          <a:bodyPr/>
          <a:lstStyle/>
          <a:p>
            <a:r>
              <a:rPr lang="en-IN" dirty="0"/>
              <a:t>Table of content</a:t>
            </a:r>
          </a:p>
        </p:txBody>
      </p:sp>
      <p:sp>
        <p:nvSpPr>
          <p:cNvPr id="3" name="Content Placeholder 2">
            <a:extLst>
              <a:ext uri="{FF2B5EF4-FFF2-40B4-BE49-F238E27FC236}">
                <a16:creationId xmlns:a16="http://schemas.microsoft.com/office/drawing/2014/main" id="{5C711C57-64A3-B218-BDB0-583A60128467}"/>
              </a:ext>
            </a:extLst>
          </p:cNvPr>
          <p:cNvSpPr>
            <a:spLocks noGrp="1"/>
          </p:cNvSpPr>
          <p:nvPr>
            <p:ph idx="1"/>
          </p:nvPr>
        </p:nvSpPr>
        <p:spPr>
          <a:xfrm>
            <a:off x="1141413" y="1853184"/>
            <a:ext cx="9905998" cy="4669535"/>
          </a:xfrm>
        </p:spPr>
        <p:txBody>
          <a:bodyPr>
            <a:normAutofit/>
          </a:bodyPr>
          <a:lstStyle/>
          <a:p>
            <a:r>
              <a:rPr lang="en-IN" dirty="0"/>
              <a:t>Slide 3: Introduction</a:t>
            </a:r>
          </a:p>
          <a:p>
            <a:r>
              <a:rPr lang="en-IN" dirty="0"/>
              <a:t>Slide 4: Human Resource Management Strategies</a:t>
            </a:r>
          </a:p>
          <a:p>
            <a:r>
              <a:rPr lang="en-IN" dirty="0"/>
              <a:t>Slide 5: Analysis of the relationship between structure, culture, people, and organizational performance.</a:t>
            </a:r>
          </a:p>
          <a:p>
            <a:r>
              <a:rPr lang="en-IN" dirty="0"/>
              <a:t>Slide 6: Role of Leadership.</a:t>
            </a:r>
          </a:p>
          <a:p>
            <a:r>
              <a:rPr lang="en-IN" dirty="0"/>
              <a:t>Slide 7: Evaluation of </a:t>
            </a:r>
            <a:r>
              <a:rPr lang="en-IN" dirty="0" err="1"/>
              <a:t>behavioral</a:t>
            </a:r>
            <a:r>
              <a:rPr lang="en-IN" dirty="0"/>
              <a:t> approach to management</a:t>
            </a:r>
          </a:p>
          <a:p>
            <a:r>
              <a:rPr lang="en-IN" dirty="0"/>
              <a:t>Slide 8: Theoretical arguments</a:t>
            </a:r>
          </a:p>
          <a:p>
            <a:r>
              <a:rPr lang="en-IN" dirty="0"/>
              <a:t>Slide 9: Conclusion</a:t>
            </a:r>
          </a:p>
          <a:p>
            <a:r>
              <a:rPr lang="en-IN" dirty="0"/>
              <a:t>Slide 10: references</a:t>
            </a:r>
          </a:p>
          <a:p>
            <a:endParaRPr lang="en-IN" dirty="0"/>
          </a:p>
        </p:txBody>
      </p:sp>
    </p:spTree>
    <p:extLst>
      <p:ext uri="{BB962C8B-B14F-4D97-AF65-F5344CB8AC3E}">
        <p14:creationId xmlns:p14="http://schemas.microsoft.com/office/powerpoint/2010/main" val="661174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157B3-BC48-B9D3-5C66-760F5CCE1E77}"/>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8DD393EF-4EE6-9299-CE92-28252AF78157}"/>
              </a:ext>
            </a:extLst>
          </p:cNvPr>
          <p:cNvSpPr>
            <a:spLocks noGrp="1"/>
          </p:cNvSpPr>
          <p:nvPr>
            <p:ph idx="1"/>
          </p:nvPr>
        </p:nvSpPr>
        <p:spPr/>
        <p:txBody>
          <a:bodyPr/>
          <a:lstStyle/>
          <a:p>
            <a:r>
              <a:rPr lang="en-US" dirty="0">
                <a:effectLst/>
                <a:latin typeface="Times New Roman" panose="02020603050405020304" pitchFamily="18" charset="0"/>
                <a:ea typeface="Calibri" panose="020F0502020204030204" pitchFamily="34" charset="0"/>
              </a:rPr>
              <a:t>Managing People, this term can be defined as planning of keeping the employees of a particular organization, motivated and giving them training for different projects. This also includes professional and personal growth. Managing people can lead the employees to development managing their activities and part inside the company. </a:t>
            </a:r>
            <a:endParaRPr lang="en-IN" dirty="0"/>
          </a:p>
          <a:p>
            <a:endParaRPr lang="en-IN" dirty="0"/>
          </a:p>
        </p:txBody>
      </p:sp>
    </p:spTree>
    <p:extLst>
      <p:ext uri="{BB962C8B-B14F-4D97-AF65-F5344CB8AC3E}">
        <p14:creationId xmlns:p14="http://schemas.microsoft.com/office/powerpoint/2010/main" val="587632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8CA80-4664-D2BB-3F49-CB9735077836}"/>
              </a:ext>
            </a:extLst>
          </p:cNvPr>
          <p:cNvSpPr>
            <a:spLocks noGrp="1"/>
          </p:cNvSpPr>
          <p:nvPr>
            <p:ph type="title"/>
          </p:nvPr>
        </p:nvSpPr>
        <p:spPr/>
        <p:txBody>
          <a:bodyPr/>
          <a:lstStyle/>
          <a:p>
            <a:r>
              <a:rPr lang="en-IN" dirty="0"/>
              <a:t>Human resource management strategies</a:t>
            </a:r>
          </a:p>
        </p:txBody>
      </p:sp>
      <p:sp>
        <p:nvSpPr>
          <p:cNvPr id="3" name="Content Placeholder 2">
            <a:extLst>
              <a:ext uri="{FF2B5EF4-FFF2-40B4-BE49-F238E27FC236}">
                <a16:creationId xmlns:a16="http://schemas.microsoft.com/office/drawing/2014/main" id="{17808C4D-C340-578A-721B-F9558184FA58}"/>
              </a:ext>
            </a:extLst>
          </p:cNvPr>
          <p:cNvSpPr>
            <a:spLocks noGrp="1"/>
          </p:cNvSpPr>
          <p:nvPr>
            <p:ph idx="1"/>
          </p:nvPr>
        </p:nvSpPr>
        <p:spPr>
          <a:xfrm>
            <a:off x="1141413" y="1767840"/>
            <a:ext cx="9905998" cy="4949951"/>
          </a:xfrm>
        </p:spPr>
        <p:txBody>
          <a:bodyPr/>
          <a:lstStyle/>
          <a:p>
            <a:r>
              <a:rPr lang="en-IN" dirty="0"/>
              <a:t>Human Resource Management definition.</a:t>
            </a:r>
          </a:p>
          <a:p>
            <a:r>
              <a:rPr lang="en-IN" dirty="0"/>
              <a:t>Different Strategies for HRM</a:t>
            </a:r>
          </a:p>
          <a:p>
            <a:r>
              <a:rPr lang="en-IN" dirty="0"/>
              <a:t>Recruitment</a:t>
            </a:r>
          </a:p>
          <a:p>
            <a:r>
              <a:rPr lang="en-IN" dirty="0"/>
              <a:t>Training</a:t>
            </a:r>
          </a:p>
          <a:p>
            <a:r>
              <a:rPr lang="en-IN" dirty="0"/>
              <a:t>Compensation</a:t>
            </a:r>
          </a:p>
          <a:p>
            <a:r>
              <a:rPr lang="en-IN" dirty="0"/>
              <a:t>Performance management</a:t>
            </a:r>
          </a:p>
        </p:txBody>
      </p:sp>
      <p:pic>
        <p:nvPicPr>
          <p:cNvPr id="5" name="Picture 4">
            <a:extLst>
              <a:ext uri="{FF2B5EF4-FFF2-40B4-BE49-F238E27FC236}">
                <a16:creationId xmlns:a16="http://schemas.microsoft.com/office/drawing/2014/main" id="{F4151399-A672-DC49-2958-4F72985D12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83602" y="2582227"/>
            <a:ext cx="4213992" cy="3666173"/>
          </a:xfrm>
          <a:prstGeom prst="rect">
            <a:avLst/>
          </a:prstGeom>
        </p:spPr>
      </p:pic>
    </p:spTree>
    <p:extLst>
      <p:ext uri="{BB962C8B-B14F-4D97-AF65-F5344CB8AC3E}">
        <p14:creationId xmlns:p14="http://schemas.microsoft.com/office/powerpoint/2010/main" val="60909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3D042-3895-F8BD-66E4-CC3464160FE8}"/>
              </a:ext>
            </a:extLst>
          </p:cNvPr>
          <p:cNvSpPr>
            <a:spLocks noGrp="1"/>
          </p:cNvSpPr>
          <p:nvPr>
            <p:ph type="title"/>
          </p:nvPr>
        </p:nvSpPr>
        <p:spPr/>
        <p:txBody>
          <a:bodyPr/>
          <a:lstStyle/>
          <a:p>
            <a:r>
              <a:rPr lang="en-IN" dirty="0"/>
              <a:t>Analysis of the relationship between structure, culture, people, and organizational performance.</a:t>
            </a:r>
          </a:p>
        </p:txBody>
      </p:sp>
      <p:sp>
        <p:nvSpPr>
          <p:cNvPr id="3" name="Content Placeholder 2">
            <a:extLst>
              <a:ext uri="{FF2B5EF4-FFF2-40B4-BE49-F238E27FC236}">
                <a16:creationId xmlns:a16="http://schemas.microsoft.com/office/drawing/2014/main" id="{B3FB6F65-E2ED-28C0-3E9F-F590473453AF}"/>
              </a:ext>
            </a:extLst>
          </p:cNvPr>
          <p:cNvSpPr>
            <a:spLocks noGrp="1"/>
          </p:cNvSpPr>
          <p:nvPr>
            <p:ph idx="1"/>
          </p:nvPr>
        </p:nvSpPr>
        <p:spPr>
          <a:xfrm>
            <a:off x="1141413" y="2316481"/>
            <a:ext cx="9905998" cy="4541519"/>
          </a:xfrm>
        </p:spPr>
        <p:txBody>
          <a:bodyPr/>
          <a:lstStyle/>
          <a:p>
            <a:r>
              <a:rPr lang="en-IN" dirty="0"/>
              <a:t>Cultural Study</a:t>
            </a:r>
          </a:p>
          <a:p>
            <a:r>
              <a:rPr lang="en-IN" dirty="0" err="1"/>
              <a:t>Stuctural</a:t>
            </a:r>
            <a:r>
              <a:rPr lang="en-IN" dirty="0"/>
              <a:t> Study</a:t>
            </a:r>
          </a:p>
          <a:p>
            <a:r>
              <a:rPr lang="en-IN" dirty="0"/>
              <a:t>Organizational performance</a:t>
            </a:r>
          </a:p>
          <a:p>
            <a:r>
              <a:rPr lang="en-IN" dirty="0"/>
              <a:t>Relationship in between these three</a:t>
            </a:r>
          </a:p>
          <a:p>
            <a:endParaRPr lang="en-IN" dirty="0"/>
          </a:p>
        </p:txBody>
      </p:sp>
      <p:pic>
        <p:nvPicPr>
          <p:cNvPr id="5" name="Picture 4">
            <a:extLst>
              <a:ext uri="{FF2B5EF4-FFF2-40B4-BE49-F238E27FC236}">
                <a16:creationId xmlns:a16="http://schemas.microsoft.com/office/drawing/2014/main" id="{F2068FF7-5F14-B101-4839-C9FBC6E39DA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52160" y="2514600"/>
            <a:ext cx="5681472" cy="3855719"/>
          </a:xfrm>
          <a:prstGeom prst="rect">
            <a:avLst/>
          </a:prstGeom>
        </p:spPr>
      </p:pic>
    </p:spTree>
    <p:extLst>
      <p:ext uri="{BB962C8B-B14F-4D97-AF65-F5344CB8AC3E}">
        <p14:creationId xmlns:p14="http://schemas.microsoft.com/office/powerpoint/2010/main" val="1834158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84C41-CDFA-AE26-3F13-7BF306160FB9}"/>
              </a:ext>
            </a:extLst>
          </p:cNvPr>
          <p:cNvSpPr>
            <a:spLocks noGrp="1"/>
          </p:cNvSpPr>
          <p:nvPr>
            <p:ph type="title"/>
          </p:nvPr>
        </p:nvSpPr>
        <p:spPr/>
        <p:txBody>
          <a:bodyPr/>
          <a:lstStyle/>
          <a:p>
            <a:r>
              <a:rPr lang="en-IN" dirty="0"/>
              <a:t>Role of leadership</a:t>
            </a:r>
          </a:p>
        </p:txBody>
      </p:sp>
      <p:sp>
        <p:nvSpPr>
          <p:cNvPr id="3" name="Content Placeholder 2">
            <a:extLst>
              <a:ext uri="{FF2B5EF4-FFF2-40B4-BE49-F238E27FC236}">
                <a16:creationId xmlns:a16="http://schemas.microsoft.com/office/drawing/2014/main" id="{0AF5D665-03D6-1F43-A0B4-2F3D5344B515}"/>
              </a:ext>
            </a:extLst>
          </p:cNvPr>
          <p:cNvSpPr>
            <a:spLocks noGrp="1"/>
          </p:cNvSpPr>
          <p:nvPr>
            <p:ph idx="1"/>
          </p:nvPr>
        </p:nvSpPr>
        <p:spPr>
          <a:xfrm>
            <a:off x="1141413" y="1097280"/>
            <a:ext cx="9905998" cy="5888735"/>
          </a:xfrm>
        </p:spPr>
        <p:txBody>
          <a:bodyPr/>
          <a:lstStyle/>
          <a:p>
            <a:r>
              <a:rPr lang="en-IN" dirty="0"/>
              <a:t>Approaches of organizational leaders.</a:t>
            </a:r>
          </a:p>
          <a:p>
            <a:r>
              <a:rPr lang="en-IN" dirty="0"/>
              <a:t>Decision making.</a:t>
            </a:r>
          </a:p>
          <a:p>
            <a:r>
              <a:rPr lang="en-IN" dirty="0"/>
              <a:t>Skills of a leader.</a:t>
            </a:r>
          </a:p>
          <a:p>
            <a:r>
              <a:rPr lang="en-IN" dirty="0"/>
              <a:t>Boosting productivity of the organization.</a:t>
            </a:r>
          </a:p>
        </p:txBody>
      </p:sp>
    </p:spTree>
    <p:extLst>
      <p:ext uri="{BB962C8B-B14F-4D97-AF65-F5344CB8AC3E}">
        <p14:creationId xmlns:p14="http://schemas.microsoft.com/office/powerpoint/2010/main" val="6505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92FC5-5813-CD18-5105-9C48C82D926C}"/>
              </a:ext>
            </a:extLst>
          </p:cNvPr>
          <p:cNvSpPr>
            <a:spLocks noGrp="1"/>
          </p:cNvSpPr>
          <p:nvPr>
            <p:ph type="title"/>
          </p:nvPr>
        </p:nvSpPr>
        <p:spPr/>
        <p:txBody>
          <a:bodyPr/>
          <a:lstStyle/>
          <a:p>
            <a:r>
              <a:rPr lang="en-IN" dirty="0"/>
              <a:t>Evaluation of </a:t>
            </a:r>
            <a:r>
              <a:rPr lang="en-IN" dirty="0" err="1"/>
              <a:t>behavioral</a:t>
            </a:r>
            <a:r>
              <a:rPr lang="en-IN" dirty="0"/>
              <a:t> approach to management</a:t>
            </a:r>
          </a:p>
        </p:txBody>
      </p:sp>
      <p:sp>
        <p:nvSpPr>
          <p:cNvPr id="3" name="Content Placeholder 2">
            <a:extLst>
              <a:ext uri="{FF2B5EF4-FFF2-40B4-BE49-F238E27FC236}">
                <a16:creationId xmlns:a16="http://schemas.microsoft.com/office/drawing/2014/main" id="{C66099B8-285B-FB57-80E7-0C8532A17BCA}"/>
              </a:ext>
            </a:extLst>
          </p:cNvPr>
          <p:cNvSpPr>
            <a:spLocks noGrp="1"/>
          </p:cNvSpPr>
          <p:nvPr>
            <p:ph idx="1"/>
          </p:nvPr>
        </p:nvSpPr>
        <p:spPr>
          <a:xfrm>
            <a:off x="1141413" y="1499616"/>
            <a:ext cx="9905998" cy="6705599"/>
          </a:xfrm>
        </p:spPr>
        <p:txBody>
          <a:bodyPr/>
          <a:lstStyle/>
          <a:p>
            <a:r>
              <a:rPr lang="en-IN" dirty="0"/>
              <a:t>Values of the organization.</a:t>
            </a:r>
          </a:p>
          <a:p>
            <a:r>
              <a:rPr lang="en-IN" dirty="0"/>
              <a:t>Digital technology.</a:t>
            </a:r>
          </a:p>
          <a:p>
            <a:r>
              <a:rPr lang="en-IN" dirty="0"/>
              <a:t>Learning new ways of utilizing technology.</a:t>
            </a:r>
          </a:p>
          <a:p>
            <a:r>
              <a:rPr lang="en-IN" dirty="0" err="1"/>
              <a:t>Behavior</a:t>
            </a:r>
            <a:r>
              <a:rPr lang="en-IN" dirty="0"/>
              <a:t> of senior authorities.</a:t>
            </a:r>
          </a:p>
          <a:p>
            <a:endParaRPr lang="en-IN" dirty="0"/>
          </a:p>
          <a:p>
            <a:endParaRPr lang="en-IN" dirty="0"/>
          </a:p>
        </p:txBody>
      </p:sp>
      <p:pic>
        <p:nvPicPr>
          <p:cNvPr id="5" name="Picture 4">
            <a:extLst>
              <a:ext uri="{FF2B5EF4-FFF2-40B4-BE49-F238E27FC236}">
                <a16:creationId xmlns:a16="http://schemas.microsoft.com/office/drawing/2014/main" id="{87641415-4DE2-CD50-88F8-9392423F962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97331" y="2913888"/>
            <a:ext cx="5460557" cy="3700272"/>
          </a:xfrm>
          <a:prstGeom prst="rect">
            <a:avLst/>
          </a:prstGeom>
        </p:spPr>
      </p:pic>
    </p:spTree>
    <p:extLst>
      <p:ext uri="{BB962C8B-B14F-4D97-AF65-F5344CB8AC3E}">
        <p14:creationId xmlns:p14="http://schemas.microsoft.com/office/powerpoint/2010/main" val="67193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5E517-E90A-00DC-94B2-BA979CF9390C}"/>
              </a:ext>
            </a:extLst>
          </p:cNvPr>
          <p:cNvSpPr>
            <a:spLocks noGrp="1"/>
          </p:cNvSpPr>
          <p:nvPr>
            <p:ph type="title"/>
          </p:nvPr>
        </p:nvSpPr>
        <p:spPr/>
        <p:txBody>
          <a:bodyPr/>
          <a:lstStyle/>
          <a:p>
            <a:r>
              <a:rPr lang="en-IN" dirty="0"/>
              <a:t>Theoretical arguments</a:t>
            </a:r>
          </a:p>
        </p:txBody>
      </p:sp>
      <p:sp>
        <p:nvSpPr>
          <p:cNvPr id="3" name="Content Placeholder 2">
            <a:extLst>
              <a:ext uri="{FF2B5EF4-FFF2-40B4-BE49-F238E27FC236}">
                <a16:creationId xmlns:a16="http://schemas.microsoft.com/office/drawing/2014/main" id="{CB2D151F-9CCD-C463-072B-E733496A4C2C}"/>
              </a:ext>
            </a:extLst>
          </p:cNvPr>
          <p:cNvSpPr>
            <a:spLocks noGrp="1"/>
          </p:cNvSpPr>
          <p:nvPr>
            <p:ph idx="1"/>
          </p:nvPr>
        </p:nvSpPr>
        <p:spPr>
          <a:xfrm>
            <a:off x="1141413" y="1389888"/>
            <a:ext cx="9905998" cy="6132575"/>
          </a:xfrm>
        </p:spPr>
        <p:txBody>
          <a:bodyPr/>
          <a:lstStyle/>
          <a:p>
            <a:r>
              <a:rPr lang="en-IN" dirty="0"/>
              <a:t>Maslow’s hierarchy of Needs theory.</a:t>
            </a:r>
          </a:p>
          <a:p>
            <a:r>
              <a:rPr lang="en-IN" dirty="0"/>
              <a:t>Categories of needs.</a:t>
            </a:r>
          </a:p>
          <a:p>
            <a:r>
              <a:rPr lang="en-IN" dirty="0"/>
              <a:t>Application of this theory to organizations.  </a:t>
            </a:r>
          </a:p>
          <a:p>
            <a:r>
              <a:rPr lang="en-IN" dirty="0"/>
              <a:t>Result of the application. </a:t>
            </a:r>
          </a:p>
        </p:txBody>
      </p:sp>
      <p:pic>
        <p:nvPicPr>
          <p:cNvPr id="7" name="Picture 6">
            <a:extLst>
              <a:ext uri="{FF2B5EF4-FFF2-40B4-BE49-F238E27FC236}">
                <a16:creationId xmlns:a16="http://schemas.microsoft.com/office/drawing/2014/main" id="{47B08B60-E82E-8BD7-2CE1-3BE0AB71A9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11493" y="2791968"/>
            <a:ext cx="5422011" cy="3924775"/>
          </a:xfrm>
          <a:prstGeom prst="rect">
            <a:avLst/>
          </a:prstGeom>
        </p:spPr>
      </p:pic>
    </p:spTree>
    <p:extLst>
      <p:ext uri="{BB962C8B-B14F-4D97-AF65-F5344CB8AC3E}">
        <p14:creationId xmlns:p14="http://schemas.microsoft.com/office/powerpoint/2010/main" val="2430683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2128-8734-70BA-F904-0090E66C59EA}"/>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83E26C24-EEDF-09D4-9FE8-605C3C58702B}"/>
              </a:ext>
            </a:extLst>
          </p:cNvPr>
          <p:cNvSpPr>
            <a:spLocks noGrp="1"/>
          </p:cNvSpPr>
          <p:nvPr>
            <p:ph idx="1"/>
          </p:nvPr>
        </p:nvSpPr>
        <p:spPr>
          <a:xfrm>
            <a:off x="1141413" y="1136904"/>
            <a:ext cx="9905998" cy="6275832"/>
          </a:xfrm>
        </p:spPr>
        <p:txBody>
          <a:bodyPr>
            <a:normAutofit/>
          </a:bodyPr>
          <a:lstStyle/>
          <a:p>
            <a:pPr marL="0" indent="0">
              <a:buNone/>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This report successfully studied the concept of managing people with several different theories and examples. Theories such as human resource management strategies and their different types, the role of effective leadership in an organization, and Maslow’s hierarchy theory had been understood. </a:t>
            </a:r>
            <a:endParaRPr lang="en-IN" sz="3200" dirty="0"/>
          </a:p>
        </p:txBody>
      </p:sp>
    </p:spTree>
    <p:extLst>
      <p:ext uri="{BB962C8B-B14F-4D97-AF65-F5344CB8AC3E}">
        <p14:creationId xmlns:p14="http://schemas.microsoft.com/office/powerpoint/2010/main" val="556774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54E03-1DF7-6E79-4FF2-40A3EA88C4C0}"/>
              </a:ext>
            </a:extLst>
          </p:cNvPr>
          <p:cNvSpPr>
            <a:spLocks noGrp="1"/>
          </p:cNvSpPr>
          <p:nvPr>
            <p:ph type="title"/>
          </p:nvPr>
        </p:nvSpPr>
        <p:spPr>
          <a:xfrm>
            <a:off x="1141412" y="127985"/>
            <a:ext cx="9905998" cy="1905000"/>
          </a:xfrm>
        </p:spPr>
        <p:txBody>
          <a:bodyPr/>
          <a:lstStyle/>
          <a:p>
            <a:r>
              <a:rPr lang="en-IN" dirty="0"/>
              <a:t>references</a:t>
            </a:r>
          </a:p>
        </p:txBody>
      </p:sp>
      <p:sp>
        <p:nvSpPr>
          <p:cNvPr id="3" name="Content Placeholder 2">
            <a:extLst>
              <a:ext uri="{FF2B5EF4-FFF2-40B4-BE49-F238E27FC236}">
                <a16:creationId xmlns:a16="http://schemas.microsoft.com/office/drawing/2014/main" id="{8216DE78-D4BE-43D5-C437-974B30BEA6B5}"/>
              </a:ext>
            </a:extLst>
          </p:cNvPr>
          <p:cNvSpPr>
            <a:spLocks noGrp="1"/>
          </p:cNvSpPr>
          <p:nvPr>
            <p:ph idx="1"/>
          </p:nvPr>
        </p:nvSpPr>
        <p:spPr>
          <a:xfrm>
            <a:off x="1141412" y="1571349"/>
            <a:ext cx="10639255" cy="5140170"/>
          </a:xfrm>
        </p:spPr>
        <p:txBody>
          <a:bodyPr>
            <a:normAutofit/>
          </a:bodyPr>
          <a:lstStyle/>
          <a:p>
            <a:pPr algn="just">
              <a:lnSpc>
                <a:spcPct val="150000"/>
              </a:lnSpc>
              <a:spcAft>
                <a:spcPts val="800"/>
              </a:spcAft>
            </a:pPr>
            <a:r>
              <a:rPr lang="en-IN"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Mulolli</a:t>
            </a: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 and </a:t>
            </a:r>
            <a:r>
              <a:rPr lang="en-IN"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Islami</a:t>
            </a: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X., 2020. The competitive role of human resource management strategies on SMEs in a transitional economy. </a:t>
            </a:r>
            <a:r>
              <a:rPr lang="en-IN" sz="18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Mulolli</a:t>
            </a:r>
            <a:r>
              <a:rPr lang="en-IN" sz="1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 </a:t>
            </a:r>
            <a:r>
              <a:rPr lang="en-IN" sz="18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Boskovska</a:t>
            </a:r>
            <a:r>
              <a:rPr lang="en-IN" sz="1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&amp; </a:t>
            </a:r>
            <a:r>
              <a:rPr lang="en-IN" sz="18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Islami</a:t>
            </a:r>
            <a:r>
              <a:rPr lang="en-IN" sz="1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Xh</a:t>
            </a:r>
            <a:r>
              <a:rPr lang="en-IN" sz="1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.(2020). The competitive role of human resource management strategies on SMEs in a transitional economy. International Journal of Multidisciplinary and Current Research</a:t>
            </a: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8</a:t>
            </a: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 pp.521-529.</a:t>
            </a:r>
          </a:p>
          <a:p>
            <a:pPr algn="just">
              <a:lnSpc>
                <a:spcPct val="150000"/>
              </a:lnSpc>
              <a:spcAft>
                <a:spcPts val="800"/>
              </a:spcAft>
            </a:pP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Almutairi, M.A. and </a:t>
            </a:r>
            <a:r>
              <a:rPr lang="en-IN"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Alsawalhah</a:t>
            </a: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A.A., 2020. The Impact of Strategies Human Resource Management on Organizational Commitment. (An Applied Study on Employees in Jordanian Islamic Banks). </a:t>
            </a:r>
            <a:r>
              <a:rPr lang="en-IN" sz="1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Modern Applied Science</a:t>
            </a: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 p.14.</a:t>
            </a:r>
          </a:p>
          <a:p>
            <a:endParaRPr lang="en-IN" dirty="0"/>
          </a:p>
        </p:txBody>
      </p:sp>
    </p:spTree>
    <p:extLst>
      <p:ext uri="{BB962C8B-B14F-4D97-AF65-F5344CB8AC3E}">
        <p14:creationId xmlns:p14="http://schemas.microsoft.com/office/powerpoint/2010/main" val="12678744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0</TotalTime>
  <Words>415</Words>
  <Application>Microsoft Office PowerPoint</Application>
  <PresentationFormat>Widescreen</PresentationFormat>
  <Paragraphs>57</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Times New Roman</vt:lpstr>
      <vt:lpstr>Mesh</vt:lpstr>
      <vt:lpstr>Managing People</vt:lpstr>
      <vt:lpstr>Table of content</vt:lpstr>
      <vt:lpstr>Introduction</vt:lpstr>
      <vt:lpstr>Human resource management strategies</vt:lpstr>
      <vt:lpstr>Analysis of the relationship between structure, culture, people, and organizational performance.</vt:lpstr>
      <vt:lpstr>Role of leadership</vt:lpstr>
      <vt:lpstr>Evaluation of behavioral approach to management</vt:lpstr>
      <vt:lpstr>Theoretical arguments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Ionela Dobrin</dc:creator>
  <cp:lastModifiedBy>Ionela Dobrin (2111156)</cp:lastModifiedBy>
  <cp:revision>4</cp:revision>
  <dcterms:created xsi:type="dcterms:W3CDTF">2022-10-12T12:20:27Z</dcterms:created>
  <dcterms:modified xsi:type="dcterms:W3CDTF">2022-10-21T12:28:19Z</dcterms:modified>
</cp:coreProperties>
</file>