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8288000" cy="10287000"/>
  <p:notesSz cx="6858000" cy="9144000"/>
  <p:embeddedFontLst>
    <p:embeddedFont>
      <p:font typeface="Arial Bold"/>
      <p:regular r:id="rId18"/>
      <p:bold r:id="rId19"/>
    </p:embeddedFont>
    <p:embeddedFont>
      <p:font typeface="Montserrat Classic" panose="020B0604020202020204" charset="0"/>
      <p:regular r:id="rId20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6671" autoAdjust="0"/>
  </p:normalViewPr>
  <p:slideViewPr>
    <p:cSldViewPr>
      <p:cViewPr varScale="1">
        <p:scale>
          <a:sx n="38" d="100"/>
          <a:sy n="38" d="100"/>
        </p:scale>
        <p:origin x="102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1.fntdata"/><Relationship Id="rId3" Type="http://schemas.openxmlformats.org/officeDocument/2006/relationships/customXml" Target="../customXml/item3.xml"/><Relationship Id="rId21" Type="http://schemas.openxmlformats.org/officeDocument/2006/relationships/tags" Target="tags/tag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8AE720-3FBD-4984-BD05-142AA7C6B571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F9F30-41F0-4695-849C-AAD465C6E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08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829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318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58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733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522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0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173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663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704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69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77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F9F30-41F0-4695-849C-AAD465C6E5D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944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telnewsresource.com/article125774.html" TargetMode="External"/><Relationship Id="rId3" Type="http://schemas.openxmlformats.org/officeDocument/2006/relationships/hyperlink" Target="https://esgnews.com/hilton-hotel-marcel-net-zero-transition-hospitality-industry/" TargetMode="External"/><Relationship Id="rId7" Type="http://schemas.openxmlformats.org/officeDocument/2006/relationships/hyperlink" Target="https://www.theguardian.com/environment/2024/sep/26/first-carbon-positive-hotel-populus-denver-climate-claim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rporate.enelx.com/en/stories/2022/11/energy-efficiency-hotels" TargetMode="External"/><Relationship Id="rId5" Type="http://schemas.openxmlformats.org/officeDocument/2006/relationships/hyperlink" Target="https://www.foodandwine.com/marriott-luxury-collection-mad-academy-sustainability-11695866" TargetMode="External"/><Relationship Id="rId10" Type="http://schemas.openxmlformats.org/officeDocument/2006/relationships/hyperlink" Target="http://zunocarbon.com/blog/sustainability-in-the-hotel-industry" TargetMode="External"/><Relationship Id="rId4" Type="http://schemas.openxmlformats.org/officeDocument/2006/relationships/hyperlink" Target="https://www.cntraveler.com/story/bright-ideas-in-travel-2023" TargetMode="External"/><Relationship Id="rId9" Type="http://schemas.openxmlformats.org/officeDocument/2006/relationships/hyperlink" Target="https://www.hotelyearbook.com/article/122000420/sustainable-tech-pioneering-green-hotel-buildings-and-operation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22" b="-922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9906000" y="190500"/>
            <a:ext cx="7962897" cy="9525000"/>
          </a:xfrm>
          <a:prstGeom prst="rect">
            <a:avLst/>
          </a:prstGeom>
          <a:solidFill>
            <a:srgbClr val="F8FFEF"/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9779000" y="4716744"/>
            <a:ext cx="6898247" cy="43329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8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Student Name: Anca Roxana Iclanzean</a:t>
            </a:r>
          </a:p>
          <a:p>
            <a:pPr algn="ctr">
              <a:lnSpc>
                <a:spcPts val="3359"/>
              </a:lnSpc>
            </a:pPr>
            <a:endParaRPr lang="en-US" sz="28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359"/>
              </a:lnSpc>
            </a:pPr>
            <a:r>
              <a:rPr lang="en-US" sz="28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Student ID:2207144</a:t>
            </a:r>
          </a:p>
          <a:p>
            <a:pPr algn="ctr">
              <a:lnSpc>
                <a:spcPts val="3359"/>
              </a:lnSpc>
            </a:pPr>
            <a:endParaRPr lang="en-US" sz="28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359"/>
              </a:lnSpc>
            </a:pPr>
            <a:r>
              <a:rPr lang="en-US" sz="28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Module name: Contemporary Themes  In the Hotel and Hospitality Sector</a:t>
            </a:r>
          </a:p>
          <a:p>
            <a:pPr algn="ctr">
              <a:lnSpc>
                <a:spcPts val="3359"/>
              </a:lnSpc>
            </a:pPr>
            <a:endParaRPr lang="en-US" sz="28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359"/>
              </a:lnSpc>
            </a:pPr>
            <a:r>
              <a:rPr lang="en-US" sz="28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Module code:BMIH6001</a:t>
            </a:r>
          </a:p>
          <a:p>
            <a:pPr algn="ctr">
              <a:lnSpc>
                <a:spcPts val="3359"/>
              </a:lnSpc>
            </a:pPr>
            <a:endParaRPr lang="en-US" sz="28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359"/>
              </a:lnSpc>
            </a:pPr>
            <a:r>
              <a:rPr lang="en-US" sz="28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Module Lead: Dr Ernest </a:t>
            </a:r>
            <a:r>
              <a:rPr lang="en-US" sz="2800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Balutie</a:t>
            </a:r>
            <a:r>
              <a:rPr lang="en-US" sz="28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800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Wavei</a:t>
            </a:r>
            <a:endParaRPr lang="en-US" sz="28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469709" y="1485900"/>
            <a:ext cx="6182138" cy="3162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0"/>
              </a:lnSpc>
            </a:pPr>
            <a:r>
              <a:rPr lang="en-US" sz="4000" b="1" spc="-100" dirty="0">
                <a:solidFill>
                  <a:srgbClr val="97C160"/>
                </a:solidFill>
                <a:latin typeface="Arial Bold"/>
                <a:ea typeface="Arial Bold"/>
                <a:cs typeface="Arial Bold"/>
                <a:sym typeface="Arial Bold"/>
              </a:rPr>
              <a:t>ENERGY EFFICIENCY AS A CATALYST FOR NET-ZERO TRANSFORMATION IN THE GLOBAL HOTEL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A8EFF-BF54-9E72-227D-E87CF5F41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02504E-9AF8-71DA-1695-E037EE116A55}"/>
              </a:ext>
            </a:extLst>
          </p:cNvPr>
          <p:cNvSpPr txBox="1"/>
          <p:nvPr/>
        </p:nvSpPr>
        <p:spPr>
          <a:xfrm>
            <a:off x="317503" y="7886700"/>
            <a:ext cx="72770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highlight>
                  <a:srgbClr val="C0C0C0"/>
                </a:highlight>
              </a:rPr>
              <a:t>I acknowledge the use of Grammarly (https://www.grammarly.com/) on 26th May 2025 to check my work using the prompt(s): </a:t>
            </a:r>
          </a:p>
          <a:p>
            <a:r>
              <a:rPr lang="en-US" dirty="0">
                <a:highlight>
                  <a:srgbClr val="C0C0C0"/>
                </a:highlight>
              </a:rPr>
              <a:t>1. Please check the following text for readability, grammar and syntax. </a:t>
            </a:r>
          </a:p>
          <a:p>
            <a:r>
              <a:rPr lang="en-US" dirty="0">
                <a:highlight>
                  <a:srgbClr val="C0C0C0"/>
                </a:highlight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070893"/>
            <a:chOff x="0" y="0"/>
            <a:chExt cx="24384000" cy="5427857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t="36034" b="47771"/>
            <a:stretch>
              <a:fillRect/>
            </a:stretch>
          </p:blipFill>
          <p:spPr>
            <a:xfrm>
              <a:off x="0" y="0"/>
              <a:ext cx="24384000" cy="5427857"/>
            </a:xfrm>
            <a:prstGeom prst="rect">
              <a:avLst/>
            </a:prstGeom>
          </p:spPr>
        </p:pic>
      </p:grpSp>
      <p:sp>
        <p:nvSpPr>
          <p:cNvPr id="4" name="AutoShape 4"/>
          <p:cNvSpPr/>
          <p:nvPr/>
        </p:nvSpPr>
        <p:spPr>
          <a:xfrm>
            <a:off x="-769289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18288000" cy="4043015"/>
            <a:chOff x="0" y="0"/>
            <a:chExt cx="4816593" cy="10648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064827"/>
            </a:xfrm>
            <a:custGeom>
              <a:avLst/>
              <a:gdLst/>
              <a:ahLst/>
              <a:cxnLst/>
              <a:rect l="l" t="t" r="r" b="b"/>
              <a:pathLst>
                <a:path w="4816592" h="1064827">
                  <a:moveTo>
                    <a:pt x="0" y="0"/>
                  </a:moveTo>
                  <a:lnTo>
                    <a:pt x="4816592" y="0"/>
                  </a:lnTo>
                  <a:lnTo>
                    <a:pt x="4816592" y="1064827"/>
                  </a:lnTo>
                  <a:lnTo>
                    <a:pt x="0" y="1064827"/>
                  </a:lnTo>
                  <a:close/>
                </a:path>
              </a:pathLst>
            </a:custGeom>
            <a:solidFill>
              <a:srgbClr val="634C50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816593" cy="11410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27201" y="1228809"/>
            <a:ext cx="15033598" cy="2281383"/>
            <a:chOff x="0" y="0"/>
            <a:chExt cx="20044798" cy="3041843"/>
          </a:xfrm>
        </p:grpSpPr>
        <p:sp>
          <p:nvSpPr>
            <p:cNvPr id="9" name="TextBox 9"/>
            <p:cNvSpPr txBox="1"/>
            <p:nvPr/>
          </p:nvSpPr>
          <p:spPr>
            <a:xfrm>
              <a:off x="0" y="-66675"/>
              <a:ext cx="20044798" cy="12858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6600"/>
                </a:lnSpc>
                <a:spcBef>
                  <a:spcPct val="0"/>
                </a:spcBef>
              </a:pPr>
              <a:r>
                <a:rPr lang="en-US" sz="6000" b="1" spc="-12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</a:t>
              </a:r>
              <a:r>
                <a:rPr lang="en-US" sz="6000" b="1" u="none" strike="noStrike" spc="-12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NTRODUCTION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686205" y="1423440"/>
              <a:ext cx="16641198" cy="16184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59"/>
                </a:lnSpc>
              </a:pPr>
              <a:r>
                <a:rPr lang="en-US" sz="339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THE HOSPITALITY INDUSTRY'S ENVIRONMENTAL CHALLENGE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8700" y="4245630"/>
            <a:ext cx="16230600" cy="5539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Hotels face increasing environmental pressure due to continuous energy consumption requirements (Arenhart et al., 2024). The industry's energy demands for heating, cooling, and lighting contribute significantly to global carbon emissions.</a:t>
            </a:r>
          </a:p>
          <a:p>
            <a:pPr algn="l">
              <a:lnSpc>
                <a:spcPts val="3499"/>
              </a:lnSpc>
            </a:pPr>
            <a:r>
              <a:rPr lang="en-US" sz="2499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Key Statistics: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Energy efficiency accounts for up to 50% of industry carbon emissions (Brotherton, 2015)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Hotels operate 24/7, creating substantial environmental stress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Growing market demand for sustainable hospitality options</a:t>
            </a:r>
          </a:p>
          <a:p>
            <a:pPr algn="l">
              <a:lnSpc>
                <a:spcPts val="3499"/>
              </a:lnSpc>
            </a:pPr>
            <a:r>
              <a:rPr lang="en-US" sz="2499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Presentation Objectives: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Examine energy efficiency's role in achieving net-zero targets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Analyze technological innovations and policy frameworks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Explore industry responses and competitive advantages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Present actionable recommendations for transformation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E8968-1D1E-FD00-6BF9-9092B37AC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883534" cy="10287000"/>
            <a:chOff x="0" y="0"/>
            <a:chExt cx="9178046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l="3950" t="10261" r="14211"/>
            <a:stretch>
              <a:fillRect/>
            </a:stretch>
          </p:blipFill>
          <p:spPr>
            <a:xfrm>
              <a:off x="0" y="0"/>
              <a:ext cx="9178046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7893077" y="1328233"/>
            <a:ext cx="9356698" cy="7630534"/>
            <a:chOff x="0" y="0"/>
            <a:chExt cx="12475598" cy="10174045"/>
          </a:xfrm>
        </p:grpSpPr>
        <p:sp>
          <p:nvSpPr>
            <p:cNvPr id="5" name="TextBox 5"/>
            <p:cNvSpPr txBox="1"/>
            <p:nvPr/>
          </p:nvSpPr>
          <p:spPr>
            <a:xfrm>
              <a:off x="0" y="-142875"/>
              <a:ext cx="12475598" cy="16957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040"/>
                </a:lnSpc>
              </a:pPr>
              <a:r>
                <a:rPr lang="en-US" sz="36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ENERGY EFFICIENCY IN HOSPITALITY CONTEXT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752675"/>
              <a:ext cx="12467131" cy="8421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60"/>
                </a:lnSpc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Triple Bottom Line 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Integration Energy efficiency operates within sustainability's three pillars: environmental protection, economic viability, and social responsibility (Elkington, 1998).</a:t>
              </a:r>
            </a:p>
            <a:p>
              <a:pPr algn="l">
                <a:lnSpc>
                  <a:spcPts val="3500"/>
                </a:lnSpc>
              </a:pPr>
              <a:r>
                <a:rPr lang="en-US" sz="25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Organizational Culture Transformation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Energy efficiency becomes embedded in organizational culture (Cooper, 2019)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Shift from regulatory compliance to proactive environmental stewardship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Integration with core business strategy rather than peripheral activity</a:t>
              </a:r>
            </a:p>
            <a:p>
              <a:pPr algn="l">
                <a:lnSpc>
                  <a:spcPts val="3359"/>
                </a:lnSpc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Resource-Based View Theory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 Sustainable capabilities transform into competitive assets, with energy efficiency serving as a core competency rather than supplementary task (Singh, Mishra and Yadav, 2024).</a:t>
              </a:r>
            </a:p>
            <a:p>
              <a:pPr algn="l">
                <a:lnSpc>
                  <a:spcPts val="3360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14350" y="999452"/>
            <a:ext cx="5854834" cy="1819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00"/>
              </a:lnSpc>
              <a:spcBef>
                <a:spcPct val="0"/>
              </a:spcBef>
            </a:pPr>
            <a:r>
              <a:rPr lang="en-US" sz="6000" b="1" u="none" strike="noStrike" spc="-12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THEORETICAL FOUNDATIONS</a:t>
            </a:r>
          </a:p>
        </p:txBody>
      </p:sp>
      <p:sp>
        <p:nvSpPr>
          <p:cNvPr id="8" name="AutoShape 8"/>
          <p:cNvSpPr/>
          <p:nvPr/>
        </p:nvSpPr>
        <p:spPr>
          <a:xfrm>
            <a:off x="-769289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68C5851-8A78-4762-274B-62077B1D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3663340"/>
            <a:chOff x="0" y="0"/>
            <a:chExt cx="24384000" cy="488445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t="36832" b="33101"/>
            <a:stretch>
              <a:fillRect/>
            </a:stretch>
          </p:blipFill>
          <p:spPr>
            <a:xfrm>
              <a:off x="0" y="0"/>
              <a:ext cx="24384000" cy="4884453"/>
            </a:xfrm>
            <a:prstGeom prst="rect">
              <a:avLst/>
            </a:prstGeom>
          </p:spPr>
        </p:pic>
      </p:grpSp>
      <p:sp>
        <p:nvSpPr>
          <p:cNvPr id="4" name="AutoShape 4"/>
          <p:cNvSpPr/>
          <p:nvPr/>
        </p:nvSpPr>
        <p:spPr>
          <a:xfrm>
            <a:off x="-769289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18288000" cy="3663340"/>
            <a:chOff x="0" y="0"/>
            <a:chExt cx="4816593" cy="96483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964830"/>
            </a:xfrm>
            <a:custGeom>
              <a:avLst/>
              <a:gdLst/>
              <a:ahLst/>
              <a:cxnLst/>
              <a:rect l="l" t="t" r="r" b="b"/>
              <a:pathLst>
                <a:path w="4816592" h="964830">
                  <a:moveTo>
                    <a:pt x="0" y="0"/>
                  </a:moveTo>
                  <a:lnTo>
                    <a:pt x="4816592" y="0"/>
                  </a:lnTo>
                  <a:lnTo>
                    <a:pt x="4816592" y="964830"/>
                  </a:lnTo>
                  <a:lnTo>
                    <a:pt x="0" y="964830"/>
                  </a:lnTo>
                  <a:close/>
                </a:path>
              </a:pathLst>
            </a:custGeom>
            <a:solidFill>
              <a:srgbClr val="634C50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816593" cy="10410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74662" y="962025"/>
            <a:ext cx="15190232" cy="2359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00"/>
              </a:lnSpc>
              <a:spcBef>
                <a:spcPct val="0"/>
              </a:spcBef>
            </a:pPr>
            <a:r>
              <a:rPr lang="en-US" sz="6000" b="1" spc="-12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TEC</a:t>
            </a:r>
            <a:r>
              <a:rPr lang="en-US" sz="6000" b="1" u="none" strike="noStrike" spc="-12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HNOLOGICAL INNOVATION FRAMEWORK</a:t>
            </a:r>
          </a:p>
          <a:p>
            <a:pPr marL="0" lvl="0" indent="0" algn="ctr">
              <a:lnSpc>
                <a:spcPts val="4399"/>
              </a:lnSpc>
              <a:spcBef>
                <a:spcPct val="0"/>
              </a:spcBef>
            </a:pPr>
            <a:r>
              <a:rPr lang="en-US" sz="3999" b="1" u="none" strike="noStrike" spc="-79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EMERGING TECHNOLOGIES IN HOTEL ENERGY MANAGEMENT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28700" y="4100219"/>
            <a:ext cx="7940648" cy="4011784"/>
            <a:chOff x="0" y="0"/>
            <a:chExt cx="10587531" cy="5349046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123825"/>
              <a:ext cx="10587531" cy="13609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KEY INNOVATION CATEGORIES (HUIJBRECHTS, 2025):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423476"/>
              <a:ext cx="10587531" cy="39255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Renewable Energy Integration: Solar, wind, and geothermal systems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Smart Energy Management: IoT-enabled monitoring and optimization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Advanced Technologies: Hydrogen fuel cells and geothermal applications</a:t>
              </a:r>
            </a:p>
            <a:p>
              <a:pPr algn="l">
                <a:lnSpc>
                  <a:spcPts val="3359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369778" y="4100219"/>
            <a:ext cx="8062546" cy="3173584"/>
            <a:chOff x="0" y="0"/>
            <a:chExt cx="10750062" cy="4231446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123825"/>
              <a:ext cx="10750062" cy="13609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ROGERS' INNOVATION THEORY APPLICATION: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423476"/>
              <a:ext cx="10750062" cy="28079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Early adopters drive industry-wide transformation</a:t>
              </a:r>
            </a:p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Technology diffusion accelerates competitive advantage</a:t>
              </a:r>
            </a:p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Implementation challenges create market differentiation</a:t>
              </a:r>
            </a:p>
            <a:p>
              <a:pPr algn="l">
                <a:lnSpc>
                  <a:spcPts val="3359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846667" y="8170016"/>
            <a:ext cx="6331982" cy="5468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3"/>
              </a:lnSpc>
            </a:pPr>
            <a:r>
              <a:rPr lang="en-US" sz="2799" b="1" spc="32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PERFORMANCE OUTCOMES: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66000" y="7811939"/>
            <a:ext cx="10066324" cy="1291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Hotels implementing sustainable practices achieved 21% reduction in greenhouse gas emissions and 20% operational cost savings (Singh, Mishra and Yadav, 2024).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66BB85F5-E8CC-9516-7231-076C4DED7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184094" cy="10287000"/>
            <a:chOff x="0" y="0"/>
            <a:chExt cx="6912125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l="12180" r="12180"/>
            <a:stretch>
              <a:fillRect/>
            </a:stretch>
          </p:blipFill>
          <p:spPr>
            <a:xfrm>
              <a:off x="0" y="0"/>
              <a:ext cx="6912125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5841837" y="1028700"/>
            <a:ext cx="11938163" cy="7085491"/>
            <a:chOff x="0" y="0"/>
            <a:chExt cx="15917551" cy="9447321"/>
          </a:xfrm>
        </p:grpSpPr>
        <p:sp>
          <p:nvSpPr>
            <p:cNvPr id="5" name="TextBox 5"/>
            <p:cNvSpPr txBox="1"/>
            <p:nvPr/>
          </p:nvSpPr>
          <p:spPr>
            <a:xfrm>
              <a:off x="24036" y="-57150"/>
              <a:ext cx="15869480" cy="10689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500"/>
                </a:lnSpc>
              </a:pPr>
              <a:r>
                <a:rPr lang="en-US" sz="5000" b="1" spc="-100">
                  <a:solidFill>
                    <a:srgbClr val="97C16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METHODO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887942"/>
              <a:ext cx="15917551" cy="687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PEST ANALYSIS FRAMEWORK APPLICATION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24036" y="2168951"/>
              <a:ext cx="15869480" cy="7278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399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Comprehensive Industry Assessment:</a:t>
              </a: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 The study employs PEST analysis to examine Political, Economic, Social, and Technological factors influencing energy efficiency adoption.</a:t>
              </a:r>
            </a:p>
            <a:p>
              <a:pPr algn="l">
                <a:lnSpc>
                  <a:spcPts val="3359"/>
                </a:lnSpc>
              </a:pPr>
              <a:r>
                <a:rPr lang="en-US" sz="2399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Industry Response Analysis: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Evaluation of major hotel chains' sustainability commitments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Assessment of implementation strengths and limitations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Identification of barriers affecting small and medium enterprises</a:t>
              </a:r>
            </a:p>
            <a:p>
              <a:pPr algn="l">
                <a:lnSpc>
                  <a:spcPts val="3359"/>
                </a:lnSpc>
              </a:pPr>
              <a:r>
                <a:rPr lang="en-US" sz="2399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Data Sources: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Contemporary academic literature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Industry case studies and performance reports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Policy frameworks and regulatory developments</a:t>
              </a:r>
            </a:p>
            <a:p>
              <a:pPr marL="518158" lvl="1" indent="-259079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Technology implementation examples</a:t>
              </a:r>
            </a:p>
            <a:p>
              <a:pPr algn="l">
                <a:lnSpc>
                  <a:spcPts val="3359"/>
                </a:lnSpc>
              </a:pPr>
              <a:endParaRPr lang="en-US" sz="2399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-769289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D567788-7C99-B632-756A-05C947A26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71550"/>
            <a:ext cx="6925354" cy="2206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0"/>
              </a:lnSpc>
              <a:spcBef>
                <a:spcPct val="0"/>
              </a:spcBef>
            </a:pPr>
            <a:r>
              <a:rPr lang="en-US" sz="5000" b="1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PEST AN</a:t>
            </a:r>
            <a:r>
              <a:rPr lang="en-US" sz="5000" b="1" u="none" strike="noStrike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ALYSIS FINDINGS - POLITICAL &amp; ECONOMIC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7976166" y="1209675"/>
            <a:ext cx="9283134" cy="3053427"/>
            <a:chOff x="0" y="0"/>
            <a:chExt cx="12377513" cy="4071236"/>
          </a:xfrm>
        </p:grpSpPr>
        <p:sp>
          <p:nvSpPr>
            <p:cNvPr id="4" name="TextBox 4"/>
            <p:cNvSpPr txBox="1"/>
            <p:nvPr/>
          </p:nvSpPr>
          <p:spPr>
            <a:xfrm>
              <a:off x="0" y="-123825"/>
              <a:ext cx="12318548" cy="687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POLITICAL DIMENSION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704466"/>
              <a:ext cx="12377513" cy="3366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60"/>
                </a:lnSpc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Regulatory Developments: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Singapore's carbon tax progression: S$5 to S$45 per tonne (Hotel News Resource, 2023)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China's carbon neutrality commitment by 2060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Enhanced certification systems and compliance requirements</a:t>
              </a:r>
            </a:p>
            <a:p>
              <a:pPr algn="l">
                <a:lnSpc>
                  <a:spcPts val="3359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976166" y="4263102"/>
            <a:ext cx="9283134" cy="3472527"/>
            <a:chOff x="0" y="0"/>
            <a:chExt cx="12377513" cy="4630036"/>
          </a:xfrm>
        </p:grpSpPr>
        <p:sp>
          <p:nvSpPr>
            <p:cNvPr id="7" name="TextBox 7"/>
            <p:cNvSpPr txBox="1"/>
            <p:nvPr/>
          </p:nvSpPr>
          <p:spPr>
            <a:xfrm>
              <a:off x="0" y="-123825"/>
              <a:ext cx="12318548" cy="687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ECONOMIC FACTORS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04466"/>
              <a:ext cx="12377513" cy="39255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60"/>
                </a:lnSpc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Investment Returns and Cost Savings: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Hilton: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 14% energy savings through smart building systems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Marriott: 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10% energy reduction via lighting programmes (Zocchi, Hosseini and Georgios Triantafyllidis, 2024)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The Mandarin Hotel Santiago: 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19.2 MWh annual solar production, 7.5 tonnes CO₂ savings (Enel X, 2022)</a:t>
              </a:r>
            </a:p>
            <a:p>
              <a:pPr algn="l">
                <a:lnSpc>
                  <a:spcPts val="3359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976166" y="7510527"/>
            <a:ext cx="9283134" cy="1385966"/>
            <a:chOff x="0" y="0"/>
            <a:chExt cx="12377513" cy="1847955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123825"/>
              <a:ext cx="12318548" cy="687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FINANCIAL VIABILITY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04466"/>
              <a:ext cx="12377513" cy="11434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Demonstrated positive return on investment across technology implementations.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0" y="3758050"/>
            <a:ext cx="6858000" cy="6528950"/>
            <a:chOff x="0" y="0"/>
            <a:chExt cx="9144000" cy="8705267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t="25531" b="11000"/>
            <a:stretch>
              <a:fillRect/>
            </a:stretch>
          </p:blipFill>
          <p:spPr>
            <a:xfrm>
              <a:off x="0" y="0"/>
              <a:ext cx="9144000" cy="8705267"/>
            </a:xfrm>
            <a:prstGeom prst="rect">
              <a:avLst/>
            </a:prstGeom>
          </p:spPr>
        </p:pic>
      </p:grpSp>
      <p:sp>
        <p:nvSpPr>
          <p:cNvPr id="14" name="AutoShape 14"/>
          <p:cNvSpPr/>
          <p:nvPr/>
        </p:nvSpPr>
        <p:spPr>
          <a:xfrm>
            <a:off x="-769289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DB9B932-DDB3-F6C3-0051-765C6FCDC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668918" y="971550"/>
            <a:ext cx="6590382" cy="2206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5500"/>
              </a:lnSpc>
              <a:spcBef>
                <a:spcPct val="0"/>
              </a:spcBef>
            </a:pPr>
            <a:r>
              <a:rPr lang="en-US" sz="5000" b="1" u="none" strike="noStrike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PEST ANALYSIS FINDINGS - SOCIAL &amp; TECHNOLOGICAL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028700" y="1206869"/>
            <a:ext cx="9640218" cy="3936631"/>
            <a:chOff x="0" y="0"/>
            <a:chExt cx="12853624" cy="5248841"/>
          </a:xfrm>
        </p:grpSpPr>
        <p:sp>
          <p:nvSpPr>
            <p:cNvPr id="4" name="TextBox 4"/>
            <p:cNvSpPr txBox="1"/>
            <p:nvPr/>
          </p:nvSpPr>
          <p:spPr>
            <a:xfrm>
              <a:off x="0" y="-123825"/>
              <a:ext cx="12853624" cy="687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SOCIAL INFLUENCES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764471"/>
              <a:ext cx="12788349" cy="4484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60"/>
                </a:lnSpc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Consumer Behavior Shifts: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Increased sustainability consciousness in purchasing decisions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Case Example: 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Populus Hotel Denver's carbon-positive positioning attracts environmentally conscious guests (Hesse, 2024)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Staff engagement through programs like Marriott's MAD Academy partnership (Day, 2025)</a:t>
              </a:r>
            </a:p>
            <a:p>
              <a:pPr algn="l">
                <a:lnSpc>
                  <a:spcPts val="3359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90600" y="5196721"/>
            <a:ext cx="10748054" cy="3098431"/>
            <a:chOff x="0" y="0"/>
            <a:chExt cx="14330739" cy="4131241"/>
          </a:xfrm>
        </p:grpSpPr>
        <p:sp>
          <p:nvSpPr>
            <p:cNvPr id="7" name="TextBox 7"/>
            <p:cNvSpPr txBox="1"/>
            <p:nvPr/>
          </p:nvSpPr>
          <p:spPr>
            <a:xfrm>
              <a:off x="0" y="-123825"/>
              <a:ext cx="14330739" cy="687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003"/>
                </a:lnSpc>
              </a:pPr>
              <a:r>
                <a:rPr lang="en-US" sz="2799" b="1" spc="32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TECHNOLOGICAL EVOLUTION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64471"/>
              <a:ext cx="14257963" cy="3366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60"/>
                </a:lnSpc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Real-Time Optimization Capabilities: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IoT and AI Integration: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 Enable predictive energy management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 b="1">
                  <a:solidFill>
                    <a:srgbClr val="634C5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Hilton's LightStay Program: </a:t>
              </a: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Tracks 200+ environmental factors, achieved 30% carbon emission reduction (Menegaki, 2025)</a:t>
              </a:r>
            </a:p>
            <a:p>
              <a:pPr marL="518162" lvl="1" indent="-259081" algn="l">
                <a:lnSpc>
                  <a:spcPts val="3360"/>
                </a:lnSpc>
                <a:buFont typeface="Arial"/>
                <a:buChar char="•"/>
              </a:pPr>
              <a:r>
                <a:rPr lang="en-US" sz="2400">
                  <a:solidFill>
                    <a:srgbClr val="634C50"/>
                  </a:solidFill>
                  <a:latin typeface="Arial"/>
                  <a:ea typeface="Arial"/>
                  <a:cs typeface="Arial"/>
                  <a:sym typeface="Arial"/>
                </a:rPr>
                <a:t>Paradigm Shift: From reactive to proactive energy management</a:t>
              </a:r>
            </a:p>
            <a:p>
              <a:pPr algn="l">
                <a:lnSpc>
                  <a:spcPts val="3359"/>
                </a:lnSpc>
              </a:pPr>
              <a:endParaRPr lang="en-US" sz="24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9" name="AutoShape 9"/>
          <p:cNvSpPr/>
          <p:nvPr/>
        </p:nvSpPr>
        <p:spPr>
          <a:xfrm>
            <a:off x="8629650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2"/>
          <p:cNvSpPr/>
          <p:nvPr/>
        </p:nvSpPr>
        <p:spPr>
          <a:xfrm>
            <a:off x="11565656" y="3504692"/>
            <a:ext cx="6690260" cy="5419110"/>
          </a:xfrm>
          <a:custGeom>
            <a:avLst/>
            <a:gdLst/>
            <a:ahLst/>
            <a:cxnLst/>
            <a:rect l="l" t="t" r="r" b="b"/>
            <a:pathLst>
              <a:path w="6690260" h="5419110">
                <a:moveTo>
                  <a:pt x="0" y="0"/>
                </a:moveTo>
                <a:lnTo>
                  <a:pt x="6690260" y="0"/>
                </a:lnTo>
                <a:lnTo>
                  <a:pt x="6690260" y="5419110"/>
                </a:lnTo>
                <a:lnTo>
                  <a:pt x="0" y="541911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665C81C-F8AD-236D-DDF4-1C86A4067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562850" y="0"/>
            <a:ext cx="10725150" cy="8610600"/>
            <a:chOff x="0" y="0"/>
            <a:chExt cx="14300200" cy="114808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l="5793" r="5793"/>
            <a:stretch>
              <a:fillRect/>
            </a:stretch>
          </p:blipFill>
          <p:spPr>
            <a:xfrm>
              <a:off x="0" y="0"/>
              <a:ext cx="6762750" cy="114808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/>
            <a:srcRect l="7914" r="7914"/>
            <a:stretch>
              <a:fillRect/>
            </a:stretch>
          </p:blipFill>
          <p:spPr>
            <a:xfrm>
              <a:off x="7537450" y="0"/>
              <a:ext cx="6762750" cy="535305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5"/>
            <a:srcRect l="7914" r="7914"/>
            <a:stretch>
              <a:fillRect/>
            </a:stretch>
          </p:blipFill>
          <p:spPr>
            <a:xfrm>
              <a:off x="7537450" y="6127750"/>
              <a:ext cx="6762750" cy="5353050"/>
            </a:xfrm>
            <a:prstGeom prst="rect">
              <a:avLst/>
            </a:prstGeom>
          </p:spPr>
        </p:pic>
      </p:grpSp>
      <p:sp>
        <p:nvSpPr>
          <p:cNvPr id="6" name="TextBox 6"/>
          <p:cNvSpPr txBox="1"/>
          <p:nvPr/>
        </p:nvSpPr>
        <p:spPr>
          <a:xfrm>
            <a:off x="492478" y="741047"/>
            <a:ext cx="6822027" cy="1382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60"/>
              </a:lnSpc>
              <a:spcBef>
                <a:spcPct val="0"/>
              </a:spcBef>
            </a:pPr>
            <a:r>
              <a:rPr lang="en-US" sz="4600" b="1" spc="-92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IND</a:t>
            </a:r>
            <a:r>
              <a:rPr lang="en-US" sz="4600" b="1" u="none" strike="noStrike" spc="-92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USTRY RESPONSE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2478" y="2037717"/>
            <a:ext cx="6230496" cy="7214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Strengths and Commitments</a:t>
            </a:r>
          </a:p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Major Chain Targets: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Marriott: </a:t>
            </a: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30% emission reduction by 2025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Hilton:</a:t>
            </a: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61% reduction by 2030 (Zuno Carbon, 2025)</a:t>
            </a:r>
          </a:p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Success Case Studies: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Hotel Marcel: America's first net-zero hotel demonstrating feasibility (Bird, 2024)</a:t>
            </a:r>
          </a:p>
          <a:p>
            <a:pPr marL="453419" lvl="1" indent="-226710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Major chains showing dedicated commitment to sustainability goals</a:t>
            </a:r>
          </a:p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Implementation Challenges</a:t>
            </a:r>
          </a:p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Barriers to Adoption: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High initial investment requirements for AI and smart systems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Technical complexity in implementation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Regulatory inconsistencies across markets</a:t>
            </a:r>
          </a:p>
          <a:p>
            <a:pPr marL="431830" lvl="1" indent="-215915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SME Disadvantage: Small businesses face greater implementation challenges, creating industry division (Sharma, Singh and Tyagi, 2024)</a:t>
            </a:r>
          </a:p>
          <a:p>
            <a:pPr algn="l">
              <a:lnSpc>
                <a:spcPts val="2940"/>
              </a:lnSpc>
            </a:pPr>
            <a:endParaRPr lang="en-US" sz="200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8629650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B20E1B-07CD-6582-ADBE-3F8C2B3D8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5394639"/>
            <a:ext cx="16230600" cy="4239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Energy Efficiency as Strategic Imperative</a:t>
            </a:r>
          </a:p>
          <a:p>
            <a:pPr algn="l">
              <a:lnSpc>
                <a:spcPts val="3220"/>
              </a:lnSpc>
            </a:pPr>
            <a:r>
              <a:rPr lang="en-US" sz="23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Competitive Advantage Creation: </a:t>
            </a:r>
            <a:r>
              <a:rPr lang="en-US" sz="23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Energy efficiency provides both environmental benefits and market differentiation in sustainability-conscious markets.</a:t>
            </a:r>
          </a:p>
          <a:p>
            <a:pPr algn="l">
              <a:lnSpc>
                <a:spcPts val="3220"/>
              </a:lnSpc>
            </a:pPr>
            <a:r>
              <a:rPr lang="en-US" sz="23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Success Requirements:</a:t>
            </a:r>
          </a:p>
          <a:p>
            <a:pPr marL="453393" lvl="1" indent="-226697" algn="l">
              <a:lnSpc>
                <a:spcPts val="2940"/>
              </a:lnSpc>
              <a:buFont typeface="Arial"/>
              <a:buChar char="•"/>
            </a:pPr>
            <a:r>
              <a:rPr lang="en-US" sz="21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Technology Integration: </a:t>
            </a: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Smart systems and renewable energy</a:t>
            </a:r>
          </a:p>
          <a:p>
            <a:pPr marL="453393" lvl="1" indent="-226697" algn="l">
              <a:lnSpc>
                <a:spcPts val="2940"/>
              </a:lnSpc>
              <a:buFont typeface="Arial"/>
              <a:buChar char="•"/>
            </a:pPr>
            <a:r>
              <a:rPr lang="en-US" sz="21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Policy Support: </a:t>
            </a: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Regulatory frameworks and incentives</a:t>
            </a:r>
          </a:p>
          <a:p>
            <a:pPr marL="453393" lvl="1" indent="-226697" algn="l">
              <a:lnSpc>
                <a:spcPts val="2940"/>
              </a:lnSpc>
              <a:buFont typeface="Arial"/>
              <a:buChar char="•"/>
            </a:pPr>
            <a:r>
              <a:rPr lang="en-US" sz="21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Stakeholder Involvement:</a:t>
            </a: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Staff, guests, and community engagement</a:t>
            </a:r>
          </a:p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Industry Transformation Point: </a:t>
            </a: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The hospitality sector stands at a critical juncture where energy efficiency will determine future competitiveness and environmental stewardship.</a:t>
            </a:r>
          </a:p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Strategic Positioning: </a:t>
            </a: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Companies must view energy efficiency as a core strategic objective, not a secondary consideration.</a:t>
            </a:r>
          </a:p>
          <a:p>
            <a:pPr algn="l">
              <a:lnSpc>
                <a:spcPts val="2940"/>
              </a:lnSpc>
            </a:pPr>
            <a:endParaRPr lang="en-US" sz="21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31875" y="4729794"/>
            <a:ext cx="16230600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500"/>
              </a:lnSpc>
              <a:spcBef>
                <a:spcPct val="0"/>
              </a:spcBef>
            </a:pPr>
            <a:r>
              <a:rPr lang="en-US" sz="5000" b="1" u="none" strike="noStrike" spc="-100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CONCLUSION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022350" y="945444"/>
            <a:ext cx="16236950" cy="3657600"/>
            <a:chOff x="0" y="0"/>
            <a:chExt cx="21649267" cy="4876800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 t="36185" b="30003"/>
            <a:stretch>
              <a:fillRect/>
            </a:stretch>
          </p:blipFill>
          <p:spPr>
            <a:xfrm>
              <a:off x="0" y="0"/>
              <a:ext cx="21649267" cy="4876800"/>
            </a:xfrm>
            <a:prstGeom prst="rect">
              <a:avLst/>
            </a:prstGeom>
          </p:spPr>
        </p:pic>
      </p:grpSp>
      <p:sp>
        <p:nvSpPr>
          <p:cNvPr id="6" name="AutoShape 6"/>
          <p:cNvSpPr/>
          <p:nvPr/>
        </p:nvSpPr>
        <p:spPr>
          <a:xfrm>
            <a:off x="8629650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2F1B79A-C1C2-2F31-62E5-9B90398E7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44000" y="3027368"/>
            <a:ext cx="8115300" cy="5468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3"/>
              </a:lnSpc>
            </a:pPr>
            <a:r>
              <a:rPr lang="en-US" sz="2799" b="1" spc="32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FINANCIAL ACCESSIBILITY FOR SMES</a:t>
            </a:r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9144000" y="2373849"/>
            <a:ext cx="528212" cy="355153"/>
            <a:chOff x="0" y="0"/>
            <a:chExt cx="1930400" cy="12979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634C5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9144000" y="3619887"/>
            <a:ext cx="8115300" cy="3375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Support Mechanisms: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Low-interest green loans and grants for small and medium enterprises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Public-private partnerships to reduce implementation barriers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Dedicated sustainability funds through development banks (Zuno Carbon, 2025)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Shared platform approaches to reduce individual investment requirements</a:t>
            </a:r>
          </a:p>
          <a:p>
            <a:pPr algn="l">
              <a:lnSpc>
                <a:spcPts val="2940"/>
              </a:lnSpc>
            </a:pPr>
            <a:endParaRPr lang="en-US" sz="210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629650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-699135" y="1825625"/>
            <a:ext cx="19686270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971550"/>
            <a:ext cx="16230600" cy="81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0"/>
              </a:lnSpc>
              <a:spcBef>
                <a:spcPct val="0"/>
              </a:spcBef>
            </a:pPr>
            <a:r>
              <a:rPr lang="en-US" sz="5000" b="1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R</a:t>
            </a:r>
            <a:r>
              <a:rPr lang="en-US" sz="5000" b="1" u="none" strike="noStrike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ECOMMENDATIONS - REGULATORY &amp; FINANCIAL</a:t>
            </a:r>
          </a:p>
        </p:txBody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859367" y="2373849"/>
            <a:ext cx="528212" cy="355153"/>
            <a:chOff x="0" y="0"/>
            <a:chExt cx="1930400" cy="129794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30400" cy="1297940"/>
            </a:xfrm>
            <a:custGeom>
              <a:avLst/>
              <a:gdLst/>
              <a:ahLst/>
              <a:cxnLst/>
              <a:rect l="l" t="t" r="r" b="b"/>
              <a:pathLst>
                <a:path w="1930400" h="1297940">
                  <a:moveTo>
                    <a:pt x="0" y="0"/>
                  </a:moveTo>
                  <a:lnTo>
                    <a:pt x="965200" y="1297940"/>
                  </a:lnTo>
                  <a:lnTo>
                    <a:pt x="1930400" y="0"/>
                  </a:lnTo>
                  <a:close/>
                </a:path>
              </a:pathLst>
            </a:custGeom>
            <a:solidFill>
              <a:srgbClr val="634C5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846667" y="3027368"/>
            <a:ext cx="7432412" cy="155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03"/>
              </a:lnSpc>
            </a:pPr>
            <a:r>
              <a:rPr lang="en-US" sz="2799" b="1" spc="32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REGULATORY STANDARDIZATION AND CERTIFICATION ENHANCEMENT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59367" y="4611555"/>
            <a:ext cx="7121968" cy="2650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dirty="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Implementation Strategy: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Develop unified certification standards incorporating LEED and ISO 50001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Provide economic incentives for certified properties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Address current greenwashing issues through clear benchmarking tools (Hotel News Resource, 2023)</a:t>
            </a:r>
          </a:p>
          <a:p>
            <a:pPr algn="l">
              <a:lnSpc>
                <a:spcPts val="2940"/>
              </a:lnSpc>
            </a:pPr>
            <a:endParaRPr lang="en-US" sz="2100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Freeform 3"/>
          <p:cNvSpPr/>
          <p:nvPr/>
        </p:nvSpPr>
        <p:spPr>
          <a:xfrm>
            <a:off x="-148323" y="6434455"/>
            <a:ext cx="3836493" cy="3852545"/>
          </a:xfrm>
          <a:custGeom>
            <a:avLst/>
            <a:gdLst/>
            <a:ahLst/>
            <a:cxnLst/>
            <a:rect l="l" t="t" r="r" b="b"/>
            <a:pathLst>
              <a:path w="3836493" h="3852545">
                <a:moveTo>
                  <a:pt x="0" y="0"/>
                </a:moveTo>
                <a:lnTo>
                  <a:pt x="3836493" y="0"/>
                </a:lnTo>
                <a:lnTo>
                  <a:pt x="3836493" y="3852545"/>
                </a:lnTo>
                <a:lnTo>
                  <a:pt x="0" y="38525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4">
            <a:extLst>
              <a:ext uri="{FF2B5EF4-FFF2-40B4-BE49-F238E27FC236}">
                <a16:creationId xmlns:a16="http://schemas.microsoft.com/office/drawing/2014/main" id="{E54A917C-BEE3-9952-065B-3D5E1DD44B61}"/>
              </a:ext>
            </a:extLst>
          </p:cNvPr>
          <p:cNvSpPr/>
          <p:nvPr/>
        </p:nvSpPr>
        <p:spPr>
          <a:xfrm>
            <a:off x="13421592" y="6403975"/>
            <a:ext cx="4702629" cy="4114800"/>
          </a:xfrm>
          <a:custGeom>
            <a:avLst/>
            <a:gdLst/>
            <a:ahLst/>
            <a:cxnLst/>
            <a:rect l="l" t="t" r="r" b="b"/>
            <a:pathLst>
              <a:path w="4702629" h="4114800">
                <a:moveTo>
                  <a:pt x="0" y="0"/>
                </a:moveTo>
                <a:lnTo>
                  <a:pt x="4702628" y="0"/>
                </a:lnTo>
                <a:lnTo>
                  <a:pt x="470262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D8AD7D1-C9C5-AD19-FEE6-1120609E2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71550"/>
            <a:ext cx="16230600" cy="1511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500"/>
              </a:lnSpc>
              <a:spcBef>
                <a:spcPct val="0"/>
              </a:spcBef>
            </a:pPr>
            <a:r>
              <a:rPr lang="en-US" sz="5000" b="1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 R</a:t>
            </a:r>
            <a:r>
              <a:rPr lang="en-US" sz="5000" b="1" u="none" strike="noStrike" spc="-100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ECOMMENDATIONS - TECHNOLOGY &amp; STAKEHOLDER ENGAGEMENT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340599" y="2482850"/>
            <a:ext cx="859565" cy="859565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C1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0" lvl="0" indent="0" algn="ctr">
                <a:lnSpc>
                  <a:spcPts val="5040"/>
                </a:lnSpc>
                <a:spcBef>
                  <a:spcPct val="0"/>
                </a:spcBef>
              </a:pPr>
              <a:r>
                <a:rPr lang="en-US" sz="3600" u="none" strike="noStrike">
                  <a:solidFill>
                    <a:srgbClr val="F8FFEF"/>
                  </a:solidFill>
                  <a:latin typeface="Montserrat Classic"/>
                  <a:ea typeface="Montserrat Classic"/>
                  <a:cs typeface="Montserrat Classic"/>
                  <a:sym typeface="Montserrat Classic"/>
                </a:rPr>
                <a:t>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845253" y="3682365"/>
            <a:ext cx="5850257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TECHNOLOGY INTEGRATION AND DATA ANALYTICS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45253" y="4618585"/>
            <a:ext cx="5850257" cy="3375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Smart System Implementation: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Deploy IoT and AI for real-time energy monitoring and optimization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Develop staff training programs focusing on data interpretation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Create shared technology platforms supporting both chains and independent properties</a:t>
            </a:r>
          </a:p>
          <a:p>
            <a:pPr algn="l">
              <a:lnSpc>
                <a:spcPts val="2940"/>
              </a:lnSpc>
            </a:pPr>
            <a:endParaRPr lang="en-US" sz="210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9365105" y="2482850"/>
            <a:ext cx="859565" cy="85956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C1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0" lvl="0" indent="0" algn="ctr">
                <a:lnSpc>
                  <a:spcPts val="5040"/>
                </a:lnSpc>
                <a:spcBef>
                  <a:spcPct val="0"/>
                </a:spcBef>
              </a:pPr>
              <a:r>
                <a:rPr lang="en-US" sz="3600">
                  <a:solidFill>
                    <a:srgbClr val="F8FFEF"/>
                  </a:solidFill>
                  <a:latin typeface="Montserrat Classic"/>
                  <a:ea typeface="Montserrat Classic"/>
                  <a:cs typeface="Montserrat Classic"/>
                  <a:sym typeface="Montserrat Classic"/>
                </a:rPr>
                <a:t>2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6850732" y="3682365"/>
            <a:ext cx="5624479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STAKEHOLDER ENGAGEMENT AND COMMUNICATION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50732" y="4618585"/>
            <a:ext cx="6155337" cy="3375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Multi-stakeholder Approach: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Guest Communication: Enhanced sustainability messaging for market differentiation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Employee Involvement: Green committees and recognition programs for cultural transformation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Industry Partnerships: Collaboration with renewable energy providers for cost reduction (Condé Nast, 2023)</a:t>
            </a:r>
          </a:p>
          <a:p>
            <a:pPr algn="l">
              <a:lnSpc>
                <a:spcPts val="2940"/>
              </a:lnSpc>
            </a:pPr>
            <a:endParaRPr lang="en-US" sz="210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15133045" y="2482850"/>
            <a:ext cx="859565" cy="859565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C1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0" lvl="0" indent="0" algn="ctr">
                <a:lnSpc>
                  <a:spcPts val="5040"/>
                </a:lnSpc>
                <a:spcBef>
                  <a:spcPct val="0"/>
                </a:spcBef>
              </a:pPr>
              <a:r>
                <a:rPr lang="en-US" sz="3600">
                  <a:solidFill>
                    <a:srgbClr val="F8FFEF"/>
                  </a:solidFill>
                  <a:latin typeface="Montserrat Classic"/>
                  <a:ea typeface="Montserrat Classic"/>
                  <a:cs typeface="Montserrat Classic"/>
                  <a:sym typeface="Montserrat Classic"/>
                </a:rPr>
                <a:t>3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3230365" y="3682365"/>
            <a:ext cx="4664924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b="1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RENEWABLE ENERGY PORTFOLIO DEVELOPMENT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230365" y="4549775"/>
            <a:ext cx="4793406" cy="3747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Strategic Energy Planning: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Comprehensive feasibility studies for solar, wind, and geothermal energy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Long-term investment planning with energy providers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On-site technology implementation to reduce grid dependency (Enel X, 2022)</a:t>
            </a:r>
          </a:p>
          <a:p>
            <a:pPr algn="l">
              <a:lnSpc>
                <a:spcPts val="2940"/>
              </a:lnSpc>
            </a:pPr>
            <a:endParaRPr lang="en-US" sz="210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8629650" y="9552452"/>
            <a:ext cx="10675289" cy="0"/>
          </a:xfrm>
          <a:prstGeom prst="line">
            <a:avLst/>
          </a:prstGeom>
          <a:ln w="76200" cap="flat">
            <a:solidFill>
              <a:srgbClr val="97C16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F8C41128-7BDB-D85A-2076-E3A8BFF6C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97201" y="829910"/>
            <a:ext cx="12493598" cy="1167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920"/>
              </a:lnSpc>
              <a:spcBef>
                <a:spcPct val="0"/>
              </a:spcBef>
            </a:pPr>
            <a:r>
              <a:rPr lang="en-US" sz="7200" b="1" spc="-144">
                <a:solidFill>
                  <a:srgbClr val="634C5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1931000"/>
            <a:ext cx="16230600" cy="7875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Arenhart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, R.S., Martins, T., Ueda, R.M., Souza, A.M. and Zanini, R.R. (2024). Energy use and its contributors in hotel buildings: A systematic review and meta-analysis. </a:t>
            </a: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PLoS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ONE, 19(10), pp.e0309745–e0309745. </a:t>
            </a: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doi:https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://doi.org/10.1371/journal.pone.0309745.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Bird, M. (2024). Hilton’s Hotel Marcel: A Net-Zero Transformation Reshapes Hospitality Industry – Video. [online] ESG News.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https://esgnews.com/hilton-hotel-marcel-net-zero-transition-hospitality-industry/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Brotherton, B. (2015). Researching Hospitality and Tourism. 2nd ed. London: Sage Publications.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Condé Nast (2023). Bright Ideas in Travel 2023. [online] Condé Nast Traveler.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https://www.cntraveler.com/story/bright-ideas-in-travel-2023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Cooper, C. (2019). Contemporary tourism : an international approach. Oxford: Goodfellow Publishers Limited.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Day, A. (2025). Inside the Sustainability Retreat That’s Reshaping Hotel Kitchens Worldwide. [online] Food &amp; Wine.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https://www.foodandwine.com/marriott-luxury-collection-mad-academy-sustainability-11695866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Elkington, J. (1998). Cannibals with Forks: the Triple Bottom Line of 21st Century Business. Oxford: Capstone.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Enel X (2022). Sustainability in the hospitality and hotel industry. [online] Enel X.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https://corporate.enelx.com/en/stories/2022/11/energy-efficiency-hotels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Hesse, J. (2024). America’s first ‘carbon positive’ hotel comes to Denver – but do its climate claims stack up? [online] the Guardian.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https://www.theguardian.com/environment/2024/sep/26/first-carbon-positive-hotel-populus-denver-climate-claims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Hotel News Resource (2023). Sustainability and ESG Adoption in the Hotel Industry: A Global Status Update. [online] 1hotelnews.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https://www.hotelnewsresource.com/article125774.html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 [Accessed 3 Jun. 2025]. </a:t>
            </a:r>
          </a:p>
          <a:p>
            <a:pPr algn="l">
              <a:lnSpc>
                <a:spcPts val="2239"/>
              </a:lnSpc>
            </a:pP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Huijbrechts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, I. (2025). Sustainable Tech Pioneering Green Hotel Buildings and Operations — By Inge </a:t>
            </a: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Huijbrechts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. [online] Hotel Yearbook.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https://www.hotelyearbook.com/article/122000420/sustainable-tech-pioneering-green-hotel-buildings-and-operations.html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</a:p>
          <a:p>
            <a:pPr algn="l">
              <a:lnSpc>
                <a:spcPts val="2239"/>
              </a:lnSpc>
            </a:pP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Menegaki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, A.N. (2025). Powering Down Hospitality Through a Policy-Driven, Case-Based and Scenario Approach. Energies, 18(2), pp.328–328. </a:t>
            </a: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doi:https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://doi.org/10.3390/en18020328. 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Sharma, M., Singh, A.K. and Tyagi, P. (2024). Proceedings of the International Conference on Innovation and Regenerative Trends in Tourism and Hospitality Industry (IRTTHI 2024). Springer Nature.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Singh, A.B., Mishra, Y. and Yadav, S. (2024). Toward Sustainability: Interventions for Implementing Energy-Efficient Systems into Hotel Buildings. Engineering Proceedings, [online] 67(1), pp.80–80. </a:t>
            </a: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doi:https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://doi.org/10.3390/engproc2024067080. 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Zocchi, G., Hosseini, M. and Georgios Triantafyllidis (2024). Exploring the Synergy of Advanced Lighting Controls, Building Information Modelling and Internet of Things for Sustainable and Energy-Efficient Buildings: A Systematic Literature Review. Sustainability, 16(24), pp.10937–10937. </a:t>
            </a:r>
            <a:r>
              <a:rPr lang="en-US" sz="1599" dirty="0" err="1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doi:https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://doi.org/10.3390/su162410937.</a:t>
            </a:r>
          </a:p>
          <a:p>
            <a:pPr algn="l">
              <a:lnSpc>
                <a:spcPts val="2239"/>
              </a:lnSpc>
            </a:pP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Zuno Carbon (2025). Hotel Sustainability: challenges &amp; solutions | Zuno Carbon. [online] Zunocarbon.com. Available at: 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http://zunocarbon.com/blog/sustainability-in-the-hotel-industry</a:t>
            </a:r>
            <a:r>
              <a:rPr lang="en-US" sz="1599" dirty="0">
                <a:solidFill>
                  <a:srgbClr val="634C50"/>
                </a:solidFill>
                <a:latin typeface="Arial"/>
                <a:ea typeface="Arial"/>
                <a:cs typeface="Arial"/>
                <a:sym typeface="Arial"/>
              </a:rPr>
              <a:t>  [Accessed 3 Jun. 2025]. </a:t>
            </a:r>
          </a:p>
          <a:p>
            <a:pPr algn="l">
              <a:lnSpc>
                <a:spcPts val="2239"/>
              </a:lnSpc>
            </a:pPr>
            <a:endParaRPr lang="en-US" sz="1599" dirty="0">
              <a:solidFill>
                <a:srgbClr val="634C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0C3362-58A2-0AC9-C0D4-17E87BD25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CLUDEHIDDENSLIDES" val="False"/>
  <p:tag name="NUMBEROFPAGES" val="1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6" ma:contentTypeDescription="Create a new document." ma:contentTypeScope="" ma:versionID="694a9e17180bb047fcc19451f6f65375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a48f34bc3ab41b3c601840e7f8d54f07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3B05BCD5-41E0-4D54-B584-5ACD8DC14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FDD1815-1F88-4FD4-8BCA-3A6167B161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EECB11-6C20-4453-A71E-10266D5860D8}">
  <ds:schemaRefs>
    <ds:schemaRef ds:uri="http://schemas.microsoft.com/office/2006/metadata/properties"/>
    <ds:schemaRef ds:uri="http://schemas.microsoft.com/office/infopath/2007/PartnerControls"/>
    <ds:schemaRef ds:uri="4055ddc6-ee7b-4b5b-b8fb-52871646f80e"/>
  </ds:schemaRefs>
</ds:datastoreItem>
</file>

<file path=docMetadata/LabelInfo.xml><?xml version="1.0" encoding="utf-8"?>
<clbl:labelList xmlns:clbl="http://schemas.microsoft.com/office/2020/mipLabelMetadata">
  <clbl:label id="{3741da7a-79c1-417c-b408-16c0bfe99fca}" enabled="1" method="Standard" siteId="{1e355c04-e0a4-42ed-8e2d-7351591f0ef1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1820</Words>
  <Application>Microsoft Office PowerPoint</Application>
  <PresentationFormat>Custom</PresentationFormat>
  <Paragraphs>177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Arial Bold</vt:lpstr>
      <vt:lpstr>Aptos</vt:lpstr>
      <vt:lpstr>Montserrat Classic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and Energy Efficient Architecture Presentation in Green Brown Cream Professional Style</dc:title>
  <cp:lastModifiedBy>Anca-Roxana Iclanzean (2207144)</cp:lastModifiedBy>
  <cp:revision>2</cp:revision>
  <dcterms:created xsi:type="dcterms:W3CDTF">2006-08-16T00:00:00Z</dcterms:created>
  <dcterms:modified xsi:type="dcterms:W3CDTF">2025-06-08T20:07:37Z</dcterms:modified>
  <dc:identifier>DAGpR80ZQfM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