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Ex1.xml" ContentType="application/vnd.ms-office.chartex+xml"/>
  <Override PartName="/ppt/charts/style1.xml" ContentType="application/vnd.ms-office.chartstyle+xml"/>
  <Override PartName="/ppt/charts/colors1.xml" ContentType="application/vnd.ms-office.chartcolorstyle+xml"/>
  <Override PartName="/ppt/notesSlides/notesSlide6.xml" ContentType="application/vnd.openxmlformats-officedocument.presentationml.notesSlide+xml"/>
  <Override PartName="/ppt/charts/chartEx2.xml" ContentType="application/vnd.ms-office.chartex+xml"/>
  <Override PartName="/ppt/charts/style2.xml" ContentType="application/vnd.ms-office.chartstyle+xml"/>
  <Override PartName="/ppt/charts/colors2.xml" ContentType="application/vnd.ms-office.chartcolorstyle+xml"/>
  <Override PartName="/ppt/notesSlides/notesSlide7.xml" ContentType="application/vnd.openxmlformats-officedocument.presentationml.notesSlide+xml"/>
  <Override PartName="/ppt/charts/chartEx3.xml" ContentType="application/vnd.ms-office.chartex+xml"/>
  <Override PartName="/ppt/charts/style3.xml" ContentType="application/vnd.ms-office.chartstyle+xml"/>
  <Override PartName="/ppt/charts/colors3.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2"/>
  </p:notesMasterIdLst>
  <p:sldIdLst>
    <p:sldId id="266" r:id="rId5"/>
    <p:sldId id="271" r:id="rId6"/>
    <p:sldId id="269" r:id="rId7"/>
    <p:sldId id="270" r:id="rId8"/>
    <p:sldId id="268" r:id="rId9"/>
    <p:sldId id="267" r:id="rId10"/>
    <p:sldId id="272" r:id="rId11"/>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579"/>
    <a:srgbClr val="1C2454"/>
    <a:srgbClr val="451A1F"/>
    <a:srgbClr val="752A30"/>
    <a:srgbClr val="450000"/>
    <a:srgbClr val="E40A3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0" d="100"/>
          <a:sy n="90" d="100"/>
        </p:scale>
        <p:origin x="384" y="-5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oleObject" Target="file:///C:\Users\Chimest\Desktop\six%20sigma\Failure%20to%20meet%20orders%20due%20to%20label%20shortages.xlsx" TargetMode="External"/></Relationships>
</file>

<file path=ppt/charts/_rels/chartEx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oleObject" Target="file:///C:\Users\Chimest\Desktop\six%20sigma\Failure%20to%20meet%20orders%20due%20to%20label%20shortages.xlsx" TargetMode="External"/></Relationships>
</file>

<file path=ppt/charts/_rels/chartEx3.xml.rels><?xml version="1.0" encoding="UTF-8" standalone="yes"?>
<Relationships xmlns="http://schemas.openxmlformats.org/package/2006/relationships"><Relationship Id="rId3" Type="http://schemas.microsoft.com/office/2011/relationships/chartColorStyle" Target="colors3.xml"/><Relationship Id="rId2" Type="http://schemas.microsoft.com/office/2011/relationships/chartStyle" Target="style3.xml"/><Relationship Id="rId1" Type="http://schemas.openxmlformats.org/officeDocument/2006/relationships/oleObject" Target="file:///C:\Users\Chimest\Desktop\six%20sigma\Failure%20to%20meet%20orders%20due%20to%20label%20shortages%20v2.xlsx" TargetMode="External"/></Relationships>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Sheet1!$A$2:$A$47</cx:f>
        <cx:lvl ptCount="46">
          <cx:pt idx="0">14-Sep</cx:pt>
          <cx:pt idx="1">14-Sep</cx:pt>
          <cx:pt idx="2">21-Sep</cx:pt>
          <cx:pt idx="3">28-Sep</cx:pt>
          <cx:pt idx="4">12-Oct</cx:pt>
          <cx:pt idx="5">21-Dec</cx:pt>
          <cx:pt idx="6">21-Dec</cx:pt>
          <cx:pt idx="7">17-Aug</cx:pt>
          <cx:pt idx="8">17-Aug</cx:pt>
          <cx:pt idx="9">17-Aug</cx:pt>
          <cx:pt idx="10">17-Aug</cx:pt>
          <cx:pt idx="11">24-Aug</cx:pt>
          <cx:pt idx="12">31-Aug</cx:pt>
          <cx:pt idx="13">07-Sep</cx:pt>
          <cx:pt idx="14">07-Sep</cx:pt>
          <cx:pt idx="15">14-Sep</cx:pt>
          <cx:pt idx="16">14-Sep</cx:pt>
          <cx:pt idx="17">21-Sep</cx:pt>
          <cx:pt idx="18">21-Sep</cx:pt>
          <cx:pt idx="19">28-Sep</cx:pt>
          <cx:pt idx="20">28-Sep</cx:pt>
          <cx:pt idx="21">05-Oct</cx:pt>
          <cx:pt idx="22">05-Oct</cx:pt>
          <cx:pt idx="23">05-Oct</cx:pt>
          <cx:pt idx="24">12-Oct</cx:pt>
          <cx:pt idx="25">12-Oct</cx:pt>
          <cx:pt idx="26">12-Oct</cx:pt>
          <cx:pt idx="27">12-Oct</cx:pt>
          <cx:pt idx="28">19-Oct</cx:pt>
          <cx:pt idx="29">19-Oct</cx:pt>
          <cx:pt idx="30">19-Oct</cx:pt>
          <cx:pt idx="31">26-Oct</cx:pt>
          <cx:pt idx="32">02-Nov</cx:pt>
          <cx:pt idx="33">02-Nov</cx:pt>
          <cx:pt idx="34">02-Nov</cx:pt>
          <cx:pt idx="35">09-Nov</cx:pt>
          <cx:pt idx="36">09-Nov</cx:pt>
          <cx:pt idx="37">16-Nov</cx:pt>
          <cx:pt idx="38">16-Nov</cx:pt>
          <cx:pt idx="39">16-Nov</cx:pt>
          <cx:pt idx="40">14-Dec</cx:pt>
          <cx:pt idx="41">14-Dec</cx:pt>
          <cx:pt idx="42">14-Dec</cx:pt>
          <cx:pt idx="43">21-Dec</cx:pt>
          <cx:pt idx="44">21-Dec</cx:pt>
          <cx:pt idx="45">12-Oct</cx:pt>
        </cx:lvl>
      </cx:strDim>
      <cx:numDim type="val">
        <cx:f>Sheet1!$F$2:$F$47</cx:f>
        <cx:lvl ptCount="46" formatCode="#,##0">
          <cx:pt idx="0">1152</cx:pt>
          <cx:pt idx="1">372</cx:pt>
          <cx:pt idx="2">150</cx:pt>
          <cx:pt idx="3">156</cx:pt>
          <cx:pt idx="4">1021</cx:pt>
          <cx:pt idx="5">530</cx:pt>
          <cx:pt idx="6">120</cx:pt>
          <cx:pt idx="7">36</cx:pt>
          <cx:pt idx="8">30</cx:pt>
          <cx:pt idx="9">660</cx:pt>
          <cx:pt idx="10">60</cx:pt>
          <cx:pt idx="11">36</cx:pt>
          <cx:pt idx="12">1332</cx:pt>
          <cx:pt idx="13">2304</cx:pt>
          <cx:pt idx="14">3648</cx:pt>
          <cx:pt idx="15">4320</cx:pt>
          <cx:pt idx="16">1656</cx:pt>
          <cx:pt idx="17">69</cx:pt>
          <cx:pt idx="18">18</cx:pt>
          <cx:pt idx="19">6</cx:pt>
          <cx:pt idx="20">852</cx:pt>
          <cx:pt idx="21">12</cx:pt>
          <cx:pt idx="22">5150</cx:pt>
          <cx:pt idx="23">54</cx:pt>
          <cx:pt idx="24">9792</cx:pt>
          <cx:pt idx="25">612</cx:pt>
          <cx:pt idx="26">168</cx:pt>
          <cx:pt idx="27">1824</cx:pt>
          <cx:pt idx="28">2484</cx:pt>
          <cx:pt idx="29">1104</cx:pt>
          <cx:pt idx="30">108</cx:pt>
          <cx:pt idx="31">240</cx:pt>
          <cx:pt idx="32">12</cx:pt>
          <cx:pt idx="33">14688</cx:pt>
          <cx:pt idx="34">4152</cx:pt>
          <cx:pt idx="35">150</cx:pt>
          <cx:pt idx="36">60</cx:pt>
          <cx:pt idx="37">612</cx:pt>
          <cx:pt idx="38">456</cx:pt>
          <cx:pt idx="39">374</cx:pt>
          <cx:pt idx="40">624</cx:pt>
          <cx:pt idx="41">108</cx:pt>
          <cx:pt idx="42">2304</cx:pt>
          <cx:pt idx="43">396</cx:pt>
          <cx:pt idx="44">108</cx:pt>
          <cx:pt idx="45">4</cx:pt>
        </cx:lvl>
      </cx:numDim>
    </cx:data>
  </cx:chartData>
  <cx:chart>
    <cx:title pos="t" align="ctr" overlay="0">
      <cx:tx>
        <cx:txData>
          <cx:v>By date</cx:v>
        </cx:txData>
      </cx:tx>
      <cx:txPr>
        <a:bodyPr spcFirstLastPara="1" vertOverflow="ellipsis" horzOverflow="overflow" wrap="square" lIns="0" tIns="0" rIns="0" bIns="0" anchor="ctr" anchorCtr="1"/>
        <a:lstStyle/>
        <a:p>
          <a:pPr algn="ctr" rtl="0">
            <a:defRPr/>
          </a:pPr>
          <a:r>
            <a:rPr lang="en-US" sz="1400" b="0" i="0" u="none" strike="noStrike" baseline="0">
              <a:solidFill>
                <a:sysClr val="windowText" lastClr="000000">
                  <a:lumMod val="65000"/>
                  <a:lumOff val="35000"/>
                </a:sysClr>
              </a:solidFill>
              <a:latin typeface="Calibri" panose="020F0502020204030204"/>
            </a:rPr>
            <a:t>By date</a:t>
          </a:r>
        </a:p>
      </cx:txPr>
    </cx:title>
    <cx:plotArea>
      <cx:plotAreaRegion>
        <cx:series layoutId="clusteredColumn" uniqueId="{36B7716D-F2E1-4922-A05D-161BB20A9F7C}">
          <cx:tx>
            <cx:txData>
              <cx:f>Sheet1!$F$1</cx:f>
              <cx:v>Short</cx:v>
            </cx:txData>
          </cx:tx>
          <cx:dataId val="0"/>
          <cx:layoutPr>
            <cx:aggregation/>
          </cx:layoutPr>
          <cx:axisId val="1"/>
        </cx:series>
        <cx:series layoutId="paretoLine" ownerIdx="0" uniqueId="{C5A227BE-3F01-45E3-BA44-618699C46667}">
          <cx:axisId val="2"/>
        </cx:series>
      </cx:plotAreaRegion>
      <cx:axis id="0">
        <cx:catScaling gapWidth="0"/>
        <cx:tickLabels/>
      </cx:axis>
      <cx:axis id="1">
        <cx:valScaling/>
        <cx:majorGridlines/>
        <cx:tickLabels/>
      </cx:axis>
      <cx:axis id="2">
        <cx:valScaling max="1" min="0"/>
        <cx:units unit="percentage"/>
        <cx:tickLabels/>
      </cx:axis>
    </cx:plotArea>
  </cx:chart>
</cx:chartSpace>
</file>

<file path=ppt/charts/chartEx2.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Sheet1!$C$2:$C$47</cx:f>
        <cx:lvl ptCount="46">
          <cx:pt idx="0">AA 10OZ PROTECTANT WILD BRY (12) - AB</cx:pt>
          <cx:pt idx="1">STP 200ML PETROL TREATMENT (12) - ES</cx:pt>
          <cx:pt idx="2">AA 520ML SHIELD CAR WASH (6) - EN</cx:pt>
          <cx:pt idx="3">STP 200ML DIESEL TREATMENT (12) - PL</cx:pt>
          <cx:pt idx="4">AA 520ML SHIELD CAR WASH (6) - EN</cx:pt>
          <cx:pt idx="5">AA 520ML SHIELD CAR WASH (6) - EN</cx:pt>
          <cx:pt idx="6">STP 200ML PETROL INJ CLNR (12) - EN</cx:pt>
          <cx:pt idx="7">STP 10oz SOAG Protectant (12)</cx:pt>
          <cx:pt idx="8">AA 500ML INSECT REMOVER (6) - CE</cx:pt>
          <cx:pt idx="9">AA 500ML SPEED WAX (6) - EN</cx:pt>
          <cx:pt idx="10">STP 200ML PETROL TREATMENT (12) - PL</cx:pt>
          <cx:pt idx="11">AA 500ML WHEEL &amp; TIRE CLNR (6) - EN</cx:pt>
          <cx:pt idx="12">STP 450ML ENGINE FLUSH (6) - EN</cx:pt>
          <cx:pt idx="13">AA 500ML SPEED WAX (6) - EN</cx:pt>
          <cx:pt idx="14">STP 300ML OIL TREATMENT PETROL (12) - EN</cx:pt>
          <cx:pt idx="15">STP 200ML PETROL TREATMENT (12) - EN</cx:pt>
          <cx:pt idx="16">STP 200ML DIESEL INJ CLNR (12) - PL</cx:pt>
          <cx:pt idx="17">STP 400ML EMISSIONS REDCR DSL (6) - EN</cx:pt>
          <cx:pt idx="18">STP 400ML EMISSIONS REDCR DSL (6) - EN</cx:pt>
          <cx:pt idx="19">STP 400ML CFSC PETROL (6) - EN</cx:pt>
          <cx:pt idx="20">STP 200ML DPF CLNR (12) - FI</cx:pt>
          <cx:pt idx="21">STP 200ML PETROL WNTR WATR REM (12) - EE</cx:pt>
          <cx:pt idx="22">STP 200ML DIESEL STOP SMOKE (12) - SP</cx:pt>
          <cx:pt idx="23">STP 300ML RADIATOR SEALER (6) - SPI</cx:pt>
          <cx:pt idx="24">STP 4OZ SOAG PROTECTANT (24) - AB</cx:pt>
          <cx:pt idx="25">STP 200ML PETROL TREATMENT (12) - ES</cx:pt>
          <cx:pt idx="26">STP 200ML DIESEL STOP SMOKE (12) - SP</cx:pt>
          <cx:pt idx="27">STP 300ML RADIATOR SEALER (6) - SC</cx:pt>
          <cx:pt idx="28">STP 200ML DPF CLNR (12) - EN</cx:pt>
          <cx:pt idx="29">STP 200ML DPF CLNR (12) - ES</cx:pt>
          <cx:pt idx="30">STP 400ML ULTRA PETROL (6) - AB</cx:pt>
          <cx:pt idx="31">AA 500ML WASH &amp; WAX (6) - ML5A</cx:pt>
          <cx:pt idx="32">AA 10OZ PROTECTANT WILD BRY (12) - AB</cx:pt>
          <cx:pt idx="33">STP 4OZ SOAG PROTECTANT (24) - AB</cx:pt>
          <cx:pt idx="34">STP 200ML DIESEL INJ CLNR (12) - IT</cx:pt>
          <cx:pt idx="35">STP 400ML CFSC DIESEL (6) - SEE</cx:pt>
          <cx:pt idx="36">STP 200ML DPF CLNR (12) - SC</cx:pt>
          <cx:pt idx="37">AA 20CT CLEAN UP WIPES (6) - ML6A</cx:pt>
          <cx:pt idx="38">STP 200ML PETROL TREATMENT (12) - SB</cx:pt>
          <cx:pt idx="39">STP 200ML DPF CLNR (12) - IT</cx:pt>
          <cx:pt idx="40">AA 16OZ PROT (12) EGYPT - AB</cx:pt>
          <cx:pt idx="41">STP 200ML DIESEL WNTR ANTIGEL (12) - EE</cx:pt>
          <cx:pt idx="42">AA 500ML WASH &amp; WAX (6) - MP</cx:pt>
          <cx:pt idx="43">STP 200ML DIESEL INJ CLNR (12) - RS</cx:pt>
          <cx:pt idx="44">STP 200ML HI-MILE PTRL INJ CLNR(12) - PH</cx:pt>
          <cx:pt idx="45">AA 500ML CRPT &amp; SEAT FOAM CLNR (6) - ML</cx:pt>
        </cx:lvl>
      </cx:strDim>
      <cx:numDim type="val">
        <cx:f>Sheet1!$F$2:$F$47</cx:f>
        <cx:lvl ptCount="46" formatCode="#,##0">
          <cx:pt idx="0">1152</cx:pt>
          <cx:pt idx="1">372</cx:pt>
          <cx:pt idx="2">150</cx:pt>
          <cx:pt idx="3">156</cx:pt>
          <cx:pt idx="4">1021</cx:pt>
          <cx:pt idx="5">530</cx:pt>
          <cx:pt idx="6">120</cx:pt>
          <cx:pt idx="7">36</cx:pt>
          <cx:pt idx="8">30</cx:pt>
          <cx:pt idx="9">660</cx:pt>
          <cx:pt idx="10">60</cx:pt>
          <cx:pt idx="11">36</cx:pt>
          <cx:pt idx="12">1332</cx:pt>
          <cx:pt idx="13">2304</cx:pt>
          <cx:pt idx="14">3648</cx:pt>
          <cx:pt idx="15">4320</cx:pt>
          <cx:pt idx="16">1656</cx:pt>
          <cx:pt idx="17">69</cx:pt>
          <cx:pt idx="18">18</cx:pt>
          <cx:pt idx="19">6</cx:pt>
          <cx:pt idx="20">852</cx:pt>
          <cx:pt idx="21">12</cx:pt>
          <cx:pt idx="22">5150</cx:pt>
          <cx:pt idx="23">54</cx:pt>
          <cx:pt idx="24">9792</cx:pt>
          <cx:pt idx="25">612</cx:pt>
          <cx:pt idx="26">168</cx:pt>
          <cx:pt idx="27">1824</cx:pt>
          <cx:pt idx="28">2484</cx:pt>
          <cx:pt idx="29">1104</cx:pt>
          <cx:pt idx="30">108</cx:pt>
          <cx:pt idx="31">240</cx:pt>
          <cx:pt idx="32">12</cx:pt>
          <cx:pt idx="33">14688</cx:pt>
          <cx:pt idx="34">4152</cx:pt>
          <cx:pt idx="35">150</cx:pt>
          <cx:pt idx="36">60</cx:pt>
          <cx:pt idx="37">612</cx:pt>
          <cx:pt idx="38">456</cx:pt>
          <cx:pt idx="39">374</cx:pt>
          <cx:pt idx="40">624</cx:pt>
          <cx:pt idx="41">108</cx:pt>
          <cx:pt idx="42">2304</cx:pt>
          <cx:pt idx="43">396</cx:pt>
          <cx:pt idx="44">108</cx:pt>
          <cx:pt idx="45">4</cx:pt>
        </cx:lvl>
      </cx:numDim>
    </cx:data>
  </cx:chartData>
  <cx:chart>
    <cx:title pos="t" align="ctr" overlay="0">
      <cx:tx>
        <cx:txData>
          <cx:v>Label Shortages</cx:v>
        </cx:txData>
      </cx:tx>
      <cx:txPr>
        <a:bodyPr spcFirstLastPara="1" vertOverflow="ellipsis" horzOverflow="overflow" wrap="square" lIns="0" tIns="0" rIns="0" bIns="0" anchor="ctr" anchorCtr="1"/>
        <a:lstStyle/>
        <a:p>
          <a:pPr algn="ctr" rtl="0">
            <a:defRPr/>
          </a:pPr>
          <a:r>
            <a:rPr lang="en-US" sz="1400" b="0" i="0" u="none" strike="noStrike" baseline="0">
              <a:solidFill>
                <a:sysClr val="windowText" lastClr="000000">
                  <a:lumMod val="65000"/>
                  <a:lumOff val="35000"/>
                </a:sysClr>
              </a:solidFill>
              <a:latin typeface="Calibri" panose="020F0502020204030204"/>
            </a:rPr>
            <a:t>Label Shortages</a:t>
          </a:r>
        </a:p>
      </cx:txPr>
    </cx:title>
    <cx:plotArea>
      <cx:plotAreaRegion>
        <cx:series layoutId="clusteredColumn" uniqueId="{90565BC3-5547-446F-9A49-6F5D12EBAAC1}">
          <cx:tx>
            <cx:txData>
              <cx:f>Sheet1!$F$1</cx:f>
              <cx:v>Short</cx:v>
            </cx:txData>
          </cx:tx>
          <cx:dataId val="0"/>
          <cx:layoutPr>
            <cx:aggregation/>
          </cx:layoutPr>
          <cx:axisId val="1"/>
        </cx:series>
        <cx:series layoutId="paretoLine" ownerIdx="0" uniqueId="{014D2C66-BE6D-44E3-B849-CB81FBED085B}">
          <cx:axisId val="2"/>
        </cx:series>
      </cx:plotAreaRegion>
      <cx:axis id="0">
        <cx:catScaling gapWidth="0"/>
        <cx:tickLabels/>
        <cx:txPr>
          <a:bodyPr spcFirstLastPara="1" vertOverflow="ellipsis" horzOverflow="overflow" wrap="square" lIns="0" tIns="0" rIns="0" bIns="0" anchor="ctr" anchorCtr="1"/>
          <a:lstStyle/>
          <a:p>
            <a:pPr algn="ctr" rtl="0">
              <a:defRPr/>
            </a:pPr>
            <a:endParaRPr lang="en-US" sz="900" b="0" i="0" u="none" strike="noStrike" baseline="0">
              <a:solidFill>
                <a:sysClr val="windowText" lastClr="000000">
                  <a:lumMod val="65000"/>
                  <a:lumOff val="35000"/>
                </a:sysClr>
              </a:solidFill>
              <a:latin typeface="Calibri" panose="020F0502020204030204"/>
            </a:endParaRPr>
          </a:p>
        </cx:txPr>
      </cx:axis>
      <cx:axis id="1">
        <cx:valScaling max="25000" min="100"/>
        <cx:majorGridlines/>
        <cx:majorTickMarks type="cross"/>
        <cx:minorTickMarks type="cross"/>
        <cx:tickLabels/>
      </cx:axis>
      <cx:axis id="2">
        <cx:valScaling max="1" min="0"/>
        <cx:units unit="percentage"/>
        <cx:tickLabels/>
      </cx:axis>
    </cx:plotArea>
  </cx:chart>
</cx:chartSpace>
</file>

<file path=ppt/charts/chartEx3.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Sheet1!$C$2:$C$47</cx:f>
        <cx:lvl ptCount="46">
          <cx:pt idx="0">AA 16OZ PROT (12) EGYPT - AB</cx:pt>
          <cx:pt idx="1">AA 10OZ PROTECTANT WILD BRY (12) - AB</cx:pt>
          <cx:pt idx="2">AA 10OZ PROTECTANT WILD BRY (12) - AB</cx:pt>
          <cx:pt idx="3">AA 520ML SHIELD CAR WASH (6) - EN</cx:pt>
          <cx:pt idx="4">AA 520ML SHIELD CAR WASH (6) - EN</cx:pt>
          <cx:pt idx="5">AA 520ML SHIELD CAR WASH (6) - EN</cx:pt>
          <cx:pt idx="6">AA 500ML INSECT REMOVER (6) - CE</cx:pt>
          <cx:pt idx="7">AA 500ML WASH &amp; WAX (6) - ML5A</cx:pt>
          <cx:pt idx="8">AA 500ML WHEEL &amp; TIRE CLNR (6) - EN</cx:pt>
          <cx:pt idx="9">AA 500ML CRPT &amp; SEAT FOAM CLNR (6) - ML</cx:pt>
          <cx:pt idx="10">AA 500ML SPEED WAX (6) - EN</cx:pt>
          <cx:pt idx="11">AA 500ML SPEED WAX (6) - EN</cx:pt>
          <cx:pt idx="12">AA 20CT CLEAN UP WIPES (6) - ML6A</cx:pt>
          <cx:pt idx="13">STP 4OZ SOAG PROTECTANT (24) - AB</cx:pt>
          <cx:pt idx="14">STP 4OZ SOAG PROTECTANT (24) - AB</cx:pt>
          <cx:pt idx="15">STP 400ML CFSC PETROL (6) - EN</cx:pt>
          <cx:pt idx="16">STP 200ML PETROL TREATMENT (12) - ES</cx:pt>
          <cx:pt idx="17">STP 200ML PETROL TREATMENT (12) - EN</cx:pt>
          <cx:pt idx="18">STP 200ML PETROL TREATMENT (12) - ES</cx:pt>
          <cx:pt idx="19">STP 200ML PETROL TREATMENT (12) - PL</cx:pt>
          <cx:pt idx="20">STP 200ML PETROL TREATMENT (12) - SB</cx:pt>
          <cx:pt idx="21">STP 200ML PETROL WNTR WATR REM (12) - EE</cx:pt>
          <cx:pt idx="22">STP 200ML PETROL INJ CLNR (12) - EN</cx:pt>
          <cx:pt idx="23">STP 200ML DIESEL TREATMENT (12) - PL</cx:pt>
          <cx:pt idx="24">STP 200ML DIESEL INJ CLNR (12) - PL</cx:pt>
          <cx:pt idx="25">STP 200ML DIESEL INJ CLNR (12) - RS</cx:pt>
          <cx:pt idx="26">STP 300ML OIL TREATMENT PETROL (12) - EN</cx:pt>
          <cx:pt idx="27">STP 450ML ENGINE FLUSH (6) - EN</cx:pt>
          <cx:pt idx="28">STP 10oz SOAG Protectant (12)</cx:pt>
          <cx:pt idx="29">STP 400ML CFSC DIESEL (6) - SEE</cx:pt>
          <cx:pt idx="30">STP 200ML DPF CLNR (12) - EN</cx:pt>
          <cx:pt idx="31">STP 200ML DPF CLNR (12) - ES</cx:pt>
          <cx:pt idx="32">STP 200ML DPF CLNR (12) - FI</cx:pt>
          <cx:pt idx="33">STP 200ML DPF CLNR (12) - SC</cx:pt>
          <cx:pt idx="34">STP 400ML ULTRA PETROL (6) - AB</cx:pt>
          <cx:pt idx="35">STP 400ML EMISSIONS REDCR DSL (6) - EN</cx:pt>
          <cx:pt idx="36">STP 400ML EMISSIONS REDCR DSL (6) - EN</cx:pt>
          <cx:pt idx="37">STP 200ML DIESEL STOP SMOKE (12) - SP</cx:pt>
          <cx:pt idx="38">STP 200ML DIESEL STOP SMOKE (12) - SP</cx:pt>
          <cx:pt idx="39">STP 300ML RADIATOR SEALER (6) - SC</cx:pt>
          <cx:pt idx="40">STP 300ML RADIATOR SEALER (6) - SPI</cx:pt>
          <cx:pt idx="41">STP 200ML DIESEL WNTR ANTIGEL (12) - EE</cx:pt>
          <cx:pt idx="42">AA 500ML WASH &amp; WAX (6) - MP</cx:pt>
          <cx:pt idx="43">STP 200ML DIESEL INJ CLNR (12) - IT</cx:pt>
          <cx:pt idx="44">STP 200ML DPF CLNR (12) - IT</cx:pt>
          <cx:pt idx="45">STP 200ML HI-MILE PTRL INJ CLNR(12) - PH</cx:pt>
        </cx:lvl>
      </cx:strDim>
      <cx:numDim type="val">
        <cx:f>Sheet1!$F$2:$F$47</cx:f>
        <cx:lvl ptCount="46" formatCode="#,##0">
          <cx:pt idx="0">624</cx:pt>
          <cx:pt idx="1">1152</cx:pt>
          <cx:pt idx="2">12</cx:pt>
          <cx:pt idx="3">150</cx:pt>
          <cx:pt idx="4">1021</cx:pt>
          <cx:pt idx="5">530</cx:pt>
          <cx:pt idx="6">30</cx:pt>
          <cx:pt idx="7">240</cx:pt>
          <cx:pt idx="8">36</cx:pt>
          <cx:pt idx="9">4</cx:pt>
          <cx:pt idx="10">660</cx:pt>
          <cx:pt idx="11">2304</cx:pt>
          <cx:pt idx="12">612</cx:pt>
          <cx:pt idx="13">0</cx:pt>
          <cx:pt idx="14">0</cx:pt>
          <cx:pt idx="15">6</cx:pt>
          <cx:pt idx="16">372</cx:pt>
          <cx:pt idx="17">4320</cx:pt>
          <cx:pt idx="18">612</cx:pt>
          <cx:pt idx="19">60</cx:pt>
          <cx:pt idx="20">456</cx:pt>
          <cx:pt idx="21">12</cx:pt>
          <cx:pt idx="22">120</cx:pt>
          <cx:pt idx="23">156</cx:pt>
          <cx:pt idx="24">1656</cx:pt>
          <cx:pt idx="25">396</cx:pt>
          <cx:pt idx="26">3648</cx:pt>
          <cx:pt idx="27">1332</cx:pt>
          <cx:pt idx="28">36</cx:pt>
          <cx:pt idx="29">150</cx:pt>
          <cx:pt idx="30">2484</cx:pt>
          <cx:pt idx="31">1104</cx:pt>
          <cx:pt idx="32">852</cx:pt>
          <cx:pt idx="33">60</cx:pt>
          <cx:pt idx="34">108</cx:pt>
          <cx:pt idx="35">69</cx:pt>
          <cx:pt idx="36">18</cx:pt>
          <cx:pt idx="37">5150</cx:pt>
          <cx:pt idx="38">168</cx:pt>
          <cx:pt idx="39">1824</cx:pt>
          <cx:pt idx="40">54</cx:pt>
          <cx:pt idx="41">108</cx:pt>
          <cx:pt idx="42">2304</cx:pt>
          <cx:pt idx="43">4152</cx:pt>
          <cx:pt idx="44">374</cx:pt>
          <cx:pt idx="45">108</cx:pt>
        </cx:lvl>
      </cx:numDim>
    </cx:data>
  </cx:chartData>
  <cx:chart>
    <cx:title pos="t" align="ctr" overlay="0">
      <cx:tx>
        <cx:txData>
          <cx:v>Label Shortages</cx:v>
        </cx:txData>
      </cx:tx>
      <cx:txPr>
        <a:bodyPr spcFirstLastPara="1" vertOverflow="ellipsis" horzOverflow="overflow" wrap="square" lIns="0" tIns="0" rIns="0" bIns="0" anchor="ctr" anchorCtr="1"/>
        <a:lstStyle/>
        <a:p>
          <a:pPr algn="ctr" rtl="0">
            <a:defRPr/>
          </a:pPr>
          <a:r>
            <a:rPr lang="en-US" sz="1400" b="0" i="0" u="none" strike="noStrike" baseline="0">
              <a:solidFill>
                <a:sysClr val="windowText" lastClr="000000">
                  <a:lumMod val="65000"/>
                  <a:lumOff val="35000"/>
                </a:sysClr>
              </a:solidFill>
              <a:latin typeface="Calibri" panose="020F0502020204030204"/>
            </a:rPr>
            <a:t>Label Shortages</a:t>
          </a:r>
        </a:p>
      </cx:txPr>
    </cx:title>
    <cx:plotArea>
      <cx:plotAreaRegion>
        <cx:series layoutId="clusteredColumn" uniqueId="{90565BC3-5547-446F-9A49-6F5D12EBAAC1}">
          <cx:tx>
            <cx:txData>
              <cx:f>Sheet1!$F$1</cx:f>
              <cx:v>Short</cx:v>
            </cx:txData>
          </cx:tx>
          <cx:dataLabels pos="inEnd">
            <cx:visibility seriesName="0" categoryName="0" value="1"/>
          </cx:dataLabels>
          <cx:dataId val="0"/>
          <cx:layoutPr>
            <cx:aggregation/>
          </cx:layoutPr>
          <cx:axisId val="1"/>
        </cx:series>
        <cx:series layoutId="paretoLine" ownerIdx="0" uniqueId="{014D2C66-BE6D-44E3-B849-CB81FBED085B}">
          <cx:axisId val="2"/>
        </cx:series>
      </cx:plotAreaRegion>
      <cx:axis id="0">
        <cx:catScaling gapWidth="0"/>
        <cx:tickLabels/>
        <cx:txPr>
          <a:bodyPr spcFirstLastPara="1" vertOverflow="ellipsis" horzOverflow="overflow" wrap="square" lIns="0" tIns="0" rIns="0" bIns="0" anchor="ctr" anchorCtr="1"/>
          <a:lstStyle/>
          <a:p>
            <a:pPr algn="ctr" rtl="0">
              <a:defRPr/>
            </a:pPr>
            <a:endParaRPr lang="en-US" sz="900" b="0" i="0" u="none" strike="noStrike" baseline="0">
              <a:solidFill>
                <a:sysClr val="windowText" lastClr="000000">
                  <a:lumMod val="65000"/>
                  <a:lumOff val="35000"/>
                </a:sysClr>
              </a:solidFill>
              <a:latin typeface="Calibri" panose="020F0502020204030204"/>
            </a:endParaRPr>
          </a:p>
        </cx:txPr>
      </cx:axis>
      <cx:axis id="1" hidden="1">
        <cx:valScaling max="5500" min="0"/>
        <cx:majorGridlines/>
        <cx:tickLabels/>
        <cx:txPr>
          <a:bodyPr spcFirstLastPara="1" vertOverflow="ellipsis" horzOverflow="overflow" wrap="square" lIns="0" tIns="0" rIns="0" bIns="0" anchor="ctr" anchorCtr="1"/>
          <a:lstStyle/>
          <a:p>
            <a:pPr algn="ctr" rtl="0">
              <a:defRPr/>
            </a:pPr>
            <a:endParaRPr lang="en-US" sz="900" b="0" i="0" u="none" strike="noStrike" baseline="0">
              <a:solidFill>
                <a:sysClr val="windowText" lastClr="000000">
                  <a:lumMod val="65000"/>
                  <a:lumOff val="35000"/>
                </a:sysClr>
              </a:solidFill>
              <a:latin typeface="Calibri" panose="020F0502020204030204"/>
            </a:endParaRPr>
          </a:p>
        </cx:txPr>
      </cx:axis>
      <cx:axis id="2">
        <cx:valScaling max="1" min="0"/>
        <cx:units unit="percentage"/>
        <cx:tickLabels/>
      </cx:axis>
    </cx:plotArea>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2.xml><?xml version="1.0" encoding="utf-8"?>
<cs:chartStyle xmlns:cs="http://schemas.microsoft.com/office/drawing/2012/chartStyle" xmlns:a="http://schemas.openxmlformats.org/drawingml/2006/main" id="366">
  <cs:axisTitle>
    <cs:lnRef idx="0"/>
    <cs:fillRef idx="0"/>
    <cs:effectRef idx="0"/>
    <cs:fontRef idx="minor">
      <a:schemeClr val="tx1">
        <a:lumMod val="65000"/>
        <a:lumOff val="35000"/>
      </a:schemeClr>
    </cs:fontRef>
    <cs:defRPr sz="9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cs:chartArea>
  <cs:dataLabel>
    <cs:lnRef idx="0"/>
    <cs:fillRef idx="0"/>
    <cs:effectRef idx="0"/>
    <cs:fontRef idx="minor">
      <a:schemeClr val="tx1">
        <a:lumMod val="65000"/>
        <a:lumOff val="35000"/>
      </a:schemeClr>
    </cs:fontRef>
    <cs:defRPr sz="9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cs:spPr>
  </cs:dataPoint>
  <cs:dataPoint3D>
    <cs:lnRef idx="0"/>
    <cs:fillRef idx="0">
      <cs:styleClr val="auto"/>
    </cs:fillRef>
    <cs:effectRef idx="0"/>
    <cs:fontRef idx="minor">
      <a:schemeClr val="tx1"/>
    </cs:fontRef>
    <cs:spPr>
      <a:solidFill>
        <a:schemeClr val="phClr"/>
      </a:solidFill>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5"/>
  <cs:dataPointWireframe>
    <cs:lnRef idx="0">
      <cs:styleClr val="auto"/>
    </cs:lnRef>
    <cs:fillRef idx="0"/>
    <cs:effectRef idx="0"/>
    <cs:fontRef idx="minor">
      <a:schemeClr val="tx1"/>
    </cs:fontRef>
    <cs:spPr>
      <a:ln w="2857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15000"/>
            <a:lumOff val="8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cs:seriesAxis>
  <cs:seriesLine>
    <cs:lnRef idx="0"/>
    <cs:fillRef idx="0"/>
    <cs:effectRef idx="0"/>
    <cs:fontRef idx="minor">
      <a:schemeClr val="tx1"/>
    </cs:fontRef>
    <cs:spPr>
      <a:ln w="9525" cap="flat">
        <a:solidFill>
          <a:srgbClr val="D9D9D9"/>
        </a:solidFill>
        <a:round/>
      </a:ln>
    </cs:spPr>
  </cs:seriesLine>
  <cs:title>
    <cs:lnRef idx="0"/>
    <cs:fillRef idx="0"/>
    <cs:effectRef idx="0"/>
    <cs:fontRef idx="minor">
      <a:schemeClr val="tx1">
        <a:lumMod val="65000"/>
        <a:lumOff val="35000"/>
      </a:schemeClr>
    </cs:fontRef>
    <cs:defRPr sz="140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9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cs:valueAxis>
  <cs:wall>
    <cs:lnRef idx="0"/>
    <cs:fillRef idx="0"/>
    <cs:effectRef idx="0"/>
    <cs:fontRef idx="minor">
      <a:schemeClr val="tx1"/>
    </cs:fontRef>
  </cs:wall>
</cs:chartStyle>
</file>

<file path=ppt/charts/style3.xml><?xml version="1.0" encoding="utf-8"?>
<cs:chartStyle xmlns:cs="http://schemas.microsoft.com/office/drawing/2012/chartStyle" xmlns:a="http://schemas.openxmlformats.org/drawingml/2006/main" id="368">
  <cs:axisTitle>
    <cs:lnRef idx="0"/>
    <cs:fillRef idx="0"/>
    <cs:effectRef idx="0"/>
    <cs:fontRef idx="minor">
      <a:schemeClr val="dk1">
        <a:lumMod val="75000"/>
        <a:lumOff val="25000"/>
      </a:schemeClr>
    </cs:fontRef>
    <cs:defRPr sz="9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cs:chartArea>
  <cs:dataLabel>
    <cs:lnRef idx="0"/>
    <cs:fillRef idx="0"/>
    <cs:effectRef idx="0"/>
    <cs:fontRef idx="minor">
      <a:schemeClr val="dk1"/>
    </cs:fontRef>
    <cs:defRPr sz="900"/>
  </cs:dataLabel>
  <cs:dataLabelCallout>
    <cs:lnRef idx="0"/>
    <cs:fillRef idx="0"/>
    <cs:effectRef idx="0"/>
    <cs:fontRef idx="minor">
      <a:schemeClr val="lt1"/>
    </cs:fontRef>
    <cs:spPr>
      <a:solidFill>
        <a:schemeClr val="dk1">
          <a:lumMod val="65000"/>
          <a:lumOff val="35000"/>
          <a:alpha val="75000"/>
        </a:schemeClr>
      </a:solidFill>
    </cs:spPr>
    <cs:defRPr sz="9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2857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75000"/>
            <a:lumOff val="25000"/>
          </a:schemeClr>
        </a:solidFill>
      </a:ln>
    </cs:spPr>
    <cs:defRPr sz="9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lumOff val="10000"/>
              </a:schemeClr>
            </a:gs>
            <a:gs pos="0">
              <a:schemeClr val="lt1">
                <a:lumMod val="75000"/>
                <a:alpha val="36000"/>
                <a:lumOff val="10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cap="flat" cmpd="sng" algn="ctr">
        <a:solidFill>
          <a:schemeClr val="dk1">
            <a:lumMod val="35000"/>
            <a:lumOff val="65000"/>
          </a:schemeClr>
        </a:solidFill>
        <a:round/>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cs:seriesAxis>
  <cs:seriesLine>
    <cs:lnRef idx="0"/>
    <cs:fillRef idx="0"/>
    <cs:effectRef idx="0"/>
    <cs:fontRef idx="minor">
      <a:schemeClr val="dk1"/>
    </cs:fontRef>
    <cs:spPr>
      <a:ln w="9525" cap="flat">
        <a:solidFill>
          <a:schemeClr val="bg1">
            <a:lumMod val="50000"/>
          </a:schemeClr>
        </a:solidFill>
        <a:round/>
      </a:ln>
    </cs:spPr>
  </cs:seriesLine>
  <cs:title>
    <cs:lnRef idx="0"/>
    <cs:fillRef idx="0"/>
    <cs:effectRef idx="0"/>
    <cs:fontRef idx="minor">
      <a:schemeClr val="dk1">
        <a:lumMod val="75000"/>
        <a:lumOff val="25000"/>
      </a:schemeClr>
    </cs:fontRef>
    <cs:defRPr sz="1800" b="1"/>
  </cs:title>
  <cs:trendline>
    <cs:lnRef idx="0"/>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dk1">
        <a:lumMod val="75000"/>
        <a:lumOff val="25000"/>
      </a:schemeClr>
    </cs:fontRef>
    <cs:defRPr sz="9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defRPr sz="9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284044-2EBC-FB4D-9581-71D9643FA097}" type="datetimeFigureOut">
              <a:rPr lang="en-US" smtClean="0"/>
              <a:t>1/14/2021</a:t>
            </a:fld>
            <a:endParaRPr lang="en-US"/>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BEEC1C-6E0C-0C48-AECA-A4D64E2AF82C}" type="slidenum">
              <a:rPr lang="en-US" smtClean="0"/>
              <a:t>‹#›</a:t>
            </a:fld>
            <a:endParaRPr lang="en-US"/>
          </a:p>
        </p:txBody>
      </p:sp>
    </p:spTree>
    <p:extLst>
      <p:ext uri="{BB962C8B-B14F-4D97-AF65-F5344CB8AC3E}">
        <p14:creationId xmlns:p14="http://schemas.microsoft.com/office/powerpoint/2010/main" val="1293593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Highlights several progressive potential defects and charts it along the supply chain (Methods -&gt; Materials &amp; Machines -&gt; Manpower)</a:t>
            </a:r>
          </a:p>
        </p:txBody>
      </p:sp>
      <p:sp>
        <p:nvSpPr>
          <p:cNvPr id="4" name="Slide Number Placeholder 3"/>
          <p:cNvSpPr>
            <a:spLocks noGrp="1"/>
          </p:cNvSpPr>
          <p:nvPr>
            <p:ph type="sldNum" sz="quarter" idx="5"/>
          </p:nvPr>
        </p:nvSpPr>
        <p:spPr/>
        <p:txBody>
          <a:bodyPr/>
          <a:lstStyle/>
          <a:p>
            <a:fld id="{E4BEEC1C-6E0C-0C48-AECA-A4D64E2AF82C}" type="slidenum">
              <a:rPr lang="en-US" smtClean="0"/>
              <a:t>1</a:t>
            </a:fld>
            <a:endParaRPr lang="en-US"/>
          </a:p>
        </p:txBody>
      </p:sp>
    </p:spTree>
    <p:extLst>
      <p:ext uri="{BB962C8B-B14F-4D97-AF65-F5344CB8AC3E}">
        <p14:creationId xmlns:p14="http://schemas.microsoft.com/office/powerpoint/2010/main" val="213579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Highlights several progressive potential defects and charts it along the supply chain (Methods -&gt; Materials &amp; Machines -&gt; Manpower)</a:t>
            </a:r>
          </a:p>
        </p:txBody>
      </p:sp>
      <p:sp>
        <p:nvSpPr>
          <p:cNvPr id="4" name="Slide Number Placeholder 3"/>
          <p:cNvSpPr>
            <a:spLocks noGrp="1"/>
          </p:cNvSpPr>
          <p:nvPr>
            <p:ph type="sldNum" sz="quarter" idx="5"/>
          </p:nvPr>
        </p:nvSpPr>
        <p:spPr/>
        <p:txBody>
          <a:bodyPr/>
          <a:lstStyle/>
          <a:p>
            <a:fld id="{E4BEEC1C-6E0C-0C48-AECA-A4D64E2AF82C}" type="slidenum">
              <a:rPr lang="en-US" smtClean="0"/>
              <a:t>2</a:t>
            </a:fld>
            <a:endParaRPr lang="en-US"/>
          </a:p>
        </p:txBody>
      </p:sp>
    </p:spTree>
    <p:extLst>
      <p:ext uri="{BB962C8B-B14F-4D97-AF65-F5344CB8AC3E}">
        <p14:creationId xmlns:p14="http://schemas.microsoft.com/office/powerpoint/2010/main" val="27905049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4BEEC1C-6E0C-0C48-AECA-A4D64E2AF82C}" type="slidenum">
              <a:rPr lang="en-US" smtClean="0"/>
              <a:t>3</a:t>
            </a:fld>
            <a:endParaRPr lang="en-US"/>
          </a:p>
        </p:txBody>
      </p:sp>
    </p:spTree>
    <p:extLst>
      <p:ext uri="{BB962C8B-B14F-4D97-AF65-F5344CB8AC3E}">
        <p14:creationId xmlns:p14="http://schemas.microsoft.com/office/powerpoint/2010/main" val="11605906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Note the peaks and troughs in conjunction with the pareto chart below allows for an accurate picture at when the defects tend to occur that lead to missed shipments *And notes the direct loss of shipment therefore payment and customer relationship.</a:t>
            </a:r>
            <a:endParaRPr lang="en-US"/>
          </a:p>
        </p:txBody>
      </p:sp>
      <p:sp>
        <p:nvSpPr>
          <p:cNvPr id="4" name="Slide Number Placeholder 3"/>
          <p:cNvSpPr>
            <a:spLocks noGrp="1"/>
          </p:cNvSpPr>
          <p:nvPr>
            <p:ph type="sldNum" sz="quarter" idx="5"/>
          </p:nvPr>
        </p:nvSpPr>
        <p:spPr/>
        <p:txBody>
          <a:bodyPr/>
          <a:lstStyle/>
          <a:p>
            <a:fld id="{E4BEEC1C-6E0C-0C48-AECA-A4D64E2AF82C}" type="slidenum">
              <a:rPr lang="en-US" smtClean="0"/>
              <a:t>4</a:t>
            </a:fld>
            <a:endParaRPr lang="en-US"/>
          </a:p>
        </p:txBody>
      </p:sp>
    </p:spTree>
    <p:extLst>
      <p:ext uri="{BB962C8B-B14F-4D97-AF65-F5344CB8AC3E}">
        <p14:creationId xmlns:p14="http://schemas.microsoft.com/office/powerpoint/2010/main" val="3448929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Note – Primarily surrounding the start and mid month period, reading as the highest points of defects listed. Highlights a potential area of interest surrounding forecasting. I.e. is the forecasting done too late for the start of each months orders, only catering for a small period of time before again running short.</a:t>
            </a:r>
            <a:endParaRPr lang="en-US"/>
          </a:p>
        </p:txBody>
      </p:sp>
      <p:sp>
        <p:nvSpPr>
          <p:cNvPr id="4" name="Slide Number Placeholder 3"/>
          <p:cNvSpPr>
            <a:spLocks noGrp="1"/>
          </p:cNvSpPr>
          <p:nvPr>
            <p:ph type="sldNum" sz="quarter" idx="5"/>
          </p:nvPr>
        </p:nvSpPr>
        <p:spPr/>
        <p:txBody>
          <a:bodyPr/>
          <a:lstStyle/>
          <a:p>
            <a:fld id="{E4BEEC1C-6E0C-0C48-AECA-A4D64E2AF82C}" type="slidenum">
              <a:rPr lang="en-US" smtClean="0"/>
              <a:t>5</a:t>
            </a:fld>
            <a:endParaRPr lang="en-US"/>
          </a:p>
        </p:txBody>
      </p:sp>
    </p:spTree>
    <p:extLst>
      <p:ext uri="{BB962C8B-B14F-4D97-AF65-F5344CB8AC3E}">
        <p14:creationId xmlns:p14="http://schemas.microsoft.com/office/powerpoint/2010/main" val="35948720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Pareto helps lead to the root of what product experiences this defect the most.</a:t>
            </a:r>
            <a:endParaRPr lang="en-US" dirty="0"/>
          </a:p>
        </p:txBody>
      </p:sp>
      <p:sp>
        <p:nvSpPr>
          <p:cNvPr id="4" name="Slide Number Placeholder 3"/>
          <p:cNvSpPr>
            <a:spLocks noGrp="1"/>
          </p:cNvSpPr>
          <p:nvPr>
            <p:ph type="sldNum" sz="quarter" idx="5"/>
          </p:nvPr>
        </p:nvSpPr>
        <p:spPr/>
        <p:txBody>
          <a:bodyPr/>
          <a:lstStyle/>
          <a:p>
            <a:fld id="{E4BEEC1C-6E0C-0C48-AECA-A4D64E2AF82C}" type="slidenum">
              <a:rPr lang="en-US" smtClean="0"/>
              <a:t>6</a:t>
            </a:fld>
            <a:endParaRPr lang="en-US"/>
          </a:p>
        </p:txBody>
      </p:sp>
    </p:spTree>
    <p:extLst>
      <p:ext uri="{BB962C8B-B14F-4D97-AF65-F5344CB8AC3E}">
        <p14:creationId xmlns:p14="http://schemas.microsoft.com/office/powerpoint/2010/main" val="1374790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This Pareto helps lead to the root of what product experiences this defect the most</a:t>
            </a:r>
          </a:p>
        </p:txBody>
      </p:sp>
      <p:sp>
        <p:nvSpPr>
          <p:cNvPr id="4" name="Slide Number Placeholder 3"/>
          <p:cNvSpPr>
            <a:spLocks noGrp="1"/>
          </p:cNvSpPr>
          <p:nvPr>
            <p:ph type="sldNum" sz="quarter" idx="5"/>
          </p:nvPr>
        </p:nvSpPr>
        <p:spPr/>
        <p:txBody>
          <a:bodyPr/>
          <a:lstStyle/>
          <a:p>
            <a:fld id="{E4BEEC1C-6E0C-0C48-AECA-A4D64E2AF82C}" type="slidenum">
              <a:rPr lang="en-US" smtClean="0"/>
              <a:t>7</a:t>
            </a:fld>
            <a:endParaRPr lang="en-US"/>
          </a:p>
        </p:txBody>
      </p:sp>
    </p:spTree>
    <p:extLst>
      <p:ext uri="{BB962C8B-B14F-4D97-AF65-F5344CB8AC3E}">
        <p14:creationId xmlns:p14="http://schemas.microsoft.com/office/powerpoint/2010/main" val="3183655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ACE798C8-408C-A241-B244-3A094FA8AC49}"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2419622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CE798C8-408C-A241-B244-3A094FA8AC49}"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1570714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ACE798C8-408C-A241-B244-3A094FA8AC49}"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1737814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ACE798C8-408C-A241-B244-3A094FA8AC49}" type="datetimeFigureOut">
              <a:rPr lang="en-US" smtClean="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3461911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ACE798C8-408C-A241-B244-3A094FA8AC49}" type="datetimeFigureOut">
              <a:rPr lang="en-US" smtClean="0"/>
              <a:t>1/14/2021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777132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ACE798C8-408C-A241-B244-3A094FA8AC49}" type="datetimeFigureOut">
              <a:rPr lang="en-US" smtClean="0"/>
              <a:t>1/14/2021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548105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CE798C8-408C-A241-B244-3A094FA8AC49}" type="datetimeFigureOut">
              <a:rPr lang="en-US" smtClean="0"/>
              <a:t>1/14/2021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2025251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CE798C8-408C-A241-B244-3A094FA8AC49}" type="datetimeFigureOut">
              <a:rPr lang="en-US" smtClean="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4262960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ACE798C8-408C-A241-B244-3A094FA8AC49}" type="datetimeFigureOut">
              <a:rPr lang="en-US" smtClean="0"/>
              <a:t>1/14/2021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4055237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CE798C8-408C-A241-B244-3A094FA8AC49}"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2352260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ACE798C8-408C-A241-B244-3A094FA8AC49}" type="datetimeFigureOut">
              <a:rPr lang="en-US" smtClean="0"/>
              <a:t>1/14/2021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3483814-CD9E-A04A-9654-76AE8DFBD031}" type="slidenum">
              <a:rPr lang="en-US" smtClean="0"/>
              <a:t>‹#›</a:t>
            </a:fld>
            <a:endParaRPr lang="en-US"/>
          </a:p>
        </p:txBody>
      </p:sp>
    </p:spTree>
    <p:extLst>
      <p:ext uri="{BB962C8B-B14F-4D97-AF65-F5344CB8AC3E}">
        <p14:creationId xmlns:p14="http://schemas.microsoft.com/office/powerpoint/2010/main" val="3933558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CE798C8-408C-A241-B244-3A094FA8AC49}" type="datetimeFigureOut">
              <a:rPr lang="en-US" smtClean="0"/>
              <a:t>1/14/2021</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483814-CD9E-A04A-9654-76AE8DFBD031}" type="slidenum">
              <a:rPr lang="en-US" smtClean="0"/>
              <a:t>‹#›</a:t>
            </a:fld>
            <a:endParaRPr lang="en-US"/>
          </a:p>
        </p:txBody>
      </p:sp>
    </p:spTree>
    <p:extLst>
      <p:ext uri="{BB962C8B-B14F-4D97-AF65-F5344CB8AC3E}">
        <p14:creationId xmlns:p14="http://schemas.microsoft.com/office/powerpoint/2010/main" val="41157242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sv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jpeg"/><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svg"/></Relationships>
</file>

<file path=ppt/slides/_rels/slide3.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4.png"/><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svg"/></Relationships>
</file>

<file path=ppt/slides/_rels/slide4.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5.png"/><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svg"/></Relationships>
</file>

<file path=ppt/slides/_rels/slide5.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5.xml"/><Relationship Id="rId16" Type="http://schemas.openxmlformats.org/officeDocument/2006/relationships/image" Target="../media/image16.png"/><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microsoft.com/office/2014/relationships/chartEx" Target="../charts/chartEx1.xml"/><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svg"/></Relationships>
</file>

<file path=ppt/slides/_rels/slide6.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6.xml"/><Relationship Id="rId16"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microsoft.com/office/2014/relationships/chartEx" Target="../charts/chartEx2.xml"/><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svg"/></Relationships>
</file>

<file path=ppt/slides/_rels/slide7.xml.rels><?xml version="1.0" encoding="UTF-8" standalone="yes"?>
<Relationships xmlns="http://schemas.openxmlformats.org/package/2006/relationships"><Relationship Id="rId8" Type="http://schemas.openxmlformats.org/officeDocument/2006/relationships/image" Target="../media/image6.sv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svg"/><Relationship Id="rId2" Type="http://schemas.openxmlformats.org/officeDocument/2006/relationships/notesSlide" Target="../notesSlides/notesSlide7.xml"/><Relationship Id="rId16"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svg"/><Relationship Id="rId11" Type="http://schemas.openxmlformats.org/officeDocument/2006/relationships/image" Target="../media/image9.png"/><Relationship Id="rId5" Type="http://schemas.openxmlformats.org/officeDocument/2006/relationships/image" Target="../media/image3.png"/><Relationship Id="rId15" Type="http://schemas.microsoft.com/office/2014/relationships/chartEx" Target="../charts/chartEx3.xml"/><Relationship Id="rId10" Type="http://schemas.openxmlformats.org/officeDocument/2006/relationships/image" Target="../media/image8.svg"/><Relationship Id="rId4" Type="http://schemas.openxmlformats.org/officeDocument/2006/relationships/image" Target="../media/image2.jpeg"/><Relationship Id="rId9" Type="http://schemas.openxmlformats.org/officeDocument/2006/relationships/image" Target="../media/image7.png"/><Relationship Id="rId1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1418" y="410045"/>
            <a:ext cx="383725" cy="383725"/>
          </a:xfrm>
          <a:prstGeom prst="rect">
            <a:avLst/>
          </a:prstGeom>
        </p:spPr>
      </p:pic>
      <p:sp>
        <p:nvSpPr>
          <p:cNvPr id="24" name="TextBox 23">
            <a:extLst>
              <a:ext uri="{FF2B5EF4-FFF2-40B4-BE49-F238E27FC236}">
                <a16:creationId xmlns:a16="http://schemas.microsoft.com/office/drawing/2014/main" id="{C47D8D67-425D-E84C-8ED2-1185AFCCF256}"/>
              </a:ext>
            </a:extLst>
          </p:cNvPr>
          <p:cNvSpPr txBox="1"/>
          <p:nvPr/>
        </p:nvSpPr>
        <p:spPr>
          <a:xfrm>
            <a:off x="2801963" y="446597"/>
            <a:ext cx="2567024" cy="246221"/>
          </a:xfrm>
          <a:prstGeom prst="rect">
            <a:avLst/>
          </a:prstGeom>
          <a:noFill/>
        </p:spPr>
        <p:txBody>
          <a:bodyPr wrap="square" rtlCol="0">
            <a:spAutoFit/>
          </a:bodyPr>
          <a:lstStyle/>
          <a:p>
            <a:r>
              <a:rPr lang="en-US" sz="1000" b="1">
                <a:solidFill>
                  <a:srgbClr val="1C2454"/>
                </a:solidFill>
              </a:rPr>
              <a:t>Energizer</a:t>
            </a:r>
          </a:p>
        </p:txBody>
      </p:sp>
      <p:sp>
        <p:nvSpPr>
          <p:cNvPr id="26" name="TextBox 25">
            <a:extLst>
              <a:ext uri="{FF2B5EF4-FFF2-40B4-BE49-F238E27FC236}">
                <a16:creationId xmlns:a16="http://schemas.microsoft.com/office/drawing/2014/main" id="{9ABAD3FF-188B-B745-AA15-ECB754B730BA}"/>
              </a:ext>
            </a:extLst>
          </p:cNvPr>
          <p:cNvSpPr txBox="1"/>
          <p:nvPr/>
        </p:nvSpPr>
        <p:spPr>
          <a:xfrm>
            <a:off x="3918263" y="328309"/>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graphicFrame>
        <p:nvGraphicFramePr>
          <p:cNvPr id="10" name="Table 9">
            <a:extLst>
              <a:ext uri="{FF2B5EF4-FFF2-40B4-BE49-F238E27FC236}">
                <a16:creationId xmlns:a16="http://schemas.microsoft.com/office/drawing/2014/main" id="{7907564E-D112-4697-B678-AB2A2639AF72}"/>
              </a:ext>
            </a:extLst>
          </p:cNvPr>
          <p:cNvGraphicFramePr>
            <a:graphicFrameLocks noGrp="1"/>
          </p:cNvGraphicFramePr>
          <p:nvPr>
            <p:extLst>
              <p:ext uri="{D42A27DB-BD31-4B8C-83A1-F6EECF244321}">
                <p14:modId xmlns:p14="http://schemas.microsoft.com/office/powerpoint/2010/main" val="247668417"/>
              </p:ext>
            </p:extLst>
          </p:nvPr>
        </p:nvGraphicFramePr>
        <p:xfrm>
          <a:off x="237544" y="1018249"/>
          <a:ext cx="9488909" cy="5742084"/>
        </p:xfrm>
        <a:graphic>
          <a:graphicData uri="http://schemas.openxmlformats.org/drawingml/2006/table">
            <a:tbl>
              <a:tblPr/>
              <a:tblGrid>
                <a:gridCol w="609101">
                  <a:extLst>
                    <a:ext uri="{9D8B030D-6E8A-4147-A177-3AD203B41FA5}">
                      <a16:colId xmlns:a16="http://schemas.microsoft.com/office/drawing/2014/main" val="2604240939"/>
                    </a:ext>
                  </a:extLst>
                </a:gridCol>
                <a:gridCol w="1331318">
                  <a:extLst>
                    <a:ext uri="{9D8B030D-6E8A-4147-A177-3AD203B41FA5}">
                      <a16:colId xmlns:a16="http://schemas.microsoft.com/office/drawing/2014/main" val="1696308150"/>
                    </a:ext>
                  </a:extLst>
                </a:gridCol>
                <a:gridCol w="469878">
                  <a:extLst>
                    <a:ext uri="{9D8B030D-6E8A-4147-A177-3AD203B41FA5}">
                      <a16:colId xmlns:a16="http://schemas.microsoft.com/office/drawing/2014/main" val="2113709746"/>
                    </a:ext>
                  </a:extLst>
                </a:gridCol>
                <a:gridCol w="609101">
                  <a:extLst>
                    <a:ext uri="{9D8B030D-6E8A-4147-A177-3AD203B41FA5}">
                      <a16:colId xmlns:a16="http://schemas.microsoft.com/office/drawing/2014/main" val="814516247"/>
                    </a:ext>
                  </a:extLst>
                </a:gridCol>
                <a:gridCol w="278445">
                  <a:extLst>
                    <a:ext uri="{9D8B030D-6E8A-4147-A177-3AD203B41FA5}">
                      <a16:colId xmlns:a16="http://schemas.microsoft.com/office/drawing/2014/main" val="1597505647"/>
                    </a:ext>
                  </a:extLst>
                </a:gridCol>
                <a:gridCol w="1766390">
                  <a:extLst>
                    <a:ext uri="{9D8B030D-6E8A-4147-A177-3AD203B41FA5}">
                      <a16:colId xmlns:a16="http://schemas.microsoft.com/office/drawing/2014/main" val="280420009"/>
                    </a:ext>
                  </a:extLst>
                </a:gridCol>
                <a:gridCol w="300201">
                  <a:extLst>
                    <a:ext uri="{9D8B030D-6E8A-4147-A177-3AD203B41FA5}">
                      <a16:colId xmlns:a16="http://schemas.microsoft.com/office/drawing/2014/main" val="3637088122"/>
                    </a:ext>
                  </a:extLst>
                </a:gridCol>
                <a:gridCol w="352407">
                  <a:extLst>
                    <a:ext uri="{9D8B030D-6E8A-4147-A177-3AD203B41FA5}">
                      <a16:colId xmlns:a16="http://schemas.microsoft.com/office/drawing/2014/main" val="4261357662"/>
                    </a:ext>
                  </a:extLst>
                </a:gridCol>
                <a:gridCol w="317601">
                  <a:extLst>
                    <a:ext uri="{9D8B030D-6E8A-4147-A177-3AD203B41FA5}">
                      <a16:colId xmlns:a16="http://schemas.microsoft.com/office/drawing/2014/main" val="3793285141"/>
                    </a:ext>
                  </a:extLst>
                </a:gridCol>
                <a:gridCol w="1131185">
                  <a:extLst>
                    <a:ext uri="{9D8B030D-6E8A-4147-A177-3AD203B41FA5}">
                      <a16:colId xmlns:a16="http://schemas.microsoft.com/office/drawing/2014/main" val="1889615940"/>
                    </a:ext>
                  </a:extLst>
                </a:gridCol>
                <a:gridCol w="1087678">
                  <a:extLst>
                    <a:ext uri="{9D8B030D-6E8A-4147-A177-3AD203B41FA5}">
                      <a16:colId xmlns:a16="http://schemas.microsoft.com/office/drawing/2014/main" val="2788858353"/>
                    </a:ext>
                  </a:extLst>
                </a:gridCol>
                <a:gridCol w="817935">
                  <a:extLst>
                    <a:ext uri="{9D8B030D-6E8A-4147-A177-3AD203B41FA5}">
                      <a16:colId xmlns:a16="http://schemas.microsoft.com/office/drawing/2014/main" val="1501839051"/>
                    </a:ext>
                  </a:extLst>
                </a:gridCol>
                <a:gridCol w="417669">
                  <a:extLst>
                    <a:ext uri="{9D8B030D-6E8A-4147-A177-3AD203B41FA5}">
                      <a16:colId xmlns:a16="http://schemas.microsoft.com/office/drawing/2014/main" val="4290947230"/>
                    </a:ext>
                  </a:extLst>
                </a:gridCol>
              </a:tblGrid>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5">
                  <a:txBody>
                    <a:bodyPr/>
                    <a:lstStyle/>
                    <a:p>
                      <a:pPr algn="ctr" fontAlgn="ctr"/>
                      <a:r>
                        <a:rPr lang="en-GB" sz="500" b="1" i="0" u="none" strike="noStrike">
                          <a:solidFill>
                            <a:srgbClr val="000000"/>
                          </a:solidFill>
                          <a:effectLst/>
                          <a:latin typeface="Calibri" panose="020F0502020204030204" pitchFamily="34" charset="0"/>
                        </a:rPr>
                        <a:t>Project Charter</a:t>
                      </a:r>
                    </a:p>
                  </a:txBody>
                  <a:tcPr marL="1619" marR="1619" marT="1619" marB="11657" anchor="ctr">
                    <a:lnL>
                      <a:noFill/>
                    </a:lnL>
                    <a:lnR>
                      <a:noFill/>
                    </a:lnR>
                    <a:lnT>
                      <a:noFill/>
                    </a:lnT>
                    <a:lnB>
                      <a:noFill/>
                    </a:lnB>
                    <a:solidFill>
                      <a:srgbClr val="B4C6E7"/>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3776798900"/>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9700685"/>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1692113832"/>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gridSpan="5">
                  <a:txBody>
                    <a:bodyPr/>
                    <a:lstStyle/>
                    <a:p>
                      <a:pPr algn="ctr" fontAlgn="ctr"/>
                      <a:r>
                        <a:rPr lang="en-GB" sz="500" b="1" i="0" u="none" strike="noStrike">
                          <a:solidFill>
                            <a:srgbClr val="000000"/>
                          </a:solidFill>
                          <a:effectLst/>
                          <a:latin typeface="Calibri" panose="020F0502020204030204" pitchFamily="34" charset="0"/>
                        </a:rPr>
                        <a:t>Problem Statement and area of Opportunity</a:t>
                      </a:r>
                    </a:p>
                  </a:txBody>
                  <a:tcPr marL="1619" marR="1619" marT="1619" marB="11657" anchor="ctr">
                    <a:lnL>
                      <a:noFill/>
                    </a:lnL>
                    <a:lnR>
                      <a:noFill/>
                    </a:lnR>
                    <a:lnT>
                      <a:noFill/>
                    </a:lnT>
                    <a:lnB>
                      <a:noFill/>
                    </a:lnB>
                    <a:solidFill>
                      <a:srgbClr val="B4C6E7"/>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699513339"/>
                  </a:ext>
                </a:extLst>
              </a:tr>
              <a:tr h="528646">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gridSpan="5">
                  <a:txBody>
                    <a:bodyPr/>
                    <a:lstStyle/>
                    <a:p>
                      <a:pPr algn="ctr" fontAlgn="ctr"/>
                      <a:r>
                        <a:rPr lang="en-GB" sz="500" b="1" i="0" u="none" strike="noStrike">
                          <a:solidFill>
                            <a:srgbClr val="000000"/>
                          </a:solidFill>
                          <a:effectLst/>
                          <a:latin typeface="Calibri" panose="020F0502020204030204" pitchFamily="34" charset="0"/>
                        </a:rPr>
                        <a:t>Currently, the business continuously runs short of self adhesive labels for certain products.</a:t>
                      </a:r>
                      <a:br>
                        <a:rPr lang="en-GB" sz="500" b="1" i="0" u="none" strike="noStrike">
                          <a:solidFill>
                            <a:srgbClr val="000000"/>
                          </a:solidFill>
                          <a:effectLst/>
                          <a:latin typeface="Calibri" panose="020F0502020204030204" pitchFamily="34" charset="0"/>
                        </a:rPr>
                      </a:br>
                      <a:r>
                        <a:rPr lang="en-GB" sz="500" b="1" i="0" u="none" strike="noStrike">
                          <a:solidFill>
                            <a:srgbClr val="000000"/>
                          </a:solidFill>
                          <a:effectLst/>
                          <a:latin typeface="Calibri" panose="020F0502020204030204" pitchFamily="34" charset="0"/>
                        </a:rPr>
                        <a:t>We currently purchase labels on an ad-hoc basis as and when required for the manufacturing plan</a:t>
                      </a:r>
                    </a:p>
                  </a:txBody>
                  <a:tcPr marL="1619" marR="1619" marT="1619" marB="11657" anchor="ctr">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97038858"/>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2478914775"/>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5">
                  <a:txBody>
                    <a:bodyPr/>
                    <a:lstStyle/>
                    <a:p>
                      <a:pPr algn="ctr" fontAlgn="ctr"/>
                      <a:r>
                        <a:rPr lang="en-GB" sz="500" b="1" i="0" u="none" strike="noStrike" dirty="0">
                          <a:solidFill>
                            <a:srgbClr val="000000"/>
                          </a:solidFill>
                          <a:effectLst/>
                          <a:latin typeface="Calibri" panose="020F0502020204030204" pitchFamily="34" charset="0"/>
                        </a:rPr>
                        <a:t>Business need and justification</a:t>
                      </a:r>
                    </a:p>
                  </a:txBody>
                  <a:tcPr marL="1619" marR="1619" marT="1619" marB="11657" anchor="ctr">
                    <a:lnL>
                      <a:noFill/>
                    </a:lnL>
                    <a:lnR>
                      <a:noFill/>
                    </a:lnR>
                    <a:lnT>
                      <a:noFill/>
                    </a:lnT>
                    <a:lnB>
                      <a:noFill/>
                    </a:lnB>
                    <a:solidFill>
                      <a:srgbClr val="B4C6E7"/>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extLst>
                  <a:ext uri="{0D108BD9-81ED-4DB2-BD59-A6C34878D82A}">
                    <a16:rowId xmlns:a16="http://schemas.microsoft.com/office/drawing/2014/main" val="3355668080"/>
                  </a:ext>
                </a:extLst>
              </a:tr>
              <a:tr h="481030">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5">
                  <a:txBody>
                    <a:bodyPr/>
                    <a:lstStyle/>
                    <a:p>
                      <a:pPr algn="l" fontAlgn="ctr"/>
                      <a:r>
                        <a:rPr lang="en-GB" sz="500" b="1" i="0" u="none" strike="noStrike" dirty="0">
                          <a:solidFill>
                            <a:srgbClr val="000000"/>
                          </a:solidFill>
                          <a:effectLst/>
                          <a:latin typeface="Calibri" panose="020F0502020204030204" pitchFamily="34" charset="0"/>
                        </a:rPr>
                        <a:t>The business needs to ensure that labels are available for the complete run and are on site prior to the run starting. Having inventory available for adapting to order priority changes.</a:t>
                      </a:r>
                    </a:p>
                  </a:txBody>
                  <a:tcPr marL="1619" marR="1619" marT="1619" marB="11657" anchor="ctr">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extLst>
                  <a:ext uri="{0D108BD9-81ED-4DB2-BD59-A6C34878D82A}">
                    <a16:rowId xmlns:a16="http://schemas.microsoft.com/office/drawing/2014/main" val="3651543499"/>
                  </a:ext>
                </a:extLst>
              </a:tr>
              <a:tr h="194971">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3">
                  <a:txBody>
                    <a:bodyPr/>
                    <a:lstStyle/>
                    <a:p>
                      <a:pPr algn="ctr" fontAlgn="ctr"/>
                      <a:r>
                        <a:rPr lang="en-GB" sz="500" b="1" i="0" u="none" strike="noStrike" dirty="0">
                          <a:solidFill>
                            <a:srgbClr val="000000"/>
                          </a:solidFill>
                          <a:effectLst/>
                          <a:latin typeface="Calibri" panose="020F0502020204030204" pitchFamily="34" charset="0"/>
                        </a:rPr>
                        <a:t>Risks and Issues</a:t>
                      </a:r>
                    </a:p>
                  </a:txBody>
                  <a:tcPr marL="1619" marR="1619" marT="1619" marB="11657" anchor="ctr">
                    <a:lnL>
                      <a:noFill/>
                    </a:lnL>
                    <a:lnR>
                      <a:noFill/>
                    </a:lnR>
                    <a:lnT>
                      <a:noFill/>
                    </a:lnT>
                    <a:lnB>
                      <a:noFill/>
                    </a:lnB>
                    <a:solidFill>
                      <a:srgbClr val="B4C6E7"/>
                    </a:solidFill>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3">
                  <a:txBody>
                    <a:bodyPr/>
                    <a:lstStyle/>
                    <a:p>
                      <a:pPr algn="ctr" fontAlgn="ctr"/>
                      <a:r>
                        <a:rPr lang="en-GB" sz="500" b="1" i="0" u="none" strike="noStrike">
                          <a:solidFill>
                            <a:srgbClr val="000000"/>
                          </a:solidFill>
                          <a:effectLst/>
                          <a:latin typeface="Calibri" panose="020F0502020204030204" pitchFamily="34" charset="0"/>
                        </a:rPr>
                        <a:t>Assumptions and dependencies</a:t>
                      </a:r>
                    </a:p>
                  </a:txBody>
                  <a:tcPr marL="1619" marR="1619" marT="1619" marB="11657" anchor="ctr">
                    <a:lnL>
                      <a:noFill/>
                    </a:lnL>
                    <a:lnR>
                      <a:noFill/>
                    </a:lnR>
                    <a:lnT>
                      <a:noFill/>
                    </a:lnT>
                    <a:lnB>
                      <a:noFill/>
                    </a:lnB>
                    <a:solidFill>
                      <a:srgbClr val="B4C6E7"/>
                    </a:solidFill>
                  </a:tcPr>
                </a:tc>
                <a:tc hMerge="1">
                  <a:txBody>
                    <a:bodyPr/>
                    <a:lstStyle/>
                    <a:p>
                      <a:endParaRPr lang="en-GB"/>
                    </a:p>
                  </a:txBody>
                  <a:tcPr/>
                </a:tc>
                <a:tc hMerge="1">
                  <a:txBody>
                    <a:bodyPr/>
                    <a:lstStyle/>
                    <a:p>
                      <a:endParaRPr lang="en-GB"/>
                    </a:p>
                  </a:txBody>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extLst>
                  <a:ext uri="{0D108BD9-81ED-4DB2-BD59-A6C34878D82A}">
                    <a16:rowId xmlns:a16="http://schemas.microsoft.com/office/drawing/2014/main" val="3346782542"/>
                  </a:ext>
                </a:extLst>
              </a:tr>
              <a:tr h="1109848">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3">
                  <a:txBody>
                    <a:bodyPr/>
                    <a:lstStyle/>
                    <a:p>
                      <a:pPr algn="l" fontAlgn="ctr"/>
                      <a:r>
                        <a:rPr lang="en-GB" sz="500" b="1" i="0" u="none" strike="noStrike" dirty="0">
                          <a:solidFill>
                            <a:srgbClr val="000000"/>
                          </a:solidFill>
                          <a:effectLst/>
                          <a:latin typeface="Calibri" panose="020F0502020204030204" pitchFamily="34" charset="0"/>
                        </a:rPr>
                        <a:t>Failure to produce enough product to satisfy customer demand.</a:t>
                      </a:r>
                      <a:br>
                        <a:rPr lang="en-GB" sz="500" b="1" i="0" u="none" strike="noStrike" dirty="0">
                          <a:solidFill>
                            <a:srgbClr val="000000"/>
                          </a:solidFill>
                          <a:effectLst/>
                          <a:latin typeface="Calibri" panose="020F0502020204030204" pitchFamily="34" charset="0"/>
                        </a:rPr>
                      </a:br>
                      <a:r>
                        <a:rPr lang="en-GB" sz="500" b="1" i="0" u="none" strike="noStrike" dirty="0">
                          <a:solidFill>
                            <a:srgbClr val="000000"/>
                          </a:solidFill>
                          <a:effectLst/>
                          <a:latin typeface="Calibri" panose="020F0502020204030204" pitchFamily="34" charset="0"/>
                        </a:rPr>
                        <a:t>Delays to production, not using up all surplus inventory made in preparation for the manufacture, causing choke point. </a:t>
                      </a:r>
                      <a:br>
                        <a:rPr lang="en-GB" sz="500" b="1" i="0" u="none" strike="noStrike" dirty="0">
                          <a:solidFill>
                            <a:srgbClr val="000000"/>
                          </a:solidFill>
                          <a:effectLst/>
                          <a:latin typeface="Calibri" panose="020F0502020204030204" pitchFamily="34" charset="0"/>
                        </a:rPr>
                      </a:br>
                      <a:r>
                        <a:rPr lang="en-GB" sz="500" b="1" i="0" u="none" strike="noStrike" dirty="0">
                          <a:solidFill>
                            <a:srgbClr val="000000"/>
                          </a:solidFill>
                          <a:effectLst/>
                          <a:latin typeface="Calibri" panose="020F0502020204030204" pitchFamily="34" charset="0"/>
                        </a:rPr>
                        <a:t>Inaccurate stock recording practices showing more labels on the system than are actually available (data depends on base information being accurate i.e. GIGO)</a:t>
                      </a:r>
                    </a:p>
                  </a:txBody>
                  <a:tcPr marL="1619" marR="1619" marT="1619" marB="11657" anchor="ctr">
                    <a:lnL>
                      <a:noFill/>
                    </a:lnL>
                    <a:lnR>
                      <a:noFill/>
                    </a:lnR>
                    <a:lnT>
                      <a:noFill/>
                    </a:lnT>
                    <a:lnB>
                      <a:noFill/>
                    </a:lnB>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3">
                  <a:txBody>
                    <a:bodyPr/>
                    <a:lstStyle/>
                    <a:p>
                      <a:pPr algn="l" fontAlgn="ctr"/>
                      <a:r>
                        <a:rPr lang="en-GB" sz="500" b="1" i="0" u="none" strike="noStrike">
                          <a:solidFill>
                            <a:srgbClr val="000000"/>
                          </a:solidFill>
                          <a:effectLst/>
                          <a:latin typeface="Calibri" panose="020F0502020204030204" pitchFamily="34" charset="0"/>
                        </a:rPr>
                        <a:t>Requires procurement to agree a new way of working with the label supplier.</a:t>
                      </a:r>
                      <a:br>
                        <a:rPr lang="en-GB" sz="500" b="1" i="0" u="none" strike="noStrike">
                          <a:solidFill>
                            <a:srgbClr val="000000"/>
                          </a:solidFill>
                          <a:effectLst/>
                          <a:latin typeface="Calibri" panose="020F0502020204030204" pitchFamily="34" charset="0"/>
                        </a:rPr>
                      </a:br>
                      <a:r>
                        <a:rPr lang="en-GB" sz="500" b="1" i="0" u="none" strike="noStrike">
                          <a:solidFill>
                            <a:srgbClr val="000000"/>
                          </a:solidFill>
                          <a:effectLst/>
                          <a:latin typeface="Calibri" panose="020F0502020204030204" pitchFamily="34" charset="0"/>
                        </a:rPr>
                        <a:t>Assume that we can change to a new way of working with the supplier.</a:t>
                      </a:r>
                    </a:p>
                  </a:txBody>
                  <a:tcPr marL="1619" marR="1619" marT="1619" marB="11657" anchor="ctr">
                    <a:lnL>
                      <a:noFill/>
                    </a:lnL>
                    <a:lnR>
                      <a:noFill/>
                    </a:lnR>
                    <a:lnT>
                      <a:noFill/>
                    </a:lnT>
                    <a:lnB>
                      <a:noFill/>
                    </a:lnB>
                  </a:tcPr>
                </a:tc>
                <a:tc hMerge="1">
                  <a:txBody>
                    <a:bodyPr/>
                    <a:lstStyle/>
                    <a:p>
                      <a:endParaRPr lang="en-GB"/>
                    </a:p>
                  </a:txBody>
                  <a:tcPr/>
                </a:tc>
                <a:tc hMerge="1">
                  <a:txBody>
                    <a:bodyPr/>
                    <a:lstStyle/>
                    <a:p>
                      <a:endParaRPr lang="en-GB"/>
                    </a:p>
                  </a:txBody>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extLst>
                  <a:ext uri="{0D108BD9-81ED-4DB2-BD59-A6C34878D82A}">
                    <a16:rowId xmlns:a16="http://schemas.microsoft.com/office/drawing/2014/main" val="2255699549"/>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9">
                  <a:txBody>
                    <a:bodyPr/>
                    <a:lstStyle/>
                    <a:p>
                      <a:pPr algn="ctr" fontAlgn="ctr"/>
                      <a:r>
                        <a:rPr lang="en-GB" sz="500" b="1" i="0" u="none" strike="noStrike">
                          <a:solidFill>
                            <a:srgbClr val="000000"/>
                          </a:solidFill>
                          <a:effectLst/>
                          <a:latin typeface="Calibri" panose="020F0502020204030204" pitchFamily="34" charset="0"/>
                        </a:rPr>
                        <a:t>Project Ownership / Approval</a:t>
                      </a:r>
                    </a:p>
                  </a:txBody>
                  <a:tcPr marL="1619" marR="1619" marT="1619" marB="11657" anchor="ctr">
                    <a:lnL>
                      <a:noFill/>
                    </a:lnL>
                    <a:lnR>
                      <a:noFill/>
                    </a:lnR>
                    <a:lnT>
                      <a:noFill/>
                    </a:lnT>
                    <a:lnB>
                      <a:noFill/>
                    </a:lnB>
                    <a:solidFill>
                      <a:srgbClr val="B4C6E7"/>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1653846001"/>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4">
                  <a:txBody>
                    <a:bodyPr/>
                    <a:lstStyle/>
                    <a:p>
                      <a:pPr algn="ctr" fontAlgn="ctr"/>
                      <a:r>
                        <a:rPr lang="en-GB" sz="500" b="1" i="1" u="none" strike="noStrike">
                          <a:solidFill>
                            <a:srgbClr val="000000"/>
                          </a:solidFill>
                          <a:effectLst/>
                          <a:latin typeface="Calibri" panose="020F0502020204030204" pitchFamily="34" charset="0"/>
                        </a:rPr>
                        <a:t>Project Champion : Mark Thomas</a:t>
                      </a:r>
                    </a:p>
                  </a:txBody>
                  <a:tcPr marL="1619" marR="1619" marT="1619" marB="11657" anchor="ctr">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gridSpan="5">
                  <a:txBody>
                    <a:bodyPr/>
                    <a:lstStyle/>
                    <a:p>
                      <a:pPr algn="ctr" fontAlgn="ctr"/>
                      <a:r>
                        <a:rPr lang="en-GB" sz="500" b="1" i="1" u="none" strike="noStrike">
                          <a:solidFill>
                            <a:srgbClr val="000000"/>
                          </a:solidFill>
                          <a:effectLst/>
                          <a:latin typeface="Calibri" panose="020F0502020204030204" pitchFamily="34" charset="0"/>
                        </a:rPr>
                        <a:t>Project managers : Thomas Chimes &amp; Jamie Lee</a:t>
                      </a:r>
                    </a:p>
                  </a:txBody>
                  <a:tcPr marL="1619" marR="1619" marT="1619" marB="11657" anchor="ctr">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1057110156"/>
                  </a:ext>
                </a:extLst>
              </a:tr>
              <a:tr h="113905">
                <a:tc>
                  <a:txBody>
                    <a:bodyPr/>
                    <a:lstStyle/>
                    <a:p>
                      <a:pPr algn="l" fontAlgn="b"/>
                      <a:endParaRPr lang="en-GB" sz="500" b="1" i="1"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l"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1"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4028571199"/>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213668648"/>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gridSpan="3">
                  <a:txBody>
                    <a:bodyPr/>
                    <a:lstStyle/>
                    <a:p>
                      <a:pPr algn="ctr" fontAlgn="ctr"/>
                      <a:r>
                        <a:rPr lang="en-GB" sz="500" b="1" i="0" u="none" strike="noStrike">
                          <a:solidFill>
                            <a:srgbClr val="000000"/>
                          </a:solidFill>
                          <a:effectLst/>
                          <a:latin typeface="Calibri" panose="020F0502020204030204" pitchFamily="34" charset="0"/>
                        </a:rPr>
                        <a:t>Financial Benefits</a:t>
                      </a:r>
                    </a:p>
                  </a:txBody>
                  <a:tcPr marL="1619" marR="1619" marT="1619" marB="11657" anchor="ctr">
                    <a:lnL>
                      <a:noFill/>
                    </a:lnL>
                    <a:lnR>
                      <a:noFill/>
                    </a:lnR>
                    <a:lnT>
                      <a:noFill/>
                    </a:lnT>
                    <a:lnB>
                      <a:noFill/>
                    </a:lnB>
                    <a:solidFill>
                      <a:srgbClr val="B4C6E7"/>
                    </a:solidFill>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3">
                  <a:txBody>
                    <a:bodyPr/>
                    <a:lstStyle/>
                    <a:p>
                      <a:pPr algn="ctr" fontAlgn="ctr"/>
                      <a:r>
                        <a:rPr lang="en-GB" sz="500" b="1" i="0" u="none" strike="noStrike">
                          <a:solidFill>
                            <a:srgbClr val="000000"/>
                          </a:solidFill>
                          <a:effectLst/>
                          <a:latin typeface="Calibri" panose="020F0502020204030204" pitchFamily="34" charset="0"/>
                        </a:rPr>
                        <a:t>Estimated Expenses / Investment</a:t>
                      </a:r>
                    </a:p>
                  </a:txBody>
                  <a:tcPr marL="1619" marR="1619" marT="1619" marB="11657" anchor="ctr">
                    <a:lnL>
                      <a:noFill/>
                    </a:lnL>
                    <a:lnR>
                      <a:noFill/>
                    </a:lnR>
                    <a:lnT>
                      <a:noFill/>
                    </a:lnT>
                    <a:lnB>
                      <a:noFill/>
                    </a:lnB>
                    <a:solidFill>
                      <a:srgbClr val="B4C6E7"/>
                    </a:solidFill>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gridSpan="3">
                  <a:txBody>
                    <a:bodyPr/>
                    <a:lstStyle/>
                    <a:p>
                      <a:pPr algn="ctr" fontAlgn="ctr"/>
                      <a:r>
                        <a:rPr lang="en-GB" sz="500" b="1" i="0" u="none" strike="noStrike">
                          <a:solidFill>
                            <a:srgbClr val="000000"/>
                          </a:solidFill>
                          <a:effectLst/>
                          <a:latin typeface="Calibri" panose="020F0502020204030204" pitchFamily="34" charset="0"/>
                        </a:rPr>
                        <a:t>Schedule</a:t>
                      </a:r>
                    </a:p>
                  </a:txBody>
                  <a:tcPr marL="1619" marR="1619" marT="1619" marB="11657" anchor="ctr">
                    <a:lnL>
                      <a:noFill/>
                    </a:lnL>
                    <a:lnR>
                      <a:noFill/>
                    </a:lnR>
                    <a:lnT>
                      <a:noFill/>
                    </a:lnT>
                    <a:lnB>
                      <a:noFill/>
                    </a:lnB>
                    <a:solidFill>
                      <a:srgbClr val="B4C6E7"/>
                    </a:solidFill>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3133111499"/>
                  </a:ext>
                </a:extLst>
              </a:tr>
              <a:tr h="194971">
                <a:tc>
                  <a:txBody>
                    <a:bodyPr/>
                    <a:lstStyle/>
                    <a:p>
                      <a:pPr algn="l" fontAlgn="b"/>
                      <a:endParaRPr lang="en-GB" sz="500" b="1" i="1"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1"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solidFill>
                      <a:srgbClr val="B4C6E7"/>
                    </a:solidFill>
                  </a:tcPr>
                </a:tc>
                <a:tc>
                  <a:txBody>
                    <a:bodyPr/>
                    <a:lstStyle/>
                    <a:p>
                      <a:pPr algn="ctr" fontAlgn="ctr"/>
                      <a:r>
                        <a:rPr lang="en-GB" sz="500" b="1" i="1" u="none" strike="noStrike">
                          <a:solidFill>
                            <a:srgbClr val="000000"/>
                          </a:solidFill>
                          <a:effectLst/>
                          <a:latin typeface="Calibri" panose="020F0502020204030204" pitchFamily="34" charset="0"/>
                        </a:rPr>
                        <a:t>Goal</a:t>
                      </a:r>
                    </a:p>
                  </a:txBody>
                  <a:tcPr marL="1619" marR="1619" marT="1619" marB="11657" anchor="ctr">
                    <a:lnL>
                      <a:noFill/>
                    </a:lnL>
                    <a:lnR>
                      <a:noFill/>
                    </a:lnR>
                    <a:lnT>
                      <a:noFill/>
                    </a:lnT>
                    <a:lnB>
                      <a:noFill/>
                    </a:lnB>
                    <a:solidFill>
                      <a:srgbClr val="B4C6E7"/>
                    </a:solidFill>
                  </a:tcPr>
                </a:tc>
                <a:tc>
                  <a:txBody>
                    <a:bodyPr/>
                    <a:lstStyle/>
                    <a:p>
                      <a:pPr algn="ctr" fontAlgn="ctr"/>
                      <a:r>
                        <a:rPr lang="en-GB" sz="500" b="1" i="1" u="none" strike="noStrike">
                          <a:solidFill>
                            <a:srgbClr val="000000"/>
                          </a:solidFill>
                          <a:effectLst/>
                          <a:latin typeface="Calibri" panose="020F0502020204030204" pitchFamily="34" charset="0"/>
                        </a:rPr>
                        <a:t>Actual</a:t>
                      </a:r>
                    </a:p>
                  </a:txBody>
                  <a:tcPr marL="1619" marR="1619" marT="1619" marB="11657" anchor="ctr">
                    <a:lnL>
                      <a:noFill/>
                    </a:lnL>
                    <a:lnR>
                      <a:noFill/>
                    </a:lnR>
                    <a:lnT>
                      <a:noFill/>
                    </a:lnT>
                    <a:lnB>
                      <a:noFill/>
                    </a:lnB>
                    <a:solidFill>
                      <a:srgbClr val="B4C6E7"/>
                    </a:solidFill>
                  </a:tcPr>
                </a:tc>
                <a:tc>
                  <a:txBody>
                    <a:bodyPr/>
                    <a:lstStyle/>
                    <a:p>
                      <a:pPr algn="ctr" fontAlgn="ctr"/>
                      <a:endParaRPr lang="en-GB" sz="500" b="1" i="1"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1"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solidFill>
                      <a:srgbClr val="B4C6E7"/>
                    </a:solidFill>
                  </a:tcPr>
                </a:tc>
                <a:tc>
                  <a:txBody>
                    <a:bodyPr/>
                    <a:lstStyle/>
                    <a:p>
                      <a:pPr algn="ctr" fontAlgn="ctr"/>
                      <a:r>
                        <a:rPr lang="en-GB" sz="500" b="1" i="1" u="none" strike="noStrike">
                          <a:solidFill>
                            <a:srgbClr val="000000"/>
                          </a:solidFill>
                          <a:effectLst/>
                          <a:latin typeface="Calibri" panose="020F0502020204030204" pitchFamily="34" charset="0"/>
                        </a:rPr>
                        <a:t>Goal</a:t>
                      </a:r>
                    </a:p>
                  </a:txBody>
                  <a:tcPr marL="1619" marR="1619" marT="1619" marB="11657" anchor="ctr">
                    <a:lnL>
                      <a:noFill/>
                    </a:lnL>
                    <a:lnR>
                      <a:noFill/>
                    </a:lnR>
                    <a:lnT>
                      <a:noFill/>
                    </a:lnT>
                    <a:lnB>
                      <a:noFill/>
                    </a:lnB>
                    <a:solidFill>
                      <a:srgbClr val="B4C6E7"/>
                    </a:solidFill>
                  </a:tcPr>
                </a:tc>
                <a:tc>
                  <a:txBody>
                    <a:bodyPr/>
                    <a:lstStyle/>
                    <a:p>
                      <a:pPr algn="ctr" fontAlgn="ctr"/>
                      <a:r>
                        <a:rPr lang="en-GB" sz="500" b="1" i="1" u="none" strike="noStrike">
                          <a:solidFill>
                            <a:srgbClr val="000000"/>
                          </a:solidFill>
                          <a:effectLst/>
                          <a:latin typeface="Calibri" panose="020F0502020204030204" pitchFamily="34" charset="0"/>
                        </a:rPr>
                        <a:t>Actual</a:t>
                      </a:r>
                    </a:p>
                  </a:txBody>
                  <a:tcPr marL="1619" marR="1619" marT="1619" marB="11657" anchor="ctr">
                    <a:lnL>
                      <a:noFill/>
                    </a:lnL>
                    <a:lnR>
                      <a:noFill/>
                    </a:lnR>
                    <a:lnT>
                      <a:noFill/>
                    </a:lnT>
                    <a:lnB>
                      <a:noFill/>
                    </a:lnB>
                    <a:solidFill>
                      <a:srgbClr val="B4C6E7"/>
                    </a:solidFill>
                  </a:tcPr>
                </a:tc>
                <a:tc>
                  <a:txBody>
                    <a:bodyPr/>
                    <a:lstStyle/>
                    <a:p>
                      <a:pPr algn="ctr" fontAlgn="ctr"/>
                      <a:endParaRPr lang="en-GB" sz="500" b="1" i="1"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1"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solidFill>
                      <a:srgbClr val="B4C6E7"/>
                    </a:solidFill>
                  </a:tcPr>
                </a:tc>
                <a:tc>
                  <a:txBody>
                    <a:bodyPr/>
                    <a:lstStyle/>
                    <a:p>
                      <a:pPr algn="ctr" fontAlgn="ctr"/>
                      <a:r>
                        <a:rPr lang="en-GB" sz="500" b="1" i="1" u="none" strike="noStrike">
                          <a:solidFill>
                            <a:srgbClr val="000000"/>
                          </a:solidFill>
                          <a:effectLst/>
                          <a:latin typeface="Calibri" panose="020F0502020204030204" pitchFamily="34" charset="0"/>
                        </a:rPr>
                        <a:t>Goal</a:t>
                      </a:r>
                    </a:p>
                  </a:txBody>
                  <a:tcPr marL="1619" marR="1619" marT="1619" marB="11657" anchor="ctr">
                    <a:lnL>
                      <a:noFill/>
                    </a:lnL>
                    <a:lnR>
                      <a:noFill/>
                    </a:lnR>
                    <a:lnT>
                      <a:noFill/>
                    </a:lnT>
                    <a:lnB>
                      <a:noFill/>
                    </a:lnB>
                    <a:solidFill>
                      <a:srgbClr val="B4C6E7"/>
                    </a:solidFill>
                  </a:tcPr>
                </a:tc>
                <a:tc>
                  <a:txBody>
                    <a:bodyPr/>
                    <a:lstStyle/>
                    <a:p>
                      <a:pPr algn="ctr" fontAlgn="ctr"/>
                      <a:r>
                        <a:rPr lang="en-GB" sz="500" b="1" i="1" u="none" strike="noStrike">
                          <a:solidFill>
                            <a:srgbClr val="000000"/>
                          </a:solidFill>
                          <a:effectLst/>
                          <a:latin typeface="Calibri" panose="020F0502020204030204" pitchFamily="34" charset="0"/>
                        </a:rPr>
                        <a:t>Actual</a:t>
                      </a:r>
                    </a:p>
                  </a:txBody>
                  <a:tcPr marL="1619" marR="1619" marT="1619" marB="11657" anchor="ctr">
                    <a:lnL>
                      <a:noFill/>
                    </a:lnL>
                    <a:lnR>
                      <a:noFill/>
                    </a:lnR>
                    <a:lnT>
                      <a:noFill/>
                    </a:lnT>
                    <a:lnB>
                      <a:noFill/>
                    </a:lnB>
                    <a:solidFill>
                      <a:srgbClr val="B4C6E7"/>
                    </a:solidFill>
                  </a:tcPr>
                </a:tc>
                <a:tc>
                  <a:txBody>
                    <a:bodyPr/>
                    <a:lstStyle/>
                    <a:p>
                      <a:pPr algn="ctr" fontAlgn="ctr"/>
                      <a:endParaRPr lang="en-GB" sz="500" b="1" i="1"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3963871080"/>
                  </a:ext>
                </a:extLst>
              </a:tr>
              <a:tr h="531737">
                <a:tc>
                  <a:txBody>
                    <a:bodyPr/>
                    <a:lstStyle/>
                    <a:p>
                      <a:pPr algn="ctr" fontAlgn="ctr"/>
                      <a:r>
                        <a:rPr lang="en-GB" sz="500" b="1" i="0" u="none" strike="noStrike">
                          <a:solidFill>
                            <a:srgbClr val="000000"/>
                          </a:solidFill>
                          <a:effectLst/>
                          <a:latin typeface="Calibri" panose="020F0502020204030204" pitchFamily="34" charset="0"/>
                        </a:rPr>
                        <a:t>1</a:t>
                      </a:r>
                    </a:p>
                  </a:txBody>
                  <a:tcPr marL="1619" marR="1619" marT="1619" marB="11657" anchor="ctr">
                    <a:lnL>
                      <a:noFill/>
                    </a:lnL>
                    <a:lnR>
                      <a:noFill/>
                    </a:lnR>
                    <a:lnT>
                      <a:noFill/>
                    </a:lnT>
                    <a:lnB>
                      <a:noFill/>
                    </a:lnB>
                  </a:tcPr>
                </a:tc>
                <a:tc>
                  <a:txBody>
                    <a:bodyPr/>
                    <a:lstStyle/>
                    <a:p>
                      <a:pPr algn="l" fontAlgn="ctr"/>
                      <a:r>
                        <a:rPr lang="en-GB" sz="500" b="1" i="0" u="none" strike="noStrike">
                          <a:solidFill>
                            <a:srgbClr val="000000"/>
                          </a:solidFill>
                          <a:effectLst/>
                          <a:latin typeface="Calibri" panose="020F0502020204030204" pitchFamily="34" charset="0"/>
                        </a:rPr>
                        <a:t>Gaining lost sales</a:t>
                      </a:r>
                      <a:br>
                        <a:rPr lang="en-GB" sz="500" b="1" i="0" u="none" strike="noStrike">
                          <a:solidFill>
                            <a:srgbClr val="000000"/>
                          </a:solidFill>
                          <a:effectLst/>
                          <a:latin typeface="Calibri" panose="020F0502020204030204" pitchFamily="34" charset="0"/>
                        </a:rPr>
                      </a:br>
                      <a:r>
                        <a:rPr lang="en-GB" sz="500" b="1" i="0" u="none" strike="noStrike">
                          <a:solidFill>
                            <a:srgbClr val="000000"/>
                          </a:solidFill>
                          <a:effectLst/>
                          <a:latin typeface="Calibri" panose="020F0502020204030204" pitchFamily="34" charset="0"/>
                        </a:rPr>
                        <a:t>Reduce waste on Raw materials not packed</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5%</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Measure</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23-Dec</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2285542590"/>
                  </a:ext>
                </a:extLst>
              </a:tr>
              <a:tr h="194971">
                <a:tc>
                  <a:txBody>
                    <a:bodyPr/>
                    <a:lstStyle/>
                    <a:p>
                      <a:pPr algn="ctr" fontAlgn="b"/>
                      <a:r>
                        <a:rPr lang="en-GB" sz="500" b="1" i="0" u="none" strike="noStrike">
                          <a:solidFill>
                            <a:srgbClr val="000000"/>
                          </a:solidFill>
                          <a:effectLst/>
                          <a:latin typeface="Calibri" panose="020F0502020204030204" pitchFamily="34" charset="0"/>
                        </a:rPr>
                        <a:t>2</a:t>
                      </a:r>
                    </a:p>
                  </a:txBody>
                  <a:tcPr marL="1619" marR="1619" marT="1619" marB="11657" anchor="b">
                    <a:lnL>
                      <a:noFill/>
                    </a:lnL>
                    <a:lnR>
                      <a:noFill/>
                    </a:lnR>
                    <a:lnT>
                      <a:noFill/>
                    </a:lnT>
                    <a:lnB>
                      <a:noFill/>
                    </a:lnB>
                  </a:tcPr>
                </a:tc>
                <a:tc>
                  <a:txBody>
                    <a:bodyPr/>
                    <a:lstStyle/>
                    <a:p>
                      <a:pPr algn="l" fontAlgn="ctr"/>
                      <a:r>
                        <a:rPr lang="en-GB" sz="500" b="1" i="0" u="none" strike="noStrike">
                          <a:solidFill>
                            <a:srgbClr val="000000"/>
                          </a:solidFill>
                          <a:effectLst/>
                          <a:latin typeface="Calibri" panose="020F0502020204030204" pitchFamily="34" charset="0"/>
                        </a:rPr>
                        <a:t>Profitability</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5%</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1</a:t>
                      </a:r>
                    </a:p>
                  </a:txBody>
                  <a:tcPr marL="1619" marR="1619" marT="1619" marB="11657" anchor="ctr">
                    <a:lnL>
                      <a:noFill/>
                    </a:lnL>
                    <a:lnR>
                      <a:noFill/>
                    </a:lnR>
                    <a:lnT>
                      <a:noFill/>
                    </a:lnT>
                    <a:lnB>
                      <a:noFill/>
                    </a:lnB>
                  </a:tcPr>
                </a:tc>
                <a:tc>
                  <a:txBody>
                    <a:bodyPr/>
                    <a:lstStyle/>
                    <a:p>
                      <a:pPr algn="l" fontAlgn="ctr"/>
                      <a:r>
                        <a:rPr lang="en-GB" sz="500" b="1" i="0" u="none" strike="noStrike">
                          <a:solidFill>
                            <a:srgbClr val="000000"/>
                          </a:solidFill>
                          <a:effectLst/>
                          <a:latin typeface="Calibri" panose="020F0502020204030204" pitchFamily="34" charset="0"/>
                        </a:rPr>
                        <a:t>Incremental to Operating budget</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0</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Analyse</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22-Jan</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4262936207"/>
                  </a:ext>
                </a:extLst>
              </a:tr>
              <a:tr h="113905">
                <a:tc>
                  <a:txBody>
                    <a:bodyPr/>
                    <a:lstStyle/>
                    <a:p>
                      <a:pPr algn="ctr" fontAlgn="b"/>
                      <a:r>
                        <a:rPr lang="en-GB" sz="500" b="1" i="0" u="none" strike="noStrike">
                          <a:solidFill>
                            <a:srgbClr val="000000"/>
                          </a:solidFill>
                          <a:effectLst/>
                          <a:latin typeface="Calibri" panose="020F0502020204030204" pitchFamily="34" charset="0"/>
                        </a:rPr>
                        <a:t>3</a:t>
                      </a:r>
                    </a:p>
                  </a:txBody>
                  <a:tcPr marL="1619" marR="1619" marT="1619" marB="11657" anchor="b">
                    <a:lnL>
                      <a:noFill/>
                    </a:lnL>
                    <a:lnR>
                      <a:noFill/>
                    </a:lnR>
                    <a:lnT>
                      <a:noFill/>
                    </a:lnT>
                    <a:lnB>
                      <a:noFill/>
                    </a:lnB>
                  </a:tcPr>
                </a:tc>
                <a:tc>
                  <a:txBody>
                    <a:bodyPr/>
                    <a:lstStyle/>
                    <a:p>
                      <a:pPr algn="l" fontAlgn="ctr"/>
                      <a:r>
                        <a:rPr lang="en-GB" sz="500" b="1" i="0" u="none" strike="noStrike">
                          <a:solidFill>
                            <a:srgbClr val="000000"/>
                          </a:solidFill>
                          <a:effectLst/>
                          <a:latin typeface="Calibri" panose="020F0502020204030204" pitchFamily="34" charset="0"/>
                        </a:rPr>
                        <a:t>Payback Period</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0</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2</a:t>
                      </a:r>
                    </a:p>
                  </a:txBody>
                  <a:tcPr marL="1619" marR="1619" marT="1619" marB="11657" anchor="ctr">
                    <a:lnL>
                      <a:noFill/>
                    </a:lnL>
                    <a:lnR>
                      <a:noFill/>
                    </a:lnR>
                    <a:lnT>
                      <a:noFill/>
                    </a:lnT>
                    <a:lnB>
                      <a:noFill/>
                    </a:lnB>
                  </a:tcPr>
                </a:tc>
                <a:tc>
                  <a:txBody>
                    <a:bodyPr/>
                    <a:lstStyle/>
                    <a:p>
                      <a:pPr algn="l" fontAlgn="ctr"/>
                      <a:r>
                        <a:rPr lang="en-GB" sz="500" b="1" i="0" u="none" strike="noStrike">
                          <a:solidFill>
                            <a:srgbClr val="000000"/>
                          </a:solidFill>
                          <a:effectLst/>
                          <a:latin typeface="Calibri" panose="020F0502020204030204" pitchFamily="34" charset="0"/>
                        </a:rPr>
                        <a:t>Capital</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0</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Improve</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26-Feb</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971381976"/>
                  </a:ext>
                </a:extLst>
              </a:tr>
              <a:tr h="113905">
                <a:tc>
                  <a:txBody>
                    <a:bodyPr/>
                    <a:lstStyle/>
                    <a:p>
                      <a:pPr algn="ctr" fontAlgn="b"/>
                      <a:r>
                        <a:rPr lang="en-GB" sz="500" b="1" i="0" u="none" strike="noStrike">
                          <a:solidFill>
                            <a:srgbClr val="000000"/>
                          </a:solidFill>
                          <a:effectLst/>
                          <a:latin typeface="Calibri" panose="020F0502020204030204" pitchFamily="34" charset="0"/>
                        </a:rPr>
                        <a:t>4</a:t>
                      </a:r>
                    </a:p>
                  </a:txBody>
                  <a:tcPr marL="1619" marR="1619" marT="1619" marB="11657" anchor="b">
                    <a:lnL>
                      <a:noFill/>
                    </a:lnL>
                    <a:lnR>
                      <a:noFill/>
                    </a:lnR>
                    <a:lnT>
                      <a:noFill/>
                    </a:lnT>
                    <a:lnB>
                      <a:noFill/>
                    </a:lnB>
                  </a:tcPr>
                </a:tc>
                <a:tc>
                  <a:txBody>
                    <a:bodyPr/>
                    <a:lstStyle/>
                    <a:p>
                      <a:pPr algn="l" fontAlgn="ctr"/>
                      <a:r>
                        <a:rPr lang="en-GB" sz="500" b="1" i="0" u="none" strike="noStrike">
                          <a:solidFill>
                            <a:srgbClr val="000000"/>
                          </a:solidFill>
                          <a:effectLst/>
                          <a:latin typeface="Calibri" panose="020F0502020204030204" pitchFamily="34" charset="0"/>
                        </a:rPr>
                        <a:t>Annual Savings</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1%</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3</a:t>
                      </a:r>
                    </a:p>
                  </a:txBody>
                  <a:tcPr marL="1619" marR="1619" marT="1619" marB="11657" anchor="ctr">
                    <a:lnL>
                      <a:noFill/>
                    </a:lnL>
                    <a:lnR>
                      <a:noFill/>
                    </a:lnR>
                    <a:lnT>
                      <a:noFill/>
                    </a:lnT>
                    <a:lnB>
                      <a:noFill/>
                    </a:lnB>
                  </a:tcPr>
                </a:tc>
                <a:tc>
                  <a:txBody>
                    <a:bodyPr/>
                    <a:lstStyle/>
                    <a:p>
                      <a:pPr algn="l" fontAlgn="ctr"/>
                      <a:r>
                        <a:rPr lang="en-GB" sz="500" b="1" i="0" u="none" strike="noStrike">
                          <a:solidFill>
                            <a:srgbClr val="000000"/>
                          </a:solidFill>
                          <a:effectLst/>
                          <a:latin typeface="Calibri" panose="020F0502020204030204" pitchFamily="34" charset="0"/>
                        </a:rPr>
                        <a:t>Other</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0</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Control</a:t>
                      </a:r>
                    </a:p>
                  </a:txBody>
                  <a:tcPr marL="1619" marR="1619" marT="1619" marB="11657" anchor="ctr">
                    <a:lnL>
                      <a:noFill/>
                    </a:lnL>
                    <a:lnR>
                      <a:noFill/>
                    </a:lnR>
                    <a:lnT>
                      <a:noFill/>
                    </a:lnT>
                    <a:lnB>
                      <a:noFill/>
                    </a:lnB>
                  </a:tcPr>
                </a:tc>
                <a:tc>
                  <a:txBody>
                    <a:bodyPr/>
                    <a:lstStyle/>
                    <a:p>
                      <a:pPr algn="ctr" fontAlgn="ctr"/>
                      <a:r>
                        <a:rPr lang="en-GB" sz="500" b="1" i="0" u="none" strike="noStrike">
                          <a:solidFill>
                            <a:srgbClr val="000000"/>
                          </a:solidFill>
                          <a:effectLst/>
                          <a:latin typeface="Calibri" panose="020F0502020204030204" pitchFamily="34" charset="0"/>
                        </a:rPr>
                        <a:t>26-Mar</a:t>
                      </a: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1424856311"/>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3926377100"/>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4081050828"/>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4129889897"/>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986498851"/>
                  </a:ext>
                </a:extLst>
              </a:tr>
              <a:tr h="113905">
                <a:tc>
                  <a:txBody>
                    <a:bodyPr/>
                    <a:lstStyle/>
                    <a:p>
                      <a:pPr algn="l" fontAlgn="b"/>
                      <a:endParaRPr lang="en-GB" sz="500" b="1" i="0" u="none" strike="noStrike">
                        <a:solidFill>
                          <a:srgbClr val="000000"/>
                        </a:solidFill>
                        <a:effectLst/>
                        <a:latin typeface="Calibri" panose="020F0502020204030204" pitchFamily="34" charset="0"/>
                      </a:endParaRPr>
                    </a:p>
                  </a:txBody>
                  <a:tcPr marL="1619" marR="1619" marT="1619" marB="11657" anchor="b">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2198221080"/>
                  </a:ext>
                </a:extLst>
              </a:tr>
              <a:tr h="113905">
                <a:tc gridSpan="6">
                  <a:txBody>
                    <a:bodyPr/>
                    <a:lstStyle/>
                    <a:p>
                      <a:pPr algn="ctr" fontAlgn="b"/>
                      <a:r>
                        <a:rPr lang="en-GB" sz="500" b="1" i="0" u="none" strike="noStrike">
                          <a:solidFill>
                            <a:srgbClr val="000000"/>
                          </a:solidFill>
                          <a:effectLst/>
                          <a:latin typeface="Calibri" panose="020F0502020204030204" pitchFamily="34" charset="0"/>
                        </a:rPr>
                        <a:t>1 - Becky / Laura lost sales from lack of stock</a:t>
                      </a:r>
                    </a:p>
                  </a:txBody>
                  <a:tcPr marL="1619" marR="1619" marT="1619" marB="11657" anchor="b">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7">
                  <a:txBody>
                    <a:bodyPr/>
                    <a:lstStyle/>
                    <a:p>
                      <a:pPr algn="ctr" fontAlgn="ctr"/>
                      <a:r>
                        <a:rPr lang="en-GB" sz="500" b="1" i="0" u="none" strike="noStrike">
                          <a:solidFill>
                            <a:srgbClr val="000000"/>
                          </a:solidFill>
                          <a:effectLst/>
                          <a:latin typeface="Calibri" panose="020F0502020204030204" pitchFamily="34" charset="0"/>
                        </a:rPr>
                        <a:t>1- Operating budget reduced overall (Raw material waste reduction)</a:t>
                      </a:r>
                    </a:p>
                  </a:txBody>
                  <a:tcPr marL="1619" marR="1619" marT="1619" marB="11657" anchor="ctr">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06475255"/>
                  </a:ext>
                </a:extLst>
              </a:tr>
              <a:tr h="113905">
                <a:tc gridSpan="6">
                  <a:txBody>
                    <a:bodyPr/>
                    <a:lstStyle/>
                    <a:p>
                      <a:pPr algn="ctr" fontAlgn="b"/>
                      <a:r>
                        <a:rPr lang="en-GB" sz="500" b="1" i="0" u="none" strike="noStrike">
                          <a:solidFill>
                            <a:srgbClr val="000000"/>
                          </a:solidFill>
                          <a:effectLst/>
                          <a:latin typeface="Calibri" panose="020F0502020204030204" pitchFamily="34" charset="0"/>
                        </a:rPr>
                        <a:t>2 - Ceri / Karthi for cost per product / waste</a:t>
                      </a:r>
                    </a:p>
                  </a:txBody>
                  <a:tcPr marL="1619" marR="1619" marT="1619" marB="11657" anchor="b">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6">
                  <a:txBody>
                    <a:bodyPr/>
                    <a:lstStyle/>
                    <a:p>
                      <a:pPr algn="ctr" fontAlgn="ctr"/>
                      <a:r>
                        <a:rPr lang="en-GB" sz="500" b="1" i="0" u="none" strike="noStrike">
                          <a:solidFill>
                            <a:srgbClr val="000000"/>
                          </a:solidFill>
                          <a:effectLst/>
                          <a:latin typeface="Calibri" panose="020F0502020204030204" pitchFamily="34" charset="0"/>
                        </a:rPr>
                        <a:t>2- Stock and Serve system allows for capital not held up in stock</a:t>
                      </a:r>
                    </a:p>
                  </a:txBody>
                  <a:tcPr marL="1619" marR="1619" marT="1619" marB="11657" anchor="ctr">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3584110995"/>
                  </a:ext>
                </a:extLst>
              </a:tr>
              <a:tr h="113905">
                <a:tc gridSpan="6">
                  <a:txBody>
                    <a:bodyPr/>
                    <a:lstStyle/>
                    <a:p>
                      <a:pPr algn="ctr" fontAlgn="b"/>
                      <a:r>
                        <a:rPr lang="en-GB" sz="500" b="1" i="0" u="none" strike="noStrike">
                          <a:solidFill>
                            <a:srgbClr val="000000"/>
                          </a:solidFill>
                          <a:effectLst/>
                          <a:latin typeface="Calibri" panose="020F0502020204030204" pitchFamily="34" charset="0"/>
                        </a:rPr>
                        <a:t>3 - No cost immediate payback</a:t>
                      </a:r>
                    </a:p>
                  </a:txBody>
                  <a:tcPr marL="1619" marR="1619" marT="1619" marB="11657" anchor="b">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gridSpan="6">
                  <a:txBody>
                    <a:bodyPr/>
                    <a:lstStyle/>
                    <a:p>
                      <a:pPr algn="ctr" fontAlgn="ctr"/>
                      <a:r>
                        <a:rPr lang="en-GB" sz="500" b="1" i="0" u="none" strike="noStrike">
                          <a:solidFill>
                            <a:srgbClr val="000000"/>
                          </a:solidFill>
                          <a:effectLst/>
                          <a:latin typeface="Calibri" panose="020F0502020204030204" pitchFamily="34" charset="0"/>
                        </a:rPr>
                        <a:t>3 - N/A</a:t>
                      </a:r>
                    </a:p>
                  </a:txBody>
                  <a:tcPr marL="1619" marR="1619" marT="1619" marB="11657" anchor="ctr">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ctr"/>
                      <a:endParaRPr lang="en-GB" sz="5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2431029486"/>
                  </a:ext>
                </a:extLst>
              </a:tr>
              <a:tr h="113905">
                <a:tc gridSpan="6">
                  <a:txBody>
                    <a:bodyPr/>
                    <a:lstStyle/>
                    <a:p>
                      <a:pPr algn="ctr" fontAlgn="b"/>
                      <a:r>
                        <a:rPr lang="en-GB" sz="500" b="1" i="0" u="none" strike="noStrike">
                          <a:solidFill>
                            <a:srgbClr val="000000"/>
                          </a:solidFill>
                          <a:effectLst/>
                          <a:latin typeface="Calibri" panose="020F0502020204030204" pitchFamily="34" charset="0"/>
                        </a:rPr>
                        <a:t>4 - Lost sales + Profitability (work as %)</a:t>
                      </a:r>
                    </a:p>
                  </a:txBody>
                  <a:tcPr marL="1619" marR="1619" marT="1619" marB="11657" anchor="b">
                    <a:lnL>
                      <a:noFill/>
                    </a:lnL>
                    <a:lnR>
                      <a:noFill/>
                    </a:lnR>
                    <a:lnT>
                      <a:noFill/>
                    </a:lnT>
                    <a:lnB>
                      <a:noFill/>
                    </a:lnB>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gn="ctr" fontAlgn="ctr"/>
                      <a:endParaRPr lang="en-GB" sz="3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3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3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3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3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300" b="1" i="0" u="none" strike="noStrike">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tc>
                  <a:txBody>
                    <a:bodyPr/>
                    <a:lstStyle/>
                    <a:p>
                      <a:pPr algn="ctr" fontAlgn="ctr"/>
                      <a:endParaRPr lang="en-GB" sz="300" b="1" i="0" u="none" strike="noStrike" dirty="0">
                        <a:solidFill>
                          <a:srgbClr val="000000"/>
                        </a:solidFill>
                        <a:effectLst/>
                        <a:latin typeface="Calibri" panose="020F0502020204030204" pitchFamily="34" charset="0"/>
                      </a:endParaRPr>
                    </a:p>
                  </a:txBody>
                  <a:tcPr marL="1619" marR="1619" marT="1619" marB="11657" anchor="ctr">
                    <a:lnL>
                      <a:noFill/>
                    </a:lnL>
                    <a:lnR>
                      <a:noFill/>
                    </a:lnR>
                    <a:lnT>
                      <a:noFill/>
                    </a:lnT>
                    <a:lnB>
                      <a:noFill/>
                    </a:lnB>
                  </a:tcPr>
                </a:tc>
                <a:extLst>
                  <a:ext uri="{0D108BD9-81ED-4DB2-BD59-A6C34878D82A}">
                    <a16:rowId xmlns:a16="http://schemas.microsoft.com/office/drawing/2014/main" val="2610993640"/>
                  </a:ext>
                </a:extLst>
              </a:tr>
            </a:tbl>
          </a:graphicData>
        </a:graphic>
      </p:graphicFrame>
    </p:spTree>
    <p:extLst>
      <p:ext uri="{BB962C8B-B14F-4D97-AF65-F5344CB8AC3E}">
        <p14:creationId xmlns:p14="http://schemas.microsoft.com/office/powerpoint/2010/main" val="15321462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1418" y="410045"/>
            <a:ext cx="383725" cy="383725"/>
          </a:xfrm>
          <a:prstGeom prst="rect">
            <a:avLst/>
          </a:prstGeom>
        </p:spPr>
      </p:pic>
      <p:sp>
        <p:nvSpPr>
          <p:cNvPr id="24" name="TextBox 23">
            <a:extLst>
              <a:ext uri="{FF2B5EF4-FFF2-40B4-BE49-F238E27FC236}">
                <a16:creationId xmlns:a16="http://schemas.microsoft.com/office/drawing/2014/main" id="{C47D8D67-425D-E84C-8ED2-1185AFCCF256}"/>
              </a:ext>
            </a:extLst>
          </p:cNvPr>
          <p:cNvSpPr txBox="1"/>
          <p:nvPr/>
        </p:nvSpPr>
        <p:spPr>
          <a:xfrm>
            <a:off x="2801963" y="446597"/>
            <a:ext cx="2567024" cy="246221"/>
          </a:xfrm>
          <a:prstGeom prst="rect">
            <a:avLst/>
          </a:prstGeom>
          <a:noFill/>
        </p:spPr>
        <p:txBody>
          <a:bodyPr wrap="square" rtlCol="0">
            <a:spAutoFit/>
          </a:bodyPr>
          <a:lstStyle/>
          <a:p>
            <a:r>
              <a:rPr lang="en-US" sz="1000" b="1">
                <a:solidFill>
                  <a:srgbClr val="1C2454"/>
                </a:solidFill>
              </a:rPr>
              <a:t>Energizer</a:t>
            </a:r>
          </a:p>
        </p:txBody>
      </p:sp>
      <p:sp>
        <p:nvSpPr>
          <p:cNvPr id="26" name="TextBox 25">
            <a:extLst>
              <a:ext uri="{FF2B5EF4-FFF2-40B4-BE49-F238E27FC236}">
                <a16:creationId xmlns:a16="http://schemas.microsoft.com/office/drawing/2014/main" id="{9ABAD3FF-188B-B745-AA15-ECB754B730BA}"/>
              </a:ext>
            </a:extLst>
          </p:cNvPr>
          <p:cNvSpPr txBox="1"/>
          <p:nvPr/>
        </p:nvSpPr>
        <p:spPr>
          <a:xfrm>
            <a:off x="3918263" y="328309"/>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pic>
        <p:nvPicPr>
          <p:cNvPr id="6" name="Picture 5" descr="Diagram&#10;&#10;Description automatically generated">
            <a:extLst>
              <a:ext uri="{FF2B5EF4-FFF2-40B4-BE49-F238E27FC236}">
                <a16:creationId xmlns:a16="http://schemas.microsoft.com/office/drawing/2014/main" id="{DD338459-A892-4C8B-AF9A-99847535C66A}"/>
              </a:ext>
            </a:extLst>
          </p:cNvPr>
          <p:cNvPicPr>
            <a:picLocks noChangeAspect="1"/>
          </p:cNvPicPr>
          <p:nvPr/>
        </p:nvPicPr>
        <p:blipFill>
          <a:blip r:embed="rId15"/>
          <a:stretch>
            <a:fillRect/>
          </a:stretch>
        </p:blipFill>
        <p:spPr>
          <a:xfrm>
            <a:off x="720681" y="1487694"/>
            <a:ext cx="9012829" cy="5062812"/>
          </a:xfrm>
          <a:prstGeom prst="rect">
            <a:avLst/>
          </a:prstGeom>
        </p:spPr>
      </p:pic>
    </p:spTree>
    <p:extLst>
      <p:ext uri="{BB962C8B-B14F-4D97-AF65-F5344CB8AC3E}">
        <p14:creationId xmlns:p14="http://schemas.microsoft.com/office/powerpoint/2010/main" val="2426770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1418" y="410045"/>
            <a:ext cx="383725" cy="383725"/>
          </a:xfrm>
          <a:prstGeom prst="rect">
            <a:avLst/>
          </a:prstGeom>
        </p:spPr>
      </p:pic>
      <p:sp>
        <p:nvSpPr>
          <p:cNvPr id="24" name="TextBox 23">
            <a:extLst>
              <a:ext uri="{FF2B5EF4-FFF2-40B4-BE49-F238E27FC236}">
                <a16:creationId xmlns:a16="http://schemas.microsoft.com/office/drawing/2014/main" id="{C47D8D67-425D-E84C-8ED2-1185AFCCF256}"/>
              </a:ext>
            </a:extLst>
          </p:cNvPr>
          <p:cNvSpPr txBox="1"/>
          <p:nvPr/>
        </p:nvSpPr>
        <p:spPr>
          <a:xfrm>
            <a:off x="2801963" y="446597"/>
            <a:ext cx="2567024" cy="246221"/>
          </a:xfrm>
          <a:prstGeom prst="rect">
            <a:avLst/>
          </a:prstGeom>
          <a:noFill/>
        </p:spPr>
        <p:txBody>
          <a:bodyPr wrap="square" rtlCol="0">
            <a:spAutoFit/>
          </a:bodyPr>
          <a:lstStyle/>
          <a:p>
            <a:r>
              <a:rPr lang="en-US" sz="1000" b="1">
                <a:solidFill>
                  <a:srgbClr val="1C2454"/>
                </a:solidFill>
              </a:rPr>
              <a:t>Energizer</a:t>
            </a:r>
          </a:p>
        </p:txBody>
      </p:sp>
      <p:sp>
        <p:nvSpPr>
          <p:cNvPr id="26" name="TextBox 25">
            <a:extLst>
              <a:ext uri="{FF2B5EF4-FFF2-40B4-BE49-F238E27FC236}">
                <a16:creationId xmlns:a16="http://schemas.microsoft.com/office/drawing/2014/main" id="{9ABAD3FF-188B-B745-AA15-ECB754B730BA}"/>
              </a:ext>
            </a:extLst>
          </p:cNvPr>
          <p:cNvSpPr txBox="1"/>
          <p:nvPr/>
        </p:nvSpPr>
        <p:spPr>
          <a:xfrm>
            <a:off x="3918263" y="328309"/>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pic>
        <p:nvPicPr>
          <p:cNvPr id="6" name="Picture 6" descr="Diagram&#10;&#10;Description automatically generated">
            <a:extLst>
              <a:ext uri="{FF2B5EF4-FFF2-40B4-BE49-F238E27FC236}">
                <a16:creationId xmlns:a16="http://schemas.microsoft.com/office/drawing/2014/main" id="{4419C876-272B-4BF1-B80C-B1635ED3AAD3}"/>
              </a:ext>
            </a:extLst>
          </p:cNvPr>
          <p:cNvPicPr>
            <a:picLocks noChangeAspect="1"/>
          </p:cNvPicPr>
          <p:nvPr/>
        </p:nvPicPr>
        <p:blipFill>
          <a:blip r:embed="rId15"/>
          <a:stretch>
            <a:fillRect/>
          </a:stretch>
        </p:blipFill>
        <p:spPr>
          <a:xfrm>
            <a:off x="11646" y="1651404"/>
            <a:ext cx="9878952" cy="4152029"/>
          </a:xfrm>
          <a:prstGeom prst="rect">
            <a:avLst/>
          </a:prstGeom>
        </p:spPr>
      </p:pic>
    </p:spTree>
    <p:extLst>
      <p:ext uri="{BB962C8B-B14F-4D97-AF65-F5344CB8AC3E}">
        <p14:creationId xmlns:p14="http://schemas.microsoft.com/office/powerpoint/2010/main" val="2167477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1418" y="410045"/>
            <a:ext cx="383725" cy="383725"/>
          </a:xfrm>
          <a:prstGeom prst="rect">
            <a:avLst/>
          </a:prstGeom>
        </p:spPr>
      </p:pic>
      <p:sp>
        <p:nvSpPr>
          <p:cNvPr id="24" name="TextBox 23">
            <a:extLst>
              <a:ext uri="{FF2B5EF4-FFF2-40B4-BE49-F238E27FC236}">
                <a16:creationId xmlns:a16="http://schemas.microsoft.com/office/drawing/2014/main" id="{C47D8D67-425D-E84C-8ED2-1185AFCCF256}"/>
              </a:ext>
            </a:extLst>
          </p:cNvPr>
          <p:cNvSpPr txBox="1"/>
          <p:nvPr/>
        </p:nvSpPr>
        <p:spPr>
          <a:xfrm>
            <a:off x="2801963" y="446597"/>
            <a:ext cx="2567024" cy="246221"/>
          </a:xfrm>
          <a:prstGeom prst="rect">
            <a:avLst/>
          </a:prstGeom>
          <a:noFill/>
        </p:spPr>
        <p:txBody>
          <a:bodyPr wrap="square" rtlCol="0">
            <a:spAutoFit/>
          </a:bodyPr>
          <a:lstStyle/>
          <a:p>
            <a:r>
              <a:rPr lang="en-US" sz="1000" b="1">
                <a:solidFill>
                  <a:srgbClr val="1C2454"/>
                </a:solidFill>
              </a:rPr>
              <a:t>Energizer</a:t>
            </a:r>
          </a:p>
        </p:txBody>
      </p:sp>
      <p:sp>
        <p:nvSpPr>
          <p:cNvPr id="26" name="TextBox 25">
            <a:extLst>
              <a:ext uri="{FF2B5EF4-FFF2-40B4-BE49-F238E27FC236}">
                <a16:creationId xmlns:a16="http://schemas.microsoft.com/office/drawing/2014/main" id="{9ABAD3FF-188B-B745-AA15-ECB754B730BA}"/>
              </a:ext>
            </a:extLst>
          </p:cNvPr>
          <p:cNvSpPr txBox="1"/>
          <p:nvPr/>
        </p:nvSpPr>
        <p:spPr>
          <a:xfrm>
            <a:off x="3918263" y="328309"/>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p:pic>
        <p:nvPicPr>
          <p:cNvPr id="3" name="Picture 9" descr="Chart, line chart&#10;&#10;Description automatically generated">
            <a:extLst>
              <a:ext uri="{FF2B5EF4-FFF2-40B4-BE49-F238E27FC236}">
                <a16:creationId xmlns:a16="http://schemas.microsoft.com/office/drawing/2014/main" id="{6C196707-5EC9-4105-952A-92715E76AD59}"/>
              </a:ext>
            </a:extLst>
          </p:cNvPr>
          <p:cNvPicPr>
            <a:picLocks noChangeAspect="1"/>
          </p:cNvPicPr>
          <p:nvPr/>
        </p:nvPicPr>
        <p:blipFill>
          <a:blip r:embed="rId15"/>
          <a:stretch>
            <a:fillRect/>
          </a:stretch>
        </p:blipFill>
        <p:spPr>
          <a:xfrm>
            <a:off x="851919" y="1458466"/>
            <a:ext cx="8211047" cy="4922895"/>
          </a:xfrm>
          <a:prstGeom prst="rect">
            <a:avLst/>
          </a:prstGeom>
        </p:spPr>
      </p:pic>
    </p:spTree>
    <p:extLst>
      <p:ext uri="{BB962C8B-B14F-4D97-AF65-F5344CB8AC3E}">
        <p14:creationId xmlns:p14="http://schemas.microsoft.com/office/powerpoint/2010/main" val="2848153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1418" y="410045"/>
            <a:ext cx="383725" cy="383725"/>
          </a:xfrm>
          <a:prstGeom prst="rect">
            <a:avLst/>
          </a:prstGeom>
        </p:spPr>
      </p:pic>
      <p:sp>
        <p:nvSpPr>
          <p:cNvPr id="24" name="TextBox 23">
            <a:extLst>
              <a:ext uri="{FF2B5EF4-FFF2-40B4-BE49-F238E27FC236}">
                <a16:creationId xmlns:a16="http://schemas.microsoft.com/office/drawing/2014/main" id="{C47D8D67-425D-E84C-8ED2-1185AFCCF256}"/>
              </a:ext>
            </a:extLst>
          </p:cNvPr>
          <p:cNvSpPr txBox="1"/>
          <p:nvPr/>
        </p:nvSpPr>
        <p:spPr>
          <a:xfrm>
            <a:off x="2801963" y="446597"/>
            <a:ext cx="2567024" cy="246221"/>
          </a:xfrm>
          <a:prstGeom prst="rect">
            <a:avLst/>
          </a:prstGeom>
          <a:noFill/>
        </p:spPr>
        <p:txBody>
          <a:bodyPr wrap="square" rtlCol="0">
            <a:spAutoFit/>
          </a:bodyPr>
          <a:lstStyle/>
          <a:p>
            <a:r>
              <a:rPr lang="en-US" sz="1000" b="1">
                <a:solidFill>
                  <a:srgbClr val="1C2454"/>
                </a:solidFill>
              </a:rPr>
              <a:t>Energizer</a:t>
            </a:r>
          </a:p>
        </p:txBody>
      </p:sp>
      <p:sp>
        <p:nvSpPr>
          <p:cNvPr id="26" name="TextBox 25">
            <a:extLst>
              <a:ext uri="{FF2B5EF4-FFF2-40B4-BE49-F238E27FC236}">
                <a16:creationId xmlns:a16="http://schemas.microsoft.com/office/drawing/2014/main" id="{9ABAD3FF-188B-B745-AA15-ECB754B730BA}"/>
              </a:ext>
            </a:extLst>
          </p:cNvPr>
          <p:cNvSpPr txBox="1"/>
          <p:nvPr/>
        </p:nvSpPr>
        <p:spPr>
          <a:xfrm>
            <a:off x="3918263" y="328309"/>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mc:AlternateContent xmlns:mc="http://schemas.openxmlformats.org/markup-compatibility/2006" xmlns:cx1="http://schemas.microsoft.com/office/drawing/2015/9/8/chartex">
        <mc:Choice Requires="cx1">
          <p:graphicFrame>
            <p:nvGraphicFramePr>
              <p:cNvPr id="25" name="Chart 24">
                <a:extLst>
                  <a:ext uri="{FF2B5EF4-FFF2-40B4-BE49-F238E27FC236}">
                    <a16:creationId xmlns:a16="http://schemas.microsoft.com/office/drawing/2014/main" id="{D7434E0D-D9EA-4E77-9219-22B7C45A5BA9}"/>
                  </a:ext>
                </a:extLst>
              </p:cNvPr>
              <p:cNvGraphicFramePr/>
              <p:nvPr>
                <p:extLst>
                  <p:ext uri="{D42A27DB-BD31-4B8C-83A1-F6EECF244321}">
                    <p14:modId xmlns:p14="http://schemas.microsoft.com/office/powerpoint/2010/main" val="1191655829"/>
                  </p:ext>
                </p:extLst>
              </p:nvPr>
            </p:nvGraphicFramePr>
            <p:xfrm>
              <a:off x="462337" y="1228590"/>
              <a:ext cx="9010436" cy="5226612"/>
            </p:xfrm>
            <a:graphic>
              <a:graphicData uri="http://schemas.microsoft.com/office/drawing/2014/chartex">
                <cx:chart xmlns:cx="http://schemas.microsoft.com/office/drawing/2014/chartex" xmlns:r="http://schemas.openxmlformats.org/officeDocument/2006/relationships" r:id="rId15"/>
              </a:graphicData>
            </a:graphic>
          </p:graphicFrame>
        </mc:Choice>
        <mc:Fallback xmlns="">
          <p:pic>
            <p:nvPicPr>
              <p:cNvPr id="25" name="Chart 24">
                <a:extLst>
                  <a:ext uri="{FF2B5EF4-FFF2-40B4-BE49-F238E27FC236}">
                    <a16:creationId xmlns:a16="http://schemas.microsoft.com/office/drawing/2014/main" id="{D7434E0D-D9EA-4E77-9219-22B7C45A5BA9}"/>
                  </a:ext>
                </a:extLst>
              </p:cNvPr>
              <p:cNvPicPr>
                <a:picLocks noGrp="1" noRot="1" noChangeAspect="1" noMove="1" noResize="1" noEditPoints="1" noAdjustHandles="1" noChangeArrowheads="1" noChangeShapeType="1"/>
              </p:cNvPicPr>
              <p:nvPr/>
            </p:nvPicPr>
            <p:blipFill>
              <a:blip r:embed="rId16"/>
              <a:stretch>
                <a:fillRect/>
              </a:stretch>
            </p:blipFill>
            <p:spPr>
              <a:xfrm>
                <a:off x="462337" y="1228590"/>
                <a:ext cx="9010436" cy="5226612"/>
              </a:xfrm>
              <a:prstGeom prst="rect">
                <a:avLst/>
              </a:prstGeom>
            </p:spPr>
          </p:pic>
        </mc:Fallback>
      </mc:AlternateContent>
    </p:spTree>
    <p:extLst>
      <p:ext uri="{BB962C8B-B14F-4D97-AF65-F5344CB8AC3E}">
        <p14:creationId xmlns:p14="http://schemas.microsoft.com/office/powerpoint/2010/main" val="419887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1418" y="410045"/>
            <a:ext cx="383725" cy="383725"/>
          </a:xfrm>
          <a:prstGeom prst="rect">
            <a:avLst/>
          </a:prstGeom>
        </p:spPr>
      </p:pic>
      <p:sp>
        <p:nvSpPr>
          <p:cNvPr id="24" name="TextBox 23">
            <a:extLst>
              <a:ext uri="{FF2B5EF4-FFF2-40B4-BE49-F238E27FC236}">
                <a16:creationId xmlns:a16="http://schemas.microsoft.com/office/drawing/2014/main" id="{C47D8D67-425D-E84C-8ED2-1185AFCCF256}"/>
              </a:ext>
            </a:extLst>
          </p:cNvPr>
          <p:cNvSpPr txBox="1"/>
          <p:nvPr/>
        </p:nvSpPr>
        <p:spPr>
          <a:xfrm>
            <a:off x="2801963" y="446597"/>
            <a:ext cx="2567024" cy="246221"/>
          </a:xfrm>
          <a:prstGeom prst="rect">
            <a:avLst/>
          </a:prstGeom>
          <a:noFill/>
        </p:spPr>
        <p:txBody>
          <a:bodyPr wrap="square" rtlCol="0">
            <a:spAutoFit/>
          </a:bodyPr>
          <a:lstStyle/>
          <a:p>
            <a:r>
              <a:rPr lang="en-US" sz="1000" b="1">
                <a:solidFill>
                  <a:srgbClr val="1C2454"/>
                </a:solidFill>
              </a:rPr>
              <a:t>Energizer</a:t>
            </a:r>
          </a:p>
        </p:txBody>
      </p:sp>
      <p:sp>
        <p:nvSpPr>
          <p:cNvPr id="26" name="TextBox 25">
            <a:extLst>
              <a:ext uri="{FF2B5EF4-FFF2-40B4-BE49-F238E27FC236}">
                <a16:creationId xmlns:a16="http://schemas.microsoft.com/office/drawing/2014/main" id="{9ABAD3FF-188B-B745-AA15-ECB754B730BA}"/>
              </a:ext>
            </a:extLst>
          </p:cNvPr>
          <p:cNvSpPr txBox="1"/>
          <p:nvPr/>
        </p:nvSpPr>
        <p:spPr>
          <a:xfrm>
            <a:off x="3918263" y="328309"/>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mc:AlternateContent xmlns:mc="http://schemas.openxmlformats.org/markup-compatibility/2006" xmlns:cx1="http://schemas.microsoft.com/office/drawing/2015/9/8/chartex">
        <mc:Choice Requires="cx1">
          <p:graphicFrame>
            <p:nvGraphicFramePr>
              <p:cNvPr id="25" name="Chart 24">
                <a:extLst>
                  <a:ext uri="{FF2B5EF4-FFF2-40B4-BE49-F238E27FC236}">
                    <a16:creationId xmlns:a16="http://schemas.microsoft.com/office/drawing/2014/main" id="{892EBAF3-C609-415D-B8A8-6CE63ED2DC9E}"/>
                  </a:ext>
                </a:extLst>
              </p:cNvPr>
              <p:cNvGraphicFramePr/>
              <p:nvPr>
                <p:extLst>
                  <p:ext uri="{D42A27DB-BD31-4B8C-83A1-F6EECF244321}">
                    <p14:modId xmlns:p14="http://schemas.microsoft.com/office/powerpoint/2010/main" val="4107173353"/>
                  </p:ext>
                </p:extLst>
              </p:nvPr>
            </p:nvGraphicFramePr>
            <p:xfrm>
              <a:off x="359595" y="1158874"/>
              <a:ext cx="9215175" cy="5108355"/>
            </p:xfrm>
            <a:graphic>
              <a:graphicData uri="http://schemas.microsoft.com/office/drawing/2014/chartex">
                <cx:chart xmlns:cx="http://schemas.microsoft.com/office/drawing/2014/chartex" xmlns:r="http://schemas.openxmlformats.org/officeDocument/2006/relationships" r:id="rId15"/>
              </a:graphicData>
            </a:graphic>
          </p:graphicFrame>
        </mc:Choice>
        <mc:Fallback xmlns="">
          <p:pic>
            <p:nvPicPr>
              <p:cNvPr id="25" name="Chart 24">
                <a:extLst>
                  <a:ext uri="{FF2B5EF4-FFF2-40B4-BE49-F238E27FC236}">
                    <a16:creationId xmlns:a16="http://schemas.microsoft.com/office/drawing/2014/main" id="{892EBAF3-C609-415D-B8A8-6CE63ED2DC9E}"/>
                  </a:ext>
                </a:extLst>
              </p:cNvPr>
              <p:cNvPicPr>
                <a:picLocks noGrp="1" noRot="1" noChangeAspect="1" noMove="1" noResize="1" noEditPoints="1" noAdjustHandles="1" noChangeArrowheads="1" noChangeShapeType="1"/>
              </p:cNvPicPr>
              <p:nvPr/>
            </p:nvPicPr>
            <p:blipFill>
              <a:blip r:embed="rId16"/>
              <a:stretch>
                <a:fillRect/>
              </a:stretch>
            </p:blipFill>
            <p:spPr>
              <a:xfrm>
                <a:off x="359595" y="1158874"/>
                <a:ext cx="9215175" cy="5108355"/>
              </a:xfrm>
              <a:prstGeom prst="rect">
                <a:avLst/>
              </a:prstGeom>
            </p:spPr>
          </p:pic>
        </mc:Fallback>
      </mc:AlternateContent>
    </p:spTree>
    <p:extLst>
      <p:ext uri="{BB962C8B-B14F-4D97-AF65-F5344CB8AC3E}">
        <p14:creationId xmlns:p14="http://schemas.microsoft.com/office/powerpoint/2010/main" val="336908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AFED3203-B0BF-2444-8436-A4797B8CD311}"/>
              </a:ext>
            </a:extLst>
          </p:cNvPr>
          <p:cNvSpPr txBox="1"/>
          <p:nvPr/>
        </p:nvSpPr>
        <p:spPr>
          <a:xfrm>
            <a:off x="7094271" y="130428"/>
            <a:ext cx="2632183" cy="297517"/>
          </a:xfrm>
          <a:prstGeom prst="rect">
            <a:avLst/>
          </a:prstGeom>
          <a:noFill/>
        </p:spPr>
        <p:txBody>
          <a:bodyPr wrap="square" rtlCol="0">
            <a:spAutoFit/>
          </a:bodyPr>
          <a:lstStyle/>
          <a:p>
            <a:pPr algn="r">
              <a:lnSpc>
                <a:spcPts val="1560"/>
              </a:lnSpc>
            </a:pPr>
            <a:r>
              <a:rPr lang="en-US" sz="1350" b="1">
                <a:solidFill>
                  <a:srgbClr val="C00000"/>
                </a:solidFill>
              </a:rPr>
              <a:t>SIX PANEL DMAIC Project Review</a:t>
            </a:r>
          </a:p>
        </p:txBody>
      </p:sp>
      <p:pic>
        <p:nvPicPr>
          <p:cNvPr id="31" name="Picture 30" descr="A close up of a logo&#10;&#10;Description automatically generated">
            <a:extLst>
              <a:ext uri="{FF2B5EF4-FFF2-40B4-BE49-F238E27FC236}">
                <a16:creationId xmlns:a16="http://schemas.microsoft.com/office/drawing/2014/main" id="{8121128A-550D-2347-B549-FADBA5C1288F}"/>
              </a:ext>
            </a:extLst>
          </p:cNvPr>
          <p:cNvPicPr>
            <a:picLocks noChangeAspect="1"/>
          </p:cNvPicPr>
          <p:nvPr/>
        </p:nvPicPr>
        <p:blipFill>
          <a:blip r:embed="rId3"/>
          <a:stretch>
            <a:fillRect/>
          </a:stretch>
        </p:blipFill>
        <p:spPr>
          <a:xfrm>
            <a:off x="1073855" y="402795"/>
            <a:ext cx="1153844" cy="398229"/>
          </a:xfrm>
          <a:prstGeom prst="rect">
            <a:avLst/>
          </a:prstGeom>
        </p:spPr>
      </p:pic>
      <p:cxnSp>
        <p:nvCxnSpPr>
          <p:cNvPr id="4" name="Straight Connector 3">
            <a:extLst>
              <a:ext uri="{FF2B5EF4-FFF2-40B4-BE49-F238E27FC236}">
                <a16:creationId xmlns:a16="http://schemas.microsoft.com/office/drawing/2014/main" id="{C32DEDF2-EB21-434A-BC91-2EF6AFD6D00B}"/>
              </a:ext>
            </a:extLst>
          </p:cNvPr>
          <p:cNvCxnSpPr>
            <a:cxnSpLocks/>
          </p:cNvCxnSpPr>
          <p:nvPr/>
        </p:nvCxnSpPr>
        <p:spPr>
          <a:xfrm>
            <a:off x="237545" y="893618"/>
            <a:ext cx="9488909" cy="0"/>
          </a:xfrm>
          <a:prstGeom prst="line">
            <a:avLst/>
          </a:prstGeom>
          <a:ln w="12700">
            <a:solidFill>
              <a:srgbClr val="C00000"/>
            </a:solidFill>
          </a:ln>
        </p:spPr>
        <p:style>
          <a:lnRef idx="1">
            <a:schemeClr val="accent1"/>
          </a:lnRef>
          <a:fillRef idx="0">
            <a:schemeClr val="accent1"/>
          </a:fillRef>
          <a:effectRef idx="0">
            <a:schemeClr val="accent1"/>
          </a:effectRef>
          <a:fontRef idx="minor">
            <a:schemeClr val="tx1"/>
          </a:fontRef>
        </p:style>
      </p:cxnSp>
      <p:pic>
        <p:nvPicPr>
          <p:cNvPr id="5" name="Picture 4" descr="A close up of a logo&#10;&#10;Description automatically generated">
            <a:extLst>
              <a:ext uri="{FF2B5EF4-FFF2-40B4-BE49-F238E27FC236}">
                <a16:creationId xmlns:a16="http://schemas.microsoft.com/office/drawing/2014/main" id="{F40B6B5F-061C-E846-B08F-01CB630BE5DA}"/>
              </a:ext>
            </a:extLst>
          </p:cNvPr>
          <p:cNvPicPr>
            <a:picLocks noChangeAspect="1"/>
          </p:cNvPicPr>
          <p:nvPr/>
        </p:nvPicPr>
        <p:blipFill>
          <a:blip r:embed="rId4"/>
          <a:stretch>
            <a:fillRect/>
          </a:stretch>
        </p:blipFill>
        <p:spPr>
          <a:xfrm>
            <a:off x="237545" y="141784"/>
            <a:ext cx="687246" cy="635731"/>
          </a:xfrm>
          <a:prstGeom prst="rect">
            <a:avLst/>
          </a:prstGeom>
        </p:spPr>
      </p:pic>
      <p:sp>
        <p:nvSpPr>
          <p:cNvPr id="2" name="Oval 1">
            <a:extLst>
              <a:ext uri="{FF2B5EF4-FFF2-40B4-BE49-F238E27FC236}">
                <a16:creationId xmlns:a16="http://schemas.microsoft.com/office/drawing/2014/main" id="{C46C7A15-A9B6-A640-923B-C15481976DD3}"/>
              </a:ext>
            </a:extLst>
          </p:cNvPr>
          <p:cNvSpPr/>
          <p:nvPr/>
        </p:nvSpPr>
        <p:spPr>
          <a:xfrm>
            <a:off x="7266105" y="427945"/>
            <a:ext cx="374349" cy="374349"/>
          </a:xfrm>
          <a:prstGeom prst="ellipse">
            <a:avLst/>
          </a:prstGeom>
          <a:solidFill>
            <a:srgbClr val="C00000"/>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0" name="Oval 19">
            <a:extLst>
              <a:ext uri="{FF2B5EF4-FFF2-40B4-BE49-F238E27FC236}">
                <a16:creationId xmlns:a16="http://schemas.microsoft.com/office/drawing/2014/main" id="{9E7034C5-75F5-FF46-AA50-96E425E6992F}"/>
              </a:ext>
            </a:extLst>
          </p:cNvPr>
          <p:cNvSpPr/>
          <p:nvPr/>
        </p:nvSpPr>
        <p:spPr>
          <a:xfrm>
            <a:off x="775603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1" name="Oval 20">
            <a:extLst>
              <a:ext uri="{FF2B5EF4-FFF2-40B4-BE49-F238E27FC236}">
                <a16:creationId xmlns:a16="http://schemas.microsoft.com/office/drawing/2014/main" id="{61C6B1FB-1277-5342-936B-57337E7E93FB}"/>
              </a:ext>
            </a:extLst>
          </p:cNvPr>
          <p:cNvSpPr/>
          <p:nvPr/>
        </p:nvSpPr>
        <p:spPr>
          <a:xfrm>
            <a:off x="824596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2" name="Oval 21">
            <a:extLst>
              <a:ext uri="{FF2B5EF4-FFF2-40B4-BE49-F238E27FC236}">
                <a16:creationId xmlns:a16="http://schemas.microsoft.com/office/drawing/2014/main" id="{4612A7DC-063F-0E44-B840-35543C370C44}"/>
              </a:ext>
            </a:extLst>
          </p:cNvPr>
          <p:cNvSpPr/>
          <p:nvPr/>
        </p:nvSpPr>
        <p:spPr>
          <a:xfrm>
            <a:off x="873589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sp>
        <p:nvSpPr>
          <p:cNvPr id="23" name="Oval 22">
            <a:extLst>
              <a:ext uri="{FF2B5EF4-FFF2-40B4-BE49-F238E27FC236}">
                <a16:creationId xmlns:a16="http://schemas.microsoft.com/office/drawing/2014/main" id="{02E17982-F634-9B4D-9770-42C471734654}"/>
              </a:ext>
            </a:extLst>
          </p:cNvPr>
          <p:cNvSpPr/>
          <p:nvPr/>
        </p:nvSpPr>
        <p:spPr>
          <a:xfrm>
            <a:off x="9225825" y="427945"/>
            <a:ext cx="374349" cy="374349"/>
          </a:xfrm>
          <a:prstGeom prst="ellipse">
            <a:avLst/>
          </a:prstGeom>
          <a:solidFill>
            <a:schemeClr val="bg1"/>
          </a:solidFill>
          <a:ln>
            <a:solidFill>
              <a:schemeClr val="accent4"/>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a:solidFill>
                <a:schemeClr val="bg1">
                  <a:lumMod val="85000"/>
                </a:schemeClr>
              </a:solidFill>
            </a:endParaRPr>
          </a:p>
        </p:txBody>
      </p:sp>
      <p:pic>
        <p:nvPicPr>
          <p:cNvPr id="11" name="Graphic 10" descr="Ruler">
            <a:extLst>
              <a:ext uri="{FF2B5EF4-FFF2-40B4-BE49-F238E27FC236}">
                <a16:creationId xmlns:a16="http://schemas.microsoft.com/office/drawing/2014/main" id="{E201A527-EF20-5640-9D56-7577D8F28E7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95410" y="467322"/>
            <a:ext cx="295595" cy="295595"/>
          </a:xfrm>
          <a:prstGeom prst="rect">
            <a:avLst/>
          </a:prstGeom>
        </p:spPr>
      </p:pic>
      <p:pic>
        <p:nvPicPr>
          <p:cNvPr id="13" name="Graphic 12" descr="Research">
            <a:extLst>
              <a:ext uri="{FF2B5EF4-FFF2-40B4-BE49-F238E27FC236}">
                <a16:creationId xmlns:a16="http://schemas.microsoft.com/office/drawing/2014/main" id="{584037C7-226F-9F43-8A19-59A84F4332ED}"/>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284380" y="453150"/>
            <a:ext cx="297517" cy="297517"/>
          </a:xfrm>
          <a:prstGeom prst="rect">
            <a:avLst/>
          </a:prstGeom>
        </p:spPr>
      </p:pic>
      <p:pic>
        <p:nvPicPr>
          <p:cNvPr id="15" name="Graphic 14" descr="Continuous Improvement">
            <a:extLst>
              <a:ext uri="{FF2B5EF4-FFF2-40B4-BE49-F238E27FC236}">
                <a16:creationId xmlns:a16="http://schemas.microsoft.com/office/drawing/2014/main" id="{AE9A7FB8-FB1E-C345-9F79-D96DF11A34C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8731206" y="423257"/>
            <a:ext cx="383725" cy="383725"/>
          </a:xfrm>
          <a:prstGeom prst="rect">
            <a:avLst/>
          </a:prstGeom>
        </p:spPr>
      </p:pic>
      <p:pic>
        <p:nvPicPr>
          <p:cNvPr id="17" name="Graphic 16" descr="Clipboard Badge">
            <a:extLst>
              <a:ext uri="{FF2B5EF4-FFF2-40B4-BE49-F238E27FC236}">
                <a16:creationId xmlns:a16="http://schemas.microsoft.com/office/drawing/2014/main" id="{77D55632-79C3-224F-9FE1-3B6ADDEF6BE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251227" y="440136"/>
            <a:ext cx="323544" cy="323544"/>
          </a:xfrm>
          <a:prstGeom prst="rect">
            <a:avLst/>
          </a:prstGeom>
        </p:spPr>
      </p:pic>
      <p:pic>
        <p:nvPicPr>
          <p:cNvPr id="19" name="Graphic 18" descr="Eye">
            <a:extLst>
              <a:ext uri="{FF2B5EF4-FFF2-40B4-BE49-F238E27FC236}">
                <a16:creationId xmlns:a16="http://schemas.microsoft.com/office/drawing/2014/main" id="{92A856D0-DAE2-B249-A7EA-6DACA7B2FEAD}"/>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261418" y="410045"/>
            <a:ext cx="383725" cy="383725"/>
          </a:xfrm>
          <a:prstGeom prst="rect">
            <a:avLst/>
          </a:prstGeom>
        </p:spPr>
      </p:pic>
      <p:sp>
        <p:nvSpPr>
          <p:cNvPr id="24" name="TextBox 23">
            <a:extLst>
              <a:ext uri="{FF2B5EF4-FFF2-40B4-BE49-F238E27FC236}">
                <a16:creationId xmlns:a16="http://schemas.microsoft.com/office/drawing/2014/main" id="{C47D8D67-425D-E84C-8ED2-1185AFCCF256}"/>
              </a:ext>
            </a:extLst>
          </p:cNvPr>
          <p:cNvSpPr txBox="1"/>
          <p:nvPr/>
        </p:nvSpPr>
        <p:spPr>
          <a:xfrm>
            <a:off x="2801963" y="446597"/>
            <a:ext cx="2567024" cy="246221"/>
          </a:xfrm>
          <a:prstGeom prst="rect">
            <a:avLst/>
          </a:prstGeom>
          <a:noFill/>
        </p:spPr>
        <p:txBody>
          <a:bodyPr wrap="square" rtlCol="0">
            <a:spAutoFit/>
          </a:bodyPr>
          <a:lstStyle/>
          <a:p>
            <a:r>
              <a:rPr lang="en-US" sz="1000" b="1">
                <a:solidFill>
                  <a:srgbClr val="1C2454"/>
                </a:solidFill>
              </a:rPr>
              <a:t>Energizer</a:t>
            </a:r>
          </a:p>
        </p:txBody>
      </p:sp>
      <p:sp>
        <p:nvSpPr>
          <p:cNvPr id="26" name="TextBox 25">
            <a:extLst>
              <a:ext uri="{FF2B5EF4-FFF2-40B4-BE49-F238E27FC236}">
                <a16:creationId xmlns:a16="http://schemas.microsoft.com/office/drawing/2014/main" id="{9ABAD3FF-188B-B745-AA15-ECB754B730BA}"/>
              </a:ext>
            </a:extLst>
          </p:cNvPr>
          <p:cNvSpPr txBox="1"/>
          <p:nvPr/>
        </p:nvSpPr>
        <p:spPr>
          <a:xfrm>
            <a:off x="3918263" y="328309"/>
            <a:ext cx="3325811" cy="492058"/>
          </a:xfrm>
          <a:prstGeom prst="rect">
            <a:avLst/>
          </a:prstGeom>
          <a:noFill/>
        </p:spPr>
        <p:txBody>
          <a:bodyPr wrap="square" rtlCol="0">
            <a:spAutoFit/>
          </a:bodyPr>
          <a:lstStyle/>
          <a:p>
            <a:pPr algn="ctr">
              <a:lnSpc>
                <a:spcPts val="1560"/>
              </a:lnSpc>
            </a:pPr>
            <a:r>
              <a:rPr lang="en-US" sz="1200" b="1" i="1">
                <a:solidFill>
                  <a:srgbClr val="1C2454"/>
                </a:solidFill>
              </a:rPr>
              <a:t>Energizer label supply optimisation and management</a:t>
            </a:r>
          </a:p>
        </p:txBody>
      </p:sp>
      <mc:AlternateContent xmlns:mc="http://schemas.openxmlformats.org/markup-compatibility/2006">
        <mc:Choice xmlns:cx1="http://schemas.microsoft.com/office/drawing/2015/9/8/chartex" Requires="cx1">
          <p:graphicFrame>
            <p:nvGraphicFramePr>
              <p:cNvPr id="25" name="Chart 24">
                <a:extLst>
                  <a:ext uri="{FF2B5EF4-FFF2-40B4-BE49-F238E27FC236}">
                    <a16:creationId xmlns:a16="http://schemas.microsoft.com/office/drawing/2014/main" id="{892EBAF3-C609-415D-B8A8-6CE63ED2DC9E}"/>
                  </a:ext>
                </a:extLst>
              </p:cNvPr>
              <p:cNvGraphicFramePr/>
              <p:nvPr>
                <p:extLst>
                  <p:ext uri="{D42A27DB-BD31-4B8C-83A1-F6EECF244321}">
                    <p14:modId xmlns:p14="http://schemas.microsoft.com/office/powerpoint/2010/main" val="1210282455"/>
                  </p:ext>
                </p:extLst>
              </p:nvPr>
            </p:nvGraphicFramePr>
            <p:xfrm>
              <a:off x="0" y="917128"/>
              <a:ext cx="9905999" cy="5940872"/>
            </p:xfrm>
            <a:graphic>
              <a:graphicData uri="http://schemas.microsoft.com/office/drawing/2014/chartex">
                <cx:chart xmlns:cx="http://schemas.microsoft.com/office/drawing/2014/chartex" xmlns:r="http://schemas.openxmlformats.org/officeDocument/2006/relationships" r:id="rId15"/>
              </a:graphicData>
            </a:graphic>
          </p:graphicFrame>
        </mc:Choice>
        <mc:Fallback>
          <p:pic>
            <p:nvPicPr>
              <p:cNvPr id="25" name="Chart 24">
                <a:extLst>
                  <a:ext uri="{FF2B5EF4-FFF2-40B4-BE49-F238E27FC236}">
                    <a16:creationId xmlns:a16="http://schemas.microsoft.com/office/drawing/2014/main" id="{892EBAF3-C609-415D-B8A8-6CE63ED2DC9E}"/>
                  </a:ext>
                </a:extLst>
              </p:cNvPr>
              <p:cNvPicPr>
                <a:picLocks noGrp="1" noRot="1" noChangeAspect="1" noMove="1" noResize="1" noEditPoints="1" noAdjustHandles="1" noChangeArrowheads="1" noChangeShapeType="1"/>
              </p:cNvPicPr>
              <p:nvPr/>
            </p:nvPicPr>
            <p:blipFill>
              <a:blip r:embed="rId16"/>
              <a:stretch>
                <a:fillRect/>
              </a:stretch>
            </p:blipFill>
            <p:spPr>
              <a:xfrm>
                <a:off x="0" y="917128"/>
                <a:ext cx="9905999" cy="5940872"/>
              </a:xfrm>
              <a:prstGeom prst="rect">
                <a:avLst/>
              </a:prstGeom>
            </p:spPr>
          </p:pic>
        </mc:Fallback>
      </mc:AlternateContent>
    </p:spTree>
    <p:extLst>
      <p:ext uri="{BB962C8B-B14F-4D97-AF65-F5344CB8AC3E}">
        <p14:creationId xmlns:p14="http://schemas.microsoft.com/office/powerpoint/2010/main" val="247286365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70BF41225AC4A49A1BE35127ED1BE7C" ma:contentTypeVersion="10" ma:contentTypeDescription="Create a new document." ma:contentTypeScope="" ma:versionID="327fc26cd21d09c99580013ae9f36a8b">
  <xsd:schema xmlns:xsd="http://www.w3.org/2001/XMLSchema" xmlns:xs="http://www.w3.org/2001/XMLSchema" xmlns:p="http://schemas.microsoft.com/office/2006/metadata/properties" xmlns:ns2="1817c4ad-c889-41d7-9ca7-6013452b52db" xmlns:ns3="17d4f6b7-a9a0-43c1-a9a4-8eda2695713f" targetNamespace="http://schemas.microsoft.com/office/2006/metadata/properties" ma:root="true" ma:fieldsID="3ef10be76af78c1de59175238447e277" ns2:_="" ns3:_="">
    <xsd:import namespace="1817c4ad-c889-41d7-9ca7-6013452b52db"/>
    <xsd:import namespace="17d4f6b7-a9a0-43c1-a9a4-8eda2695713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17c4ad-c889-41d7-9ca7-6013452b52d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7d4f6b7-a9a0-43c1-a9a4-8eda2695713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0BE2DB-79DA-45FE-ACA7-61CC3DA21E30}">
  <ds:schemaRefs>
    <ds:schemaRef ds:uri="http://schemas.microsoft.com/sharepoint/v3/contenttype/forms"/>
  </ds:schemaRefs>
</ds:datastoreItem>
</file>

<file path=customXml/itemProps2.xml><?xml version="1.0" encoding="utf-8"?>
<ds:datastoreItem xmlns:ds="http://schemas.openxmlformats.org/officeDocument/2006/customXml" ds:itemID="{0FEEA86E-3E05-4018-932D-2120564453DE}">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526FF2E-0DD9-420B-87DB-C17612F0CD83}">
  <ds:schemaRefs>
    <ds:schemaRef ds:uri="17d4f6b7-a9a0-43c1-a9a4-8eda2695713f"/>
    <ds:schemaRef ds:uri="1817c4ad-c889-41d7-9ca7-6013452b52d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225</TotalTime>
  <Words>591</Words>
  <Application>Microsoft Office PowerPoint</Application>
  <PresentationFormat>A4 Paper (210x297 mm)</PresentationFormat>
  <Paragraphs>94</Paragraphs>
  <Slides>7</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Chimes, Thomas</cp:lastModifiedBy>
  <cp:revision>8</cp:revision>
  <dcterms:created xsi:type="dcterms:W3CDTF">2020-09-14T14:59:36Z</dcterms:created>
  <dcterms:modified xsi:type="dcterms:W3CDTF">2021-01-14T16:02:56Z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0x010100170BF41225AC4A49A1BE35127ED1BE7C</vt:lpwstr>
  </property>
</Properties>
</file>