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74" r:id="rId3"/>
    <p:sldId id="272" r:id="rId4"/>
    <p:sldId id="262" r:id="rId5"/>
    <p:sldId id="264" r:id="rId6"/>
    <p:sldId id="273" r:id="rId7"/>
    <p:sldId id="270" r:id="rId8"/>
    <p:sldId id="266" r:id="rId9"/>
    <p:sldId id="271" r:id="rId10"/>
    <p:sldId id="279" r:id="rId11"/>
    <p:sldId id="260" r:id="rId12"/>
    <p:sldId id="261" r:id="rId13"/>
    <p:sldId id="258" r:id="rId14"/>
    <p:sldId id="278" r:id="rId15"/>
    <p:sldId id="275" r:id="rId16"/>
    <p:sldId id="276" r:id="rId17"/>
    <p:sldId id="281" r:id="rId18"/>
    <p:sldId id="280" r:id="rId19"/>
    <p:sldId id="263" r:id="rId20"/>
    <p:sldId id="277"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imothy Salt (1600456)" initials="TS(" lastIdx="2" clrIdx="0">
    <p:extLst>
      <p:ext uri="{19B8F6BF-5375-455C-9EA6-DF929625EA0E}">
        <p15:presenceInfo xmlns:p15="http://schemas.microsoft.com/office/powerpoint/2012/main" userId="Timothy Salt (1600456)"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6544" autoAdjust="0"/>
    <p:restoredTop sz="94660"/>
  </p:normalViewPr>
  <p:slideViewPr>
    <p:cSldViewPr snapToGrid="0">
      <p:cViewPr varScale="1">
        <p:scale>
          <a:sx n="72" d="100"/>
          <a:sy n="72" d="100"/>
        </p:scale>
        <p:origin x="100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commentAuthors" Target="commentAuthor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B029E8EB-C04C-48FB-885D-ED73AF3F76D9}" type="datetimeFigureOut">
              <a:rPr lang="en-GB" smtClean="0"/>
              <a:t>03/05/2018</a:t>
            </a:fld>
            <a:endParaRPr lang="en-GB"/>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C5680B7C-C2FB-4155-8778-AF88BA69ABE5}" type="slidenum">
              <a:rPr lang="en-GB" smtClean="0"/>
              <a:t>‹#›</a:t>
            </a:fld>
            <a:endParaRPr lang="en-GB"/>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1423114806"/>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029E8EB-C04C-48FB-885D-ED73AF3F76D9}" type="datetimeFigureOut">
              <a:rPr lang="en-GB" smtClean="0"/>
              <a:t>03/05/2018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680B7C-C2FB-4155-8778-AF88BA69ABE5}" type="slidenum">
              <a:rPr lang="en-GB" smtClean="0"/>
              <a:t>‹#›</a:t>
            </a:fld>
            <a:endParaRPr lang="en-GB"/>
          </a:p>
        </p:txBody>
      </p:sp>
    </p:spTree>
    <p:extLst>
      <p:ext uri="{BB962C8B-B14F-4D97-AF65-F5344CB8AC3E}">
        <p14:creationId xmlns:p14="http://schemas.microsoft.com/office/powerpoint/2010/main" val="26229755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B029E8EB-C04C-48FB-885D-ED73AF3F76D9}" type="datetimeFigureOut">
              <a:rPr lang="en-GB" smtClean="0"/>
              <a:t>03/05/2018</a:t>
            </a:fld>
            <a:endParaRPr lang="en-GB"/>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C5680B7C-C2FB-4155-8778-AF88BA69ABE5}" type="slidenum">
              <a:rPr lang="en-GB" smtClean="0"/>
              <a:t>‹#›</a:t>
            </a:fld>
            <a:endParaRPr lang="en-GB"/>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51812503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029E8EB-C04C-48FB-885D-ED73AF3F76D9}" type="datetimeFigureOut">
              <a:rPr lang="en-GB" smtClean="0"/>
              <a:t>03/05/2018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5680B7C-C2FB-4155-8778-AF88BA69ABE5}" type="slidenum">
              <a:rPr lang="en-GB" smtClean="0"/>
              <a:t>‹#›</a:t>
            </a:fld>
            <a:endParaRPr lang="en-GB"/>
          </a:p>
        </p:txBody>
      </p:sp>
    </p:spTree>
    <p:extLst>
      <p:ext uri="{BB962C8B-B14F-4D97-AF65-F5344CB8AC3E}">
        <p14:creationId xmlns:p14="http://schemas.microsoft.com/office/powerpoint/2010/main" val="11107223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029E8EB-C04C-48FB-885D-ED73AF3F76D9}" type="datetimeFigureOut">
              <a:rPr lang="en-GB" smtClean="0"/>
              <a:t>03/05/2018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5680B7C-C2FB-4155-8778-AF88BA69ABE5}" type="slidenum">
              <a:rPr lang="en-GB" smtClean="0"/>
              <a:t>‹#›</a:t>
            </a:fld>
            <a:endParaRPr lang="en-GB"/>
          </a:p>
        </p:txBody>
      </p:sp>
    </p:spTree>
    <p:extLst>
      <p:ext uri="{BB962C8B-B14F-4D97-AF65-F5344CB8AC3E}">
        <p14:creationId xmlns:p14="http://schemas.microsoft.com/office/powerpoint/2010/main" val="5002343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029E8EB-C04C-48FB-885D-ED73AF3F76D9}" type="datetimeFigureOut">
              <a:rPr lang="en-GB" smtClean="0"/>
              <a:t>03/05/2018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5680B7C-C2FB-4155-8778-AF88BA69ABE5}" type="slidenum">
              <a:rPr lang="en-GB" smtClean="0"/>
              <a:t>‹#›</a:t>
            </a:fld>
            <a:endParaRPr lang="en-GB"/>
          </a:p>
        </p:txBody>
      </p:sp>
    </p:spTree>
    <p:extLst>
      <p:ext uri="{BB962C8B-B14F-4D97-AF65-F5344CB8AC3E}">
        <p14:creationId xmlns:p14="http://schemas.microsoft.com/office/powerpoint/2010/main" val="30252506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29E8EB-C04C-48FB-885D-ED73AF3F76D9}" type="datetimeFigureOut">
              <a:rPr lang="en-GB" smtClean="0"/>
              <a:t>03/05/2018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5680B7C-C2FB-4155-8778-AF88BA69ABE5}" type="slidenum">
              <a:rPr lang="en-GB" smtClean="0"/>
              <a:t>‹#›</a:t>
            </a:fld>
            <a:endParaRPr lang="en-GB"/>
          </a:p>
        </p:txBody>
      </p:sp>
    </p:spTree>
    <p:extLst>
      <p:ext uri="{BB962C8B-B14F-4D97-AF65-F5344CB8AC3E}">
        <p14:creationId xmlns:p14="http://schemas.microsoft.com/office/powerpoint/2010/main" val="4720829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B029E8EB-C04C-48FB-885D-ED73AF3F76D9}" type="datetimeFigureOut">
              <a:rPr lang="en-GB" smtClean="0"/>
              <a:t>03/05/2018</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C5680B7C-C2FB-4155-8778-AF88BA69ABE5}"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801296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B029E8EB-C04C-48FB-885D-ED73AF3F76D9}" type="datetimeFigureOut">
              <a:rPr lang="en-GB" smtClean="0"/>
              <a:t>03/05/2018</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C5680B7C-C2FB-4155-8778-AF88BA69ABE5}"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970357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029E8EB-C04C-48FB-885D-ED73AF3F76D9}" type="datetimeFigureOut">
              <a:rPr lang="en-GB" smtClean="0"/>
              <a:t>03/05/2018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680B7C-C2FB-4155-8778-AF88BA69ABE5}" type="slidenum">
              <a:rPr lang="en-GB" smtClean="0"/>
              <a:t>‹#›</a:t>
            </a:fld>
            <a:endParaRPr lang="en-GB"/>
          </a:p>
        </p:txBody>
      </p:sp>
    </p:spTree>
    <p:extLst>
      <p:ext uri="{BB962C8B-B14F-4D97-AF65-F5344CB8AC3E}">
        <p14:creationId xmlns:p14="http://schemas.microsoft.com/office/powerpoint/2010/main" val="8030034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029E8EB-C04C-48FB-885D-ED73AF3F76D9}" type="datetimeFigureOut">
              <a:rPr lang="en-GB" smtClean="0"/>
              <a:t>03/05/2018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680B7C-C2FB-4155-8778-AF88BA69ABE5}" type="slidenum">
              <a:rPr lang="en-GB" smtClean="0"/>
              <a:t>‹#›</a:t>
            </a:fld>
            <a:endParaRPr lang="en-GB"/>
          </a:p>
        </p:txBody>
      </p:sp>
    </p:spTree>
    <p:extLst>
      <p:ext uri="{BB962C8B-B14F-4D97-AF65-F5344CB8AC3E}">
        <p14:creationId xmlns:p14="http://schemas.microsoft.com/office/powerpoint/2010/main" val="3641483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B029E8EB-C04C-48FB-885D-ED73AF3F76D9}" type="datetimeFigureOut">
              <a:rPr lang="en-GB" smtClean="0"/>
              <a:t>03/05/2018</a:t>
            </a:fld>
            <a:endParaRPr lang="en-GB"/>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GB"/>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C5680B7C-C2FB-4155-8778-AF88BA69ABE5}" type="slidenum">
              <a:rPr lang="en-GB" smtClean="0"/>
              <a:t>‹#›</a:t>
            </a:fld>
            <a:endParaRPr lang="en-GB"/>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24051797"/>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departments.kings.edu/womens_history/marymagda.html" TargetMode="External"/><Relationship Id="rId2" Type="http://schemas.openxmlformats.org/officeDocument/2006/relationships/hyperlink" Target="http://jacksonsnyder.com/arc/2003/who.htm" TargetMode="External"/><Relationship Id="rId1" Type="http://schemas.openxmlformats.org/officeDocument/2006/relationships/slideLayout" Target="../slideLayouts/slideLayout2.xml"/><Relationship Id="rId5" Type="http://schemas.openxmlformats.org/officeDocument/2006/relationships/hyperlink" Target="https://www.biblegateway.com/passage/?search=Matthew+27:55-28:1&amp;version=NRSV" TargetMode="External"/><Relationship Id="rId4" Type="http://schemas.openxmlformats.org/officeDocument/2006/relationships/hyperlink" Target="https://www.biblegateway.com/passage/?search=Mark+15%3A40-16%3A20&amp;version=NRSV"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biblegateway.com/passage/?search=Luke+24:1-12&amp;version=NRSV" TargetMode="External"/><Relationship Id="rId7" Type="http://schemas.openxmlformats.org/officeDocument/2006/relationships/hyperlink" Target="http://journals.co.za/docserver/fulltext/conspec/14/09/conspec_v14_a4.pdf?expires=1524259337&amp;id=id&amp;accname=guest&amp;checksum=7CD7EC540B890703812D1B539000A068" TargetMode="External"/><Relationship Id="rId2" Type="http://schemas.openxmlformats.org/officeDocument/2006/relationships/hyperlink" Target="https://www.biblegateway.com/passage/?search=Luke+8:2-3&amp;version=NRSV" TargetMode="External"/><Relationship Id="rId1" Type="http://schemas.openxmlformats.org/officeDocument/2006/relationships/slideLayout" Target="../slideLayouts/slideLayout2.xml"/><Relationship Id="rId6" Type="http://schemas.openxmlformats.org/officeDocument/2006/relationships/hyperlink" Target="https://www.biblegateway.com/passage/?search=John+20:+1-18&amp;version=NRSV" TargetMode="External"/><Relationship Id="rId5" Type="http://schemas.openxmlformats.org/officeDocument/2006/relationships/hyperlink" Target="https://www.biblegateway.com/passage/?search=John+20:+1-10&amp;version=NRSV" TargetMode="External"/><Relationship Id="rId4" Type="http://schemas.openxmlformats.org/officeDocument/2006/relationships/hyperlink" Target="https://www.biblegateway.com/passage/?search=John+19:+25-30&amp;version=NRSV"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journals.sagepub.com.ezproxy.uwtsd.ac.uk/doi/pdf/10.1177/1030570X0501800314" TargetMode="External"/><Relationship Id="rId2" Type="http://schemas.openxmlformats.org/officeDocument/2006/relationships/hyperlink" Target="http://journals.co.za/docserver/fulltext/conspec/14/09/conspec_v14_a4.pdf?expires=1524259337&amp;id=id&amp;accname=guest&amp;checksum=7CD7EC540B890703812D1B539000A06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F36A7-5F79-430A-B8B0-9DBD9A32AA10}"/>
              </a:ext>
            </a:extLst>
          </p:cNvPr>
          <p:cNvSpPr>
            <a:spLocks noGrp="1"/>
          </p:cNvSpPr>
          <p:nvPr>
            <p:ph type="ctrTitle"/>
          </p:nvPr>
        </p:nvSpPr>
        <p:spPr>
          <a:xfrm>
            <a:off x="318051" y="225286"/>
            <a:ext cx="10349949" cy="2830409"/>
          </a:xfrm>
        </p:spPr>
        <p:txBody>
          <a:bodyPr/>
          <a:lstStyle/>
          <a:p>
            <a:r>
              <a:rPr lang="en-GB" dirty="0"/>
              <a:t>Mary Magdalene in the Gospel of John</a:t>
            </a:r>
          </a:p>
        </p:txBody>
      </p:sp>
    </p:spTree>
    <p:extLst>
      <p:ext uri="{BB962C8B-B14F-4D97-AF65-F5344CB8AC3E}">
        <p14:creationId xmlns:p14="http://schemas.microsoft.com/office/powerpoint/2010/main" val="6753252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11B5E-8620-4EFE-9702-30FB8A2F07C0}"/>
              </a:ext>
            </a:extLst>
          </p:cNvPr>
          <p:cNvSpPr>
            <a:spLocks noGrp="1"/>
          </p:cNvSpPr>
          <p:nvPr>
            <p:ph type="title"/>
          </p:nvPr>
        </p:nvSpPr>
        <p:spPr>
          <a:xfrm>
            <a:off x="1295400" y="0"/>
            <a:ext cx="9601200" cy="1485900"/>
          </a:xfrm>
        </p:spPr>
        <p:txBody>
          <a:bodyPr/>
          <a:lstStyle/>
          <a:p>
            <a:pPr algn="ctr"/>
            <a:r>
              <a:rPr lang="en-GB" dirty="0"/>
              <a:t>The Historical Mary </a:t>
            </a:r>
          </a:p>
        </p:txBody>
      </p:sp>
      <p:sp>
        <p:nvSpPr>
          <p:cNvPr id="3" name="Content Placeholder 2">
            <a:extLst>
              <a:ext uri="{FF2B5EF4-FFF2-40B4-BE49-F238E27FC236}">
                <a16:creationId xmlns:a16="http://schemas.microsoft.com/office/drawing/2014/main" id="{3ACA1839-8E65-4E24-AAF3-D1FCAC35BA53}"/>
              </a:ext>
            </a:extLst>
          </p:cNvPr>
          <p:cNvSpPr>
            <a:spLocks noGrp="1"/>
          </p:cNvSpPr>
          <p:nvPr>
            <p:ph idx="1"/>
          </p:nvPr>
        </p:nvSpPr>
        <p:spPr>
          <a:xfrm>
            <a:off x="725556" y="762000"/>
            <a:ext cx="11466444" cy="4027712"/>
          </a:xfrm>
        </p:spPr>
        <p:txBody>
          <a:bodyPr>
            <a:normAutofit/>
          </a:bodyPr>
          <a:lstStyle/>
          <a:p>
            <a:r>
              <a:rPr lang="en-GB" dirty="0"/>
              <a:t>It is believed Mary was from Migdal </a:t>
            </a:r>
            <a:r>
              <a:rPr lang="en-GB" dirty="0" err="1"/>
              <a:t>Nunya</a:t>
            </a:r>
            <a:r>
              <a:rPr lang="en-GB" dirty="0"/>
              <a:t> on the western shore of the Sea of Galilee, 5KM north of Tiberias1  </a:t>
            </a:r>
          </a:p>
          <a:p>
            <a:r>
              <a:rPr lang="en-GB" dirty="0"/>
              <a:t>Mary’s name therefore comes from Migdal and  salt2 </a:t>
            </a:r>
          </a:p>
          <a:p>
            <a:r>
              <a:rPr lang="en-GB" dirty="0"/>
              <a:t>In 591AD Pope Gregory the Great stated that Mary of Bethany and the unnamed sinner (Luke 7/8) where in fact Mary Magdalene3; this combination gave rise to the concept of her being a prostitute comes from.  </a:t>
            </a:r>
          </a:p>
          <a:p>
            <a:r>
              <a:rPr lang="en-GB" dirty="0"/>
              <a:t>In the Gnostic Gospel of Mary, Mary disagrees with Peter’s teachings, leading to Peter being seen as the prominent figure6.</a:t>
            </a:r>
          </a:p>
          <a:p>
            <a:r>
              <a:rPr lang="en-GB" dirty="0"/>
              <a:t>There are pilgrim sources, (9</a:t>
            </a:r>
            <a:r>
              <a:rPr lang="en-GB" baseline="30000" dirty="0"/>
              <a:t>th</a:t>
            </a:r>
            <a:r>
              <a:rPr lang="en-GB" dirty="0"/>
              <a:t> to the 13</a:t>
            </a:r>
            <a:r>
              <a:rPr lang="en-GB" baseline="30000" dirty="0"/>
              <a:t>th</a:t>
            </a:r>
            <a:r>
              <a:rPr lang="en-GB" dirty="0"/>
              <a:t> century) of a church at Migdal attributed to Mary Magdalene, the building created by the fourth century Queen Helena7    </a:t>
            </a:r>
          </a:p>
        </p:txBody>
      </p:sp>
      <p:pic>
        <p:nvPicPr>
          <p:cNvPr id="4" name="Picture 3">
            <a:extLst>
              <a:ext uri="{FF2B5EF4-FFF2-40B4-BE49-F238E27FC236}">
                <a16:creationId xmlns:a16="http://schemas.microsoft.com/office/drawing/2014/main" id="{60906A7B-605A-46E6-92CD-00EA0B8A211D}"/>
              </a:ext>
            </a:extLst>
          </p:cNvPr>
          <p:cNvPicPr>
            <a:picLocks noChangeAspect="1"/>
          </p:cNvPicPr>
          <p:nvPr/>
        </p:nvPicPr>
        <p:blipFill rotWithShape="1">
          <a:blip r:embed="rId2"/>
          <a:srcRect t="17222"/>
          <a:stretch/>
        </p:blipFill>
        <p:spPr>
          <a:xfrm>
            <a:off x="8820150" y="4764643"/>
            <a:ext cx="3371850" cy="2093357"/>
          </a:xfrm>
          <a:prstGeom prst="rect">
            <a:avLst/>
          </a:prstGeom>
        </p:spPr>
      </p:pic>
      <p:sp>
        <p:nvSpPr>
          <p:cNvPr id="5" name="TextBox 4">
            <a:extLst>
              <a:ext uri="{FF2B5EF4-FFF2-40B4-BE49-F238E27FC236}">
                <a16:creationId xmlns:a16="http://schemas.microsoft.com/office/drawing/2014/main" id="{D4D61386-C601-4B7F-A8C8-BFA8F99F3045}"/>
              </a:ext>
            </a:extLst>
          </p:cNvPr>
          <p:cNvSpPr txBox="1"/>
          <p:nvPr/>
        </p:nvSpPr>
        <p:spPr>
          <a:xfrm>
            <a:off x="6096000" y="6213812"/>
            <a:ext cx="2883901" cy="646331"/>
          </a:xfrm>
          <a:prstGeom prst="rect">
            <a:avLst/>
          </a:prstGeom>
          <a:noFill/>
        </p:spPr>
        <p:txBody>
          <a:bodyPr wrap="square" rtlCol="0">
            <a:spAutoFit/>
          </a:bodyPr>
          <a:lstStyle/>
          <a:p>
            <a:r>
              <a:rPr lang="en-GB" dirty="0"/>
              <a:t>Figure 1: Helen Bond (Left) &amp; Joan Taylor (right) </a:t>
            </a:r>
          </a:p>
        </p:txBody>
      </p:sp>
      <p:pic>
        <p:nvPicPr>
          <p:cNvPr id="7" name="Picture 6">
            <a:extLst>
              <a:ext uri="{FF2B5EF4-FFF2-40B4-BE49-F238E27FC236}">
                <a16:creationId xmlns:a16="http://schemas.microsoft.com/office/drawing/2014/main" id="{13B0C70C-4033-4709-915C-93F6A1EB6FA3}"/>
              </a:ext>
            </a:extLst>
          </p:cNvPr>
          <p:cNvPicPr>
            <a:picLocks noChangeAspect="1"/>
          </p:cNvPicPr>
          <p:nvPr/>
        </p:nvPicPr>
        <p:blipFill rotWithShape="1">
          <a:blip r:embed="rId3"/>
          <a:srcRect t="22000"/>
          <a:stretch/>
        </p:blipFill>
        <p:spPr>
          <a:xfrm>
            <a:off x="-1" y="4770662"/>
            <a:ext cx="3371851" cy="2087337"/>
          </a:xfrm>
          <a:prstGeom prst="rect">
            <a:avLst/>
          </a:prstGeom>
        </p:spPr>
      </p:pic>
      <p:sp>
        <p:nvSpPr>
          <p:cNvPr id="8" name="TextBox 7">
            <a:extLst>
              <a:ext uri="{FF2B5EF4-FFF2-40B4-BE49-F238E27FC236}">
                <a16:creationId xmlns:a16="http://schemas.microsoft.com/office/drawing/2014/main" id="{DD62FB6F-BA71-4D56-8044-F45AEEDF3CF3}"/>
              </a:ext>
            </a:extLst>
          </p:cNvPr>
          <p:cNvSpPr txBox="1"/>
          <p:nvPr/>
        </p:nvSpPr>
        <p:spPr>
          <a:xfrm>
            <a:off x="3619500" y="6488668"/>
            <a:ext cx="2040524" cy="369332"/>
          </a:xfrm>
          <a:prstGeom prst="rect">
            <a:avLst/>
          </a:prstGeom>
          <a:noFill/>
        </p:spPr>
        <p:txBody>
          <a:bodyPr wrap="square" rtlCol="0">
            <a:spAutoFit/>
          </a:bodyPr>
          <a:lstStyle/>
          <a:p>
            <a:r>
              <a:rPr lang="en-GB" dirty="0"/>
              <a:t>Figure 2: </a:t>
            </a:r>
          </a:p>
        </p:txBody>
      </p:sp>
    </p:spTree>
    <p:extLst>
      <p:ext uri="{BB962C8B-B14F-4D97-AF65-F5344CB8AC3E}">
        <p14:creationId xmlns:p14="http://schemas.microsoft.com/office/powerpoint/2010/main" val="30434763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21EB3-7363-4B10-AF14-42D2111B69B6}"/>
              </a:ext>
            </a:extLst>
          </p:cNvPr>
          <p:cNvSpPr>
            <a:spLocks noGrp="1"/>
          </p:cNvSpPr>
          <p:nvPr>
            <p:ph type="title"/>
          </p:nvPr>
        </p:nvSpPr>
        <p:spPr>
          <a:xfrm>
            <a:off x="1600200" y="0"/>
            <a:ext cx="9601200" cy="762000"/>
          </a:xfrm>
        </p:spPr>
        <p:txBody>
          <a:bodyPr/>
          <a:lstStyle/>
          <a:p>
            <a:pPr algn="ctr"/>
            <a:r>
              <a:rPr lang="en-GB" dirty="0"/>
              <a:t>Mary in the Synoptic Gospels </a:t>
            </a:r>
          </a:p>
        </p:txBody>
      </p:sp>
      <p:sp>
        <p:nvSpPr>
          <p:cNvPr id="3" name="Content Placeholder 2">
            <a:extLst>
              <a:ext uri="{FF2B5EF4-FFF2-40B4-BE49-F238E27FC236}">
                <a16:creationId xmlns:a16="http://schemas.microsoft.com/office/drawing/2014/main" id="{73B81CCE-C282-4D54-808D-665B5C7EF9C0}"/>
              </a:ext>
            </a:extLst>
          </p:cNvPr>
          <p:cNvSpPr>
            <a:spLocks noGrp="1"/>
          </p:cNvSpPr>
          <p:nvPr>
            <p:ph idx="1"/>
          </p:nvPr>
        </p:nvSpPr>
        <p:spPr>
          <a:xfrm>
            <a:off x="247650" y="762000"/>
            <a:ext cx="11944350" cy="6096000"/>
          </a:xfrm>
        </p:spPr>
        <p:txBody>
          <a:bodyPr>
            <a:normAutofit fontScale="85000" lnSpcReduction="20000"/>
          </a:bodyPr>
          <a:lstStyle/>
          <a:p>
            <a:r>
              <a:rPr lang="en-GB" dirty="0"/>
              <a:t>Gospel of Mark 15:40-16:9:</a:t>
            </a:r>
          </a:p>
          <a:p>
            <a:pPr lvl="1"/>
            <a:r>
              <a:rPr lang="en-GB" dirty="0"/>
              <a:t>Mark 15:40: Mary Magdalene and Mary mother of Jesus watched the crucifixion of Christ</a:t>
            </a:r>
          </a:p>
          <a:p>
            <a:pPr lvl="1"/>
            <a:r>
              <a:rPr lang="en-GB" dirty="0"/>
              <a:t>Mark 15:47:  Mary Magdalene and Mary mother of Jesus observed Joseph wrapping Jesus in linen cloth and putting a rock against the entrance. </a:t>
            </a:r>
          </a:p>
          <a:p>
            <a:pPr lvl="1"/>
            <a:r>
              <a:rPr lang="en-GB" dirty="0"/>
              <a:t>Mark 16:1-8: Mary Magdalene, Mary the mother of James and Salome brought spices to anoint Jesus. The stone had been rolled away and a man told those assembled to tell the disciples to travel to Galilee to meet Jesus; they told no one else about this, as they were afraid. </a:t>
            </a:r>
          </a:p>
          <a:p>
            <a:pPr lvl="1"/>
            <a:r>
              <a:rPr lang="en-GB" dirty="0"/>
              <a:t>Mark 16:9: After Jesus rose on the first day he appeared first to Mary Magdalene, from whom he had cast out seven, demons that he was still alive. The disciples did not believe her. 8</a:t>
            </a:r>
          </a:p>
          <a:p>
            <a:r>
              <a:rPr lang="en-GB" dirty="0"/>
              <a:t>Gospel of Matthew 27:55-28:1: </a:t>
            </a:r>
          </a:p>
          <a:p>
            <a:pPr lvl="1"/>
            <a:r>
              <a:rPr lang="en-GB" dirty="0"/>
              <a:t>Matthew 27:55-56: Mary Magdalene watches the crucifixion with Mary the mother of James and Joseph and the mother of the sons of Zebedee </a:t>
            </a:r>
          </a:p>
          <a:p>
            <a:pPr lvl="1"/>
            <a:r>
              <a:rPr lang="en-GB" dirty="0"/>
              <a:t>Matthew 27:57-61: Joseph wraps Jesus in linen cloth before rolling a great stone to the door. Mary Magdalene and (the other Mary) seated opposite.    </a:t>
            </a:r>
          </a:p>
          <a:p>
            <a:pPr lvl="1"/>
            <a:r>
              <a:rPr lang="en-GB" dirty="0"/>
              <a:t>Matthew 28:1-10: After the Sabbath the two Marys went to the tomb where an angel descended from heaven and told them to go to Galilee. There they found Jesus who instructed them to tell the disciples to go to Galilee.9</a:t>
            </a:r>
          </a:p>
          <a:p>
            <a:r>
              <a:rPr lang="en-GB" dirty="0"/>
              <a:t>Gospel of Luke 8:2-3, 24:1-12 </a:t>
            </a:r>
          </a:p>
          <a:p>
            <a:pPr lvl="1"/>
            <a:r>
              <a:rPr lang="en-GB" dirty="0"/>
              <a:t>Luke 8:1-3: Jesus travelled through cities and villages announcing the good news. The twelve disciples, Joanna, </a:t>
            </a:r>
            <a:r>
              <a:rPr lang="en-GB" dirty="0" err="1"/>
              <a:t>Chuza</a:t>
            </a:r>
            <a:r>
              <a:rPr lang="en-GB" dirty="0"/>
              <a:t>, Susanna and Mary, called Magdalene from whom seven demons had been removed,  travelled with him. They also provided resources for him. 10</a:t>
            </a:r>
          </a:p>
          <a:p>
            <a:pPr lvl="1"/>
            <a:r>
              <a:rPr lang="en-GB" dirty="0"/>
              <a:t>Luke 24:1-12: They (the women traveling with Jesus) found the stone rolled away. Suddenly two men appeared in dazzling clothes reminding them that Jesus would rise after three days. The women told the disciples this but they considered it to be an idle tale until Peter discovered the linen cloth.  11</a:t>
            </a:r>
          </a:p>
          <a:p>
            <a:endParaRPr lang="en-GB" dirty="0"/>
          </a:p>
        </p:txBody>
      </p:sp>
    </p:spTree>
    <p:extLst>
      <p:ext uri="{BB962C8B-B14F-4D97-AF65-F5344CB8AC3E}">
        <p14:creationId xmlns:p14="http://schemas.microsoft.com/office/powerpoint/2010/main" val="15368509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0A92C-E48B-47AD-852E-2654B5CB833D}"/>
              </a:ext>
            </a:extLst>
          </p:cNvPr>
          <p:cNvSpPr>
            <a:spLocks noGrp="1"/>
          </p:cNvSpPr>
          <p:nvPr>
            <p:ph type="title"/>
          </p:nvPr>
        </p:nvSpPr>
        <p:spPr>
          <a:xfrm>
            <a:off x="0" y="0"/>
            <a:ext cx="12192000" cy="1485900"/>
          </a:xfrm>
        </p:spPr>
        <p:txBody>
          <a:bodyPr/>
          <a:lstStyle/>
          <a:p>
            <a:pPr algn="ctr"/>
            <a:r>
              <a:rPr lang="en-GB" dirty="0"/>
              <a:t>John 19: 25-30 &amp; John 20: 1-10</a:t>
            </a:r>
          </a:p>
        </p:txBody>
      </p:sp>
      <p:sp>
        <p:nvSpPr>
          <p:cNvPr id="3" name="Content Placeholder 2">
            <a:extLst>
              <a:ext uri="{FF2B5EF4-FFF2-40B4-BE49-F238E27FC236}">
                <a16:creationId xmlns:a16="http://schemas.microsoft.com/office/drawing/2014/main" id="{5882DA6E-3029-4D04-A5EE-AAC98AE50181}"/>
              </a:ext>
            </a:extLst>
          </p:cNvPr>
          <p:cNvSpPr>
            <a:spLocks noGrp="1"/>
          </p:cNvSpPr>
          <p:nvPr>
            <p:ph idx="1"/>
          </p:nvPr>
        </p:nvSpPr>
        <p:spPr>
          <a:xfrm>
            <a:off x="723900" y="742950"/>
            <a:ext cx="11468100" cy="6115050"/>
          </a:xfrm>
        </p:spPr>
        <p:txBody>
          <a:bodyPr>
            <a:normAutofit lnSpcReduction="10000"/>
          </a:bodyPr>
          <a:lstStyle/>
          <a:p>
            <a:r>
              <a:rPr lang="en-GB" dirty="0"/>
              <a:t>John 19: 25-30: 25. Meanwhile</a:t>
            </a:r>
            <a:r>
              <a:rPr lang="en-GB" dirty="0">
                <a:solidFill>
                  <a:srgbClr val="FF0000"/>
                </a:solidFill>
              </a:rPr>
              <a:t>, standing near the cross of Jesus were his mother, and his mother’s sister, Mary the wife of </a:t>
            </a:r>
            <a:r>
              <a:rPr lang="en-GB" dirty="0" err="1">
                <a:solidFill>
                  <a:srgbClr val="FF0000"/>
                </a:solidFill>
              </a:rPr>
              <a:t>Clopas</a:t>
            </a:r>
            <a:r>
              <a:rPr lang="en-GB" dirty="0">
                <a:solidFill>
                  <a:srgbClr val="FF0000"/>
                </a:solidFill>
              </a:rPr>
              <a:t>, and Mary Magdalene</a:t>
            </a:r>
            <a:r>
              <a:rPr lang="en-GB" dirty="0"/>
              <a:t>. 26 </a:t>
            </a:r>
            <a:r>
              <a:rPr lang="en-GB" dirty="0">
                <a:solidFill>
                  <a:srgbClr val="FF0000"/>
                </a:solidFill>
              </a:rPr>
              <a:t>When Jesus saw his mother and the disciple whom he loved</a:t>
            </a:r>
            <a:r>
              <a:rPr lang="en-GB" dirty="0"/>
              <a:t> standing beside her, he said to his mother, “Woman, here is your son.” 27 Then he said to the disciple, “Here is your mother.” And from that hour the disciple took her into his own home. 28 After this, when Jesus knew that all was now finished, he said (in order to fulfil the scripture), “I am thirsty.” 29 A jar full of sour wine was standing there. So they put a sponge full of the wine on a branch of hyssop and held it to his mouth. 30 When Jesus had received the wine, he said, “It is finished.” Then he bowed his head and gave up his spirit.  12</a:t>
            </a:r>
          </a:p>
          <a:p>
            <a:r>
              <a:rPr lang="en-GB" dirty="0"/>
              <a:t>John 20: 1-10</a:t>
            </a:r>
            <a:r>
              <a:rPr lang="en-GB" dirty="0">
                <a:solidFill>
                  <a:srgbClr val="FF0000"/>
                </a:solidFill>
              </a:rPr>
              <a:t>: Early on the first day of the week, while it was still dark, Mary Magdalene came to the tomb and saw that the stone had been removed from the tomb</a:t>
            </a:r>
            <a:r>
              <a:rPr lang="en-GB" dirty="0"/>
              <a:t>. </a:t>
            </a:r>
            <a:r>
              <a:rPr lang="en-GB" dirty="0">
                <a:solidFill>
                  <a:srgbClr val="FF0000"/>
                </a:solidFill>
              </a:rPr>
              <a:t>2 So she ran and went to Simon Peter and the other disciple, the one whom Jesus loved, and said to them, “They have taken the Lord out of the tomb, and we do not know where they have laid him</a:t>
            </a:r>
            <a:r>
              <a:rPr lang="en-GB" dirty="0"/>
              <a:t>.” 3 Then Peter and the other disciple set out and went toward the tomb. 4 The two were running together, but the other disciple outran Peter and reached the tomb first. 5 He bent down to look in and saw the linen wrappings lying there, but he did not go in. 6 Then Simon Peter came, following him, and went into the tomb. He saw the linen wrappings lying there, 7 and the cloth that had been on Jesus’ head, not lying with the linen wrappings but rolled up in a place by itself. 8 Then the other disciple, who reached the tomb first, also went in, and he saw and believed; 9 for as yet </a:t>
            </a:r>
            <a:r>
              <a:rPr lang="en-GB" dirty="0">
                <a:solidFill>
                  <a:srgbClr val="FF0000"/>
                </a:solidFill>
              </a:rPr>
              <a:t>they did not understand the scripture, that he must rise from the dead. 10 Then the disciples returned to their homes</a:t>
            </a:r>
            <a:r>
              <a:rPr lang="en-GB" dirty="0"/>
              <a:t>. 13</a:t>
            </a:r>
          </a:p>
          <a:p>
            <a:r>
              <a:rPr lang="en-GB" dirty="0"/>
              <a:t>Evaluation:</a:t>
            </a:r>
          </a:p>
          <a:p>
            <a:pPr lvl="1"/>
            <a:r>
              <a:rPr lang="en-GB" dirty="0"/>
              <a:t>l </a:t>
            </a:r>
          </a:p>
        </p:txBody>
      </p:sp>
    </p:spTree>
    <p:extLst>
      <p:ext uri="{BB962C8B-B14F-4D97-AF65-F5344CB8AC3E}">
        <p14:creationId xmlns:p14="http://schemas.microsoft.com/office/powerpoint/2010/main" val="39736054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63142-6E3A-4A29-B861-ED60D3249002}"/>
              </a:ext>
            </a:extLst>
          </p:cNvPr>
          <p:cNvSpPr>
            <a:spLocks noGrp="1"/>
          </p:cNvSpPr>
          <p:nvPr>
            <p:ph type="title"/>
          </p:nvPr>
        </p:nvSpPr>
        <p:spPr>
          <a:xfrm>
            <a:off x="0" y="0"/>
            <a:ext cx="12192000" cy="1485900"/>
          </a:xfrm>
        </p:spPr>
        <p:txBody>
          <a:bodyPr/>
          <a:lstStyle/>
          <a:p>
            <a:pPr algn="ctr"/>
            <a:r>
              <a:rPr lang="en-GB" dirty="0"/>
              <a:t>John 20: 11-18</a:t>
            </a:r>
            <a:br>
              <a:rPr lang="en-GB" dirty="0"/>
            </a:br>
            <a:r>
              <a:rPr lang="en-GB" dirty="0"/>
              <a:t> </a:t>
            </a:r>
          </a:p>
        </p:txBody>
      </p:sp>
      <p:sp>
        <p:nvSpPr>
          <p:cNvPr id="3" name="Content Placeholder 2">
            <a:extLst>
              <a:ext uri="{FF2B5EF4-FFF2-40B4-BE49-F238E27FC236}">
                <a16:creationId xmlns:a16="http://schemas.microsoft.com/office/drawing/2014/main" id="{FFC88736-96F8-499B-BCEB-40326FCAAA09}"/>
              </a:ext>
            </a:extLst>
          </p:cNvPr>
          <p:cNvSpPr>
            <a:spLocks noGrp="1"/>
          </p:cNvSpPr>
          <p:nvPr>
            <p:ph idx="1"/>
          </p:nvPr>
        </p:nvSpPr>
        <p:spPr>
          <a:xfrm>
            <a:off x="704850" y="742950"/>
            <a:ext cx="11487150" cy="6115050"/>
          </a:xfrm>
        </p:spPr>
        <p:txBody>
          <a:bodyPr/>
          <a:lstStyle/>
          <a:p>
            <a:r>
              <a:rPr lang="en-GB" dirty="0"/>
              <a:t>John 20: 11-18: 11. </a:t>
            </a:r>
            <a:r>
              <a:rPr lang="en-GB" dirty="0">
                <a:solidFill>
                  <a:srgbClr val="FF0000"/>
                </a:solidFill>
              </a:rPr>
              <a:t>But Mary stood weeping outside the tomb</a:t>
            </a:r>
            <a:r>
              <a:rPr lang="en-GB" dirty="0"/>
              <a:t>. As she wept, she bent over to look[a] into the tomb; 12 and </a:t>
            </a:r>
            <a:r>
              <a:rPr lang="en-GB" dirty="0">
                <a:solidFill>
                  <a:srgbClr val="FF0000"/>
                </a:solidFill>
              </a:rPr>
              <a:t>she saw two angels in white, sitting where the body of Jesus had been lying</a:t>
            </a:r>
            <a:r>
              <a:rPr lang="en-GB" dirty="0"/>
              <a:t>, one at the head and the other at the feet. 13 </a:t>
            </a:r>
            <a:r>
              <a:rPr lang="en-GB" dirty="0">
                <a:solidFill>
                  <a:srgbClr val="FF0000"/>
                </a:solidFill>
              </a:rPr>
              <a:t>They said to her, “Woman, why are you weeping?” She said to them, “They have taken away my Lord, and I do not know where they have laid him.” </a:t>
            </a:r>
            <a:r>
              <a:rPr lang="en-GB" dirty="0"/>
              <a:t>14 When she had said this, she turned around and saw Jesus standing there, but she did not know that it was Jesus. 15 </a:t>
            </a:r>
            <a:r>
              <a:rPr lang="en-GB" dirty="0">
                <a:solidFill>
                  <a:srgbClr val="FF0000"/>
                </a:solidFill>
              </a:rPr>
              <a:t>Jesus said to her, “Woman, why are you weeping? Whom are you looking for?” Supposing him to be the gardener</a:t>
            </a:r>
            <a:r>
              <a:rPr lang="en-GB" dirty="0"/>
              <a:t>, she said to him, “Sir, if you have carried him away, tell me where you have laid him, and I will take him away.” 16 </a:t>
            </a:r>
            <a:r>
              <a:rPr lang="en-GB" dirty="0">
                <a:solidFill>
                  <a:srgbClr val="FF0000"/>
                </a:solidFill>
              </a:rPr>
              <a:t>Jesus said to her, “Mary!” She turned and said to him in Hebrew, “</a:t>
            </a:r>
            <a:r>
              <a:rPr lang="en-GB" dirty="0" err="1">
                <a:solidFill>
                  <a:srgbClr val="FF0000"/>
                </a:solidFill>
              </a:rPr>
              <a:t>Rabbouni</a:t>
            </a:r>
            <a:r>
              <a:rPr lang="en-GB" dirty="0">
                <a:solidFill>
                  <a:srgbClr val="FF0000"/>
                </a:solidFill>
              </a:rPr>
              <a:t>!” </a:t>
            </a:r>
            <a:r>
              <a:rPr lang="en-GB" dirty="0"/>
              <a:t> 17 Jesus said to her, </a:t>
            </a:r>
            <a:r>
              <a:rPr lang="en-GB" u="sng" dirty="0">
                <a:solidFill>
                  <a:srgbClr val="FF0000"/>
                </a:solidFill>
              </a:rPr>
              <a:t>“Do not hold on to me</a:t>
            </a:r>
            <a:r>
              <a:rPr lang="en-GB" dirty="0">
                <a:solidFill>
                  <a:srgbClr val="FF0000"/>
                </a:solidFill>
              </a:rPr>
              <a:t>, because I have not yet ascended to the Father</a:t>
            </a:r>
            <a:r>
              <a:rPr lang="en-GB" dirty="0"/>
              <a:t>. But go to my brothers and say to them, ‘I am ascending to my Father and your Father, to my God and your God.’” 18 </a:t>
            </a:r>
            <a:r>
              <a:rPr lang="en-GB" dirty="0">
                <a:solidFill>
                  <a:srgbClr val="FF0000"/>
                </a:solidFill>
              </a:rPr>
              <a:t>Mary Magdalene went and announced to the disciples, “I have seen the Lord”; and she told them that he had said these things to her   </a:t>
            </a:r>
            <a:r>
              <a:rPr lang="en-GB" dirty="0"/>
              <a:t>14</a:t>
            </a:r>
          </a:p>
          <a:p>
            <a:r>
              <a:rPr lang="en-GB" dirty="0"/>
              <a:t>Evaluation:</a:t>
            </a:r>
          </a:p>
          <a:p>
            <a:pPr lvl="1"/>
            <a:r>
              <a:rPr lang="en-GB" dirty="0"/>
              <a:t>Vulgate: ‘</a:t>
            </a:r>
            <a:r>
              <a:rPr lang="en-GB" dirty="0" err="1"/>
              <a:t>Noli</a:t>
            </a:r>
            <a:r>
              <a:rPr lang="en-GB" dirty="0"/>
              <a:t> me </a:t>
            </a:r>
            <a:r>
              <a:rPr lang="en-GB" dirty="0" err="1"/>
              <a:t>tangre</a:t>
            </a:r>
            <a:r>
              <a:rPr lang="en-GB" dirty="0"/>
              <a:t>’ (do not touch me); NRSV: ‘Do not hold on to me’; NAB: ‘Stop holding on to me’; JB and NEB: ‘Do not cling to me’ 15 </a:t>
            </a:r>
          </a:p>
          <a:p>
            <a:pPr lvl="1"/>
            <a:r>
              <a:rPr lang="en-GB" dirty="0"/>
              <a:t>Other reasons why Mary couldn’t touch Mary: St. Ambrose believed Mary did not recognise Jesus’ heavenly state. Jerome attributed it to her lack of belief in the divinity of Jesus (a statement which Augustine agreed), and others argue it reassured Mary that she did not have to cling, since he will be around for 40 more days16</a:t>
            </a:r>
          </a:p>
        </p:txBody>
      </p:sp>
    </p:spTree>
    <p:extLst>
      <p:ext uri="{BB962C8B-B14F-4D97-AF65-F5344CB8AC3E}">
        <p14:creationId xmlns:p14="http://schemas.microsoft.com/office/powerpoint/2010/main" val="26906934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CE73F-00B5-4D7E-8508-AE3C742412F5}"/>
              </a:ext>
            </a:extLst>
          </p:cNvPr>
          <p:cNvSpPr>
            <a:spLocks noGrp="1"/>
          </p:cNvSpPr>
          <p:nvPr>
            <p:ph type="title"/>
          </p:nvPr>
        </p:nvSpPr>
        <p:spPr>
          <a:xfrm>
            <a:off x="0" y="0"/>
            <a:ext cx="12192000" cy="990600"/>
          </a:xfrm>
        </p:spPr>
        <p:txBody>
          <a:bodyPr/>
          <a:lstStyle/>
          <a:p>
            <a:pPr algn="ctr"/>
            <a:r>
              <a:rPr lang="en-GB" dirty="0"/>
              <a:t>Differences between the Gospels   </a:t>
            </a:r>
          </a:p>
        </p:txBody>
      </p:sp>
      <p:sp>
        <p:nvSpPr>
          <p:cNvPr id="3" name="Content Placeholder 2">
            <a:extLst>
              <a:ext uri="{FF2B5EF4-FFF2-40B4-BE49-F238E27FC236}">
                <a16:creationId xmlns:a16="http://schemas.microsoft.com/office/drawing/2014/main" id="{6C86925A-5C5A-4E74-8D33-769430E5A23A}"/>
              </a:ext>
            </a:extLst>
          </p:cNvPr>
          <p:cNvSpPr>
            <a:spLocks noGrp="1"/>
          </p:cNvSpPr>
          <p:nvPr>
            <p:ph idx="1"/>
          </p:nvPr>
        </p:nvSpPr>
        <p:spPr>
          <a:xfrm>
            <a:off x="704850" y="990600"/>
            <a:ext cx="11487150" cy="5867400"/>
          </a:xfrm>
        </p:spPr>
        <p:txBody>
          <a:bodyPr/>
          <a:lstStyle/>
          <a:p>
            <a:r>
              <a:rPr lang="en-GB" dirty="0"/>
              <a:t>Jake H. O’Connell: </a:t>
            </a:r>
          </a:p>
          <a:p>
            <a:pPr lvl="1"/>
            <a:r>
              <a:rPr lang="en-GB" dirty="0"/>
              <a:t>Bert D. </a:t>
            </a:r>
            <a:r>
              <a:rPr lang="en-GB" dirty="0" err="1"/>
              <a:t>Ehrman</a:t>
            </a:r>
            <a:r>
              <a:rPr lang="en-GB" dirty="0"/>
              <a:t>, ‘There are numerous differences in our accounts that cannot be reconciled with each other. David Catchpole claims, ‘Matthew has “drastically changed” Mark’s empty tomb story’. C. F. Evans, ‘it is not simply difficult to harmonize these traditions, but quite impossible’ 17</a:t>
            </a:r>
          </a:p>
          <a:p>
            <a:pPr lvl="1"/>
            <a:r>
              <a:rPr lang="en-GB" dirty="0"/>
              <a:t>‘…John wrote that Mary Magdalene returned from the tomb alone. Upon, her return, she is not only unaware of Jesus’ resurrection, but she tells Peter and the Beloved Disciple that she thinks someone has taken Jesus’ body. Peter and the Beloved Disciple then run to the tomb and see that it was empty, but they also do not see an angel’ 18</a:t>
            </a:r>
          </a:p>
          <a:p>
            <a:pPr lvl="1"/>
            <a:r>
              <a:rPr lang="en-GB" dirty="0"/>
              <a:t>Solution: Mary did not know Jesus was raised because she had left the tomb before the angels arrived. She missed the angel’s announcement of the resurrection and went straight to Peter. </a:t>
            </a:r>
          </a:p>
        </p:txBody>
      </p:sp>
    </p:spTree>
    <p:extLst>
      <p:ext uri="{BB962C8B-B14F-4D97-AF65-F5344CB8AC3E}">
        <p14:creationId xmlns:p14="http://schemas.microsoft.com/office/powerpoint/2010/main" val="3727916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6DA8E-2502-4993-8866-07A4626AA541}"/>
              </a:ext>
            </a:extLst>
          </p:cNvPr>
          <p:cNvSpPr>
            <a:spLocks noGrp="1"/>
          </p:cNvSpPr>
          <p:nvPr>
            <p:ph type="title"/>
          </p:nvPr>
        </p:nvSpPr>
        <p:spPr>
          <a:xfrm>
            <a:off x="0" y="0"/>
            <a:ext cx="12192000" cy="647700"/>
          </a:xfrm>
        </p:spPr>
        <p:txBody>
          <a:bodyPr>
            <a:normAutofit fontScale="90000"/>
          </a:bodyPr>
          <a:lstStyle/>
          <a:p>
            <a:pPr algn="ctr"/>
            <a:r>
              <a:rPr lang="en-GB" dirty="0"/>
              <a:t>Fra Angelico - 1437-1446</a:t>
            </a:r>
          </a:p>
        </p:txBody>
      </p:sp>
      <p:pic>
        <p:nvPicPr>
          <p:cNvPr id="4" name="Picture 3">
            <a:extLst>
              <a:ext uri="{FF2B5EF4-FFF2-40B4-BE49-F238E27FC236}">
                <a16:creationId xmlns:a16="http://schemas.microsoft.com/office/drawing/2014/main" id="{C5A50035-DCB9-4E99-928E-AFEFE075DEC4}"/>
              </a:ext>
            </a:extLst>
          </p:cNvPr>
          <p:cNvPicPr>
            <a:picLocks noChangeAspect="1"/>
          </p:cNvPicPr>
          <p:nvPr/>
        </p:nvPicPr>
        <p:blipFill>
          <a:blip r:embed="rId2"/>
          <a:stretch>
            <a:fillRect/>
          </a:stretch>
        </p:blipFill>
        <p:spPr>
          <a:xfrm>
            <a:off x="3896139" y="577485"/>
            <a:ext cx="4714461" cy="6112473"/>
          </a:xfrm>
          <a:prstGeom prst="rect">
            <a:avLst/>
          </a:prstGeom>
        </p:spPr>
      </p:pic>
      <p:sp>
        <p:nvSpPr>
          <p:cNvPr id="5" name="TextBox 4">
            <a:extLst>
              <a:ext uri="{FF2B5EF4-FFF2-40B4-BE49-F238E27FC236}">
                <a16:creationId xmlns:a16="http://schemas.microsoft.com/office/drawing/2014/main" id="{6D02416D-29A5-4388-B3D8-859287E3E7AE}"/>
              </a:ext>
            </a:extLst>
          </p:cNvPr>
          <p:cNvSpPr txBox="1"/>
          <p:nvPr/>
        </p:nvSpPr>
        <p:spPr>
          <a:xfrm>
            <a:off x="8610600" y="6320626"/>
            <a:ext cx="1216897" cy="369332"/>
          </a:xfrm>
          <a:prstGeom prst="rect">
            <a:avLst/>
          </a:prstGeom>
          <a:noFill/>
        </p:spPr>
        <p:txBody>
          <a:bodyPr wrap="square" rtlCol="0">
            <a:spAutoFit/>
          </a:bodyPr>
          <a:lstStyle/>
          <a:p>
            <a:r>
              <a:rPr lang="en-GB" dirty="0"/>
              <a:t>Figure 3:   </a:t>
            </a:r>
          </a:p>
        </p:txBody>
      </p:sp>
    </p:spTree>
    <p:extLst>
      <p:ext uri="{BB962C8B-B14F-4D97-AF65-F5344CB8AC3E}">
        <p14:creationId xmlns:p14="http://schemas.microsoft.com/office/powerpoint/2010/main" val="35872171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B5BED-971C-4791-87FC-29357F40E4EE}"/>
              </a:ext>
            </a:extLst>
          </p:cNvPr>
          <p:cNvSpPr>
            <a:spLocks noGrp="1"/>
          </p:cNvSpPr>
          <p:nvPr>
            <p:ph type="title"/>
          </p:nvPr>
        </p:nvSpPr>
        <p:spPr>
          <a:xfrm>
            <a:off x="0" y="0"/>
            <a:ext cx="12192000" cy="649357"/>
          </a:xfrm>
        </p:spPr>
        <p:txBody>
          <a:bodyPr>
            <a:normAutofit fontScale="90000"/>
          </a:bodyPr>
          <a:lstStyle/>
          <a:p>
            <a:pPr algn="ctr"/>
            <a:r>
              <a:rPr lang="en-GB" dirty="0"/>
              <a:t>Alexander </a:t>
            </a:r>
            <a:r>
              <a:rPr lang="en-GB" dirty="0" err="1"/>
              <a:t>Andreyevich</a:t>
            </a:r>
            <a:r>
              <a:rPr lang="en-GB" dirty="0"/>
              <a:t> Ivanov - 1835  </a:t>
            </a:r>
          </a:p>
        </p:txBody>
      </p:sp>
      <p:pic>
        <p:nvPicPr>
          <p:cNvPr id="5" name="Picture 4">
            <a:extLst>
              <a:ext uri="{FF2B5EF4-FFF2-40B4-BE49-F238E27FC236}">
                <a16:creationId xmlns:a16="http://schemas.microsoft.com/office/drawing/2014/main" id="{289F7ADB-0D79-4C9A-9CEA-596F058BCA4F}"/>
              </a:ext>
            </a:extLst>
          </p:cNvPr>
          <p:cNvPicPr>
            <a:picLocks noChangeAspect="1"/>
          </p:cNvPicPr>
          <p:nvPr/>
        </p:nvPicPr>
        <p:blipFill>
          <a:blip r:embed="rId2"/>
          <a:stretch>
            <a:fillRect/>
          </a:stretch>
        </p:blipFill>
        <p:spPr>
          <a:xfrm>
            <a:off x="2269434" y="649357"/>
            <a:ext cx="8240186" cy="6208643"/>
          </a:xfrm>
          <a:prstGeom prst="rect">
            <a:avLst/>
          </a:prstGeom>
        </p:spPr>
      </p:pic>
      <p:sp>
        <p:nvSpPr>
          <p:cNvPr id="8" name="TextBox 7">
            <a:extLst>
              <a:ext uri="{FF2B5EF4-FFF2-40B4-BE49-F238E27FC236}">
                <a16:creationId xmlns:a16="http://schemas.microsoft.com/office/drawing/2014/main" id="{3C2B1BA6-B657-40A5-AB52-E323FA155CFB}"/>
              </a:ext>
            </a:extLst>
          </p:cNvPr>
          <p:cNvSpPr txBox="1"/>
          <p:nvPr/>
        </p:nvSpPr>
        <p:spPr>
          <a:xfrm>
            <a:off x="1052537" y="1091679"/>
            <a:ext cx="1216897" cy="369332"/>
          </a:xfrm>
          <a:prstGeom prst="rect">
            <a:avLst/>
          </a:prstGeom>
          <a:noFill/>
        </p:spPr>
        <p:txBody>
          <a:bodyPr wrap="square" rtlCol="0">
            <a:spAutoFit/>
          </a:bodyPr>
          <a:lstStyle/>
          <a:p>
            <a:r>
              <a:rPr lang="en-GB" dirty="0"/>
              <a:t>Figure 4:   </a:t>
            </a:r>
          </a:p>
        </p:txBody>
      </p:sp>
    </p:spTree>
    <p:extLst>
      <p:ext uri="{BB962C8B-B14F-4D97-AF65-F5344CB8AC3E}">
        <p14:creationId xmlns:p14="http://schemas.microsoft.com/office/powerpoint/2010/main" val="27512729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52DA7-B48D-4D01-BB9E-D930F31A43DF}"/>
              </a:ext>
            </a:extLst>
          </p:cNvPr>
          <p:cNvSpPr>
            <a:spLocks noGrp="1"/>
          </p:cNvSpPr>
          <p:nvPr>
            <p:ph type="title"/>
          </p:nvPr>
        </p:nvSpPr>
        <p:spPr>
          <a:xfrm>
            <a:off x="-27023" y="0"/>
            <a:ext cx="12576313" cy="1485900"/>
          </a:xfrm>
        </p:spPr>
        <p:txBody>
          <a:bodyPr>
            <a:normAutofit/>
          </a:bodyPr>
          <a:lstStyle/>
          <a:p>
            <a:pPr algn="ctr"/>
            <a:r>
              <a:rPr lang="en-GB" sz="3200" dirty="0"/>
              <a:t>Nancy Wallace – 2012 </a:t>
            </a:r>
          </a:p>
        </p:txBody>
      </p:sp>
      <p:pic>
        <p:nvPicPr>
          <p:cNvPr id="4" name="Picture 3">
            <a:extLst>
              <a:ext uri="{FF2B5EF4-FFF2-40B4-BE49-F238E27FC236}">
                <a16:creationId xmlns:a16="http://schemas.microsoft.com/office/drawing/2014/main" id="{D215D1A3-69B6-41EF-81E6-951120304A57}"/>
              </a:ext>
            </a:extLst>
          </p:cNvPr>
          <p:cNvPicPr>
            <a:picLocks noChangeAspect="1"/>
          </p:cNvPicPr>
          <p:nvPr/>
        </p:nvPicPr>
        <p:blipFill>
          <a:blip r:embed="rId2"/>
          <a:stretch>
            <a:fillRect/>
          </a:stretch>
        </p:blipFill>
        <p:spPr>
          <a:xfrm>
            <a:off x="760964" y="486672"/>
            <a:ext cx="8826984" cy="5884656"/>
          </a:xfrm>
          <a:prstGeom prst="rect">
            <a:avLst/>
          </a:prstGeom>
        </p:spPr>
      </p:pic>
      <p:sp>
        <p:nvSpPr>
          <p:cNvPr id="5" name="TextBox 4">
            <a:extLst>
              <a:ext uri="{FF2B5EF4-FFF2-40B4-BE49-F238E27FC236}">
                <a16:creationId xmlns:a16="http://schemas.microsoft.com/office/drawing/2014/main" id="{6415193C-065F-4F38-AD9E-294B1DFB8A8F}"/>
              </a:ext>
            </a:extLst>
          </p:cNvPr>
          <p:cNvSpPr txBox="1"/>
          <p:nvPr/>
        </p:nvSpPr>
        <p:spPr>
          <a:xfrm>
            <a:off x="9587948" y="5552660"/>
            <a:ext cx="1216897" cy="369332"/>
          </a:xfrm>
          <a:prstGeom prst="rect">
            <a:avLst/>
          </a:prstGeom>
          <a:noFill/>
        </p:spPr>
        <p:txBody>
          <a:bodyPr wrap="square" rtlCol="0">
            <a:spAutoFit/>
          </a:bodyPr>
          <a:lstStyle/>
          <a:p>
            <a:r>
              <a:rPr lang="en-GB" dirty="0"/>
              <a:t>Figure 5:   </a:t>
            </a:r>
          </a:p>
        </p:txBody>
      </p:sp>
    </p:spTree>
    <p:extLst>
      <p:ext uri="{BB962C8B-B14F-4D97-AF65-F5344CB8AC3E}">
        <p14:creationId xmlns:p14="http://schemas.microsoft.com/office/powerpoint/2010/main" val="40775900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78427DB-5170-4C2A-A362-A3C315653367}"/>
              </a:ext>
            </a:extLst>
          </p:cNvPr>
          <p:cNvPicPr>
            <a:picLocks noChangeAspect="1"/>
          </p:cNvPicPr>
          <p:nvPr/>
        </p:nvPicPr>
        <p:blipFill rotWithShape="1">
          <a:blip r:embed="rId2"/>
          <a:srcRect b="7619"/>
          <a:stretch/>
        </p:blipFill>
        <p:spPr>
          <a:xfrm>
            <a:off x="628650" y="1009650"/>
            <a:ext cx="9496034" cy="5848350"/>
          </a:xfrm>
          <a:prstGeom prst="rect">
            <a:avLst/>
          </a:prstGeom>
        </p:spPr>
      </p:pic>
      <p:sp>
        <p:nvSpPr>
          <p:cNvPr id="5" name="TextBox 4">
            <a:extLst>
              <a:ext uri="{FF2B5EF4-FFF2-40B4-BE49-F238E27FC236}">
                <a16:creationId xmlns:a16="http://schemas.microsoft.com/office/drawing/2014/main" id="{0D463E0A-DE44-42FD-9058-F7A0C752F322}"/>
              </a:ext>
            </a:extLst>
          </p:cNvPr>
          <p:cNvSpPr txBox="1"/>
          <p:nvPr/>
        </p:nvSpPr>
        <p:spPr>
          <a:xfrm>
            <a:off x="10172700" y="1009650"/>
            <a:ext cx="1390650" cy="369332"/>
          </a:xfrm>
          <a:prstGeom prst="rect">
            <a:avLst/>
          </a:prstGeom>
          <a:noFill/>
        </p:spPr>
        <p:txBody>
          <a:bodyPr wrap="square" rtlCol="0">
            <a:spAutoFit/>
          </a:bodyPr>
          <a:lstStyle/>
          <a:p>
            <a:r>
              <a:rPr lang="en-GB" dirty="0"/>
              <a:t>Figure 6: </a:t>
            </a:r>
          </a:p>
        </p:txBody>
      </p:sp>
      <p:sp>
        <p:nvSpPr>
          <p:cNvPr id="6" name="Title 1">
            <a:extLst>
              <a:ext uri="{FF2B5EF4-FFF2-40B4-BE49-F238E27FC236}">
                <a16:creationId xmlns:a16="http://schemas.microsoft.com/office/drawing/2014/main" id="{A1FFEFE7-A628-40C8-911C-23173760C2F9}"/>
              </a:ext>
            </a:extLst>
          </p:cNvPr>
          <p:cNvSpPr>
            <a:spLocks noGrp="1"/>
          </p:cNvSpPr>
          <p:nvPr>
            <p:ph type="title"/>
          </p:nvPr>
        </p:nvSpPr>
        <p:spPr>
          <a:xfrm>
            <a:off x="628650" y="0"/>
            <a:ext cx="11920640" cy="1485900"/>
          </a:xfrm>
        </p:spPr>
        <p:txBody>
          <a:bodyPr>
            <a:normAutofit/>
          </a:bodyPr>
          <a:lstStyle/>
          <a:p>
            <a:pPr algn="ctr"/>
            <a:r>
              <a:rPr lang="en-GB" sz="3200" dirty="0"/>
              <a:t>The two sculptures by Marta Iris Rodríguez </a:t>
            </a:r>
            <a:r>
              <a:rPr lang="en-GB" sz="3200" dirty="0" err="1"/>
              <a:t>Olmeda</a:t>
            </a:r>
            <a:r>
              <a:rPr lang="en-GB" sz="3200" dirty="0"/>
              <a:t> and Bárbara M. Díaz López, painting by Tanya Torres - 2017 </a:t>
            </a:r>
          </a:p>
        </p:txBody>
      </p:sp>
    </p:spTree>
    <p:extLst>
      <p:ext uri="{BB962C8B-B14F-4D97-AF65-F5344CB8AC3E}">
        <p14:creationId xmlns:p14="http://schemas.microsoft.com/office/powerpoint/2010/main" val="2701924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51F7A-2E25-40D6-B510-9271B7960C0F}"/>
              </a:ext>
            </a:extLst>
          </p:cNvPr>
          <p:cNvSpPr>
            <a:spLocks noGrp="1"/>
          </p:cNvSpPr>
          <p:nvPr>
            <p:ph type="title"/>
          </p:nvPr>
        </p:nvSpPr>
        <p:spPr>
          <a:xfrm>
            <a:off x="266700" y="0"/>
            <a:ext cx="12077700" cy="1162050"/>
          </a:xfrm>
        </p:spPr>
        <p:txBody>
          <a:bodyPr>
            <a:normAutofit fontScale="90000"/>
          </a:bodyPr>
          <a:lstStyle/>
          <a:p>
            <a:pPr algn="ctr"/>
            <a:r>
              <a:rPr lang="en-GB" dirty="0"/>
              <a:t>Traditional, Societal and Dramatic  interpretation of Mary </a:t>
            </a:r>
          </a:p>
        </p:txBody>
      </p:sp>
      <p:sp>
        <p:nvSpPr>
          <p:cNvPr id="3" name="Content Placeholder 2">
            <a:extLst>
              <a:ext uri="{FF2B5EF4-FFF2-40B4-BE49-F238E27FC236}">
                <a16:creationId xmlns:a16="http://schemas.microsoft.com/office/drawing/2014/main" id="{B3D7FAB3-F627-436B-BD0D-6243D937F19F}"/>
              </a:ext>
            </a:extLst>
          </p:cNvPr>
          <p:cNvSpPr>
            <a:spLocks noGrp="1"/>
          </p:cNvSpPr>
          <p:nvPr>
            <p:ph idx="1"/>
          </p:nvPr>
        </p:nvSpPr>
        <p:spPr>
          <a:xfrm>
            <a:off x="647700" y="1162050"/>
            <a:ext cx="11696700" cy="5695950"/>
          </a:xfrm>
        </p:spPr>
        <p:txBody>
          <a:bodyPr>
            <a:normAutofit/>
          </a:bodyPr>
          <a:lstStyle/>
          <a:p>
            <a:r>
              <a:rPr lang="en-GB" dirty="0"/>
              <a:t>Tim Rice and Andrew Lloyd Webber’s </a:t>
            </a:r>
            <a:r>
              <a:rPr lang="en-GB" i="1" dirty="0"/>
              <a:t>Jesus Christ Superstar </a:t>
            </a:r>
            <a:r>
              <a:rPr lang="en-GB" dirty="0"/>
              <a:t>(First performed 1971) presents Mary as a prostitute who loves Jesus ‘mentally’, “I don’t know how to love him” 19 </a:t>
            </a:r>
          </a:p>
          <a:p>
            <a:r>
              <a:rPr lang="en-GB" dirty="0"/>
              <a:t>Franco Zeffirelli’s TV-movie </a:t>
            </a:r>
            <a:r>
              <a:rPr lang="en-GB" i="1" dirty="0"/>
              <a:t>Jesus Christ </a:t>
            </a:r>
            <a:r>
              <a:rPr lang="en-GB" dirty="0"/>
              <a:t>(shown between March and April 1977) portrayed Mary as an angry, intelligent prostitute 20 </a:t>
            </a:r>
          </a:p>
          <a:p>
            <a:r>
              <a:rPr lang="en-GB" dirty="0"/>
              <a:t>Martin Scorsese’s The Last Temptation of Christ depicts Mary and Jesus having a physical relationship, this being his final temptation to overcome. 21</a:t>
            </a:r>
          </a:p>
          <a:p>
            <a:r>
              <a:rPr lang="en-GB" dirty="0"/>
              <a:t>Denys Arcand’s movie Jesus of Montreal (1989) gives Mary a sensitive and courageous character who is saved from a career in beer commercials 22</a:t>
            </a:r>
          </a:p>
          <a:p>
            <a:r>
              <a:rPr lang="en-GB" dirty="0"/>
              <a:t>Holly E. </a:t>
            </a:r>
            <a:r>
              <a:rPr lang="en-GB" dirty="0" err="1"/>
              <a:t>Hearon’s</a:t>
            </a:r>
            <a:r>
              <a:rPr lang="en-GB" dirty="0"/>
              <a:t> (The Mary Magdalene tradition) states that: ‘In the Matthean community, for instance, was there a tension around who speaks for the risen Jesus: those authorised by vision as in the case of the women or those authorised to be bearers of the tradition as were the men?’ 23</a:t>
            </a:r>
          </a:p>
          <a:p>
            <a:pPr marL="0" indent="0">
              <a:buNone/>
            </a:pPr>
            <a:endParaRPr lang="en-GB" dirty="0"/>
          </a:p>
          <a:p>
            <a:endParaRPr lang="en-GB" dirty="0"/>
          </a:p>
        </p:txBody>
      </p:sp>
    </p:spTree>
    <p:extLst>
      <p:ext uri="{BB962C8B-B14F-4D97-AF65-F5344CB8AC3E}">
        <p14:creationId xmlns:p14="http://schemas.microsoft.com/office/powerpoint/2010/main" val="10493685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66C34-23C5-4761-8AFC-108E6B3E97C5}"/>
              </a:ext>
            </a:extLst>
          </p:cNvPr>
          <p:cNvSpPr>
            <a:spLocks noGrp="1"/>
          </p:cNvSpPr>
          <p:nvPr>
            <p:ph type="title"/>
          </p:nvPr>
        </p:nvSpPr>
        <p:spPr>
          <a:xfrm>
            <a:off x="0" y="0"/>
            <a:ext cx="12192000" cy="1485900"/>
          </a:xfrm>
        </p:spPr>
        <p:txBody>
          <a:bodyPr/>
          <a:lstStyle/>
          <a:p>
            <a:pPr algn="ctr"/>
            <a:r>
              <a:rPr lang="en-GB" dirty="0"/>
              <a:t>Feminist interpretation </a:t>
            </a:r>
          </a:p>
        </p:txBody>
      </p:sp>
      <p:sp>
        <p:nvSpPr>
          <p:cNvPr id="3" name="Content Placeholder 2">
            <a:extLst>
              <a:ext uri="{FF2B5EF4-FFF2-40B4-BE49-F238E27FC236}">
                <a16:creationId xmlns:a16="http://schemas.microsoft.com/office/drawing/2014/main" id="{0E589B0D-DAA4-44CB-8E09-3AB59903D3B2}"/>
              </a:ext>
            </a:extLst>
          </p:cNvPr>
          <p:cNvSpPr>
            <a:spLocks noGrp="1"/>
          </p:cNvSpPr>
          <p:nvPr>
            <p:ph idx="1"/>
          </p:nvPr>
        </p:nvSpPr>
        <p:spPr>
          <a:xfrm>
            <a:off x="685800" y="742950"/>
            <a:ext cx="11506200" cy="6115050"/>
          </a:xfrm>
        </p:spPr>
        <p:txBody>
          <a:bodyPr/>
          <a:lstStyle/>
          <a:p>
            <a:r>
              <a:rPr lang="en-GB" dirty="0"/>
              <a:t>Alan Culpepper, ‘She becomes a missionary…is given an apostolic role’ and ‘is a model of the female disciple’ 23</a:t>
            </a:r>
          </a:p>
          <a:p>
            <a:r>
              <a:rPr lang="en-GB" dirty="0"/>
              <a:t>‘Whatever the specific implications, there is almost universal consensus among feminist scholars that historians of early Christianity should recognize Mary’s role as a (or the) principal witness to the resurrected one, a role obscured by traditions that erroneously associated Mary with the repentant sinner of Lk 7.38’ 24 </a:t>
            </a:r>
          </a:p>
          <a:p>
            <a:r>
              <a:rPr lang="en-GB" dirty="0"/>
              <a:t>Carla Ricci: ‘Is it harmless that a cured woman was turned into a prostitute?’ 25</a:t>
            </a:r>
          </a:p>
          <a:p>
            <a:r>
              <a:rPr lang="en-GB" dirty="0"/>
              <a:t>‘But in fact no other biblical figure – including Judas, and perhaps even Jesus – has had such a vivid and bizarre post-biblical life in the human imagination, in legend and in art. If Mary Magdalene did not exist, we who are interested in the history of man’s ideas of woman would have invent her. A survey of the post-biblical image of the Magdalen, literary and visual, leads to disturbing insights. Successive epochs, beginning with the time of the evangelists, have found their own thoughts in her, created her in accord with their own character and needs’ 26 </a:t>
            </a:r>
          </a:p>
          <a:p>
            <a:r>
              <a:rPr lang="en-GB" dirty="0"/>
              <a:t>‘Although these Women characters are not perfect, they consistently outperform the male disciples in manifesting positive  responses to Jesus. Often outside the power structures of their male-dominated society, they discern God’s life-giving purposes revealed in Jesus’ 27</a:t>
            </a:r>
          </a:p>
          <a:p>
            <a:endParaRPr lang="en-GB" dirty="0"/>
          </a:p>
          <a:p>
            <a:endParaRPr lang="en-GB" dirty="0"/>
          </a:p>
          <a:p>
            <a:endParaRPr lang="en-GB" dirty="0"/>
          </a:p>
        </p:txBody>
      </p:sp>
    </p:spTree>
    <p:extLst>
      <p:ext uri="{BB962C8B-B14F-4D97-AF65-F5344CB8AC3E}">
        <p14:creationId xmlns:p14="http://schemas.microsoft.com/office/powerpoint/2010/main" val="16889704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23CE6-00AE-43E1-9293-749C9799B2EE}"/>
              </a:ext>
            </a:extLst>
          </p:cNvPr>
          <p:cNvSpPr>
            <a:spLocks noGrp="1"/>
          </p:cNvSpPr>
          <p:nvPr>
            <p:ph type="title"/>
          </p:nvPr>
        </p:nvSpPr>
        <p:spPr>
          <a:xfrm>
            <a:off x="1371600" y="0"/>
            <a:ext cx="9601200" cy="1485900"/>
          </a:xfrm>
        </p:spPr>
        <p:txBody>
          <a:bodyPr/>
          <a:lstStyle/>
          <a:p>
            <a:pPr algn="ctr"/>
            <a:r>
              <a:rPr lang="en-GB" dirty="0"/>
              <a:t>Significance?  </a:t>
            </a:r>
          </a:p>
        </p:txBody>
      </p:sp>
      <p:sp>
        <p:nvSpPr>
          <p:cNvPr id="3" name="Content Placeholder 2">
            <a:extLst>
              <a:ext uri="{FF2B5EF4-FFF2-40B4-BE49-F238E27FC236}">
                <a16:creationId xmlns:a16="http://schemas.microsoft.com/office/drawing/2014/main" id="{5B89F47C-8B02-4444-91E7-DE6A30E29CB9}"/>
              </a:ext>
            </a:extLst>
          </p:cNvPr>
          <p:cNvSpPr>
            <a:spLocks noGrp="1"/>
          </p:cNvSpPr>
          <p:nvPr>
            <p:ph idx="1"/>
          </p:nvPr>
        </p:nvSpPr>
        <p:spPr>
          <a:xfrm>
            <a:off x="704850" y="609600"/>
            <a:ext cx="11487150" cy="6038850"/>
          </a:xfrm>
        </p:spPr>
        <p:txBody>
          <a:bodyPr>
            <a:normAutofit/>
          </a:bodyPr>
          <a:lstStyle/>
          <a:p>
            <a:pPr marL="0" indent="0">
              <a:buNone/>
            </a:pPr>
            <a:endParaRPr lang="en-GB" dirty="0"/>
          </a:p>
          <a:p>
            <a:r>
              <a:rPr lang="en-GB" dirty="0"/>
              <a:t>‘The first and perhaps most important is the significance of Mary as a historical witness to the resurrection and “apostle to the apostles”’ 28 </a:t>
            </a:r>
          </a:p>
          <a:p>
            <a:r>
              <a:rPr lang="en-GB" dirty="0"/>
              <a:t>Walter </a:t>
            </a:r>
            <a:r>
              <a:rPr lang="en-GB" dirty="0" err="1"/>
              <a:t>Luthi</a:t>
            </a:r>
            <a:r>
              <a:rPr lang="en-GB" dirty="0"/>
              <a:t>, St John’s Gospel an exposition Trans. Kurt </a:t>
            </a:r>
            <a:r>
              <a:rPr lang="en-GB" dirty="0" err="1"/>
              <a:t>Schoenenberger</a:t>
            </a:r>
            <a:r>
              <a:rPr lang="en-GB" dirty="0"/>
              <a:t>, (London, Oliver and Boyd, 1960) </a:t>
            </a:r>
          </a:p>
          <a:p>
            <a:pPr lvl="1"/>
            <a:r>
              <a:rPr lang="en-GB" dirty="0"/>
              <a:t>‘Christ is risen from the dead; but not like the Lazarus. Christ has not returned to His former state like the brother of Martha and Mary, or the young man of Nain, or the daughter of Jairus. Easter is not a return to the temporal world, but a break-through into eternal life’29</a:t>
            </a:r>
          </a:p>
          <a:p>
            <a:pPr lvl="1"/>
            <a:r>
              <a:rPr lang="en-GB" dirty="0"/>
              <a:t>Thank God that Easter does not mark the return of the risen Christ to the prison of the temporal world! Thank God that Easter signifies Christ’s rising up out of the grave into eternal freedom!’ 30 </a:t>
            </a:r>
          </a:p>
          <a:p>
            <a:pPr lvl="1"/>
            <a:r>
              <a:rPr lang="en-GB" dirty="0"/>
              <a:t>That is how we benefit by that Easter morning when Mary Magdalene was privileged to meet the risen Lord… The burning problem[s] of our time are either resolved by faith in Easter or not resolved at all 31 </a:t>
            </a:r>
          </a:p>
        </p:txBody>
      </p:sp>
    </p:spTree>
    <p:extLst>
      <p:ext uri="{BB962C8B-B14F-4D97-AF65-F5344CB8AC3E}">
        <p14:creationId xmlns:p14="http://schemas.microsoft.com/office/powerpoint/2010/main" val="36419776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4590D-5FCA-4233-80D2-FEB0BA46030E}"/>
              </a:ext>
            </a:extLst>
          </p:cNvPr>
          <p:cNvSpPr>
            <a:spLocks noGrp="1"/>
          </p:cNvSpPr>
          <p:nvPr>
            <p:ph type="title"/>
          </p:nvPr>
        </p:nvSpPr>
        <p:spPr>
          <a:xfrm>
            <a:off x="1371600" y="0"/>
            <a:ext cx="9601200" cy="1485900"/>
          </a:xfrm>
        </p:spPr>
        <p:txBody>
          <a:bodyPr/>
          <a:lstStyle/>
          <a:p>
            <a:pPr algn="ctr"/>
            <a:r>
              <a:rPr lang="en-GB" dirty="0"/>
              <a:t>Any Questions? </a:t>
            </a:r>
          </a:p>
        </p:txBody>
      </p:sp>
    </p:spTree>
    <p:extLst>
      <p:ext uri="{BB962C8B-B14F-4D97-AF65-F5344CB8AC3E}">
        <p14:creationId xmlns:p14="http://schemas.microsoft.com/office/powerpoint/2010/main" val="862670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11BEA-9AE0-4184-BE4A-0012C062A57E}"/>
              </a:ext>
            </a:extLst>
          </p:cNvPr>
          <p:cNvSpPr>
            <a:spLocks noGrp="1"/>
          </p:cNvSpPr>
          <p:nvPr>
            <p:ph type="title"/>
          </p:nvPr>
        </p:nvSpPr>
        <p:spPr>
          <a:xfrm>
            <a:off x="695738" y="0"/>
            <a:ext cx="11496262" cy="742950"/>
          </a:xfrm>
        </p:spPr>
        <p:txBody>
          <a:bodyPr/>
          <a:lstStyle/>
          <a:p>
            <a:pPr algn="ctr"/>
            <a:r>
              <a:rPr lang="en-GB" dirty="0"/>
              <a:t>References (1) </a:t>
            </a:r>
          </a:p>
        </p:txBody>
      </p:sp>
      <p:sp>
        <p:nvSpPr>
          <p:cNvPr id="3" name="Content Placeholder 2">
            <a:extLst>
              <a:ext uri="{FF2B5EF4-FFF2-40B4-BE49-F238E27FC236}">
                <a16:creationId xmlns:a16="http://schemas.microsoft.com/office/drawing/2014/main" id="{5D96F9C2-3CCA-4BBB-B993-F13761292D30}"/>
              </a:ext>
            </a:extLst>
          </p:cNvPr>
          <p:cNvSpPr>
            <a:spLocks noGrp="1"/>
          </p:cNvSpPr>
          <p:nvPr>
            <p:ph idx="1"/>
          </p:nvPr>
        </p:nvSpPr>
        <p:spPr>
          <a:xfrm>
            <a:off x="695738" y="742950"/>
            <a:ext cx="11496261" cy="6115050"/>
          </a:xfrm>
        </p:spPr>
        <p:txBody>
          <a:bodyPr>
            <a:normAutofit/>
          </a:bodyPr>
          <a:lstStyle/>
          <a:p>
            <a:pPr marL="457200" indent="-457200">
              <a:buFont typeface="+mj-lt"/>
              <a:buAutoNum type="arabicPeriod"/>
            </a:pPr>
            <a:r>
              <a:rPr lang="en-GB" dirty="0"/>
              <a:t>Jane Schaberg, A Feminist Companion to John Volume 2, ‘Thinking Back Through Mary Magdalene, </a:t>
            </a:r>
            <a:r>
              <a:rPr lang="en-GB" dirty="0" err="1"/>
              <a:t>eds</a:t>
            </a:r>
            <a:r>
              <a:rPr lang="en-GB" dirty="0"/>
              <a:t> Amy-Jill Levine and Marianne Blickenstaff (London, Sheffield Academic Press, 2003) P170-171</a:t>
            </a:r>
          </a:p>
          <a:p>
            <a:pPr marL="457200" indent="-457200">
              <a:buFont typeface="+mj-lt"/>
              <a:buAutoNum type="arabicPeriod"/>
            </a:pPr>
            <a:r>
              <a:rPr lang="en-GB" dirty="0"/>
              <a:t>Nicknames, Surnames, Code Names and Aliases: Exactly Who Were Jesus’ Disciples? </a:t>
            </a:r>
            <a:r>
              <a:rPr lang="en-GB" dirty="0">
                <a:hlinkClick r:id="rId2"/>
              </a:rPr>
              <a:t>http://jacksonsnyder.com/arc/2003/who.htm</a:t>
            </a:r>
            <a:r>
              <a:rPr lang="en-GB" dirty="0"/>
              <a:t> [Accessed 13th April 2018]</a:t>
            </a:r>
          </a:p>
          <a:p>
            <a:pPr marL="457200" indent="-457200">
              <a:buFont typeface="+mj-lt"/>
              <a:buAutoNum type="arabicPeriod"/>
            </a:pPr>
            <a:r>
              <a:rPr lang="en-GB" dirty="0"/>
              <a:t>Mary Magdalene, (1st Century A.D.) </a:t>
            </a:r>
            <a:r>
              <a:rPr lang="en-GB" dirty="0">
                <a:hlinkClick r:id="rId3"/>
              </a:rPr>
              <a:t>http://departments.kings.edu/womens_history/marymagda.html</a:t>
            </a:r>
            <a:r>
              <a:rPr lang="en-GB" dirty="0"/>
              <a:t> [Accessed 13th April 2018] </a:t>
            </a:r>
          </a:p>
          <a:p>
            <a:pPr marL="457200" indent="-457200">
              <a:buFont typeface="+mj-lt"/>
              <a:buAutoNum type="arabicPeriod"/>
            </a:pPr>
            <a:r>
              <a:rPr lang="en-GB" dirty="0"/>
              <a:t>Mary Magdalene, 1</a:t>
            </a:r>
            <a:r>
              <a:rPr lang="en-GB" baseline="30000" dirty="0"/>
              <a:t>st</a:t>
            </a:r>
            <a:r>
              <a:rPr lang="en-GB" dirty="0"/>
              <a:t> Century A.D.  </a:t>
            </a:r>
          </a:p>
          <a:p>
            <a:pPr marL="457200" indent="-457200">
              <a:buFont typeface="+mj-lt"/>
              <a:buAutoNum type="arabicPeriod"/>
            </a:pPr>
            <a:r>
              <a:rPr lang="en-GB" dirty="0"/>
              <a:t>Mary Magdalene, 1</a:t>
            </a:r>
            <a:r>
              <a:rPr lang="en-GB" baseline="30000" dirty="0"/>
              <a:t>st</a:t>
            </a:r>
            <a:r>
              <a:rPr lang="en-GB" dirty="0"/>
              <a:t> Century A.D. </a:t>
            </a:r>
          </a:p>
          <a:p>
            <a:pPr marL="457200" indent="-457200">
              <a:buFont typeface="+mj-lt"/>
              <a:buAutoNum type="arabicPeriod"/>
            </a:pPr>
            <a:r>
              <a:rPr lang="en-GB" dirty="0"/>
              <a:t>Mary Magdalene, 1</a:t>
            </a:r>
            <a:r>
              <a:rPr lang="en-GB" baseline="30000" dirty="0"/>
              <a:t>st</a:t>
            </a:r>
            <a:r>
              <a:rPr lang="en-GB" dirty="0"/>
              <a:t> Century A.D.</a:t>
            </a:r>
          </a:p>
          <a:p>
            <a:pPr marL="457200" indent="-457200">
              <a:buFont typeface="+mj-lt"/>
              <a:buAutoNum type="arabicPeriod"/>
            </a:pPr>
            <a:r>
              <a:rPr lang="en-GB" dirty="0"/>
              <a:t>Schaberg, p.173</a:t>
            </a:r>
          </a:p>
          <a:p>
            <a:pPr marL="457200" indent="-457200">
              <a:buFont typeface="+mj-lt"/>
              <a:buAutoNum type="arabicPeriod"/>
            </a:pPr>
            <a:r>
              <a:rPr lang="en-GB" dirty="0">
                <a:hlinkClick r:id="rId4"/>
              </a:rPr>
              <a:t>https://www.biblegateway.com/passage/?search=Mark+15%3A40-16%3A20&amp;version=NRSV</a:t>
            </a:r>
            <a:r>
              <a:rPr lang="en-GB" dirty="0"/>
              <a:t> (Mark 15:40-16:9)</a:t>
            </a:r>
          </a:p>
          <a:p>
            <a:pPr marL="457200" indent="-457200">
              <a:buFont typeface="+mj-lt"/>
              <a:buAutoNum type="arabicPeriod"/>
            </a:pPr>
            <a:r>
              <a:rPr lang="en-GB" dirty="0">
                <a:hlinkClick r:id="rId5"/>
              </a:rPr>
              <a:t>https://www.biblegateway.com/passage/?search=Matthew+27%3A55-28%3A1&amp;version=NRSV</a:t>
            </a:r>
            <a:r>
              <a:rPr lang="en-GB" dirty="0"/>
              <a:t> (Matthew 27:55-28:1) </a:t>
            </a:r>
          </a:p>
        </p:txBody>
      </p:sp>
    </p:spTree>
    <p:extLst>
      <p:ext uri="{BB962C8B-B14F-4D97-AF65-F5344CB8AC3E}">
        <p14:creationId xmlns:p14="http://schemas.microsoft.com/office/powerpoint/2010/main" val="22373817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478EE-4922-4247-B917-1B7802262FED}"/>
              </a:ext>
            </a:extLst>
          </p:cNvPr>
          <p:cNvSpPr>
            <a:spLocks noGrp="1"/>
          </p:cNvSpPr>
          <p:nvPr>
            <p:ph type="title"/>
          </p:nvPr>
        </p:nvSpPr>
        <p:spPr>
          <a:xfrm>
            <a:off x="1295400" y="0"/>
            <a:ext cx="9601200" cy="1485900"/>
          </a:xfrm>
        </p:spPr>
        <p:txBody>
          <a:bodyPr/>
          <a:lstStyle/>
          <a:p>
            <a:pPr algn="ctr"/>
            <a:r>
              <a:rPr lang="en-GB" dirty="0"/>
              <a:t>References (2)</a:t>
            </a:r>
          </a:p>
        </p:txBody>
      </p:sp>
      <p:sp>
        <p:nvSpPr>
          <p:cNvPr id="3" name="Content Placeholder 2">
            <a:extLst>
              <a:ext uri="{FF2B5EF4-FFF2-40B4-BE49-F238E27FC236}">
                <a16:creationId xmlns:a16="http://schemas.microsoft.com/office/drawing/2014/main" id="{7FD3918A-7376-4619-A64B-353937C35F0C}"/>
              </a:ext>
            </a:extLst>
          </p:cNvPr>
          <p:cNvSpPr>
            <a:spLocks noGrp="1"/>
          </p:cNvSpPr>
          <p:nvPr>
            <p:ph idx="1"/>
          </p:nvPr>
        </p:nvSpPr>
        <p:spPr>
          <a:xfrm>
            <a:off x="723900" y="742950"/>
            <a:ext cx="11468100" cy="6115050"/>
          </a:xfrm>
        </p:spPr>
        <p:txBody>
          <a:bodyPr>
            <a:normAutofit/>
          </a:bodyPr>
          <a:lstStyle/>
          <a:p>
            <a:pPr marL="457200" indent="-457200">
              <a:buFont typeface="+mj-lt"/>
              <a:buAutoNum type="arabicPeriod" startAt="10"/>
            </a:pPr>
            <a:r>
              <a:rPr lang="en-GB" dirty="0">
                <a:hlinkClick r:id="rId2"/>
              </a:rPr>
              <a:t>https://www.biblegateway.com/passage/?search=Luke+8%3A2-3&amp;version=NRSV</a:t>
            </a:r>
            <a:r>
              <a:rPr lang="en-GB" dirty="0"/>
              <a:t> (Luke 8:2-3)</a:t>
            </a:r>
          </a:p>
          <a:p>
            <a:pPr marL="457200" indent="-457200">
              <a:buFont typeface="+mj-lt"/>
              <a:buAutoNum type="arabicPeriod" startAt="10"/>
            </a:pPr>
            <a:r>
              <a:rPr lang="en-GB" dirty="0">
                <a:hlinkClick r:id="rId3"/>
              </a:rPr>
              <a:t>https://www.biblegateway.com/passage/?search=Luke+24%3A1-12&amp;version=NRSV</a:t>
            </a:r>
            <a:r>
              <a:rPr lang="en-GB" dirty="0"/>
              <a:t> (Luke 24:1-12) </a:t>
            </a:r>
          </a:p>
          <a:p>
            <a:pPr marL="457200" indent="-457200">
              <a:buFont typeface="+mj-lt"/>
              <a:buAutoNum type="arabicPeriod" startAt="10"/>
            </a:pPr>
            <a:r>
              <a:rPr lang="en-GB" dirty="0">
                <a:hlinkClick r:id="rId4"/>
              </a:rPr>
              <a:t>https://www.biblegateway.com/passage/?search=John+19%3A+25-30&amp;version=NRSV</a:t>
            </a:r>
            <a:r>
              <a:rPr lang="en-GB" dirty="0"/>
              <a:t> (John 19:25-30)</a:t>
            </a:r>
          </a:p>
          <a:p>
            <a:pPr marL="457200" indent="-457200">
              <a:buFont typeface="+mj-lt"/>
              <a:buAutoNum type="arabicPeriod" startAt="10"/>
            </a:pPr>
            <a:r>
              <a:rPr lang="en-GB" dirty="0">
                <a:hlinkClick r:id="rId5"/>
              </a:rPr>
              <a:t>https://www.biblegateway.com/passage/?search=John+20%3A+1-10&amp;version=NRSV</a:t>
            </a:r>
            <a:r>
              <a:rPr lang="en-GB" dirty="0"/>
              <a:t> ) (John 20:1-10)</a:t>
            </a:r>
          </a:p>
          <a:p>
            <a:pPr marL="457200" indent="-457200">
              <a:buFont typeface="+mj-lt"/>
              <a:buAutoNum type="arabicPeriod" startAt="10"/>
            </a:pPr>
            <a:r>
              <a:rPr lang="en-GB" dirty="0"/>
              <a:t> </a:t>
            </a:r>
            <a:r>
              <a:rPr lang="en-GB" dirty="0">
                <a:hlinkClick r:id="rId6"/>
              </a:rPr>
              <a:t>https://www.biblegateway.com/passage/?search=John+20%3A+1-18&amp;version=NRSV</a:t>
            </a:r>
            <a:r>
              <a:rPr lang="en-GB" dirty="0"/>
              <a:t> (John 20: 11-18 </a:t>
            </a:r>
          </a:p>
          <a:p>
            <a:pPr marL="457200" indent="-457200">
              <a:buFont typeface="+mj-lt"/>
              <a:buAutoNum type="arabicPeriod" startAt="10"/>
            </a:pPr>
            <a:r>
              <a:rPr lang="en-GB" dirty="0"/>
              <a:t>Harold W, </a:t>
            </a:r>
            <a:r>
              <a:rPr lang="en-GB" dirty="0" err="1"/>
              <a:t>Attridge</a:t>
            </a:r>
            <a:r>
              <a:rPr lang="en-GB" dirty="0"/>
              <a:t>, A Feminist Companion to John Volume 2, ‘Don’t Be Touching Me: Recent Feminist Scholarship On Mary Magdalene, </a:t>
            </a:r>
            <a:r>
              <a:rPr lang="en-GB" dirty="0" err="1"/>
              <a:t>eds</a:t>
            </a:r>
            <a:r>
              <a:rPr lang="en-GB" dirty="0"/>
              <a:t> Amy-Jill Levine and Marianne </a:t>
            </a:r>
            <a:r>
              <a:rPr lang="en-GB" dirty="0" err="1"/>
              <a:t>Blickenstaff</a:t>
            </a:r>
            <a:r>
              <a:rPr lang="en-GB" dirty="0"/>
              <a:t> (London, Sheffield Academic Press, 2003) PP141-143</a:t>
            </a:r>
          </a:p>
          <a:p>
            <a:pPr marL="457200" indent="-457200">
              <a:buFont typeface="+mj-lt"/>
              <a:buAutoNum type="arabicPeriod" startAt="10"/>
            </a:pPr>
            <a:r>
              <a:rPr lang="en-GB" dirty="0" err="1"/>
              <a:t>Attridge</a:t>
            </a:r>
            <a:r>
              <a:rPr lang="en-GB" dirty="0"/>
              <a:t>, p. 143</a:t>
            </a:r>
          </a:p>
          <a:p>
            <a:pPr marL="457200" indent="-457200">
              <a:buFont typeface="+mj-lt"/>
              <a:buAutoNum type="arabicPeriod" startAt="10"/>
            </a:pPr>
            <a:r>
              <a:rPr lang="en-GB" dirty="0"/>
              <a:t>Jake H. O’Connell, John versus the Synoptic Gospels on Mary Magdalene’s Visit to the Tomb - </a:t>
            </a:r>
            <a:r>
              <a:rPr lang="en-GB" dirty="0">
                <a:hlinkClick r:id="rId7"/>
              </a:rPr>
              <a:t>http://journals.co.za/docserver/fulltext/conspec/14/09/conspec_v14_a4.pdf?expires=1524259337&amp;id=id&amp;accname=guest&amp;checksum=7CD7EC540B890703812D1B539000A068</a:t>
            </a:r>
            <a:r>
              <a:rPr lang="en-GB" dirty="0"/>
              <a:t>) P124 </a:t>
            </a:r>
          </a:p>
          <a:p>
            <a:pPr marL="457200" indent="-457200">
              <a:buFont typeface="+mj-lt"/>
              <a:buAutoNum type="arabicPeriod" startAt="10"/>
            </a:pPr>
            <a:endParaRPr lang="en-GB" dirty="0"/>
          </a:p>
          <a:p>
            <a:pPr marL="457200" indent="-457200">
              <a:buFont typeface="+mj-lt"/>
              <a:buAutoNum type="arabicPeriod" startAt="10"/>
            </a:pPr>
            <a:endParaRPr lang="en-GB" dirty="0"/>
          </a:p>
          <a:p>
            <a:pPr marL="457200" indent="-457200">
              <a:buFont typeface="+mj-lt"/>
              <a:buAutoNum type="arabicPeriod" startAt="10"/>
            </a:pPr>
            <a:endParaRPr lang="en-GB" dirty="0"/>
          </a:p>
          <a:p>
            <a:pPr marL="457200" indent="-457200">
              <a:buFont typeface="+mj-lt"/>
              <a:buAutoNum type="arabicPeriod" startAt="10"/>
            </a:pPr>
            <a:endParaRPr lang="en-GB" dirty="0"/>
          </a:p>
          <a:p>
            <a:pPr marL="457200" indent="-457200">
              <a:buFont typeface="+mj-lt"/>
              <a:buAutoNum type="arabicPeriod" startAt="10"/>
            </a:pPr>
            <a:endParaRPr lang="en-GB" dirty="0"/>
          </a:p>
          <a:p>
            <a:pPr marL="0" indent="0">
              <a:buNone/>
            </a:pPr>
            <a:endParaRPr lang="en-GB" dirty="0"/>
          </a:p>
        </p:txBody>
      </p:sp>
    </p:spTree>
    <p:extLst>
      <p:ext uri="{BB962C8B-B14F-4D97-AF65-F5344CB8AC3E}">
        <p14:creationId xmlns:p14="http://schemas.microsoft.com/office/powerpoint/2010/main" val="18663922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257CC-481D-40ED-AB05-0D0AF05AED3D}"/>
              </a:ext>
            </a:extLst>
          </p:cNvPr>
          <p:cNvSpPr>
            <a:spLocks noGrp="1"/>
          </p:cNvSpPr>
          <p:nvPr>
            <p:ph type="title"/>
          </p:nvPr>
        </p:nvSpPr>
        <p:spPr>
          <a:xfrm>
            <a:off x="0" y="0"/>
            <a:ext cx="12192000" cy="1485900"/>
          </a:xfrm>
        </p:spPr>
        <p:txBody>
          <a:bodyPr/>
          <a:lstStyle/>
          <a:p>
            <a:pPr algn="ctr"/>
            <a:r>
              <a:rPr lang="en-GB" dirty="0"/>
              <a:t>References (3) </a:t>
            </a:r>
          </a:p>
        </p:txBody>
      </p:sp>
      <p:sp>
        <p:nvSpPr>
          <p:cNvPr id="5" name="TextBox 4">
            <a:extLst>
              <a:ext uri="{FF2B5EF4-FFF2-40B4-BE49-F238E27FC236}">
                <a16:creationId xmlns:a16="http://schemas.microsoft.com/office/drawing/2014/main" id="{18AF6F1D-E7EF-49B5-A4AE-1E8EF9B76CCF}"/>
              </a:ext>
            </a:extLst>
          </p:cNvPr>
          <p:cNvSpPr txBox="1"/>
          <p:nvPr/>
        </p:nvSpPr>
        <p:spPr>
          <a:xfrm>
            <a:off x="662609" y="742950"/>
            <a:ext cx="11529391" cy="5355312"/>
          </a:xfrm>
          <a:prstGeom prst="rect">
            <a:avLst/>
          </a:prstGeom>
          <a:noFill/>
        </p:spPr>
        <p:txBody>
          <a:bodyPr wrap="square" rtlCol="0">
            <a:spAutoFit/>
          </a:bodyPr>
          <a:lstStyle/>
          <a:p>
            <a:pPr marL="342900" indent="-342900">
              <a:buFont typeface="+mj-lt"/>
              <a:buAutoNum type="arabicPeriod" startAt="18"/>
            </a:pPr>
            <a:r>
              <a:rPr lang="en-GB" dirty="0"/>
              <a:t>O’Connell, p. 126</a:t>
            </a:r>
          </a:p>
          <a:p>
            <a:pPr marL="342900" indent="-342900">
              <a:buFont typeface="+mj-lt"/>
              <a:buAutoNum type="arabicPeriod" startAt="18"/>
            </a:pPr>
            <a:r>
              <a:rPr lang="en-GB" dirty="0"/>
              <a:t>Schaberg, p. 178</a:t>
            </a:r>
          </a:p>
          <a:p>
            <a:pPr marL="342900" indent="-342900">
              <a:buFont typeface="+mj-lt"/>
              <a:buAutoNum type="arabicPeriod" startAt="18"/>
            </a:pPr>
            <a:r>
              <a:rPr lang="en-GB" dirty="0"/>
              <a:t>Schaberg, p. 178</a:t>
            </a:r>
          </a:p>
          <a:p>
            <a:pPr marL="342900" indent="-342900">
              <a:buFont typeface="+mj-lt"/>
              <a:buAutoNum type="arabicPeriod" startAt="18"/>
            </a:pPr>
            <a:r>
              <a:rPr lang="en-GB" dirty="0"/>
              <a:t>Schaberg p. 179</a:t>
            </a:r>
          </a:p>
          <a:p>
            <a:pPr marL="342900" indent="-342900">
              <a:buFont typeface="+mj-lt"/>
              <a:buAutoNum type="arabicPeriod" startAt="18"/>
            </a:pPr>
            <a:r>
              <a:rPr lang="en-GB" dirty="0"/>
              <a:t>Holly E. </a:t>
            </a:r>
            <a:r>
              <a:rPr lang="en-GB" dirty="0" err="1"/>
              <a:t>Hearon</a:t>
            </a:r>
            <a:r>
              <a:rPr lang="en-GB" dirty="0"/>
              <a:t>, The Mary Magdalene Tradition: Witness and Counter-Witness in Early Christian Communities http://journals.sagepub.com.ezproxy.uwtsd.ac.uk/doi/pdf/10.1177/1030570X0501800314,</a:t>
            </a:r>
          </a:p>
          <a:p>
            <a:pPr marL="342900" indent="-342900">
              <a:buFont typeface="+mj-lt"/>
              <a:buAutoNum type="arabicPeriod" startAt="18"/>
            </a:pPr>
            <a:r>
              <a:rPr lang="en-GB" dirty="0" err="1"/>
              <a:t>Attridge</a:t>
            </a:r>
            <a:r>
              <a:rPr lang="en-GB" dirty="0"/>
              <a:t>. p, 146</a:t>
            </a:r>
          </a:p>
          <a:p>
            <a:pPr marL="342900" indent="-342900">
              <a:buFont typeface="+mj-lt"/>
              <a:buAutoNum type="arabicPeriod" startAt="18"/>
            </a:pPr>
            <a:r>
              <a:rPr lang="en-GB" dirty="0" err="1"/>
              <a:t>Attridge</a:t>
            </a:r>
            <a:r>
              <a:rPr lang="en-GB" dirty="0"/>
              <a:t> p, 147</a:t>
            </a:r>
          </a:p>
          <a:p>
            <a:pPr marL="342900" indent="-342900">
              <a:buFont typeface="+mj-lt"/>
              <a:buAutoNum type="arabicPeriod" startAt="18"/>
            </a:pPr>
            <a:r>
              <a:rPr lang="en-GB" dirty="0"/>
              <a:t>Sonya A. </a:t>
            </a:r>
            <a:r>
              <a:rPr lang="en-GB" dirty="0" err="1"/>
              <a:t>Quitslund</a:t>
            </a:r>
            <a:r>
              <a:rPr lang="en-GB" dirty="0"/>
              <a:t>, Mary Magdalene and Many Others: Women Who Followed Jesus. By Carla Ricci. Trans. Paul Burns, Minneapolis: Fortress, 1974 P358</a:t>
            </a:r>
          </a:p>
          <a:p>
            <a:pPr marL="342900" indent="-342900">
              <a:buFont typeface="+mj-lt"/>
              <a:buAutoNum type="arabicPeriod" startAt="18"/>
            </a:pPr>
            <a:r>
              <a:rPr lang="en-GB" dirty="0"/>
              <a:t>Schaberg. p, 178 </a:t>
            </a:r>
          </a:p>
          <a:p>
            <a:pPr marL="342900" indent="-342900">
              <a:buFont typeface="+mj-lt"/>
              <a:buAutoNum type="arabicPeriod" startAt="18"/>
            </a:pPr>
            <a:r>
              <a:rPr lang="en-GB" dirty="0"/>
              <a:t>Warren Carter, John, Storyteller, Interpreter, Evangelist, (Massachusetts, Hendrickson Publishers, 2006) P82</a:t>
            </a:r>
          </a:p>
          <a:p>
            <a:pPr marL="342900" indent="-342900">
              <a:buFont typeface="+mj-lt"/>
              <a:buAutoNum type="arabicPeriod" startAt="18"/>
            </a:pPr>
            <a:r>
              <a:rPr lang="en-GB" dirty="0" err="1"/>
              <a:t>Attridge</a:t>
            </a:r>
            <a:r>
              <a:rPr lang="en-GB" dirty="0"/>
              <a:t>. p, 146</a:t>
            </a:r>
          </a:p>
          <a:p>
            <a:pPr marL="342900" indent="-342900">
              <a:buFont typeface="+mj-lt"/>
              <a:buAutoNum type="arabicPeriod" startAt="18"/>
            </a:pPr>
            <a:r>
              <a:rPr lang="en-GB" dirty="0"/>
              <a:t>Walter </a:t>
            </a:r>
            <a:r>
              <a:rPr lang="en-GB" dirty="0" err="1"/>
              <a:t>Luthi</a:t>
            </a:r>
            <a:r>
              <a:rPr lang="en-GB" dirty="0"/>
              <a:t>, St John’s Gospel an exposition Trans. Kurt </a:t>
            </a:r>
            <a:r>
              <a:rPr lang="en-GB" dirty="0" err="1"/>
              <a:t>Schoenenberger</a:t>
            </a:r>
            <a:r>
              <a:rPr lang="en-GB" dirty="0"/>
              <a:t>, (London, Oliver and Boyd, 1960) P309</a:t>
            </a:r>
          </a:p>
          <a:p>
            <a:pPr marL="342900" indent="-342900">
              <a:buFont typeface="+mj-lt"/>
              <a:buAutoNum type="arabicPeriod" startAt="18"/>
            </a:pPr>
            <a:r>
              <a:rPr lang="en-GB" dirty="0"/>
              <a:t>Walter </a:t>
            </a:r>
            <a:r>
              <a:rPr lang="en-GB" dirty="0" err="1"/>
              <a:t>Luthi</a:t>
            </a:r>
            <a:r>
              <a:rPr lang="en-GB" dirty="0"/>
              <a:t>, St John’s Gospel an exposition Trans. Kurt </a:t>
            </a:r>
            <a:r>
              <a:rPr lang="en-GB" dirty="0" err="1"/>
              <a:t>Schoenenberger</a:t>
            </a:r>
            <a:r>
              <a:rPr lang="en-GB" dirty="0"/>
              <a:t>, (London, Oliver and Boyd, 1960) P310</a:t>
            </a:r>
          </a:p>
          <a:p>
            <a:pPr marL="342900" indent="-342900">
              <a:buFont typeface="+mj-lt"/>
              <a:buAutoNum type="arabicPeriod" startAt="18"/>
            </a:pPr>
            <a:r>
              <a:rPr lang="en-GB" dirty="0"/>
              <a:t>Walter </a:t>
            </a:r>
            <a:r>
              <a:rPr lang="en-GB" dirty="0" err="1"/>
              <a:t>Luthi</a:t>
            </a:r>
            <a:r>
              <a:rPr lang="en-GB" dirty="0"/>
              <a:t>, St John’s Gospel an exposition Trans. Kurt </a:t>
            </a:r>
            <a:r>
              <a:rPr lang="en-GB" dirty="0" err="1"/>
              <a:t>Schoenenberger</a:t>
            </a:r>
            <a:r>
              <a:rPr lang="en-GB" dirty="0"/>
              <a:t>, (London, Oliver and Boyd, 1960) P316</a:t>
            </a:r>
          </a:p>
          <a:p>
            <a:pPr marL="342900" indent="-342900">
              <a:buFont typeface="+mj-lt"/>
              <a:buAutoNum type="arabicPeriod" startAt="18"/>
            </a:pPr>
            <a:endParaRPr lang="en-GB" dirty="0"/>
          </a:p>
          <a:p>
            <a:pPr marL="342900" indent="-342900">
              <a:buFont typeface="+mj-lt"/>
              <a:buAutoNum type="arabicPeriod" startAt="18"/>
            </a:pPr>
            <a:endParaRPr lang="en-GB" dirty="0"/>
          </a:p>
          <a:p>
            <a:pPr marL="342900" indent="-342900">
              <a:buFont typeface="+mj-lt"/>
              <a:buAutoNum type="arabicPeriod" startAt="18"/>
            </a:pPr>
            <a:endParaRPr lang="en-GB" dirty="0"/>
          </a:p>
        </p:txBody>
      </p:sp>
    </p:spTree>
    <p:extLst>
      <p:ext uri="{BB962C8B-B14F-4D97-AF65-F5344CB8AC3E}">
        <p14:creationId xmlns:p14="http://schemas.microsoft.com/office/powerpoint/2010/main" val="27700717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6EC79-8BFC-47D8-B976-93449CAE1C65}"/>
              </a:ext>
            </a:extLst>
          </p:cNvPr>
          <p:cNvSpPr>
            <a:spLocks noGrp="1"/>
          </p:cNvSpPr>
          <p:nvPr>
            <p:ph type="title"/>
          </p:nvPr>
        </p:nvSpPr>
        <p:spPr>
          <a:xfrm>
            <a:off x="0" y="0"/>
            <a:ext cx="12192000" cy="1485900"/>
          </a:xfrm>
        </p:spPr>
        <p:txBody>
          <a:bodyPr/>
          <a:lstStyle/>
          <a:p>
            <a:pPr algn="ctr"/>
            <a:r>
              <a:rPr lang="en-GB" dirty="0"/>
              <a:t>References (4)</a:t>
            </a:r>
          </a:p>
        </p:txBody>
      </p:sp>
      <p:sp>
        <p:nvSpPr>
          <p:cNvPr id="3" name="Content Placeholder 2">
            <a:extLst>
              <a:ext uri="{FF2B5EF4-FFF2-40B4-BE49-F238E27FC236}">
                <a16:creationId xmlns:a16="http://schemas.microsoft.com/office/drawing/2014/main" id="{D2EDC064-694C-433F-A380-6AD594A88E30}"/>
              </a:ext>
            </a:extLst>
          </p:cNvPr>
          <p:cNvSpPr>
            <a:spLocks noGrp="1"/>
          </p:cNvSpPr>
          <p:nvPr>
            <p:ph idx="1"/>
          </p:nvPr>
        </p:nvSpPr>
        <p:spPr>
          <a:xfrm>
            <a:off x="742950" y="742950"/>
            <a:ext cx="11449050" cy="6115050"/>
          </a:xfrm>
        </p:spPr>
        <p:txBody>
          <a:bodyPr>
            <a:normAutofit fontScale="92500" lnSpcReduction="10000"/>
          </a:bodyPr>
          <a:lstStyle/>
          <a:p>
            <a:r>
              <a:rPr lang="en-GB" dirty="0"/>
              <a:t>Figures: </a:t>
            </a:r>
          </a:p>
          <a:p>
            <a:pPr marL="457200" indent="-457200">
              <a:buFont typeface="+mj-lt"/>
              <a:buAutoNum type="arabicPeriod"/>
            </a:pPr>
            <a:r>
              <a:rPr lang="en-GB" dirty="0"/>
              <a:t>Channel 4, ‘Jesus' Female Disciples: The New Evidence (first broadcasted 8th April 2018) http://www.channel4.com/programmes/jesus-female-disciples-the-new-evidence [Accessed 13th April 2018] </a:t>
            </a:r>
          </a:p>
          <a:p>
            <a:pPr marL="457200" indent="-457200">
              <a:buFont typeface="+mj-lt"/>
              <a:buAutoNum type="arabicPeriod"/>
            </a:pPr>
            <a:r>
              <a:rPr lang="en-GB" dirty="0"/>
              <a:t>Mark Nakasone, Migdal, Israel, taken on 16 April 2014, 15:13 source: https://www.flickr.com/photos/marknakasone/13939029166/ found on,  https://commons.wikimedia.org/wiki/File:The_entrance_to_Migdal,_Israel_(13939029166).jpg  [Accessed 13th April 2018]</a:t>
            </a:r>
          </a:p>
          <a:p>
            <a:pPr marL="457200" indent="-457200">
              <a:buFont typeface="+mj-lt"/>
              <a:buAutoNum type="arabicPeriod"/>
            </a:pPr>
            <a:r>
              <a:rPr lang="en-GB" dirty="0"/>
              <a:t>Fra Angelico, ‘</a:t>
            </a:r>
            <a:r>
              <a:rPr lang="en-GB" dirty="0" err="1"/>
              <a:t>Freskenzyklus</a:t>
            </a:r>
            <a:r>
              <a:rPr lang="en-GB" dirty="0"/>
              <a:t> </a:t>
            </a:r>
            <a:r>
              <a:rPr lang="en-GB" dirty="0" err="1"/>
              <a:t>im</a:t>
            </a:r>
            <a:r>
              <a:rPr lang="en-GB" dirty="0"/>
              <a:t> </a:t>
            </a:r>
            <a:r>
              <a:rPr lang="en-GB" dirty="0" err="1"/>
              <a:t>Dominikanerkloster</a:t>
            </a:r>
            <a:r>
              <a:rPr lang="en-GB" dirty="0"/>
              <a:t> San Marco in </a:t>
            </a:r>
            <a:r>
              <a:rPr lang="en-GB" dirty="0" err="1"/>
              <a:t>Florenz</a:t>
            </a:r>
            <a:r>
              <a:rPr lang="en-GB" dirty="0"/>
              <a:t>, </a:t>
            </a:r>
            <a:r>
              <a:rPr lang="en-GB" dirty="0" err="1"/>
              <a:t>Szene</a:t>
            </a:r>
            <a:r>
              <a:rPr lang="en-GB" dirty="0"/>
              <a:t>: </a:t>
            </a:r>
            <a:r>
              <a:rPr lang="en-GB" dirty="0" err="1"/>
              <a:t>Noli</a:t>
            </a:r>
            <a:r>
              <a:rPr lang="en-GB" dirty="0"/>
              <a:t> me </a:t>
            </a:r>
            <a:r>
              <a:rPr lang="en-GB" dirty="0" err="1"/>
              <a:t>tangere</a:t>
            </a:r>
            <a:r>
              <a:rPr lang="en-GB" dirty="0"/>
              <a:t>’, 1437-1446, size unknown, San Marco, Florence</a:t>
            </a:r>
          </a:p>
          <a:p>
            <a:pPr marL="457200" indent="-457200">
              <a:buFont typeface="+mj-lt"/>
              <a:buAutoNum type="arabicPeriod"/>
            </a:pPr>
            <a:r>
              <a:rPr lang="en-GB" dirty="0"/>
              <a:t>Luca Signorelli, ‘Crucifixion with Mary Magdalen’, 1500/1505, oil on canvas, 247 × 165 cm, Uffizi Gallery, Florence  </a:t>
            </a:r>
          </a:p>
          <a:p>
            <a:pPr marL="457200" indent="-457200">
              <a:buFont typeface="+mj-lt"/>
              <a:buAutoNum type="arabicPeriod"/>
            </a:pPr>
            <a:r>
              <a:rPr lang="en-GB" dirty="0"/>
              <a:t>Alexander </a:t>
            </a:r>
            <a:r>
              <a:rPr lang="en-GB" dirty="0" err="1"/>
              <a:t>Andreyevich</a:t>
            </a:r>
            <a:r>
              <a:rPr lang="en-GB" dirty="0"/>
              <a:t> Ivanov, ‘Appearance of Jesus Christ to Maria Magdalena’, 1835, oil on canvas, size unknown, location unknown </a:t>
            </a:r>
          </a:p>
          <a:p>
            <a:pPr marL="457200" indent="-457200">
              <a:buFont typeface="+mj-lt"/>
              <a:buAutoNum type="arabicPeriod"/>
            </a:pPr>
            <a:r>
              <a:rPr lang="en-GB" dirty="0"/>
              <a:t> Nancy Wallace, ‘Mary artwork’, 2012, mosaic, size unknown, location unknown</a:t>
            </a:r>
          </a:p>
          <a:p>
            <a:pPr marL="457200" indent="-457200">
              <a:buFont typeface="+mj-lt"/>
              <a:buAutoNum type="arabicPeriod"/>
            </a:pPr>
            <a:r>
              <a:rPr lang="en-GB" dirty="0"/>
              <a:t>The two sculptures Marta Iris Rodríguez </a:t>
            </a:r>
            <a:r>
              <a:rPr lang="en-GB" dirty="0" err="1"/>
              <a:t>Olmeda</a:t>
            </a:r>
            <a:r>
              <a:rPr lang="en-GB" dirty="0"/>
              <a:t> and Bárbara M. Díaz López, the painting by Tanya Torres, ‘Mary Magdalene's Heart’, 2017, oil on canvas, 10 x 8 cm, El Barrio’s </a:t>
            </a:r>
            <a:r>
              <a:rPr lang="en-GB" dirty="0" err="1"/>
              <a:t>Artspace</a:t>
            </a:r>
            <a:r>
              <a:rPr lang="en-GB" dirty="0"/>
              <a:t>, New York, USA [Online at] https://www.artbytanyatorres.com/single-post/2017/08/13/The-Mary-Magdalene-Celebration-in-Images [Accessed 16th April 2018]</a:t>
            </a:r>
          </a:p>
          <a:p>
            <a:endParaRPr lang="en-GB" dirty="0"/>
          </a:p>
        </p:txBody>
      </p:sp>
    </p:spTree>
    <p:extLst>
      <p:ext uri="{BB962C8B-B14F-4D97-AF65-F5344CB8AC3E}">
        <p14:creationId xmlns:p14="http://schemas.microsoft.com/office/powerpoint/2010/main" val="29051221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6CD02-5A76-4303-971F-E1720189343C}"/>
              </a:ext>
            </a:extLst>
          </p:cNvPr>
          <p:cNvSpPr>
            <a:spLocks noGrp="1"/>
          </p:cNvSpPr>
          <p:nvPr>
            <p:ph type="title"/>
          </p:nvPr>
        </p:nvSpPr>
        <p:spPr>
          <a:xfrm>
            <a:off x="0" y="33958"/>
            <a:ext cx="12192000" cy="575642"/>
          </a:xfrm>
        </p:spPr>
        <p:txBody>
          <a:bodyPr>
            <a:normAutofit fontScale="90000"/>
          </a:bodyPr>
          <a:lstStyle/>
          <a:p>
            <a:pPr algn="ctr"/>
            <a:r>
              <a:rPr lang="en-GB" dirty="0"/>
              <a:t>Bibliography (1)</a:t>
            </a:r>
          </a:p>
        </p:txBody>
      </p:sp>
      <p:sp>
        <p:nvSpPr>
          <p:cNvPr id="3" name="Content Placeholder 2">
            <a:extLst>
              <a:ext uri="{FF2B5EF4-FFF2-40B4-BE49-F238E27FC236}">
                <a16:creationId xmlns:a16="http://schemas.microsoft.com/office/drawing/2014/main" id="{2DA1394C-239B-45A5-8D29-A05A7E5966CB}"/>
              </a:ext>
            </a:extLst>
          </p:cNvPr>
          <p:cNvSpPr>
            <a:spLocks noGrp="1"/>
          </p:cNvSpPr>
          <p:nvPr>
            <p:ph idx="1"/>
          </p:nvPr>
        </p:nvSpPr>
        <p:spPr>
          <a:xfrm>
            <a:off x="662609" y="609600"/>
            <a:ext cx="11529391" cy="6096000"/>
          </a:xfrm>
        </p:spPr>
        <p:txBody>
          <a:bodyPr>
            <a:normAutofit/>
          </a:bodyPr>
          <a:lstStyle/>
          <a:p>
            <a:r>
              <a:rPr lang="en-GB" dirty="0"/>
              <a:t>Figures:</a:t>
            </a:r>
          </a:p>
          <a:p>
            <a:pPr lvl="1"/>
            <a:r>
              <a:rPr lang="en-GB" dirty="0"/>
              <a:t>1: Channel 4, ‘Jesus' Female Disciples: The New Evidence (first broadcasted 8th April 2018) http://www.channel4.com/programmes/jesus-female-disciples-the-new-evidence [Accessed 13th April 2018] </a:t>
            </a:r>
          </a:p>
          <a:p>
            <a:pPr lvl="1"/>
            <a:r>
              <a:rPr lang="en-GB" i="0" dirty="0"/>
              <a:t>2: </a:t>
            </a:r>
            <a:r>
              <a:rPr lang="en-GB" dirty="0"/>
              <a:t>Mark Nakasone, Migdal, Israel, taken on 16 April 2014, 15:13 source: https://www.flickr.com/photos/marknakasone/13939029166/ found on,  https://commons.wikimedia.org/wiki/File:The_entrance_to_Migdal,_Israel_(13939029166).jpg  [Accessed 13th April 2018]</a:t>
            </a:r>
            <a:endParaRPr lang="en-GB" i="0" dirty="0"/>
          </a:p>
          <a:p>
            <a:pPr lvl="1"/>
            <a:r>
              <a:rPr lang="en-GB" i="0" dirty="0"/>
              <a:t>3: Alexander </a:t>
            </a:r>
            <a:r>
              <a:rPr lang="en-GB" i="0" dirty="0" err="1"/>
              <a:t>Andreyevich</a:t>
            </a:r>
            <a:r>
              <a:rPr lang="en-GB" i="0" dirty="0"/>
              <a:t> Ivanov</a:t>
            </a:r>
            <a:r>
              <a:rPr lang="en-GB" dirty="0"/>
              <a:t>, ‘Appearance of Jesus Christ to Maria Magdalena’, </a:t>
            </a:r>
            <a:r>
              <a:rPr lang="en-GB" i="0" dirty="0"/>
              <a:t>1835, oil on canvas, size unknown, location unknown</a:t>
            </a:r>
            <a:endParaRPr lang="en-GB" dirty="0"/>
          </a:p>
          <a:p>
            <a:pPr lvl="1"/>
            <a:r>
              <a:rPr lang="en-GB" dirty="0"/>
              <a:t>4: Fra Angelico, ‘</a:t>
            </a:r>
            <a:r>
              <a:rPr lang="en-GB" dirty="0" err="1"/>
              <a:t>Freskenzyklus</a:t>
            </a:r>
            <a:r>
              <a:rPr lang="en-GB" dirty="0"/>
              <a:t> </a:t>
            </a:r>
            <a:r>
              <a:rPr lang="en-GB" dirty="0" err="1"/>
              <a:t>im</a:t>
            </a:r>
            <a:r>
              <a:rPr lang="en-GB" dirty="0"/>
              <a:t> </a:t>
            </a:r>
            <a:r>
              <a:rPr lang="en-GB" dirty="0" err="1"/>
              <a:t>Dominikanerkloster</a:t>
            </a:r>
            <a:r>
              <a:rPr lang="en-GB" dirty="0"/>
              <a:t> San Marco in </a:t>
            </a:r>
            <a:r>
              <a:rPr lang="en-GB" dirty="0" err="1"/>
              <a:t>Florenz</a:t>
            </a:r>
            <a:r>
              <a:rPr lang="en-GB" dirty="0"/>
              <a:t>, </a:t>
            </a:r>
            <a:r>
              <a:rPr lang="en-GB" dirty="0" err="1"/>
              <a:t>Szene</a:t>
            </a:r>
            <a:r>
              <a:rPr lang="en-GB" dirty="0"/>
              <a:t>: Noli me </a:t>
            </a:r>
            <a:r>
              <a:rPr lang="en-GB" dirty="0" err="1"/>
              <a:t>tangere</a:t>
            </a:r>
            <a:r>
              <a:rPr lang="en-GB" dirty="0"/>
              <a:t>’, 1437-1446, size unknown, San Marco, Florence  </a:t>
            </a:r>
          </a:p>
          <a:p>
            <a:pPr lvl="1"/>
            <a:r>
              <a:rPr lang="en-GB" dirty="0"/>
              <a:t>5: Nancy Wallace, ‘Mary artwork’, 2012, mosaic, size unknown, location unknown </a:t>
            </a:r>
          </a:p>
          <a:p>
            <a:pPr lvl="1"/>
            <a:r>
              <a:rPr lang="en-GB" dirty="0"/>
              <a:t>6: The two sculptures Marta Iris Rodríguez </a:t>
            </a:r>
            <a:r>
              <a:rPr lang="en-GB" dirty="0" err="1"/>
              <a:t>Olmeda</a:t>
            </a:r>
            <a:r>
              <a:rPr lang="en-GB" dirty="0"/>
              <a:t> and Bárbara M. Díaz López, painting by Tanya Torres, ‘Mary Magdalene's Heart’, 2017, oil on canvas, 10 x 8 cm, El Barrio’s </a:t>
            </a:r>
            <a:r>
              <a:rPr lang="en-GB" dirty="0" err="1"/>
              <a:t>Artspace</a:t>
            </a:r>
            <a:r>
              <a:rPr lang="en-GB" dirty="0"/>
              <a:t>, New York, USA [Online at] https://www.artbytanyatorres.com/single-post/2017/08/13/The-Mary-Magdalene-Celebration-in-Images [Accessed 16th April 2018]</a:t>
            </a:r>
          </a:p>
          <a:p>
            <a:pPr lvl="1"/>
            <a:endParaRPr lang="en-GB" dirty="0"/>
          </a:p>
          <a:p>
            <a:pPr lvl="1"/>
            <a:endParaRPr lang="en-GB" dirty="0"/>
          </a:p>
        </p:txBody>
      </p:sp>
    </p:spTree>
    <p:extLst>
      <p:ext uri="{BB962C8B-B14F-4D97-AF65-F5344CB8AC3E}">
        <p14:creationId xmlns:p14="http://schemas.microsoft.com/office/powerpoint/2010/main" val="19266773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63226-ABC0-4199-8371-99F625A0B4C9}"/>
              </a:ext>
            </a:extLst>
          </p:cNvPr>
          <p:cNvSpPr>
            <a:spLocks noGrp="1"/>
          </p:cNvSpPr>
          <p:nvPr>
            <p:ph type="title"/>
          </p:nvPr>
        </p:nvSpPr>
        <p:spPr>
          <a:xfrm>
            <a:off x="1295400" y="0"/>
            <a:ext cx="9601200" cy="1485900"/>
          </a:xfrm>
        </p:spPr>
        <p:txBody>
          <a:bodyPr/>
          <a:lstStyle/>
          <a:p>
            <a:pPr algn="ctr"/>
            <a:r>
              <a:rPr lang="en-GB" dirty="0"/>
              <a:t>Bibliography (2)</a:t>
            </a:r>
          </a:p>
        </p:txBody>
      </p:sp>
      <p:sp>
        <p:nvSpPr>
          <p:cNvPr id="3" name="Content Placeholder 2">
            <a:extLst>
              <a:ext uri="{FF2B5EF4-FFF2-40B4-BE49-F238E27FC236}">
                <a16:creationId xmlns:a16="http://schemas.microsoft.com/office/drawing/2014/main" id="{E0728E60-69EB-4499-B9AF-24F0AAD95E13}"/>
              </a:ext>
            </a:extLst>
          </p:cNvPr>
          <p:cNvSpPr>
            <a:spLocks noGrp="1"/>
          </p:cNvSpPr>
          <p:nvPr>
            <p:ph idx="1"/>
          </p:nvPr>
        </p:nvSpPr>
        <p:spPr>
          <a:xfrm>
            <a:off x="185530" y="609600"/>
            <a:ext cx="12006470" cy="6248400"/>
          </a:xfrm>
        </p:spPr>
        <p:txBody>
          <a:bodyPr>
            <a:normAutofit fontScale="92500" lnSpcReduction="20000"/>
          </a:bodyPr>
          <a:lstStyle/>
          <a:p>
            <a:pPr marL="457200" indent="-457200">
              <a:buFont typeface="+mj-lt"/>
              <a:buAutoNum type="arabicPeriod"/>
            </a:pPr>
            <a:r>
              <a:rPr lang="en-GB" dirty="0"/>
              <a:t>Attridge, Harold W, A Feminist Companion to John Volume 2, ‘Don’t Be Touching Me: Recent Feminist Scholarship On Mary Magdalene, </a:t>
            </a:r>
            <a:r>
              <a:rPr lang="en-GB" dirty="0" err="1"/>
              <a:t>eds</a:t>
            </a:r>
            <a:r>
              <a:rPr lang="en-GB" dirty="0"/>
              <a:t> Amy-Jill Levine and Marianne Blickenstaff (London, Sheffield Academic Press, 2003)</a:t>
            </a:r>
          </a:p>
          <a:p>
            <a:pPr marL="457200" indent="-457200">
              <a:buFont typeface="+mj-lt"/>
              <a:buAutoNum type="arabicPeriod"/>
            </a:pPr>
            <a:r>
              <a:rPr lang="en-GB" dirty="0" err="1"/>
              <a:t>Luthi</a:t>
            </a:r>
            <a:r>
              <a:rPr lang="en-GB" dirty="0"/>
              <a:t>, Walter, St John’s Gospel an exposition Trans. Kurt </a:t>
            </a:r>
            <a:r>
              <a:rPr lang="en-GB" dirty="0" err="1"/>
              <a:t>Schoenenberger</a:t>
            </a:r>
            <a:r>
              <a:rPr lang="en-GB" dirty="0"/>
              <a:t>, (London, Oliver and Boyd, 1960) </a:t>
            </a:r>
          </a:p>
          <a:p>
            <a:pPr marL="457200" indent="-457200">
              <a:buFont typeface="+mj-lt"/>
              <a:buAutoNum type="arabicPeriod"/>
            </a:pPr>
            <a:r>
              <a:rPr lang="en-GB" dirty="0"/>
              <a:t>Carter, Warren, John Storyteller, Interpreter, Evangelist, Massachusetts, Hendrickson Publishers, 2006) </a:t>
            </a:r>
          </a:p>
          <a:p>
            <a:pPr marL="457200" indent="-457200">
              <a:buFont typeface="+mj-lt"/>
              <a:buAutoNum type="arabicPeriod"/>
            </a:pPr>
            <a:r>
              <a:rPr lang="en-GB" dirty="0"/>
              <a:t>Schaberg, Jane, A Feminist Companion to John Volume 2, ‘Thinking Back Through Mary Magdalene, </a:t>
            </a:r>
            <a:r>
              <a:rPr lang="en-GB" dirty="0" err="1"/>
              <a:t>eds</a:t>
            </a:r>
            <a:r>
              <a:rPr lang="en-GB" dirty="0"/>
              <a:t> Amy-Jill Levine and Marianne Blickenstaff (London, Sheffield Academic Press, 2003)</a:t>
            </a:r>
          </a:p>
          <a:p>
            <a:pPr marL="457200" indent="-457200">
              <a:buFont typeface="+mj-lt"/>
              <a:buAutoNum type="arabicPeriod"/>
            </a:pPr>
            <a:r>
              <a:rPr lang="en-GB" dirty="0"/>
              <a:t>Nicknames, Surnames, Code Names and Aliases: Exactly Who Were Jesus’ Disciples? http://jacksonsnyder.com/arc/2003/who.htm [Accessed 13th April 2018]</a:t>
            </a:r>
          </a:p>
          <a:p>
            <a:pPr marL="457200" indent="-457200">
              <a:buFont typeface="+mj-lt"/>
              <a:buAutoNum type="arabicPeriod"/>
            </a:pPr>
            <a:r>
              <a:rPr lang="en-GB" dirty="0"/>
              <a:t>http://biblehub.com/hebrew/4417.htm [Accessed 13th April 2018]</a:t>
            </a:r>
          </a:p>
          <a:p>
            <a:pPr marL="457200" indent="-457200">
              <a:buFont typeface="+mj-lt"/>
              <a:buAutoNum type="arabicPeriod"/>
            </a:pPr>
            <a:r>
              <a:rPr lang="en-GB" dirty="0"/>
              <a:t>Mary Magdalene, (1st Century A.D.) http://departments.kings.edu/womens_history/marymagda.html [Accessed 13th April 2018]</a:t>
            </a:r>
          </a:p>
          <a:p>
            <a:pPr marL="457200" indent="-457200">
              <a:buFont typeface="+mj-lt"/>
              <a:buAutoNum type="arabicPeriod"/>
            </a:pPr>
            <a:r>
              <a:rPr lang="en-GB" dirty="0"/>
              <a:t>O’Connell, Jake H, John versus the Synoptic Gospels on Mary Magdalene’s Visit to the Tomb –[Online] Available at: </a:t>
            </a:r>
            <a:r>
              <a:rPr lang="en-GB" dirty="0">
                <a:hlinkClick r:id="rId2"/>
              </a:rPr>
              <a:t>http://journals.co.za/docserver/fulltext/conspec/14/09/conspec_v14_a4.pdf?expires=1524259337&amp;id=id&amp;accname=guest&amp;checksum=7CD7EC540B890703812D1B539000A068</a:t>
            </a:r>
            <a:r>
              <a:rPr lang="en-GB" dirty="0"/>
              <a:t> [Accessed: 3 May 2018]  </a:t>
            </a:r>
          </a:p>
          <a:p>
            <a:pPr marL="457200" indent="-457200">
              <a:buFont typeface="+mj-lt"/>
              <a:buAutoNum type="arabicPeriod"/>
            </a:pPr>
            <a:r>
              <a:rPr lang="en-GB" dirty="0" err="1"/>
              <a:t>Hearon</a:t>
            </a:r>
            <a:r>
              <a:rPr lang="en-GB" dirty="0"/>
              <a:t>, Holly E, The Mary Magdalene Tradition: Witness and Counter-Witness in Early Christian Communities, [Online] Available at:  </a:t>
            </a:r>
            <a:r>
              <a:rPr lang="en-GB" dirty="0">
                <a:hlinkClick r:id="rId3"/>
              </a:rPr>
              <a:t>http://journals.sagepub.com.ezproxy.uwtsd.ac.uk/doi/pdf/10.1177/1030570X0501800314</a:t>
            </a:r>
            <a:r>
              <a:rPr lang="en-GB" dirty="0"/>
              <a:t> [Accessed: 3 May 2018 </a:t>
            </a:r>
          </a:p>
          <a:p>
            <a:pPr marL="457200" indent="-457200">
              <a:buFont typeface="+mj-lt"/>
              <a:buAutoNum type="arabicPeriod"/>
            </a:pPr>
            <a:r>
              <a:rPr lang="en-GB" dirty="0"/>
              <a:t>Sonya A. </a:t>
            </a:r>
            <a:r>
              <a:rPr lang="en-GB" dirty="0" err="1"/>
              <a:t>Quitslund</a:t>
            </a:r>
            <a:r>
              <a:rPr lang="en-GB" dirty="0"/>
              <a:t>, Mary Magdalene and Many Others: Women Who Followed Jesus. By Carla Ricci. Trans. Paul Burns, Minneapolis: Fortress, 1974 P358</a:t>
            </a:r>
          </a:p>
          <a:p>
            <a:pPr marL="457200" indent="-457200">
              <a:buFont typeface="+mj-lt"/>
              <a:buAutoNum type="arabicPeriod"/>
            </a:pPr>
            <a:endParaRPr lang="en-GB" dirty="0"/>
          </a:p>
          <a:p>
            <a:pPr marL="457200" indent="-457200">
              <a:buFont typeface="+mj-lt"/>
              <a:buAutoNum type="arabicPeriod"/>
            </a:pPr>
            <a:endParaRPr lang="en-GB" dirty="0"/>
          </a:p>
        </p:txBody>
      </p:sp>
    </p:spTree>
    <p:extLst>
      <p:ext uri="{BB962C8B-B14F-4D97-AF65-F5344CB8AC3E}">
        <p14:creationId xmlns:p14="http://schemas.microsoft.com/office/powerpoint/2010/main" val="1033494752"/>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TM10001105[[fn=Crop]]</Template>
  <TotalTime>14932</TotalTime>
  <Words>3501</Words>
  <Application>Microsoft Office PowerPoint</Application>
  <PresentationFormat>Widescreen</PresentationFormat>
  <Paragraphs>133</Paragraphs>
  <Slides>20</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20</vt:i4>
      </vt:variant>
    </vt:vector>
  </HeadingPairs>
  <TitlesOfParts>
    <vt:vector size="22" baseType="lpstr">
      <vt:lpstr>Franklin Gothic Book</vt:lpstr>
      <vt:lpstr>Crop</vt:lpstr>
      <vt:lpstr>Mary Magdalene in the Gospel of John</vt:lpstr>
      <vt:lpstr>The Historical Mary </vt:lpstr>
      <vt:lpstr>Mary in the Synoptic Gospels </vt:lpstr>
      <vt:lpstr>John 19: 25-30 &amp; John 20: 1-10</vt:lpstr>
      <vt:lpstr>John 20: 11-18  </vt:lpstr>
      <vt:lpstr>Differences between the Gospels   </vt:lpstr>
      <vt:lpstr>Fra Angelico - 1437-1446</vt:lpstr>
      <vt:lpstr>Alexander Andreyevich Ivanov - 1835  </vt:lpstr>
      <vt:lpstr>Nancy Wallace – 2012 </vt:lpstr>
      <vt:lpstr>The two sculptures by Marta Iris Rodríguez Olmeda and Bárbara M. Díaz López, painting by Tanya Torres - 2017 </vt:lpstr>
      <vt:lpstr>Traditional, Societal and Dramatic  interpretation of Mary </vt:lpstr>
      <vt:lpstr>Feminist interpretation </vt:lpstr>
      <vt:lpstr>Significance?  </vt:lpstr>
      <vt:lpstr>Any Questions? </vt:lpstr>
      <vt:lpstr>References (1) </vt:lpstr>
      <vt:lpstr>References (2)</vt:lpstr>
      <vt:lpstr>References (3) </vt:lpstr>
      <vt:lpstr>References (4)</vt:lpstr>
      <vt:lpstr>Bibliography (1)</vt:lpstr>
      <vt:lpstr>Bibliography (2)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Mary Magdalene in the Gospel of John</dc:title>
  <dc:creator>Timothy Salt (1600456)</dc:creator>
  <cp:lastModifiedBy>Timothy Salt (1600456)</cp:lastModifiedBy>
  <cp:revision>150</cp:revision>
  <dcterms:created xsi:type="dcterms:W3CDTF">2018-03-27T21:48:46Z</dcterms:created>
  <dcterms:modified xsi:type="dcterms:W3CDTF">2018-05-03T13:58:46Z</dcterms:modified>
</cp:coreProperties>
</file>