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1"/>
  </p:notesMasterIdLst>
  <p:sldIdLst>
    <p:sldId id="256" r:id="rId2"/>
    <p:sldId id="259" r:id="rId3"/>
    <p:sldId id="260" r:id="rId4"/>
    <p:sldId id="261" r:id="rId5"/>
    <p:sldId id="262" r:id="rId6"/>
    <p:sldId id="263" r:id="rId7"/>
    <p:sldId id="275" r:id="rId8"/>
    <p:sldId id="276" r:id="rId9"/>
    <p:sldId id="264" r:id="rId10"/>
    <p:sldId id="268" r:id="rId11"/>
    <p:sldId id="267" r:id="rId12"/>
    <p:sldId id="265" r:id="rId13"/>
    <p:sldId id="266" r:id="rId14"/>
    <p:sldId id="269" r:id="rId15"/>
    <p:sldId id="270" r:id="rId16"/>
    <p:sldId id="277" r:id="rId17"/>
    <p:sldId id="280" r:id="rId18"/>
    <p:sldId id="278" r:id="rId19"/>
    <p:sldId id="279"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66343" autoAdjust="0"/>
  </p:normalViewPr>
  <p:slideViewPr>
    <p:cSldViewPr snapToGrid="0">
      <p:cViewPr>
        <p:scale>
          <a:sx n="45" d="100"/>
          <a:sy n="45" d="100"/>
        </p:scale>
        <p:origin x="1629" y="3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microsoft.com/office/2016/11/relationships/changesInfo" Target="changesInfos/changesInfo1.xml" /><Relationship Id="rId3" Type="http://schemas.openxmlformats.org/officeDocument/2006/relationships/slide" Target="slides/slide2.xml" /><Relationship Id="rId21" Type="http://schemas.openxmlformats.org/officeDocument/2006/relationships/notesMaster" Target="notesMasters/notesMaster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theme" Target="theme/theme1.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viewProps" Target="viewProp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presProps" Target="presProps.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f0a860713c721729" providerId="LiveId" clId="{FB3921C4-1B3C-B04F-A671-FCFB0D3FB88A}"/>
    <pc:docChg chg="modSld">
      <pc:chgData name="Ross Phillips" userId="f0a860713c721729" providerId="LiveId" clId="{FB3921C4-1B3C-B04F-A671-FCFB0D3FB88A}" dt="2021-01-08T09:23:51.783" v="6" actId="729"/>
      <pc:docMkLst>
        <pc:docMk/>
      </pc:docMkLst>
      <pc:sldChg chg="modTransition addAnim">
        <pc:chgData name="Ross Phillips" userId="f0a860713c721729" providerId="LiveId" clId="{FB3921C4-1B3C-B04F-A671-FCFB0D3FB88A}" dt="2021-01-08T09:19:50.882" v="2" actId="27696"/>
        <pc:sldMkLst>
          <pc:docMk/>
          <pc:sldMk cId="2353050645" sldId="263"/>
        </pc:sldMkLst>
      </pc:sldChg>
      <pc:sldChg chg="modSp">
        <pc:chgData name="Ross Phillips" userId="f0a860713c721729" providerId="LiveId" clId="{FB3921C4-1B3C-B04F-A671-FCFB0D3FB88A}" dt="2021-01-08T09:21:02.798" v="4" actId="20577"/>
        <pc:sldMkLst>
          <pc:docMk/>
          <pc:sldMk cId="2554342264" sldId="267"/>
        </pc:sldMkLst>
        <pc:spChg chg="mod">
          <ac:chgData name="Ross Phillips" userId="f0a860713c721729" providerId="LiveId" clId="{FB3921C4-1B3C-B04F-A671-FCFB0D3FB88A}" dt="2021-01-08T09:21:02.798" v="4" actId="20577"/>
          <ac:spMkLst>
            <pc:docMk/>
            <pc:sldMk cId="2554342264" sldId="267"/>
            <ac:spMk id="3" creationId="{00000000-0000-0000-0000-000000000000}"/>
          </ac:spMkLst>
        </pc:spChg>
      </pc:sldChg>
      <pc:sldChg chg="mod modShow">
        <pc:chgData name="Ross Phillips" userId="f0a860713c721729" providerId="LiveId" clId="{FB3921C4-1B3C-B04F-A671-FCFB0D3FB88A}" dt="2021-01-08T09:23:51.783" v="6" actId="729"/>
        <pc:sldMkLst>
          <pc:docMk/>
          <pc:sldMk cId="2095130322" sldId="27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4B23BD-4D64-4F57-AE2A-1C18180D08C9}" type="datetimeFigureOut">
              <a:rPr lang="en-GB" smtClean="0"/>
              <a:t>07/01/2021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8921F2-1A8E-47A7-BCCA-D293467B9E53}" type="slidenum">
              <a:rPr lang="en-GB" smtClean="0"/>
              <a:t>‹#›</a:t>
            </a:fld>
            <a:endParaRPr lang="en-GB"/>
          </a:p>
        </p:txBody>
      </p:sp>
    </p:spTree>
    <p:extLst>
      <p:ext uri="{BB962C8B-B14F-4D97-AF65-F5344CB8AC3E}">
        <p14:creationId xmlns:p14="http://schemas.microsoft.com/office/powerpoint/2010/main" val="15321080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While previous models, like cultural competence, imply that one can function with a thorough knowledge of the mores and beliefs of another culture, cultural humility acknowledges that it is impossible to attain a complete understanding of cultures, even and including one's own. A framework based on cultural humility takes into account the complex, dynamic, ever-evolving nature of culture. Approaching community engagement through a lens of cultural humility means operating with a sense of curiosity, willingness to learn, and recognition that your own cultural lens is not better, worse, or the only way to engage in the world.</a:t>
            </a:r>
            <a:endParaRPr lang="en-GB" dirty="0"/>
          </a:p>
        </p:txBody>
      </p:sp>
      <p:sp>
        <p:nvSpPr>
          <p:cNvPr id="4" name="Slide Number Placeholder 3"/>
          <p:cNvSpPr>
            <a:spLocks noGrp="1"/>
          </p:cNvSpPr>
          <p:nvPr>
            <p:ph type="sldNum" sz="quarter" idx="10"/>
          </p:nvPr>
        </p:nvSpPr>
        <p:spPr/>
        <p:txBody>
          <a:bodyPr/>
          <a:lstStyle/>
          <a:p>
            <a:fld id="{678921F2-1A8E-47A7-BCCA-D293467B9E53}" type="slidenum">
              <a:rPr lang="en-GB" smtClean="0"/>
              <a:t>3</a:t>
            </a:fld>
            <a:endParaRPr lang="en-GB"/>
          </a:p>
        </p:txBody>
      </p:sp>
    </p:spTree>
    <p:extLst>
      <p:ext uri="{BB962C8B-B14F-4D97-AF65-F5344CB8AC3E}">
        <p14:creationId xmlns:p14="http://schemas.microsoft.com/office/powerpoint/2010/main" val="22249458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How will you use humility to cultivate rapport within your community experience?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How will you use humility to build relationships and partnerships?</a:t>
            </a:r>
          </a:p>
          <a:p>
            <a:endParaRPr lang="en-GB" dirty="0"/>
          </a:p>
        </p:txBody>
      </p:sp>
      <p:sp>
        <p:nvSpPr>
          <p:cNvPr id="4" name="Slide Number Placeholder 3"/>
          <p:cNvSpPr>
            <a:spLocks noGrp="1"/>
          </p:cNvSpPr>
          <p:nvPr>
            <p:ph type="sldNum" sz="quarter" idx="10"/>
          </p:nvPr>
        </p:nvSpPr>
        <p:spPr/>
        <p:txBody>
          <a:bodyPr/>
          <a:lstStyle/>
          <a:p>
            <a:fld id="{678921F2-1A8E-47A7-BCCA-D293467B9E53}" type="slidenum">
              <a:rPr lang="en-GB" smtClean="0"/>
              <a:t>4</a:t>
            </a:fld>
            <a:endParaRPr lang="en-GB"/>
          </a:p>
        </p:txBody>
      </p:sp>
    </p:spTree>
    <p:extLst>
      <p:ext uri="{BB962C8B-B14F-4D97-AF65-F5344CB8AC3E}">
        <p14:creationId xmlns:p14="http://schemas.microsoft.com/office/powerpoint/2010/main" val="9175343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What do you think of Evan's new approach to collaborating with the community? What did she do well and what should she have done differently? How did her actions compare to your action plan?</a:t>
            </a:r>
            <a:endParaRPr lang="en-GB" dirty="0"/>
          </a:p>
        </p:txBody>
      </p:sp>
      <p:sp>
        <p:nvSpPr>
          <p:cNvPr id="4" name="Slide Number Placeholder 3"/>
          <p:cNvSpPr>
            <a:spLocks noGrp="1"/>
          </p:cNvSpPr>
          <p:nvPr>
            <p:ph type="sldNum" sz="quarter" idx="10"/>
          </p:nvPr>
        </p:nvSpPr>
        <p:spPr/>
        <p:txBody>
          <a:bodyPr/>
          <a:lstStyle/>
          <a:p>
            <a:fld id="{678921F2-1A8E-47A7-BCCA-D293467B9E53}" type="slidenum">
              <a:rPr lang="en-GB" smtClean="0"/>
              <a:t>6</a:t>
            </a:fld>
            <a:endParaRPr lang="en-GB"/>
          </a:p>
        </p:txBody>
      </p:sp>
    </p:spTree>
    <p:extLst>
      <p:ext uri="{BB962C8B-B14F-4D97-AF65-F5344CB8AC3E}">
        <p14:creationId xmlns:p14="http://schemas.microsoft.com/office/powerpoint/2010/main" val="760742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Rather than generating information, the goal of motivational interviewing is to elicit </a:t>
            </a:r>
            <a:r>
              <a:rPr lang="en-GB" sz="1200" b="0" i="0"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 change. This collaborative technique taps into each individual’s unique motivations and values to strengthen a person’s own commitment to change. To try this technique, use the following five steps: </a:t>
            </a:r>
            <a:endParaRPr lang="en-GB" dirty="0"/>
          </a:p>
        </p:txBody>
      </p:sp>
      <p:sp>
        <p:nvSpPr>
          <p:cNvPr id="4" name="Slide Number Placeholder 3"/>
          <p:cNvSpPr>
            <a:spLocks noGrp="1"/>
          </p:cNvSpPr>
          <p:nvPr>
            <p:ph type="sldNum" sz="quarter" idx="10"/>
          </p:nvPr>
        </p:nvSpPr>
        <p:spPr/>
        <p:txBody>
          <a:bodyPr/>
          <a:lstStyle/>
          <a:p>
            <a:fld id="{678921F2-1A8E-47A7-BCCA-D293467B9E53}" type="slidenum">
              <a:rPr lang="en-GB" smtClean="0"/>
              <a:t>12</a:t>
            </a:fld>
            <a:endParaRPr lang="en-GB"/>
          </a:p>
        </p:txBody>
      </p:sp>
    </p:spTree>
    <p:extLst>
      <p:ext uri="{BB962C8B-B14F-4D97-AF65-F5344CB8AC3E}">
        <p14:creationId xmlns:p14="http://schemas.microsoft.com/office/powerpoint/2010/main" val="41762006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Appreciative inquiry focuses on the strengths of a person or organization with the goal of creating change. In this approach, the interviewer collaborates with the individual to uncover what makes them passionate, their talents and their goals to identify a basis for change. The key to this technique is to focus on positives and to not dwell on negatives as a motivation for change. </a:t>
            </a:r>
            <a:endParaRPr lang="en-GB" dirty="0"/>
          </a:p>
        </p:txBody>
      </p:sp>
      <p:sp>
        <p:nvSpPr>
          <p:cNvPr id="4" name="Slide Number Placeholder 3"/>
          <p:cNvSpPr>
            <a:spLocks noGrp="1"/>
          </p:cNvSpPr>
          <p:nvPr>
            <p:ph type="sldNum" sz="quarter" idx="10"/>
          </p:nvPr>
        </p:nvSpPr>
        <p:spPr/>
        <p:txBody>
          <a:bodyPr/>
          <a:lstStyle/>
          <a:p>
            <a:fld id="{678921F2-1A8E-47A7-BCCA-D293467B9E53}" type="slidenum">
              <a:rPr lang="en-GB" smtClean="0"/>
              <a:t>13</a:t>
            </a:fld>
            <a:endParaRPr lang="en-GB"/>
          </a:p>
        </p:txBody>
      </p:sp>
    </p:spTree>
    <p:extLst>
      <p:ext uri="{BB962C8B-B14F-4D97-AF65-F5344CB8AC3E}">
        <p14:creationId xmlns:p14="http://schemas.microsoft.com/office/powerpoint/2010/main" val="2828654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1/7/2021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1/7/2021</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video" Target="../media/media1.mp4" /><Relationship Id="rId1" Type="http://schemas.microsoft.com/office/2007/relationships/media" Target="../media/media1.mp4" /><Relationship Id="rId5" Type="http://schemas.openxmlformats.org/officeDocument/2006/relationships/image" Target="../media/image2.png" /><Relationship Id="rId4" Type="http://schemas.openxmlformats.org/officeDocument/2006/relationships/notesSlide" Target="../notesSlides/notesSlide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hyperlink" Target="https://www.ted.com/talks/angela_lee_duckworth_grit_the_power_of_passion_and_perseverance" TargetMode="Externa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video" Target="../media/media2.mp4" /><Relationship Id="rId1" Type="http://schemas.microsoft.com/office/2007/relationships/media" Target="../media/media2.mp4" /><Relationship Id="rId4" Type="http://schemas.openxmlformats.org/officeDocument/2006/relationships/image" Target="../media/image2.png" /></Relationships>
</file>

<file path=ppt/slides/_rels/slide10.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chXsLtHqfdM" TargetMode="Externa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QzW22wwh1J4" TargetMode="External" /><Relationship Id="rId2" Type="http://schemas.openxmlformats.org/officeDocument/2006/relationships/notesSlide" Target="../notesSlides/notesSlide5.xml" /><Relationship Id="rId1" Type="http://schemas.openxmlformats.org/officeDocument/2006/relationships/slideLayout" Target="../slideLayouts/slideLayout2.xml" /><Relationship Id="rId4" Type="http://schemas.openxmlformats.org/officeDocument/2006/relationships/hyperlink" Target="http://www.liberatingstructures.com/" TargetMode="Externa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Community Engagement</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4252293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3141" y="624110"/>
            <a:ext cx="9731472" cy="1280890"/>
          </a:xfrm>
        </p:spPr>
        <p:txBody>
          <a:bodyPr/>
          <a:lstStyle/>
          <a:p>
            <a:r>
              <a:rPr lang="en-GB" dirty="0"/>
              <a:t>     Building</a:t>
            </a:r>
            <a:br>
              <a:rPr lang="en-GB" dirty="0"/>
            </a:br>
            <a:r>
              <a:rPr lang="en-GB" dirty="0"/>
              <a:t>     relationships</a:t>
            </a:r>
          </a:p>
        </p:txBody>
      </p:sp>
      <p:sp>
        <p:nvSpPr>
          <p:cNvPr id="3" name="Content Placeholder 2"/>
          <p:cNvSpPr>
            <a:spLocks noGrp="1"/>
          </p:cNvSpPr>
          <p:nvPr>
            <p:ph idx="1"/>
          </p:nvPr>
        </p:nvSpPr>
        <p:spPr/>
        <p:txBody>
          <a:bodyPr/>
          <a:lstStyle/>
          <a:p>
            <a:endParaRPr lang="en-GB"/>
          </a:p>
        </p:txBody>
      </p:sp>
      <p:pic>
        <p:nvPicPr>
          <p:cNvPr id="1026" name="Picture 2" descr="There are many different ways to foster relationships with community partners, and there is no one right way to do this. When deciding which strategy makes most sense for your role within the partnership, consider the following factors: - Understand communication norms and styles. How do the people you work with want to be addressed? Are there any existing protocols or norms for working together? - Openly share information. In order for partnerships to work effectively, all parties must have all the information. Make sure that communication with the community is open and frequent.   - Ask questions in a strategic or even semi-structured way. Have a purpose for how youâre talking with people and be sure you listen. - Participate in daily activities where appropriate and if you are invited. Be engaged with the community and make the most of your time in person. - Take initiative. Look for opportunities to help the community achieve a goal or to support something that is meaningful to the community.  - Share work and tasks.. Make sure that the community members feel valued and inspired to work as a team. Aim to strike a balance between taking initiative and sharing ownership. - Be respectful. Are there topics that the community may be uncomfortable speaking with you about? Recognize that the community may not want to engage in certain topics with you. Let them take the lead on what they choose to share and avoid prying for information. - Be sensitive to the communityâs wishes. Depending on how long your engagement project is, the community members may not want to form a deep relationship with you (especially if you are working with young children), and that is okay. Instead, look for ways you can support the community through your work.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02303" y="-196734"/>
            <a:ext cx="6689697" cy="72958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21364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do you engage across different cultures?</a:t>
            </a:r>
          </a:p>
        </p:txBody>
      </p:sp>
      <p:sp>
        <p:nvSpPr>
          <p:cNvPr id="3" name="Content Placeholder 2"/>
          <p:cNvSpPr>
            <a:spLocks noGrp="1"/>
          </p:cNvSpPr>
          <p:nvPr>
            <p:ph idx="1"/>
          </p:nvPr>
        </p:nvSpPr>
        <p:spPr>
          <a:xfrm>
            <a:off x="2501748" y="2173357"/>
            <a:ext cx="8915400" cy="3777622"/>
          </a:xfrm>
        </p:spPr>
        <p:txBody>
          <a:bodyPr>
            <a:normAutofit lnSpcReduction="10000"/>
          </a:bodyPr>
          <a:lstStyle/>
          <a:p>
            <a:r>
              <a:rPr lang="en-GB" dirty="0"/>
              <a:t>Cultural competence versus cultural humility</a:t>
            </a:r>
          </a:p>
          <a:p>
            <a:pPr marL="0" indent="0">
              <a:buNone/>
            </a:pPr>
            <a:endParaRPr lang="en-GB" dirty="0"/>
          </a:p>
          <a:p>
            <a:r>
              <a:rPr lang="en-GB" dirty="0"/>
              <a:t>“Cultural humility is an attitude or </a:t>
            </a:r>
            <a:r>
              <a:rPr lang="en-GB" dirty="0" err="1"/>
              <a:t>mindset</a:t>
            </a:r>
            <a:r>
              <a:rPr lang="en-GB" dirty="0"/>
              <a:t> that incorporates a lifelong commitment to self-evaluation and critique, to redressing the power imbalances [in community partnerships], and to developing mutually beneficial and non- paternalistic partnerships with communities on behalf of individuals and defined populations.” </a:t>
            </a:r>
            <a:r>
              <a:rPr lang="en-GB" dirty="0" err="1"/>
              <a:t>Tervalon</a:t>
            </a:r>
            <a:r>
              <a:rPr lang="en-GB" dirty="0"/>
              <a:t> and Murray (1998) p.117</a:t>
            </a:r>
          </a:p>
          <a:p>
            <a:endParaRPr lang="en-GB" dirty="0"/>
          </a:p>
          <a:p>
            <a:r>
              <a:rPr lang="en-GB" dirty="0"/>
              <a:t>Cultural humility as an ongoing process</a:t>
            </a:r>
          </a:p>
          <a:p>
            <a:endParaRPr lang="en-GB" dirty="0"/>
          </a:p>
          <a:p>
            <a:r>
              <a:rPr lang="en-GB" dirty="0"/>
              <a:t>Community members as the established experts in their areas</a:t>
            </a:r>
          </a:p>
          <a:p>
            <a:endParaRPr lang="en-GB" dirty="0"/>
          </a:p>
        </p:txBody>
      </p:sp>
    </p:spTree>
    <p:extLst>
      <p:ext uri="{BB962C8B-B14F-4D97-AF65-F5344CB8AC3E}">
        <p14:creationId xmlns:p14="http://schemas.microsoft.com/office/powerpoint/2010/main" val="5547044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Fostering relationships with humility </a:t>
            </a:r>
          </a:p>
        </p:txBody>
      </p:sp>
      <p:pic>
        <p:nvPicPr>
          <p:cNvPr id="4" name="MichiganXCommunityX-V000800_DTH (1)">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3687763" y="2133600"/>
            <a:ext cx="6716712" cy="3778250"/>
          </a:xfrm>
        </p:spPr>
      </p:pic>
    </p:spTree>
    <p:extLst>
      <p:ext uri="{BB962C8B-B14F-4D97-AF65-F5344CB8AC3E}">
        <p14:creationId xmlns:p14="http://schemas.microsoft.com/office/powerpoint/2010/main" val="370373459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fullScrn="1">
              <p:cMediaNode vol="80000">
                <p:cTn id="7" fill="hold" display="0">
                  <p:stCondLst>
                    <p:cond delay="indefinite"/>
                  </p:stCondLst>
                </p:cTn>
                <p:tgtEl>
                  <p:spTgt spid="4"/>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 Amy’s story </a:t>
            </a:r>
          </a:p>
        </p:txBody>
      </p:sp>
      <p:sp>
        <p:nvSpPr>
          <p:cNvPr id="3" name="Content Placeholder 2"/>
          <p:cNvSpPr>
            <a:spLocks noGrp="1"/>
          </p:cNvSpPr>
          <p:nvPr>
            <p:ph idx="1"/>
          </p:nvPr>
        </p:nvSpPr>
        <p:spPr/>
        <p:txBody>
          <a:bodyPr/>
          <a:lstStyle/>
          <a:p>
            <a:r>
              <a:rPr lang="en-GB" dirty="0"/>
              <a:t>Read the case study and highlight what you think Amy did wrong in the scenario</a:t>
            </a:r>
          </a:p>
          <a:p>
            <a:endParaRPr lang="en-GB" dirty="0"/>
          </a:p>
          <a:p>
            <a:r>
              <a:rPr lang="en-GB" dirty="0"/>
              <a:t>Now write a plan as to how you would have approached that engagement situation.</a:t>
            </a:r>
          </a:p>
        </p:txBody>
      </p:sp>
    </p:spTree>
    <p:extLst>
      <p:ext uri="{BB962C8B-B14F-4D97-AF65-F5344CB8AC3E}">
        <p14:creationId xmlns:p14="http://schemas.microsoft.com/office/powerpoint/2010/main" val="4113282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Amy’s story continued</a:t>
            </a:r>
          </a:p>
        </p:txBody>
      </p:sp>
      <p:sp>
        <p:nvSpPr>
          <p:cNvPr id="3" name="Content Placeholder 2"/>
          <p:cNvSpPr>
            <a:spLocks noGrp="1"/>
          </p:cNvSpPr>
          <p:nvPr>
            <p:ph idx="1"/>
          </p:nvPr>
        </p:nvSpPr>
        <p:spPr>
          <a:xfrm>
            <a:off x="2313829" y="1622065"/>
            <a:ext cx="9557468" cy="4977517"/>
          </a:xfrm>
        </p:spPr>
        <p:txBody>
          <a:bodyPr>
            <a:normAutofit/>
          </a:bodyPr>
          <a:lstStyle/>
          <a:p>
            <a:pPr marL="0" indent="0" algn="just">
              <a:buNone/>
            </a:pPr>
            <a:r>
              <a:rPr lang="en-GB" dirty="0"/>
              <a:t>After her first day in the community, Amy realizes that her understanding of her role as the project leader is very different from that of the community. When she returns to the non-profit office later that day, she checks in with her supervisor and explains the situation and her frustration. Her supervisor reminds her that part of being a good leader is leveraging input from everyone within a team and suggests that Amy include the community in the planning phase of the project.</a:t>
            </a:r>
          </a:p>
          <a:p>
            <a:pPr marL="0" indent="0" algn="just">
              <a:buNone/>
            </a:pPr>
            <a:endParaRPr lang="en-GB" dirty="0"/>
          </a:p>
          <a:p>
            <a:pPr marL="0" indent="0" algn="just">
              <a:buNone/>
            </a:pPr>
            <a:r>
              <a:rPr lang="en-GB" dirty="0"/>
              <a:t>The next day, Amy comes to the community prepared with sketch pads and pens. For the rest of the day, the community members work together with Amy to draw up a shared vision for the garden. By the end of the day, the community members are visibly excited about the project and eager to get started. When it comes time to assign tasks for the construction stage, Amy creates a list of tasks to be accomplished, and Dennis takes the lead matching community members with tasks based upon his knowledge of their skills. Dennis even offers to ask his cousin, a carpenter, to help with building a shed for the garden tools. </a:t>
            </a:r>
          </a:p>
        </p:txBody>
      </p:sp>
    </p:spTree>
    <p:extLst>
      <p:ext uri="{BB962C8B-B14F-4D97-AF65-F5344CB8AC3E}">
        <p14:creationId xmlns:p14="http://schemas.microsoft.com/office/powerpoint/2010/main" val="2353050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Strategies for adapting to change </a:t>
            </a:r>
          </a:p>
        </p:txBody>
      </p:sp>
      <p:sp>
        <p:nvSpPr>
          <p:cNvPr id="3" name="Content Placeholder 2"/>
          <p:cNvSpPr>
            <a:spLocks noGrp="1"/>
          </p:cNvSpPr>
          <p:nvPr>
            <p:ph idx="1"/>
          </p:nvPr>
        </p:nvSpPr>
        <p:spPr/>
        <p:txBody>
          <a:bodyPr/>
          <a:lstStyle/>
          <a:p>
            <a:r>
              <a:rPr lang="en-GB" dirty="0"/>
              <a:t>Listening</a:t>
            </a:r>
          </a:p>
          <a:p>
            <a:endParaRPr lang="en-GB" dirty="0"/>
          </a:p>
          <a:p>
            <a:r>
              <a:rPr lang="en-GB" dirty="0"/>
              <a:t>Open-mindedness</a:t>
            </a:r>
          </a:p>
          <a:p>
            <a:endParaRPr lang="en-GB" dirty="0"/>
          </a:p>
          <a:p>
            <a:r>
              <a:rPr lang="en-GB" dirty="0"/>
              <a:t>Reflection</a:t>
            </a:r>
          </a:p>
          <a:p>
            <a:endParaRPr lang="en-GB" dirty="0"/>
          </a:p>
          <a:p>
            <a:r>
              <a:rPr lang="en-GB" dirty="0"/>
              <a:t>Pivoting</a:t>
            </a:r>
          </a:p>
        </p:txBody>
      </p:sp>
    </p:spTree>
    <p:extLst>
      <p:ext uri="{BB962C8B-B14F-4D97-AF65-F5344CB8AC3E}">
        <p14:creationId xmlns:p14="http://schemas.microsoft.com/office/powerpoint/2010/main" val="10461561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Resilience</a:t>
            </a:r>
            <a:br>
              <a:rPr lang="en-GB" dirty="0"/>
            </a:br>
            <a:br>
              <a:rPr lang="en-GB" dirty="0"/>
            </a:br>
            <a:br>
              <a:rPr lang="en-GB" dirty="0"/>
            </a:br>
            <a:br>
              <a:rPr lang="en-GB" dirty="0"/>
            </a:br>
            <a:r>
              <a:rPr lang="en-GB" dirty="0">
                <a:latin typeface="+mn-lt"/>
                <a:hlinkClick r:id="rId2"/>
              </a:rPr>
              <a:t>The need for</a:t>
            </a:r>
            <a:br>
              <a:rPr lang="en-GB" dirty="0">
                <a:latin typeface="+mn-lt"/>
                <a:hlinkClick r:id="rId2"/>
              </a:rPr>
            </a:br>
            <a:r>
              <a:rPr lang="en-GB" dirty="0">
                <a:latin typeface="+mn-lt"/>
                <a:hlinkClick r:id="rId2"/>
              </a:rPr>
              <a:t>grit</a:t>
            </a:r>
            <a:endParaRPr lang="en-GB" dirty="0">
              <a:latin typeface="+mn-lt"/>
            </a:endParaRPr>
          </a:p>
        </p:txBody>
      </p:sp>
      <p:pic>
        <p:nvPicPr>
          <p:cNvPr id="4" name="Content Placeholder 3"/>
          <p:cNvPicPr>
            <a:picLocks noGrp="1" noChangeAspect="1"/>
          </p:cNvPicPr>
          <p:nvPr>
            <p:ph idx="1"/>
          </p:nvPr>
        </p:nvPicPr>
        <p:blipFill>
          <a:blip r:embed="rId3"/>
          <a:stretch>
            <a:fillRect/>
          </a:stretch>
        </p:blipFill>
        <p:spPr>
          <a:xfrm>
            <a:off x="5944321" y="1100690"/>
            <a:ext cx="5560291" cy="5005912"/>
          </a:xfrm>
          <a:prstGeom prst="rect">
            <a:avLst/>
          </a:prstGeom>
        </p:spPr>
      </p:pic>
    </p:spTree>
    <p:extLst>
      <p:ext uri="{BB962C8B-B14F-4D97-AF65-F5344CB8AC3E}">
        <p14:creationId xmlns:p14="http://schemas.microsoft.com/office/powerpoint/2010/main" val="12692310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Effective listening strategies</a:t>
            </a:r>
          </a:p>
        </p:txBody>
      </p:sp>
      <p:pic>
        <p:nvPicPr>
          <p:cNvPr id="4" name="MichiganXCommunityX-V001300_DTH">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3027805" y="1905000"/>
            <a:ext cx="6716712" cy="3778250"/>
          </a:xfrm>
        </p:spPr>
      </p:pic>
    </p:spTree>
    <p:extLst>
      <p:ext uri="{BB962C8B-B14F-4D97-AF65-F5344CB8AC3E}">
        <p14:creationId xmlns:p14="http://schemas.microsoft.com/office/powerpoint/2010/main" val="88562224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fullScrn="1">
              <p:cMediaNode vol="80000">
                <p:cTn id="7" fill="hold" display="0">
                  <p:stCondLst>
                    <p:cond delay="indefinite"/>
                  </p:stCondLst>
                </p:cTn>
                <p:tgtEl>
                  <p:spTgt spid="4"/>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br>
              <a:rPr lang="en-GB" dirty="0"/>
            </a:br>
            <a:br>
              <a:rPr lang="en-GB" dirty="0"/>
            </a:br>
            <a:br>
              <a:rPr lang="en-GB" dirty="0"/>
            </a:br>
            <a:r>
              <a:rPr lang="en-GB" dirty="0"/>
              <a:t>Roadblocks</a:t>
            </a:r>
            <a:br>
              <a:rPr lang="en-GB" dirty="0"/>
            </a:br>
            <a:r>
              <a:rPr lang="en-GB" dirty="0"/>
              <a:t>to effective </a:t>
            </a:r>
            <a:br>
              <a:rPr lang="en-GB" dirty="0"/>
            </a:br>
            <a:r>
              <a:rPr lang="en-GB" dirty="0"/>
              <a:t>listening </a:t>
            </a:r>
          </a:p>
        </p:txBody>
      </p:sp>
      <p:pic>
        <p:nvPicPr>
          <p:cNvPr id="2050" name="Picture 2" descr="The 12 Roadblocks to Effective Listening Comparing: not truly listening because you are too busy comparing one person with another Mind reading: trying to guess what the other person is really thinking or feeling or even trying to finish their sentences  Rehearsing: practicing what you will say next instead of listening attentively Filtering: listening to some things and not to others so that you only hear what you want to hear Judging: not truly listening because you have already made up your mind Dreaming: only half-listening because something that the person said triggers a memory for you Identifying: taking everything a person tells you and referring it back to your own experience Sparring: focusing on finding things to disagree with or using sarcastic remarks to dismiss another personâs point of view Advising: searching for the solution to someoneâs problems without hearing or paying attention to the whole story  Derailing: changing the subject and taking the conversation in another direction Being right: being unable to admit mistakes and refusing to hear criticism  Placating: trying so hard to be nice and pleasant that you agree with everything and only half-listen"/>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321305" y="-55658"/>
            <a:ext cx="5870695" cy="70607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94303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 </a:t>
            </a:r>
          </a:p>
        </p:txBody>
      </p:sp>
      <p:sp>
        <p:nvSpPr>
          <p:cNvPr id="3" name="Content Placeholder 2"/>
          <p:cNvSpPr>
            <a:spLocks noGrp="1"/>
          </p:cNvSpPr>
          <p:nvPr>
            <p:ph idx="1"/>
          </p:nvPr>
        </p:nvSpPr>
        <p:spPr>
          <a:xfrm>
            <a:off x="2589212" y="1614115"/>
            <a:ext cx="8915400" cy="4715123"/>
          </a:xfrm>
        </p:spPr>
        <p:txBody>
          <a:bodyPr>
            <a:normAutofit/>
          </a:bodyPr>
          <a:lstStyle/>
          <a:p>
            <a:r>
              <a:rPr lang="en-GB" dirty="0">
                <a:hlinkClick r:id="rId2"/>
              </a:rPr>
              <a:t>Community engagement</a:t>
            </a:r>
            <a:endParaRPr lang="en-GB" dirty="0"/>
          </a:p>
          <a:p>
            <a:endParaRPr lang="en-GB" dirty="0"/>
          </a:p>
          <a:p>
            <a:pPr marL="0" indent="0">
              <a:buNone/>
            </a:pPr>
            <a:r>
              <a:rPr lang="en-GB" b="1" u="sng" dirty="0"/>
              <a:t>Questions</a:t>
            </a:r>
          </a:p>
          <a:p>
            <a:endParaRPr lang="en-GB" dirty="0"/>
          </a:p>
          <a:p>
            <a:r>
              <a:rPr lang="en-GB" dirty="0"/>
              <a:t>What listening roadblocks do you think that Mr </a:t>
            </a:r>
            <a:r>
              <a:rPr lang="en-GB" dirty="0" err="1"/>
              <a:t>Sirolli</a:t>
            </a:r>
            <a:r>
              <a:rPr lang="en-GB" dirty="0"/>
              <a:t> encountered in his experience?</a:t>
            </a:r>
          </a:p>
          <a:p>
            <a:endParaRPr lang="en-GB" dirty="0"/>
          </a:p>
          <a:p>
            <a:r>
              <a:rPr lang="en-GB" dirty="0"/>
              <a:t>To what extent have you encountered any of the roadblocks in your listening experiences. How might you change your listening style to avoid any of the roadblocks in future. </a:t>
            </a:r>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25543422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Techniques for employing effective listening strategies </a:t>
            </a:r>
          </a:p>
        </p:txBody>
      </p:sp>
      <p:sp>
        <p:nvSpPr>
          <p:cNvPr id="3" name="Content Placeholder 2"/>
          <p:cNvSpPr>
            <a:spLocks noGrp="1"/>
          </p:cNvSpPr>
          <p:nvPr>
            <p:ph idx="1"/>
          </p:nvPr>
        </p:nvSpPr>
        <p:spPr/>
        <p:txBody>
          <a:bodyPr/>
          <a:lstStyle/>
          <a:p>
            <a:pPr marL="0" indent="0">
              <a:buNone/>
            </a:pPr>
            <a:r>
              <a:rPr lang="en-GB" dirty="0"/>
              <a:t>Motivational interviewing</a:t>
            </a:r>
          </a:p>
          <a:p>
            <a:r>
              <a:rPr lang="en-GB" dirty="0"/>
              <a:t>Express empathy through active listening </a:t>
            </a:r>
          </a:p>
          <a:p>
            <a:r>
              <a:rPr lang="en-GB" dirty="0"/>
              <a:t>Draw attention to a discrepancy between the individual's values and their current behaviour </a:t>
            </a:r>
          </a:p>
          <a:p>
            <a:r>
              <a:rPr lang="en-GB" dirty="0"/>
              <a:t>Avoid argument </a:t>
            </a:r>
          </a:p>
          <a:p>
            <a:r>
              <a:rPr lang="en-GB" dirty="0"/>
              <a:t>Roll with resistance and adjust to the individual’s needs </a:t>
            </a:r>
          </a:p>
          <a:p>
            <a:r>
              <a:rPr lang="en-GB" dirty="0"/>
              <a:t>Support self-efficacy and optimism. </a:t>
            </a:r>
          </a:p>
          <a:p>
            <a:pPr marL="0" indent="0">
              <a:buNone/>
            </a:pPr>
            <a:endParaRPr lang="en-GB" dirty="0"/>
          </a:p>
        </p:txBody>
      </p:sp>
    </p:spTree>
    <p:extLst>
      <p:ext uri="{BB962C8B-B14F-4D97-AF65-F5344CB8AC3E}">
        <p14:creationId xmlns:p14="http://schemas.microsoft.com/office/powerpoint/2010/main" val="2518658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Techniques for employing effective listening strategies </a:t>
            </a:r>
          </a:p>
        </p:txBody>
      </p:sp>
      <p:sp>
        <p:nvSpPr>
          <p:cNvPr id="8" name="Content Placeholder 7"/>
          <p:cNvSpPr>
            <a:spLocks noGrp="1"/>
          </p:cNvSpPr>
          <p:nvPr>
            <p:ph idx="1"/>
          </p:nvPr>
        </p:nvSpPr>
        <p:spPr/>
        <p:txBody>
          <a:bodyPr/>
          <a:lstStyle/>
          <a:p>
            <a:pPr marL="0" indent="0">
              <a:buNone/>
            </a:pPr>
            <a:r>
              <a:rPr lang="en-GB" dirty="0">
                <a:hlinkClick r:id="rId3"/>
              </a:rPr>
              <a:t>Appreciative inquiry </a:t>
            </a:r>
            <a:endParaRPr lang="en-GB" dirty="0"/>
          </a:p>
          <a:p>
            <a:pPr marL="0" indent="0">
              <a:buNone/>
            </a:pPr>
            <a:endParaRPr lang="en-GB" dirty="0"/>
          </a:p>
          <a:p>
            <a:pPr marL="0" indent="0">
              <a:buNone/>
            </a:pPr>
            <a:r>
              <a:rPr lang="en-GB" dirty="0">
                <a:hlinkClick r:id="rId4"/>
              </a:rPr>
              <a:t>Liberating structures </a:t>
            </a:r>
            <a:endParaRPr lang="en-GB" dirty="0"/>
          </a:p>
        </p:txBody>
      </p:sp>
    </p:spTree>
    <p:extLst>
      <p:ext uri="{BB962C8B-B14F-4D97-AF65-F5344CB8AC3E}">
        <p14:creationId xmlns:p14="http://schemas.microsoft.com/office/powerpoint/2010/main" val="23382842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48376" y="570948"/>
            <a:ext cx="8911687" cy="1280890"/>
          </a:xfrm>
        </p:spPr>
        <p:txBody>
          <a:bodyPr/>
          <a:lstStyle/>
          <a:p>
            <a:r>
              <a:rPr lang="en-GB" dirty="0"/>
              <a:t>Reflection and Community Engagement </a:t>
            </a:r>
          </a:p>
        </p:txBody>
      </p:sp>
      <p:sp>
        <p:nvSpPr>
          <p:cNvPr id="3" name="Content Placeholder 2"/>
          <p:cNvSpPr>
            <a:spLocks noGrp="1"/>
          </p:cNvSpPr>
          <p:nvPr>
            <p:ph idx="1"/>
          </p:nvPr>
        </p:nvSpPr>
        <p:spPr/>
        <p:txBody>
          <a:bodyPr/>
          <a:lstStyle/>
          <a:p>
            <a:r>
              <a:rPr lang="en-GB" dirty="0"/>
              <a:t>Continuous – reflection should take place before you enter a community, during your time there and after the experience</a:t>
            </a:r>
          </a:p>
          <a:p>
            <a:r>
              <a:rPr lang="en-GB" dirty="0"/>
              <a:t>Connected – reflection should be linked to intellectual and academic pursuits</a:t>
            </a:r>
          </a:p>
          <a:p>
            <a:r>
              <a:rPr lang="en-GB" dirty="0"/>
              <a:t>Contextualised – there should be correspondence between the topic, experience and the method of reflection</a:t>
            </a:r>
          </a:p>
          <a:p>
            <a:r>
              <a:rPr lang="en-GB" dirty="0"/>
              <a:t>Coaching and mentoring – in order to develop a critical perspective, your reflective process should include sharing and receiving feedback on your reflections. This includes emotional support and guidance to help you think through tough questions. </a:t>
            </a:r>
          </a:p>
        </p:txBody>
      </p:sp>
    </p:spTree>
    <p:extLst>
      <p:ext uri="{BB962C8B-B14F-4D97-AF65-F5344CB8AC3E}">
        <p14:creationId xmlns:p14="http://schemas.microsoft.com/office/powerpoint/2010/main" val="19113485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reflective framework </a:t>
            </a:r>
            <a:r>
              <a:rPr lang="en-GB" sz="2000" dirty="0"/>
              <a:t>(</a:t>
            </a:r>
            <a:r>
              <a:rPr lang="en-GB" sz="2000" dirty="0" err="1"/>
              <a:t>Argyris</a:t>
            </a:r>
            <a:r>
              <a:rPr lang="en-GB" sz="2000" dirty="0"/>
              <a:t>, 1982)</a:t>
            </a:r>
            <a:endParaRPr lang="en-GB" dirty="0"/>
          </a:p>
        </p:txBody>
      </p:sp>
      <p:sp>
        <p:nvSpPr>
          <p:cNvPr id="3" name="Content Placeholder 2"/>
          <p:cNvSpPr>
            <a:spLocks noGrp="1"/>
          </p:cNvSpPr>
          <p:nvPr>
            <p:ph idx="1"/>
          </p:nvPr>
        </p:nvSpPr>
        <p:spPr/>
        <p:txBody>
          <a:bodyPr/>
          <a:lstStyle/>
          <a:p>
            <a:r>
              <a:rPr lang="en-GB" b="1" dirty="0"/>
              <a:t>What?</a:t>
            </a:r>
            <a:r>
              <a:rPr lang="en-GB" dirty="0"/>
              <a:t> — Just the facts: what happened? With whom? When?</a:t>
            </a:r>
          </a:p>
          <a:p>
            <a:r>
              <a:rPr lang="en-GB" b="1" dirty="0"/>
              <a:t>So what?</a:t>
            </a:r>
            <a:r>
              <a:rPr lang="en-GB" dirty="0"/>
              <a:t> – Why was what happened important? Why does it matter in the context of your work, project, or life? What are the consequences of what happened?</a:t>
            </a:r>
          </a:p>
          <a:p>
            <a:r>
              <a:rPr lang="en-GB" b="1" dirty="0"/>
              <a:t>Now what?</a:t>
            </a:r>
            <a:r>
              <a:rPr lang="en-GB" dirty="0"/>
              <a:t> — What will you do now as a result? What will you continue to do that works well, and what will you change and why?</a:t>
            </a:r>
          </a:p>
          <a:p>
            <a:r>
              <a:rPr lang="en-GB" b="1" dirty="0"/>
              <a:t>What else?</a:t>
            </a:r>
            <a:r>
              <a:rPr lang="en-GB" dirty="0"/>
              <a:t> — What are you still wondering about? What questions do you still have, or what additional research might you need to do? What else do you want to learn?</a:t>
            </a:r>
          </a:p>
          <a:p>
            <a:endParaRPr lang="en-GB" dirty="0"/>
          </a:p>
        </p:txBody>
      </p:sp>
    </p:spTree>
    <p:extLst>
      <p:ext uri="{BB962C8B-B14F-4D97-AF65-F5344CB8AC3E}">
        <p14:creationId xmlns:p14="http://schemas.microsoft.com/office/powerpoint/2010/main" val="26796084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Community Engagement and project management </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0951303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Stakeholders</a:t>
            </a:r>
          </a:p>
        </p:txBody>
      </p:sp>
      <p:sp>
        <p:nvSpPr>
          <p:cNvPr id="3" name="Content Placeholder 2"/>
          <p:cNvSpPr>
            <a:spLocks noGrp="1"/>
          </p:cNvSpPr>
          <p:nvPr>
            <p:ph idx="1"/>
          </p:nvPr>
        </p:nvSpPr>
        <p:spPr/>
        <p:txBody>
          <a:bodyPr/>
          <a:lstStyle/>
          <a:p>
            <a:r>
              <a:rPr lang="en-GB" dirty="0"/>
              <a:t>Primary Stakeholders: individuals directly impacted by your project </a:t>
            </a:r>
          </a:p>
          <a:p>
            <a:endParaRPr lang="en-GB" dirty="0"/>
          </a:p>
          <a:p>
            <a:r>
              <a:rPr lang="en-GB" dirty="0"/>
              <a:t>Secondary Stakeholders: individuals or organizations that are impacted by the project but who don’t directly interact with it </a:t>
            </a:r>
          </a:p>
          <a:p>
            <a:pPr marL="0" indent="0">
              <a:buNone/>
            </a:pPr>
            <a:endParaRPr lang="en-GB" dirty="0"/>
          </a:p>
          <a:p>
            <a:r>
              <a:rPr lang="en-GB" dirty="0"/>
              <a:t>Tertiary Stakeholders: individuals or organizations affiliated with your community partners but not affiliated with your project</a:t>
            </a:r>
          </a:p>
        </p:txBody>
      </p:sp>
    </p:spTree>
    <p:extLst>
      <p:ext uri="{BB962C8B-B14F-4D97-AF65-F5344CB8AC3E}">
        <p14:creationId xmlns:p14="http://schemas.microsoft.com/office/powerpoint/2010/main" val="5501295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9430" y="1719264"/>
            <a:ext cx="8036666" cy="1152801"/>
          </a:xfrm>
        </p:spPr>
        <p:txBody>
          <a:bodyPr/>
          <a:lstStyle/>
          <a:p>
            <a:r>
              <a:rPr lang="en-GB" dirty="0"/>
              <a:t>Stakeholders</a:t>
            </a:r>
          </a:p>
        </p:txBody>
      </p:sp>
      <p:sp>
        <p:nvSpPr>
          <p:cNvPr id="3" name="Content Placeholder 2"/>
          <p:cNvSpPr>
            <a:spLocks noGrp="1"/>
          </p:cNvSpPr>
          <p:nvPr>
            <p:ph idx="1"/>
          </p:nvPr>
        </p:nvSpPr>
        <p:spPr/>
        <p:txBody>
          <a:bodyPr/>
          <a:lstStyle/>
          <a:p>
            <a:pPr marL="0" indent="0">
              <a:buNone/>
            </a:pPr>
            <a:endParaRPr lang="en-GB" dirty="0"/>
          </a:p>
        </p:txBody>
      </p:sp>
      <p:pic>
        <p:nvPicPr>
          <p:cNvPr id="4098" name="Picture 2" descr="Stakeholder map: Team members, community partners, elected officials, suppliers, regulators, competitors, funders, local residents, other community organizations, and family of beneficiari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20193" y="0"/>
            <a:ext cx="687180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23065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Stakeholder considerations</a:t>
            </a:r>
          </a:p>
        </p:txBody>
      </p:sp>
      <p:sp>
        <p:nvSpPr>
          <p:cNvPr id="3" name="Content Placeholder 2"/>
          <p:cNvSpPr>
            <a:spLocks noGrp="1"/>
          </p:cNvSpPr>
          <p:nvPr>
            <p:ph idx="1"/>
          </p:nvPr>
        </p:nvSpPr>
        <p:spPr/>
        <p:txBody>
          <a:bodyPr/>
          <a:lstStyle/>
          <a:p>
            <a:r>
              <a:rPr lang="en-GB" dirty="0"/>
              <a:t>Do you know who your stakeholders are?</a:t>
            </a:r>
          </a:p>
          <a:p>
            <a:r>
              <a:rPr lang="en-GB" dirty="0"/>
              <a:t>Have you considered how to include them in your project?</a:t>
            </a:r>
          </a:p>
          <a:p>
            <a:r>
              <a:rPr lang="en-GB" dirty="0"/>
              <a:t>Is this engagement activity useful to them or not?</a:t>
            </a:r>
          </a:p>
          <a:p>
            <a:r>
              <a:rPr lang="en-GB" dirty="0"/>
              <a:t>Will the project exacerbate any existing power differentials within the community?</a:t>
            </a:r>
          </a:p>
        </p:txBody>
      </p:sp>
    </p:spTree>
    <p:extLst>
      <p:ext uri="{BB962C8B-B14F-4D97-AF65-F5344CB8AC3E}">
        <p14:creationId xmlns:p14="http://schemas.microsoft.com/office/powerpoint/2010/main" val="2933007436"/>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1348</TotalTime>
  <Words>926</Words>
  <Application>Microsoft Office PowerPoint</Application>
  <PresentationFormat>Widescreen</PresentationFormat>
  <Paragraphs>86</Paragraphs>
  <Slides>19</Slides>
  <Notes>5</Notes>
  <HiddenSlides>0</HiddenSlides>
  <MMClips>2</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Wisp</vt:lpstr>
      <vt:lpstr>Community Engagement</vt:lpstr>
      <vt:lpstr>     Building      relationships</vt:lpstr>
      <vt:lpstr>How do you engage across different cultures?</vt:lpstr>
      <vt:lpstr>Fostering relationships with humility </vt:lpstr>
      <vt:lpstr>Case Study – Amy’s story </vt:lpstr>
      <vt:lpstr>Amy’s story continued</vt:lpstr>
      <vt:lpstr>Strategies for adapting to change </vt:lpstr>
      <vt:lpstr>Resilience    The need for grit</vt:lpstr>
      <vt:lpstr>Effective listening strategies</vt:lpstr>
      <vt:lpstr>    Roadblocks to effective  listening </vt:lpstr>
      <vt:lpstr>TASK </vt:lpstr>
      <vt:lpstr>Techniques for employing effective listening strategies </vt:lpstr>
      <vt:lpstr>Techniques for employing effective listening strategies </vt:lpstr>
      <vt:lpstr>Reflection and Community Engagement </vt:lpstr>
      <vt:lpstr>A reflective framework (Argyris, 1982)</vt:lpstr>
      <vt:lpstr>Community Engagement and project management </vt:lpstr>
      <vt:lpstr>Stakeholders</vt:lpstr>
      <vt:lpstr>Stakeholders</vt:lpstr>
      <vt:lpstr>Stakeholder considerations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Caroline Lewis</dc:creator>
  <cp:lastModifiedBy>Ross Phillips</cp:lastModifiedBy>
  <cp:revision>17</cp:revision>
  <dcterms:created xsi:type="dcterms:W3CDTF">2019-01-10T10:22:05Z</dcterms:created>
  <dcterms:modified xsi:type="dcterms:W3CDTF">2021-01-08T09:24:01Z</dcterms:modified>
</cp:coreProperties>
</file>