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handoutMasterIdLst>
    <p:handoutMasterId r:id="rId30"/>
  </p:handoutMasterIdLst>
  <p:sldIdLst>
    <p:sldId id="264" r:id="rId2"/>
    <p:sldId id="258" r:id="rId3"/>
    <p:sldId id="259" r:id="rId4"/>
    <p:sldId id="260" r:id="rId5"/>
    <p:sldId id="289" r:id="rId6"/>
    <p:sldId id="261" r:id="rId7"/>
    <p:sldId id="262" r:id="rId8"/>
    <p:sldId id="263" r:id="rId9"/>
    <p:sldId id="282" r:id="rId10"/>
    <p:sldId id="265" r:id="rId11"/>
    <p:sldId id="283" r:id="rId12"/>
    <p:sldId id="267" r:id="rId13"/>
    <p:sldId id="284" r:id="rId14"/>
    <p:sldId id="285" r:id="rId15"/>
    <p:sldId id="286" r:id="rId16"/>
    <p:sldId id="271" r:id="rId17"/>
    <p:sldId id="272" r:id="rId18"/>
    <p:sldId id="273" r:id="rId19"/>
    <p:sldId id="287" r:id="rId20"/>
    <p:sldId id="275" r:id="rId21"/>
    <p:sldId id="288" r:id="rId22"/>
    <p:sldId id="277" r:id="rId23"/>
    <p:sldId id="290" r:id="rId24"/>
    <p:sldId id="291" r:id="rId25"/>
    <p:sldId id="292" r:id="rId26"/>
    <p:sldId id="293" r:id="rId27"/>
    <p:sldId id="294" r:id="rId28"/>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280" autoAdjust="0"/>
  </p:normalViewPr>
  <p:slideViewPr>
    <p:cSldViewPr showGuides="1">
      <p:cViewPr varScale="1">
        <p:scale>
          <a:sx n="86" d="100"/>
          <a:sy n="86" d="100"/>
        </p:scale>
        <p:origin x="51" y="8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11/18/2022</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11/18/2022</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We have seen that when a claim is defended, the court will set case management directions for the future conduct of the case in order to progress the case towards a trial. The parties will often have influenced those case management directions by co-operating and agreeing on proposed directions for the court to approve. In most cases, the parties comply with that series of structured steps within a timetable, to make sure that the dispute is ready for trial if the dispute does not settle.</a:t>
            </a:r>
          </a:p>
          <a:p>
            <a:pPr algn="just"/>
            <a:r>
              <a:rPr lang="en-GB" b="0" i="0" dirty="0">
                <a:solidFill>
                  <a:srgbClr val="000000"/>
                </a:solidFill>
                <a:effectLst/>
                <a:latin typeface="Allerta"/>
              </a:rPr>
              <a:t>However, in some cases, it is necessary for a party to bring the topic of case management back to court before trial, to ask for the court’s assistance to ensure compliance by the parties with the original case management directions, to vary the steps required or the timetable by which the steps need to be completed, or to grant an interim remedy. The case is brought back to the court by a party making an application to the court, known as an interim application, because it is made in the period before the trial of the case.</a:t>
            </a:r>
          </a:p>
          <a:p>
            <a:pPr algn="just"/>
            <a:r>
              <a:rPr lang="en-GB" b="0" i="0" dirty="0">
                <a:solidFill>
                  <a:srgbClr val="000000"/>
                </a:solidFill>
                <a:effectLst/>
                <a:latin typeface="Allerta"/>
              </a:rPr>
              <a:t>Knowing how to make an interim application is important</a:t>
            </a:r>
          </a:p>
          <a:p>
            <a:pPr algn="just"/>
            <a:r>
              <a:rPr lang="en-GB" b="0" i="0" dirty="0">
                <a:solidFill>
                  <a:srgbClr val="000000"/>
                </a:solidFill>
                <a:effectLst/>
                <a:latin typeface="Allerta"/>
              </a:rPr>
              <a:t>The parties are under a duty to help the court to further the overriding objective. This includes saving expense and allotting to the case an appropriate share of the court’s resources, while taking into account the need to allot resources to other cases.</a:t>
            </a:r>
          </a:p>
          <a:p>
            <a:pPr algn="just"/>
            <a:r>
              <a:rPr lang="en-GB" b="0" i="0" dirty="0">
                <a:solidFill>
                  <a:srgbClr val="000000"/>
                </a:solidFill>
                <a:effectLst/>
                <a:latin typeface="Allerta"/>
              </a:rPr>
              <a:t>In many cases, the parties have freedom to consent between themselves on some proposed changes to timescales for action set out in rules – for example, the time for the service of a defence may be extended by written agreement between the parties by 28 days from the date due under </a:t>
            </a:r>
            <a:r>
              <a:rPr lang="en-GB" b="1" i="0" dirty="0">
                <a:solidFill>
                  <a:srgbClr val="000000"/>
                </a:solidFill>
                <a:effectLst/>
                <a:latin typeface="Allerta"/>
              </a:rPr>
              <a:t>r15.5</a:t>
            </a:r>
            <a:r>
              <a:rPr lang="en-GB" b="0" i="0" dirty="0">
                <a:solidFill>
                  <a:srgbClr val="000000"/>
                </a:solidFill>
                <a:effectLst/>
                <a:latin typeface="Allerta"/>
              </a:rPr>
              <a:t>, without the court’s permission being needed.</a:t>
            </a:r>
          </a:p>
          <a:p>
            <a:pPr algn="just"/>
            <a:r>
              <a:rPr lang="en-GB" b="0" i="0" dirty="0">
                <a:solidFill>
                  <a:srgbClr val="000000"/>
                </a:solidFill>
                <a:effectLst/>
                <a:latin typeface="Allerta"/>
              </a:rPr>
              <a:t>Where they can, the parties should try to reach an agreement about matters, to try to avoid time, effort, costs, and delay which may be involved in a party needing to apply to the court for an order. For example, if the parties are agreed that the time for the service of a defence should be extended to 56 days because the defendant is ill, the parties cannot give effect to that agreement between themselves (because the power to do so is limited to 28 days from the date due under </a:t>
            </a:r>
            <a:r>
              <a:rPr lang="en-GB" b="1" i="0" dirty="0">
                <a:solidFill>
                  <a:srgbClr val="000000"/>
                </a:solidFill>
                <a:effectLst/>
                <a:latin typeface="Allerta"/>
              </a:rPr>
              <a:t>r15.5</a:t>
            </a:r>
            <a:r>
              <a:rPr lang="en-GB" b="0" i="0" dirty="0">
                <a:solidFill>
                  <a:srgbClr val="000000"/>
                </a:solidFill>
                <a:effectLst/>
                <a:latin typeface="Allerta"/>
              </a:rPr>
              <a:t>) and instead the parties can apply jointly to the court, with a fee and a draft consent order extending the time requesting that the court approve the draft order sought.</a:t>
            </a:r>
          </a:p>
          <a:p>
            <a:pPr algn="just"/>
            <a:r>
              <a:rPr lang="en-GB" b="0" i="0" dirty="0">
                <a:solidFill>
                  <a:srgbClr val="000000"/>
                </a:solidFill>
                <a:effectLst/>
                <a:latin typeface="Allerta"/>
              </a:rPr>
              <a:t>Sometimes, the involvement of the court is necessary, for example, any changes proposed to the trial window or date fixed for trial, or the date for returning Directions Questionnaires (DQs) or Pre-Trial Checklists (PTCs), or other “milestone” dates which cannot be changed by agreement between the parties. There may be some matters which can only be effective where ordered by the court, such as injunctions.</a:t>
            </a:r>
          </a:p>
          <a:p>
            <a:pPr algn="just"/>
            <a:r>
              <a:rPr lang="en-GB" b="0" i="0" dirty="0">
                <a:solidFill>
                  <a:srgbClr val="000000"/>
                </a:solidFill>
                <a:effectLst/>
                <a:latin typeface="Allerta"/>
              </a:rPr>
              <a:t>It is important to bear in mind the gains to be achieved by making (or resisting) an application, and the likely cost consequences. If a court determines that an application has been made or resisted unreasonably, the court may make an order for costs against a party that has behaved unreasonably, even if they are successful in making or resisting the application.</a:t>
            </a:r>
          </a:p>
          <a:p>
            <a:pPr algn="just"/>
            <a:r>
              <a:rPr lang="en-GB" b="0" i="0" dirty="0">
                <a:solidFill>
                  <a:srgbClr val="000000"/>
                </a:solidFill>
                <a:effectLst/>
                <a:latin typeface="Allerta"/>
              </a:rPr>
              <a:t>The procedure for interim applications is set out in </a:t>
            </a:r>
            <a:r>
              <a:rPr lang="en-GB" b="1" i="0" dirty="0">
                <a:solidFill>
                  <a:srgbClr val="000000"/>
                </a:solidFill>
                <a:effectLst/>
                <a:latin typeface="Allerta"/>
              </a:rPr>
              <a:t>Part 23.</a:t>
            </a:r>
            <a:endParaRPr lang="en-GB" b="0" i="0" dirty="0">
              <a:solidFill>
                <a:srgbClr val="000000"/>
              </a:solidFill>
              <a:effectLst/>
              <a:latin typeface="Allerta"/>
            </a:endParaRP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a:t>
            </a:fld>
            <a:endParaRPr lang="en-GB"/>
          </a:p>
        </p:txBody>
      </p:sp>
    </p:spTree>
    <p:extLst>
      <p:ext uri="{BB962C8B-B14F-4D97-AF65-F5344CB8AC3E}">
        <p14:creationId xmlns:p14="http://schemas.microsoft.com/office/powerpoint/2010/main" val="3383959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All interim applications are procedural in nature. An interim application can be made only if it is provided for in the </a:t>
            </a:r>
            <a:r>
              <a:rPr lang="en-GB" b="1" i="0" dirty="0">
                <a:solidFill>
                  <a:srgbClr val="000000"/>
                </a:solidFill>
                <a:effectLst/>
                <a:latin typeface="Allerta"/>
              </a:rPr>
              <a:t>Civil Procedure Rules</a:t>
            </a:r>
            <a:r>
              <a:rPr lang="en-GB" b="0" i="0" dirty="0">
                <a:solidFill>
                  <a:srgbClr val="000000"/>
                </a:solidFill>
                <a:effectLst/>
                <a:latin typeface="Allerta"/>
              </a:rPr>
              <a:t> (CPR). The court’s general power to make interim orders is contained in </a:t>
            </a:r>
            <a:r>
              <a:rPr lang="en-GB" b="1" i="0" dirty="0">
                <a:solidFill>
                  <a:srgbClr val="000000"/>
                </a:solidFill>
                <a:effectLst/>
                <a:latin typeface="Allerta"/>
              </a:rPr>
              <a:t>r3.1(2)</a:t>
            </a:r>
            <a:r>
              <a:rPr lang="en-GB" b="0" i="0" dirty="0">
                <a:solidFill>
                  <a:srgbClr val="000000"/>
                </a:solidFill>
                <a:effectLst/>
                <a:latin typeface="Allerta"/>
              </a:rPr>
              <a:t>. The court’s power to grant interim remedies is contained in </a:t>
            </a:r>
            <a:r>
              <a:rPr lang="en-GB" b="1" i="0" dirty="0">
                <a:solidFill>
                  <a:srgbClr val="000000"/>
                </a:solidFill>
                <a:effectLst/>
                <a:latin typeface="Allerta"/>
              </a:rPr>
              <a:t>r25.1</a:t>
            </a:r>
            <a:r>
              <a:rPr lang="en-GB" b="0" i="0" dirty="0">
                <a:solidFill>
                  <a:srgbClr val="000000"/>
                </a:solidFill>
                <a:effectLst/>
                <a:latin typeface="Allerta"/>
              </a:rPr>
              <a:t>. The power to make orders is not restricted to these sections and other parts of </a:t>
            </a:r>
            <a:r>
              <a:rPr lang="en-GB" b="1" i="0" dirty="0">
                <a:solidFill>
                  <a:srgbClr val="000000"/>
                </a:solidFill>
                <a:effectLst/>
                <a:latin typeface="Allerta"/>
              </a:rPr>
              <a:t>CPR</a:t>
            </a:r>
            <a:r>
              <a:rPr lang="en-GB" b="0" i="0" dirty="0">
                <a:solidFill>
                  <a:srgbClr val="000000"/>
                </a:solidFill>
                <a:effectLst/>
                <a:latin typeface="Allerta"/>
              </a:rPr>
              <a:t> will apply.</a:t>
            </a:r>
          </a:p>
          <a:p>
            <a:pPr algn="just"/>
            <a:r>
              <a:rPr lang="en-GB" b="0" i="0" dirty="0">
                <a:solidFill>
                  <a:srgbClr val="000000"/>
                </a:solidFill>
                <a:effectLst/>
                <a:latin typeface="Allerta"/>
              </a:rPr>
              <a:t>There is no “one rule” that applies to all interim applications. Any interim application must comply with:</a:t>
            </a:r>
          </a:p>
          <a:p>
            <a:pPr algn="just">
              <a:buFont typeface="Arial" panose="020B0604020202020204" pitchFamily="34" charset="0"/>
              <a:buChar char="•"/>
            </a:pPr>
            <a:r>
              <a:rPr lang="en-GB" b="0" i="0" dirty="0">
                <a:solidFill>
                  <a:srgbClr val="000000"/>
                </a:solidFill>
                <a:effectLst/>
                <a:latin typeface="Allerta"/>
              </a:rPr>
              <a:t>any </a:t>
            </a:r>
            <a:r>
              <a:rPr lang="en-GB" b="1" i="0" dirty="0">
                <a:solidFill>
                  <a:srgbClr val="000000"/>
                </a:solidFill>
                <a:effectLst/>
                <a:latin typeface="Allerta"/>
              </a:rPr>
              <a:t>CPR</a:t>
            </a:r>
            <a:r>
              <a:rPr lang="en-GB" b="0" i="0" dirty="0">
                <a:solidFill>
                  <a:srgbClr val="000000"/>
                </a:solidFill>
                <a:effectLst/>
                <a:latin typeface="Allerta"/>
              </a:rPr>
              <a:t> rules relating to the particular type of application;</a:t>
            </a:r>
          </a:p>
          <a:p>
            <a:pPr algn="just">
              <a:buFont typeface="Arial" panose="020B0604020202020204" pitchFamily="34" charset="0"/>
              <a:buChar char="•"/>
            </a:pPr>
            <a:r>
              <a:rPr lang="en-GB" b="1" i="0" dirty="0">
                <a:solidFill>
                  <a:srgbClr val="000000"/>
                </a:solidFill>
                <a:effectLst/>
                <a:latin typeface="Allerta"/>
              </a:rPr>
              <a:t>Part 23</a:t>
            </a:r>
            <a:r>
              <a:rPr lang="en-GB" b="0" i="0" dirty="0">
                <a:solidFill>
                  <a:srgbClr val="000000"/>
                </a:solidFill>
                <a:effectLst/>
                <a:latin typeface="Allerta"/>
              </a:rPr>
              <a:t> and the accompanying PD 23A; and</a:t>
            </a:r>
          </a:p>
          <a:p>
            <a:pPr algn="just">
              <a:buFont typeface="Arial" panose="020B0604020202020204" pitchFamily="34" charset="0"/>
              <a:buChar char="•"/>
            </a:pPr>
            <a:r>
              <a:rPr lang="en-GB" b="0" i="0" dirty="0">
                <a:solidFill>
                  <a:srgbClr val="000000"/>
                </a:solidFill>
                <a:effectLst/>
                <a:latin typeface="Allerta"/>
              </a:rPr>
              <a:t>any specialist court guides applying to the court in which the litigation is proceeding (where appropriate).</a:t>
            </a:r>
          </a:p>
          <a:p>
            <a:pPr algn="just"/>
            <a:r>
              <a:rPr lang="en-GB" b="0" i="0" dirty="0">
                <a:solidFill>
                  <a:srgbClr val="000000"/>
                </a:solidFill>
                <a:effectLst/>
                <a:latin typeface="Allerta"/>
              </a:rPr>
              <a:t>It is important to note that the specific rule which contains the power or the procedure to follow in some interim applications will take precedence over any general rule. The general rules of procedure (which will apply where there are no specific rules) are contained in </a:t>
            </a:r>
            <a:r>
              <a:rPr lang="en-GB" b="1" i="0" dirty="0">
                <a:solidFill>
                  <a:srgbClr val="000000"/>
                </a:solidFill>
                <a:effectLst/>
                <a:latin typeface="Allerta"/>
              </a:rPr>
              <a:t>Part 23</a:t>
            </a:r>
            <a:r>
              <a:rPr lang="en-GB" b="0" i="0" dirty="0">
                <a:solidFill>
                  <a:srgbClr val="000000"/>
                </a:solidFill>
                <a:effectLst/>
                <a:latin typeface="Allerta"/>
              </a:rPr>
              <a:t> and </a:t>
            </a:r>
            <a:r>
              <a:rPr lang="en-GB" b="1" i="0" dirty="0">
                <a:solidFill>
                  <a:srgbClr val="000000"/>
                </a:solidFill>
                <a:effectLst/>
                <a:latin typeface="Allerta"/>
              </a:rPr>
              <a:t>PD 23A</a:t>
            </a:r>
            <a:r>
              <a:rPr lang="en-GB" b="0" i="0" dirty="0">
                <a:solidFill>
                  <a:srgbClr val="000000"/>
                </a:solidFill>
                <a:effectLst/>
                <a:latin typeface="Allerta"/>
              </a:rPr>
              <a:t>. </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423209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The basic principle of litigation is that an order should not be made against a party without them having an opportunity to be heard. The general rule is that all applications must be made on notice to the other parties. This ensures that they are aware of the application so that they can arrange attendance and representation at the hearing.</a:t>
            </a:r>
          </a:p>
          <a:p>
            <a:pPr algn="just"/>
            <a:r>
              <a:rPr lang="en-GB" b="0" i="0" dirty="0">
                <a:solidFill>
                  <a:srgbClr val="000000"/>
                </a:solidFill>
                <a:effectLst/>
                <a:latin typeface="Allerta"/>
              </a:rPr>
              <a:t>However, there are limited circumstances when notice of an application need not be given to any other party. Under (</a:t>
            </a:r>
            <a:r>
              <a:rPr lang="en-GB" b="1" i="0" dirty="0">
                <a:solidFill>
                  <a:srgbClr val="000000"/>
                </a:solidFill>
                <a:effectLst/>
                <a:latin typeface="Allerta"/>
              </a:rPr>
              <a:t>r23.4(2)</a:t>
            </a:r>
            <a:r>
              <a:rPr lang="en-GB" b="0" i="0" dirty="0">
                <a:solidFill>
                  <a:srgbClr val="000000"/>
                </a:solidFill>
                <a:effectLst/>
                <a:latin typeface="Allerta"/>
              </a:rPr>
              <a:t>) an application can only be made without serving a copy of the application notice on the respondents where this is permitted by a rule, </a:t>
            </a:r>
            <a:r>
              <a:rPr lang="en-GB" b="1" i="0" dirty="0">
                <a:solidFill>
                  <a:srgbClr val="000000"/>
                </a:solidFill>
                <a:effectLst/>
                <a:latin typeface="Allerta"/>
              </a:rPr>
              <a:t>Practice Direction</a:t>
            </a:r>
            <a:r>
              <a:rPr lang="en-GB" b="0" i="0" dirty="0">
                <a:solidFill>
                  <a:srgbClr val="000000"/>
                </a:solidFill>
                <a:effectLst/>
                <a:latin typeface="Allerta"/>
              </a:rPr>
              <a:t>, or the court.</a:t>
            </a:r>
          </a:p>
          <a:p>
            <a:pPr algn="just"/>
            <a:r>
              <a:rPr lang="en-GB" b="0" i="0" dirty="0">
                <a:solidFill>
                  <a:srgbClr val="000000"/>
                </a:solidFill>
                <a:effectLst/>
                <a:latin typeface="Allerta"/>
              </a:rPr>
              <a:t>Even where an application is made without giving any notice to the respondent, an applicant must still file an application notice at court, with a fee, unless there are very exceptional circumstances.</a:t>
            </a:r>
          </a:p>
          <a:p>
            <a:pPr algn="just"/>
            <a:r>
              <a:rPr lang="en-GB" b="1" i="0" dirty="0">
                <a:solidFill>
                  <a:srgbClr val="000000"/>
                </a:solidFill>
                <a:effectLst/>
                <a:latin typeface="Allerta"/>
              </a:rPr>
              <a:t>PD 23A, para 3</a:t>
            </a:r>
            <a:r>
              <a:rPr lang="en-GB" b="0" i="0" dirty="0">
                <a:solidFill>
                  <a:srgbClr val="000000"/>
                </a:solidFill>
                <a:effectLst/>
                <a:latin typeface="Allerta"/>
              </a:rPr>
              <a:t> sets out limited circumstances where an application can be made without giving notice to the party who will be affected by the order.</a:t>
            </a:r>
          </a:p>
          <a:p>
            <a:pPr algn="l">
              <a:buFont typeface="Arial" panose="020B0604020202020204" pitchFamily="34" charset="0"/>
              <a:buChar char="•"/>
            </a:pPr>
            <a:r>
              <a:rPr lang="en-GB" b="0" i="0" dirty="0">
                <a:solidFill>
                  <a:srgbClr val="000000"/>
                </a:solidFill>
                <a:effectLst/>
                <a:latin typeface="Allerta"/>
              </a:rPr>
              <a:t>(1)   Where there is exceptional urgency – such as when giving notice may defeat the purpose of the application or could create an injustice through delay or action that the respondent may take to defeat the application. Examples include where the applicant applies to freeze their opponent’s financial assets or to search their premises. Clearly, giving notice here could defeat the application.</a:t>
            </a:r>
          </a:p>
          <a:p>
            <a:pPr algn="l">
              <a:buFont typeface="Arial" panose="020B0604020202020204" pitchFamily="34" charset="0"/>
              <a:buChar char="•"/>
            </a:pPr>
            <a:r>
              <a:rPr lang="en-GB" b="0" i="0" dirty="0">
                <a:solidFill>
                  <a:srgbClr val="000000"/>
                </a:solidFill>
                <a:effectLst/>
                <a:latin typeface="Allerta"/>
              </a:rPr>
              <a:t>(2)   Where the overriding objective of the </a:t>
            </a:r>
            <a:r>
              <a:rPr lang="en-GB" b="1" i="0" dirty="0">
                <a:solidFill>
                  <a:srgbClr val="000000"/>
                </a:solidFill>
                <a:effectLst/>
                <a:latin typeface="Allerta"/>
              </a:rPr>
              <a:t>CPR</a:t>
            </a:r>
            <a:r>
              <a:rPr lang="en-GB" b="0" i="0" dirty="0">
                <a:solidFill>
                  <a:srgbClr val="000000"/>
                </a:solidFill>
                <a:effectLst/>
                <a:latin typeface="Allerta"/>
              </a:rPr>
              <a:t> would be best furthered by so doing, when the opponent is not yet on the court record. An example of this is when the claimant seeks more time to serve the claim form or when a defendant seeks permission of the court to issue an additional claim (</a:t>
            </a:r>
            <a:r>
              <a:rPr lang="en-GB" b="1" i="0" dirty="0">
                <a:solidFill>
                  <a:srgbClr val="000000"/>
                </a:solidFill>
                <a:effectLst/>
                <a:latin typeface="Allerta"/>
              </a:rPr>
              <a:t>Part 20</a:t>
            </a:r>
            <a:r>
              <a:rPr lang="en-GB" b="0" i="0" dirty="0">
                <a:solidFill>
                  <a:srgbClr val="000000"/>
                </a:solidFill>
                <a:effectLst/>
                <a:latin typeface="Allerta"/>
              </a:rPr>
              <a:t>) (on the occasions where permission is needed).</a:t>
            </a:r>
          </a:p>
          <a:p>
            <a:pPr algn="l">
              <a:buFont typeface="Arial" panose="020B0604020202020204" pitchFamily="34" charset="0"/>
              <a:buChar char="•"/>
            </a:pPr>
            <a:r>
              <a:rPr lang="en-GB" b="0" i="0" dirty="0">
                <a:solidFill>
                  <a:srgbClr val="000000"/>
                </a:solidFill>
                <a:effectLst/>
                <a:latin typeface="Allerta"/>
              </a:rPr>
              <a:t>(3)   Where a date for a hearing has been fixed and a party wishes to make an application at that hearing but does not have sufficient time to serve an application notice. [In which case, the applicant should inform the other party and the court (if possible, in writing) as soon as he can of the nature of the application and the reason for it. He should then make the application orally at the hearing.]</a:t>
            </a:r>
          </a:p>
          <a:p>
            <a:pPr algn="l">
              <a:buFont typeface="Arial" panose="020B0604020202020204" pitchFamily="34" charset="0"/>
              <a:buChar char="•"/>
            </a:pPr>
            <a:r>
              <a:rPr lang="en-GB" b="0" i="0" dirty="0">
                <a:solidFill>
                  <a:srgbClr val="000000"/>
                </a:solidFill>
                <a:effectLst/>
                <a:latin typeface="Allerta"/>
              </a:rPr>
              <a:t>(4)   When the defendant can only be identified by description and not by name. This may occur in intellectual property claims.</a:t>
            </a:r>
          </a:p>
          <a:p>
            <a:pPr algn="l">
              <a:buFont typeface="Arial" panose="020B0604020202020204" pitchFamily="34" charset="0"/>
              <a:buChar char="•"/>
            </a:pPr>
            <a:r>
              <a:rPr lang="en-GB" b="0" i="0" dirty="0">
                <a:solidFill>
                  <a:srgbClr val="000000"/>
                </a:solidFill>
                <a:effectLst/>
                <a:latin typeface="Allerta"/>
              </a:rPr>
              <a:t>(5)   Where the parties consent.</a:t>
            </a:r>
          </a:p>
          <a:p>
            <a:pPr algn="l">
              <a:buFont typeface="Arial" panose="020B0604020202020204" pitchFamily="34" charset="0"/>
              <a:buChar char="•"/>
            </a:pPr>
            <a:r>
              <a:rPr lang="en-GB" b="0" i="0" dirty="0">
                <a:solidFill>
                  <a:srgbClr val="000000"/>
                </a:solidFill>
                <a:effectLst/>
                <a:latin typeface="Allerta"/>
              </a:rPr>
              <a:t>(6)   Where the court grants permission.</a:t>
            </a:r>
          </a:p>
          <a:p>
            <a:pPr algn="l">
              <a:buFont typeface="Arial" panose="020B0604020202020204" pitchFamily="34" charset="0"/>
              <a:buChar char="•"/>
            </a:pPr>
            <a:r>
              <a:rPr lang="en-GB" b="0" i="0" dirty="0">
                <a:solidFill>
                  <a:srgbClr val="000000"/>
                </a:solidFill>
                <a:effectLst/>
                <a:latin typeface="Allerta"/>
              </a:rPr>
              <a:t>(7)   Where a rule, </a:t>
            </a:r>
            <a:r>
              <a:rPr lang="en-GB" b="1" i="0" dirty="0">
                <a:solidFill>
                  <a:srgbClr val="000000"/>
                </a:solidFill>
                <a:effectLst/>
                <a:latin typeface="Allerta"/>
              </a:rPr>
              <a:t>Practice Direction</a:t>
            </a:r>
            <a:r>
              <a:rPr lang="en-GB" b="0" i="0" dirty="0">
                <a:solidFill>
                  <a:srgbClr val="000000"/>
                </a:solidFill>
                <a:effectLst/>
                <a:latin typeface="Allerta"/>
              </a:rPr>
              <a:t>, or court order permits.</a:t>
            </a:r>
          </a:p>
          <a:p>
            <a:pPr algn="just"/>
            <a:r>
              <a:rPr lang="en-GB" b="0" i="0" dirty="0">
                <a:solidFill>
                  <a:srgbClr val="000000"/>
                </a:solidFill>
                <a:effectLst/>
                <a:latin typeface="Allerta"/>
              </a:rPr>
              <a:t>The evidence in support of an application without notice must include the reasons why notice was not given (</a:t>
            </a:r>
            <a:r>
              <a:rPr lang="en-GB" b="1" i="0" dirty="0">
                <a:solidFill>
                  <a:srgbClr val="000000"/>
                </a:solidFill>
                <a:effectLst/>
                <a:latin typeface="Allerta"/>
              </a:rPr>
              <a:t>r25.3(3)</a:t>
            </a:r>
            <a:r>
              <a:rPr lang="en-GB" b="0" i="0" dirty="0">
                <a:solidFill>
                  <a:srgbClr val="000000"/>
                </a:solidFill>
                <a:effectLst/>
                <a:latin typeface="Allerta"/>
              </a:rPr>
              <a:t>).</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1826776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At the conclusion of the hearing, a party may invite the court to make an order for costs, that is:</a:t>
            </a:r>
          </a:p>
          <a:p>
            <a:pPr algn="just">
              <a:buFont typeface="Arial" panose="020B0604020202020204" pitchFamily="34" charset="0"/>
              <a:buChar char="•"/>
            </a:pPr>
            <a:r>
              <a:rPr lang="en-GB" b="0" i="0" dirty="0">
                <a:solidFill>
                  <a:srgbClr val="000000"/>
                </a:solidFill>
                <a:effectLst/>
                <a:latin typeface="Allerta"/>
              </a:rPr>
              <a:t>which party will pay the costs of the application;</a:t>
            </a:r>
          </a:p>
          <a:p>
            <a:pPr algn="just">
              <a:buFont typeface="Arial" panose="020B0604020202020204" pitchFamily="34" charset="0"/>
              <a:buChar char="•"/>
            </a:pPr>
            <a:r>
              <a:rPr lang="en-GB" b="0" i="0" dirty="0">
                <a:solidFill>
                  <a:srgbClr val="000000"/>
                </a:solidFill>
                <a:effectLst/>
                <a:latin typeface="Allerta"/>
              </a:rPr>
              <a:t>how those costs should be assessed – whether they should be assessed on the standard basis or the indemnity basis;</a:t>
            </a:r>
          </a:p>
          <a:p>
            <a:pPr algn="just">
              <a:buFont typeface="Arial" panose="020B0604020202020204" pitchFamily="34" charset="0"/>
              <a:buChar char="•"/>
            </a:pPr>
            <a:r>
              <a:rPr lang="en-GB" b="0" i="0" dirty="0">
                <a:solidFill>
                  <a:srgbClr val="000000"/>
                </a:solidFill>
                <a:effectLst/>
                <a:latin typeface="Allerta"/>
              </a:rPr>
              <a:t>whether those costs should be assessed at the end of the hearing (</a:t>
            </a:r>
            <a:r>
              <a:rPr lang="en-GB" b="1" i="0" dirty="0">
                <a:solidFill>
                  <a:srgbClr val="000000"/>
                </a:solidFill>
                <a:effectLst/>
                <a:latin typeface="Allerta"/>
              </a:rPr>
              <a:t>summary assessment</a:t>
            </a:r>
            <a:r>
              <a:rPr lang="en-GB" b="0" i="0" dirty="0">
                <a:solidFill>
                  <a:srgbClr val="000000"/>
                </a:solidFill>
                <a:effectLst/>
                <a:latin typeface="Allerta"/>
              </a:rPr>
              <a:t>) or be decided later in the case (</a:t>
            </a:r>
            <a:r>
              <a:rPr lang="en-GB" b="1" i="0" dirty="0">
                <a:solidFill>
                  <a:srgbClr val="000000"/>
                </a:solidFill>
                <a:effectLst/>
                <a:latin typeface="Allerta"/>
              </a:rPr>
              <a:t>detailed</a:t>
            </a:r>
            <a:r>
              <a:rPr lang="en-GB" b="0" i="0" dirty="0">
                <a:solidFill>
                  <a:srgbClr val="000000"/>
                </a:solidFill>
                <a:effectLst/>
                <a:latin typeface="Allerta"/>
              </a:rPr>
              <a:t> assessment) – the usual method and timing is a summary assessment; and</a:t>
            </a:r>
          </a:p>
          <a:p>
            <a:pPr algn="just">
              <a:buFont typeface="Arial" panose="020B0604020202020204" pitchFamily="34" charset="0"/>
              <a:buChar char="•"/>
            </a:pPr>
            <a:r>
              <a:rPr lang="en-GB" b="0" i="0" dirty="0">
                <a:solidFill>
                  <a:srgbClr val="000000"/>
                </a:solidFill>
                <a:effectLst/>
                <a:latin typeface="Allerta"/>
              </a:rPr>
              <a:t>if the costs should be assessed at the end of the hearing, how much those costs should be.</a:t>
            </a:r>
          </a:p>
          <a:p>
            <a:r>
              <a:rPr lang="en-GB" b="0" i="0" dirty="0">
                <a:solidFill>
                  <a:srgbClr val="000000"/>
                </a:solidFill>
                <a:effectLst/>
                <a:latin typeface="Allerta"/>
              </a:rPr>
              <a:t>The court will normally make a </a:t>
            </a:r>
            <a:r>
              <a:rPr lang="en-GB" b="1" i="0" dirty="0">
                <a:solidFill>
                  <a:srgbClr val="000000"/>
                </a:solidFill>
                <a:effectLst/>
                <a:latin typeface="Allerta"/>
              </a:rPr>
              <a:t>summary assessment</a:t>
            </a:r>
            <a:r>
              <a:rPr lang="en-GB" b="0" i="0" dirty="0">
                <a:solidFill>
                  <a:srgbClr val="000000"/>
                </a:solidFill>
                <a:effectLst/>
                <a:latin typeface="Allerta"/>
              </a:rPr>
              <a:t> of costs of the application unless the interim application is of a type in which the amount of the costs is fixed under Part 45. One such example occurs in summary judgment where the claimant wins, and the claim is for a specified sum (a debt).</a:t>
            </a:r>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12334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000000"/>
                </a:solidFill>
                <a:effectLst/>
                <a:latin typeface="Allerta"/>
              </a:rPr>
              <a:t>ummary</a:t>
            </a:r>
            <a:r>
              <a:rPr lang="en-GB" b="0" i="0" dirty="0">
                <a:solidFill>
                  <a:srgbClr val="000000"/>
                </a:solidFill>
                <a:effectLst/>
                <a:latin typeface="Allerta"/>
              </a:rPr>
              <a:t> judgment is a mechanism that is available to both claimants and defendants. It is used when an opponent’s case shows </a:t>
            </a:r>
            <a:r>
              <a:rPr lang="en-GB" b="0" i="1" dirty="0">
                <a:solidFill>
                  <a:srgbClr val="000000"/>
                </a:solidFill>
                <a:effectLst/>
                <a:latin typeface="Allerta"/>
              </a:rPr>
              <a:t>no reasonable prospects of success</a:t>
            </a:r>
            <a:r>
              <a:rPr lang="en-GB" b="0" i="0" dirty="0">
                <a:solidFill>
                  <a:srgbClr val="000000"/>
                </a:solidFill>
                <a:effectLst/>
                <a:latin typeface="Allerta"/>
              </a:rPr>
              <a:t>. It provides a quick and efficient resolution to the case. It is therefore clearly distinguished from a </a:t>
            </a:r>
            <a:r>
              <a:rPr lang="en-GB" b="1" i="0" dirty="0">
                <a:solidFill>
                  <a:srgbClr val="000000"/>
                </a:solidFill>
                <a:effectLst/>
                <a:latin typeface="Allerta"/>
              </a:rPr>
              <a:t>default judgment</a:t>
            </a:r>
            <a:r>
              <a:rPr lang="en-GB" b="0" i="0" dirty="0">
                <a:solidFill>
                  <a:srgbClr val="000000"/>
                </a:solidFill>
                <a:effectLst/>
                <a:latin typeface="Allerta"/>
              </a:rPr>
              <a:t> – a type of judgment that relies on a default on the part of the defendant.</a:t>
            </a:r>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11</a:t>
            </a:fld>
            <a:endParaRPr lang="en-GB"/>
          </a:p>
        </p:txBody>
      </p:sp>
    </p:spTree>
    <p:extLst>
      <p:ext uri="{BB962C8B-B14F-4D97-AF65-F5344CB8AC3E}">
        <p14:creationId xmlns:p14="http://schemas.microsoft.com/office/powerpoint/2010/main" val="3828099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This is an advance payment in respect of damages which are likely to be awarded at trial.</a:t>
            </a:r>
          </a:p>
          <a:p>
            <a:pPr algn="just"/>
            <a:r>
              <a:rPr lang="en-GB" b="0" i="0" dirty="0">
                <a:solidFill>
                  <a:srgbClr val="000000"/>
                </a:solidFill>
                <a:effectLst/>
                <a:latin typeface="Allerta"/>
              </a:rPr>
              <a:t>In a personal injury claim, this remedy may be used to secure an advance payment of damages to a claimant to assist in their treatment or recovery or to avoid the hardship that might otherwise occur through the delays of the litigation process before obtaining judgment (for example, to enable the claimant to pay for a wheelchair, certain medical treatments or perhaps mortgage arrears, or to reimburse expenses incurred as a result of the accident, at a time when, because of their injuries, they have been unable to work and earn their expected income).</a:t>
            </a:r>
          </a:p>
          <a:p>
            <a:pPr algn="just"/>
            <a:r>
              <a:rPr lang="en-GB" b="0" i="0" dirty="0">
                <a:solidFill>
                  <a:srgbClr val="000000"/>
                </a:solidFill>
                <a:effectLst/>
                <a:latin typeface="Allerta"/>
              </a:rPr>
              <a:t>Interim payments are not confined to personal injury claims. The remedy may be used to secure an early payment for a commercial client who is experiencing cash-flow problems while awaiting the completion of their claim for a large debt.</a:t>
            </a:r>
          </a:p>
          <a:p>
            <a:pPr algn="just"/>
            <a:r>
              <a:rPr lang="en-GB" b="0" i="0" dirty="0">
                <a:solidFill>
                  <a:srgbClr val="000000"/>
                </a:solidFill>
                <a:effectLst/>
                <a:latin typeface="Allerta"/>
              </a:rPr>
              <a:t>The rules set out several grounds when an application may be made. The guiding principle for any award of an interim payment is to ensure that injustice is not caused by any award made. An early payment to the claimant who fails at the final determination of the case at trial has the potential to create grave injustice to the defendant. Equally an award that is higher than the sum finally secured by the claimant at trial can also cause injustice to the defendant.</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17</a:t>
            </a:fld>
            <a:endParaRPr lang="en-GB"/>
          </a:p>
        </p:txBody>
      </p:sp>
    </p:spTree>
    <p:extLst>
      <p:ext uri="{BB962C8B-B14F-4D97-AF65-F5344CB8AC3E}">
        <p14:creationId xmlns:p14="http://schemas.microsoft.com/office/powerpoint/2010/main" val="1657118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i="0" dirty="0">
                <a:solidFill>
                  <a:srgbClr val="000000"/>
                </a:solidFill>
                <a:effectLst/>
                <a:latin typeface="Allerta"/>
              </a:rPr>
              <a:t>r25.7</a:t>
            </a:r>
            <a:r>
              <a:rPr lang="en-GB" b="0" i="0" dirty="0">
                <a:solidFill>
                  <a:srgbClr val="000000"/>
                </a:solidFill>
                <a:effectLst/>
                <a:latin typeface="Allerta"/>
              </a:rPr>
              <a:t> contains five alternative grounds on which an order supported with evidence may be made.</a:t>
            </a:r>
          </a:p>
          <a:p>
            <a:pPr algn="l">
              <a:buFont typeface="Arial" panose="020B0604020202020204" pitchFamily="34" charset="0"/>
              <a:buChar char="•"/>
            </a:pPr>
            <a:r>
              <a:rPr lang="en-GB" b="0" i="0" dirty="0">
                <a:solidFill>
                  <a:srgbClr val="000000"/>
                </a:solidFill>
                <a:effectLst/>
                <a:latin typeface="Allerta"/>
              </a:rPr>
              <a:t>(1)   Where the defendant has admitted liability (</a:t>
            </a:r>
            <a:r>
              <a:rPr lang="en-GB" b="1" i="0" dirty="0">
                <a:solidFill>
                  <a:srgbClr val="000000"/>
                </a:solidFill>
                <a:effectLst/>
                <a:latin typeface="Allerta"/>
              </a:rPr>
              <a:t>r25.7(1)(a)</a:t>
            </a:r>
            <a:r>
              <a:rPr lang="en-GB" b="0" i="0" dirty="0">
                <a:solidFill>
                  <a:srgbClr val="000000"/>
                </a:solidFill>
                <a:effectLst/>
                <a:latin typeface="Allerta"/>
              </a:rPr>
              <a:t>).</a:t>
            </a:r>
          </a:p>
          <a:p>
            <a:pPr algn="l">
              <a:buFont typeface="Arial" panose="020B0604020202020204" pitchFamily="34" charset="0"/>
              <a:buChar char="•"/>
            </a:pPr>
            <a:r>
              <a:rPr lang="en-GB" b="0" i="0" dirty="0">
                <a:solidFill>
                  <a:srgbClr val="000000"/>
                </a:solidFill>
                <a:effectLst/>
                <a:latin typeface="Allerta"/>
              </a:rPr>
              <a:t>(2)   Where the claimant has obtained judgment but the sum to be paid is not yet assessed (</a:t>
            </a:r>
            <a:r>
              <a:rPr lang="en-GB" b="1" i="0" dirty="0">
                <a:solidFill>
                  <a:srgbClr val="000000"/>
                </a:solidFill>
                <a:effectLst/>
                <a:latin typeface="Allerta"/>
              </a:rPr>
              <a:t>r25.7(1)(b)</a:t>
            </a:r>
            <a:r>
              <a:rPr lang="en-GB" b="0" i="0" dirty="0">
                <a:solidFill>
                  <a:srgbClr val="000000"/>
                </a:solidFill>
                <a:effectLst/>
                <a:latin typeface="Allerta"/>
              </a:rPr>
              <a:t>).</a:t>
            </a:r>
          </a:p>
          <a:p>
            <a:pPr algn="l">
              <a:buFont typeface="Arial" panose="020B0604020202020204" pitchFamily="34" charset="0"/>
              <a:buChar char="•"/>
            </a:pPr>
            <a:r>
              <a:rPr lang="en-GB" b="0" i="0" dirty="0">
                <a:solidFill>
                  <a:srgbClr val="000000"/>
                </a:solidFill>
                <a:effectLst/>
                <a:latin typeface="Allerta"/>
              </a:rPr>
              <a:t>(3)   When the court is satisfied that if the action went to trial the claimant would obtain judgment for a substantial sum (</a:t>
            </a:r>
            <a:r>
              <a:rPr lang="en-GB" b="1" i="0" dirty="0">
                <a:solidFill>
                  <a:srgbClr val="000000"/>
                </a:solidFill>
                <a:effectLst/>
                <a:latin typeface="Allerta"/>
              </a:rPr>
              <a:t>r25.7(1)(c)</a:t>
            </a:r>
            <a:r>
              <a:rPr lang="en-GB" b="0" i="0" dirty="0">
                <a:solidFill>
                  <a:srgbClr val="000000"/>
                </a:solidFill>
                <a:effectLst/>
                <a:latin typeface="Allerta"/>
              </a:rPr>
              <a:t>).</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18</a:t>
            </a:fld>
            <a:endParaRPr lang="en-GB"/>
          </a:p>
        </p:txBody>
      </p:sp>
    </p:spTree>
    <p:extLst>
      <p:ext uri="{BB962C8B-B14F-4D97-AF65-F5344CB8AC3E}">
        <p14:creationId xmlns:p14="http://schemas.microsoft.com/office/powerpoint/2010/main" val="2330005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000000"/>
                </a:solidFill>
                <a:effectLst/>
                <a:latin typeface="Allerta"/>
              </a:rPr>
              <a:t>4)   The grounds set out in </a:t>
            </a:r>
            <a:r>
              <a:rPr lang="en-GB" b="1" i="0" dirty="0">
                <a:solidFill>
                  <a:srgbClr val="000000"/>
                </a:solidFill>
                <a:effectLst/>
                <a:latin typeface="Allerta"/>
              </a:rPr>
              <a:t>r25.7(1)(e)</a:t>
            </a:r>
            <a:r>
              <a:rPr lang="en-GB" b="0" i="0" dirty="0">
                <a:solidFill>
                  <a:srgbClr val="000000"/>
                </a:solidFill>
                <a:effectLst/>
                <a:latin typeface="Allerta"/>
              </a:rPr>
              <a:t> are established. This relates to applications for interim payments where there is more than one defendant. If it is possible for the claimant to produce a strong case on liability against one specific defendant, the application for an interim payment can be dealt with on ground (3). Where this is not possible, but the claimant has a very strong case against someone, the interim payment application should be dealt with on this ground. The conditions that must be satisfied for ground are:</a:t>
            </a:r>
          </a:p>
          <a:p>
            <a:pPr marL="742950" lvl="1" indent="-285750" algn="l">
              <a:buFont typeface="Arial" panose="020B0604020202020204" pitchFamily="34" charset="0"/>
              <a:buChar char="•"/>
            </a:pPr>
            <a:r>
              <a:rPr lang="en-GB" b="0" i="0" dirty="0">
                <a:solidFill>
                  <a:srgbClr val="000000"/>
                </a:solidFill>
                <a:effectLst/>
                <a:latin typeface="Allerta"/>
              </a:rPr>
              <a:t>(a)   There are two or more defendants.</a:t>
            </a:r>
          </a:p>
          <a:p>
            <a:pPr marL="742950" lvl="1" indent="-285750" algn="l">
              <a:buFont typeface="Arial" panose="020B0604020202020204" pitchFamily="34" charset="0"/>
              <a:buChar char="•"/>
            </a:pPr>
            <a:r>
              <a:rPr lang="en-GB" b="0" i="0" dirty="0">
                <a:solidFill>
                  <a:srgbClr val="000000"/>
                </a:solidFill>
                <a:effectLst/>
                <a:latin typeface="Allerta"/>
              </a:rPr>
              <a:t>(b)   The court is satisfied that if the claim went to trial the claimant would obtain judgment for a substantial sum of money (other than costs) against at least one of them, but cannot say which.</a:t>
            </a:r>
          </a:p>
          <a:p>
            <a:pPr marL="742950" lvl="1" indent="-285750" algn="l">
              <a:buFont typeface="Arial" panose="020B0604020202020204" pitchFamily="34" charset="0"/>
              <a:buChar char="•"/>
            </a:pPr>
            <a:r>
              <a:rPr lang="en-GB" b="0" i="0" dirty="0">
                <a:solidFill>
                  <a:srgbClr val="000000"/>
                </a:solidFill>
                <a:effectLst/>
                <a:latin typeface="Allerta"/>
              </a:rPr>
              <a:t>(c)   All the defendants are either insured, public bodies, or (for road traffic claims) are defendants whose liability will be met by an insurer under </a:t>
            </a:r>
            <a:r>
              <a:rPr lang="en-GB" b="1" i="0" dirty="0">
                <a:solidFill>
                  <a:srgbClr val="000000"/>
                </a:solidFill>
                <a:effectLst/>
                <a:latin typeface="Allerta"/>
              </a:rPr>
              <a:t>s151 Road Traffic Act 1988</a:t>
            </a:r>
            <a:r>
              <a:rPr lang="en-GB" b="0" i="0" dirty="0">
                <a:solidFill>
                  <a:srgbClr val="000000"/>
                </a:solidFill>
                <a:effectLst/>
                <a:latin typeface="Allerta"/>
              </a:rPr>
              <a:t> or by an insurer acting under the Motor Insurers’ Bureau Agreement, or by the Motor Insurers’ Bureau itself.</a:t>
            </a:r>
          </a:p>
          <a:p>
            <a:pPr algn="l">
              <a:buFont typeface="Arial" panose="020B0604020202020204" pitchFamily="34" charset="0"/>
              <a:buChar char="•"/>
            </a:pPr>
            <a:r>
              <a:rPr lang="en-GB" b="0" i="0" dirty="0">
                <a:solidFill>
                  <a:srgbClr val="000000"/>
                </a:solidFill>
                <a:effectLst/>
                <a:latin typeface="Allerta"/>
              </a:rPr>
              <a:t>(5)   The fifth ground relates to an action for the possession of land, which is outside the scope of this course (</a:t>
            </a:r>
            <a:r>
              <a:rPr lang="en-GB" b="1" i="0" dirty="0">
                <a:solidFill>
                  <a:srgbClr val="000000"/>
                </a:solidFill>
                <a:effectLst/>
                <a:latin typeface="Allerta"/>
              </a:rPr>
              <a:t>r25.7(1)(d)</a:t>
            </a:r>
            <a:r>
              <a:rPr lang="en-GB" b="0" i="0" dirty="0">
                <a:solidFill>
                  <a:srgbClr val="000000"/>
                </a:solidFill>
                <a:effectLst/>
                <a:latin typeface="Allerta"/>
              </a:rPr>
              <a:t>).</a:t>
            </a:r>
          </a:p>
          <a:p>
            <a:pPr algn="just"/>
            <a:r>
              <a:rPr lang="en-GB" b="0" i="0" dirty="0">
                <a:solidFill>
                  <a:srgbClr val="000000"/>
                </a:solidFill>
                <a:effectLst/>
                <a:latin typeface="Allerta"/>
              </a:rPr>
              <a:t>The court has powers to make orders between defendants as to reimbursement of the award provided that the defendant seeking reimbursement or contribution has made a claim against the other defendant for a contribution, indemnity, or other remedy.</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19</a:t>
            </a:fld>
            <a:endParaRPr lang="en-GB"/>
          </a:p>
        </p:txBody>
      </p:sp>
    </p:spTree>
    <p:extLst>
      <p:ext uri="{BB962C8B-B14F-4D97-AF65-F5344CB8AC3E}">
        <p14:creationId xmlns:p14="http://schemas.microsoft.com/office/powerpoint/2010/main" val="23022147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11/18/2022</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11/18/2022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11/18/2022</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11/18/2022</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11/18/2022</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11/18/2022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11/18/2022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11/18/2022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11/18/2022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11/18/2022</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53577/n244-eng.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904884/ex50a-eng.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b="1" dirty="0">
                <a:solidFill>
                  <a:prstClr val="black"/>
                </a:solidFill>
              </a:rPr>
              <a:t>Civil Litigation – </a:t>
            </a:r>
            <a:r>
              <a:rPr lang="en-GB" altLang="en-US" sz="5400" b="1" dirty="0">
                <a:cs typeface="Arial" panose="020B0604020202020204" pitchFamily="34" charset="0"/>
              </a:rPr>
              <a:t>Applications for Interim Orders</a:t>
            </a:r>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altLang="en-US" dirty="0"/>
              <a:t>Applications for Interim Orders</a:t>
            </a:r>
            <a:endParaRPr lang="en-GB" dirty="0"/>
          </a:p>
        </p:txBody>
      </p:sp>
      <p:sp>
        <p:nvSpPr>
          <p:cNvPr id="3" name="Content Placeholder 2"/>
          <p:cNvSpPr>
            <a:spLocks noGrp="1"/>
          </p:cNvSpPr>
          <p:nvPr>
            <p:ph idx="1"/>
          </p:nvPr>
        </p:nvSpPr>
        <p:spPr/>
        <p:txBody>
          <a:bodyPr/>
          <a:lstStyle/>
          <a:p>
            <a:r>
              <a:rPr lang="en-GB" altLang="en-US" dirty="0">
                <a:latin typeface="Calibri" panose="020F0502020204030204" pitchFamily="34" charset="0"/>
              </a:rPr>
              <a:t>The generic rule and procedure for interim applications is set out in </a:t>
            </a:r>
            <a:r>
              <a:rPr lang="en-GB" altLang="en-US" u="sng" dirty="0">
                <a:latin typeface="Calibri" panose="020F0502020204030204" pitchFamily="34" charset="0"/>
              </a:rPr>
              <a:t>CPR 23.</a:t>
            </a:r>
            <a:endParaRPr lang="en-GB" altLang="en-US" dirty="0">
              <a:latin typeface="Calibri" panose="020F0502020204030204" pitchFamily="34" charset="0"/>
            </a:endParaRPr>
          </a:p>
          <a:p>
            <a:r>
              <a:rPr lang="en-GB" altLang="en-US" dirty="0">
                <a:latin typeface="Calibri" panose="020F0502020204030204" pitchFamily="34" charset="0"/>
              </a:rPr>
              <a:t>Interim applications arise when:</a:t>
            </a:r>
          </a:p>
          <a:p>
            <a:pPr lvl="1"/>
            <a:r>
              <a:rPr lang="en-GB" altLang="en-US" sz="2799" dirty="0">
                <a:latin typeface="Calibri" panose="020F0502020204030204" pitchFamily="34" charset="0"/>
              </a:rPr>
              <a:t>An interim order or remedy is required and the other party will not consent.</a:t>
            </a:r>
          </a:p>
          <a:p>
            <a:pPr lvl="2"/>
            <a:r>
              <a:rPr lang="en-GB" altLang="en-US" sz="2799" dirty="0">
                <a:latin typeface="Calibri" panose="020F0502020204030204" pitchFamily="34" charset="0"/>
              </a:rPr>
              <a:t>E.g. application to set aside default judgement, for summary judgement, for an interim payment etc.</a:t>
            </a:r>
          </a:p>
          <a:p>
            <a:pPr lvl="1"/>
            <a:r>
              <a:rPr lang="en-GB" altLang="en-US" sz="2799" dirty="0">
                <a:latin typeface="Calibri" panose="020F0502020204030204" pitchFamily="34" charset="0"/>
              </a:rPr>
              <a:t>The other party is in default.</a:t>
            </a:r>
          </a:p>
          <a:p>
            <a:pPr lvl="2"/>
            <a:r>
              <a:rPr lang="en-GB" altLang="en-US" sz="2799" dirty="0">
                <a:latin typeface="Calibri" panose="020F0502020204030204" pitchFamily="34" charset="0"/>
              </a:rPr>
              <a:t>E.g. failure to make disclosure, serve witness statements etc.</a:t>
            </a:r>
          </a:p>
          <a:p>
            <a:endParaRPr lang="en-GB" dirty="0"/>
          </a:p>
        </p:txBody>
      </p:sp>
    </p:spTree>
    <p:extLst>
      <p:ext uri="{BB962C8B-B14F-4D97-AF65-F5344CB8AC3E}">
        <p14:creationId xmlns:p14="http://schemas.microsoft.com/office/powerpoint/2010/main" val="6014583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Applications Procedure</a:t>
            </a:r>
          </a:p>
        </p:txBody>
      </p:sp>
      <p:sp>
        <p:nvSpPr>
          <p:cNvPr id="3" name="Content Placeholder 2"/>
          <p:cNvSpPr>
            <a:spLocks noGrp="1"/>
          </p:cNvSpPr>
          <p:nvPr>
            <p:ph idx="1"/>
          </p:nvPr>
        </p:nvSpPr>
        <p:spPr/>
        <p:txBody>
          <a:bodyPr>
            <a:normAutofit/>
          </a:bodyPr>
          <a:lstStyle/>
          <a:p>
            <a:r>
              <a:rPr lang="en-GB" altLang="en-US" dirty="0">
                <a:latin typeface="Calibri" panose="020F0502020204030204" pitchFamily="34" charset="0"/>
              </a:rPr>
              <a:t>Applications are generally made on a form N244 </a:t>
            </a:r>
            <a:r>
              <a:rPr lang="en-GB" b="0" i="0" dirty="0">
                <a:solidFill>
                  <a:srgbClr val="000000"/>
                </a:solidFill>
                <a:effectLst/>
                <a:latin typeface="Allerta"/>
              </a:rPr>
              <a:t>which may be found at </a:t>
            </a:r>
            <a:r>
              <a:rPr lang="en-GB" b="0" i="0" u="none" strike="noStrike" dirty="0">
                <a:effectLst/>
                <a:latin typeface="Allerta"/>
                <a:hlinkClick r:id="rId3"/>
              </a:rPr>
              <a:t>https://assets.publishing.service.gov.uk/government/uploads/system/uploads/attachment_data/file/953577/n244-eng.pdf</a:t>
            </a:r>
            <a:r>
              <a:rPr lang="en-GB" b="0" i="0" dirty="0">
                <a:solidFill>
                  <a:srgbClr val="000000"/>
                </a:solidFill>
                <a:effectLst/>
                <a:latin typeface="Allerta"/>
              </a:rPr>
              <a:t>.</a:t>
            </a:r>
            <a:endParaRPr lang="en-GB" altLang="en-US" dirty="0">
              <a:latin typeface="Calibri" panose="020F0502020204030204" pitchFamily="34" charset="0"/>
            </a:endParaRPr>
          </a:p>
          <a:p>
            <a:r>
              <a:rPr lang="en-GB" altLang="en-US" dirty="0">
                <a:latin typeface="Calibri" panose="020F0502020204030204" pitchFamily="34" charset="0"/>
              </a:rPr>
              <a:t>Applications are to be made ‘...</a:t>
            </a:r>
            <a:r>
              <a:rPr lang="en-GB" altLang="en-US" i="1" dirty="0">
                <a:latin typeface="Calibri" panose="020F0502020204030204" pitchFamily="34" charset="0"/>
              </a:rPr>
              <a:t>as soon as it becomes apparent that it is necessary or desirable…’ </a:t>
            </a:r>
            <a:r>
              <a:rPr lang="en-GB" altLang="en-US" dirty="0">
                <a:latin typeface="Calibri" panose="020F0502020204030204" pitchFamily="34" charset="0"/>
              </a:rPr>
              <a:t>as per </a:t>
            </a:r>
            <a:r>
              <a:rPr lang="en-GB" altLang="en-US" u="sng" dirty="0">
                <a:latin typeface="Calibri" panose="020F0502020204030204" pitchFamily="34" charset="0"/>
              </a:rPr>
              <a:t>CPR PD 23, para 2.7.</a:t>
            </a:r>
          </a:p>
          <a:p>
            <a:r>
              <a:rPr lang="en-GB" altLang="en-US" dirty="0">
                <a:latin typeface="Calibri" panose="020F0502020204030204" pitchFamily="34" charset="0"/>
              </a:rPr>
              <a:t>Applications should be supported by evidence, including written evidence.</a:t>
            </a:r>
          </a:p>
          <a:p>
            <a:r>
              <a:rPr lang="en-GB" altLang="en-US" dirty="0">
                <a:latin typeface="Calibri" panose="020F0502020204030204" pitchFamily="34" charset="0"/>
              </a:rPr>
              <a:t>The application and the written evidence needs to contain a statement of truth.</a:t>
            </a:r>
          </a:p>
          <a:p>
            <a:r>
              <a:rPr lang="en-GB" altLang="en-US" dirty="0">
                <a:latin typeface="Calibri" panose="020F0502020204030204" pitchFamily="34" charset="0"/>
              </a:rPr>
              <a:t>It is best practice to attach a draft order.</a:t>
            </a:r>
          </a:p>
          <a:p>
            <a:endParaRPr lang="en-GB" dirty="0"/>
          </a:p>
        </p:txBody>
      </p:sp>
    </p:spTree>
    <p:extLst>
      <p:ext uri="{BB962C8B-B14F-4D97-AF65-F5344CB8AC3E}">
        <p14:creationId xmlns:p14="http://schemas.microsoft.com/office/powerpoint/2010/main" val="40868016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Applications Procedure Continued</a:t>
            </a:r>
          </a:p>
        </p:txBody>
      </p:sp>
      <p:sp>
        <p:nvSpPr>
          <p:cNvPr id="3" name="Content Placeholder 2"/>
          <p:cNvSpPr>
            <a:spLocks noGrp="1"/>
          </p:cNvSpPr>
          <p:nvPr>
            <p:ph idx="1"/>
          </p:nvPr>
        </p:nvSpPr>
        <p:spPr/>
        <p:txBody>
          <a:bodyPr>
            <a:normAutofit fontScale="85000" lnSpcReduction="10000"/>
          </a:bodyPr>
          <a:lstStyle/>
          <a:p>
            <a:r>
              <a:rPr lang="en-GB" altLang="en-US" dirty="0">
                <a:latin typeface="Calibri" panose="020F0502020204030204" pitchFamily="34" charset="0"/>
              </a:rPr>
              <a:t>Any application needs to specify whether a hearing is required, although where possible an application will be dealt with without a hearing.</a:t>
            </a:r>
            <a:endParaRPr lang="en-GB" altLang="en-US" u="sng" dirty="0">
              <a:latin typeface="Calibri" panose="020F0502020204030204" pitchFamily="34" charset="0"/>
            </a:endParaRPr>
          </a:p>
          <a:p>
            <a:r>
              <a:rPr lang="en-GB" altLang="en-US" dirty="0">
                <a:latin typeface="Calibri" panose="020F0502020204030204" pitchFamily="34" charset="0"/>
              </a:rPr>
              <a:t>If a hearing is necessary, the court inserts the hearing date and time and serves the application on the parties. </a:t>
            </a:r>
          </a:p>
          <a:p>
            <a:r>
              <a:rPr lang="en-GB" altLang="en-US" dirty="0">
                <a:latin typeface="Calibri" panose="020F0502020204030204" pitchFamily="34" charset="0"/>
              </a:rPr>
              <a:t>Generally 3 clear days notice of any hearing is required. </a:t>
            </a:r>
          </a:p>
          <a:p>
            <a:r>
              <a:rPr lang="en-GB" altLang="en-US" dirty="0">
                <a:latin typeface="Calibri" panose="020F0502020204030204" pitchFamily="34" charset="0"/>
              </a:rPr>
              <a:t>Any hearing will generally be before a District Judge, in chambers.</a:t>
            </a:r>
          </a:p>
          <a:p>
            <a:r>
              <a:rPr lang="en-GB" b="0" i="0" dirty="0">
                <a:solidFill>
                  <a:srgbClr val="000000"/>
                </a:solidFill>
                <a:effectLst/>
                <a:latin typeface="Allerta"/>
              </a:rPr>
              <a:t>A court fee is payable for issuing an interim application unless the applicant can obtain exemption on grounds of financial hardship. Details of court fees are contained in the </a:t>
            </a:r>
            <a:r>
              <a:rPr lang="en-GB" b="1" i="0" dirty="0">
                <a:solidFill>
                  <a:srgbClr val="000000"/>
                </a:solidFill>
                <a:effectLst/>
                <a:latin typeface="Allerta"/>
              </a:rPr>
              <a:t>Civil Proceedings Fees (Amendment) Order 2008</a:t>
            </a:r>
            <a:r>
              <a:rPr lang="en-GB" b="0" i="0" dirty="0">
                <a:solidFill>
                  <a:srgbClr val="000000"/>
                </a:solidFill>
                <a:effectLst/>
                <a:latin typeface="Allerta"/>
              </a:rPr>
              <a:t> as subsequently amended. The latest amendments are found in the </a:t>
            </a:r>
            <a:r>
              <a:rPr lang="en-GB" b="1" i="0" dirty="0">
                <a:solidFill>
                  <a:srgbClr val="000000"/>
                </a:solidFill>
                <a:effectLst/>
                <a:latin typeface="Allerta"/>
              </a:rPr>
              <a:t>Civil Proceedings Fees (Amendment) Order 2021</a:t>
            </a:r>
            <a:r>
              <a:rPr lang="en-GB" b="0" i="0" dirty="0">
                <a:solidFill>
                  <a:srgbClr val="000000"/>
                </a:solidFill>
                <a:effectLst/>
                <a:latin typeface="Allerta"/>
              </a:rPr>
              <a:t>. There is a helpful summary of current fees which may be found at </a:t>
            </a:r>
            <a:r>
              <a:rPr lang="en-GB" b="0" i="0" u="none" strike="noStrike" dirty="0">
                <a:effectLst/>
                <a:latin typeface="Allerta"/>
                <a:hlinkClick r:id="rId2"/>
              </a:rPr>
              <a:t>https://assets.publishing.service.gov.uk/government/uploads/system/uploads/attachment_data/file/904884/ex50a-eng.pdf</a:t>
            </a:r>
            <a:r>
              <a:rPr lang="en-GB" b="0" i="0" dirty="0">
                <a:solidFill>
                  <a:srgbClr val="000000"/>
                </a:solidFill>
                <a:effectLst/>
                <a:latin typeface="Allerta"/>
              </a:rPr>
              <a:t>.</a:t>
            </a:r>
            <a:endParaRPr lang="en-GB" dirty="0"/>
          </a:p>
        </p:txBody>
      </p:sp>
    </p:spTree>
    <p:extLst>
      <p:ext uri="{BB962C8B-B14F-4D97-AF65-F5344CB8AC3E}">
        <p14:creationId xmlns:p14="http://schemas.microsoft.com/office/powerpoint/2010/main" val="40161778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3DA58-140A-49E1-B803-99EC46D248AB}"/>
              </a:ext>
            </a:extLst>
          </p:cNvPr>
          <p:cNvSpPr>
            <a:spLocks noGrp="1"/>
          </p:cNvSpPr>
          <p:nvPr>
            <p:ph type="title"/>
          </p:nvPr>
        </p:nvSpPr>
        <p:spPr/>
        <p:txBody>
          <a:bodyPr/>
          <a:lstStyle/>
          <a:p>
            <a:endParaRPr lang="en-GB"/>
          </a:p>
        </p:txBody>
      </p:sp>
      <p:pic>
        <p:nvPicPr>
          <p:cNvPr id="5" name="Content Placeholder 4" descr="A picture containing chart&#10;&#10;Description automatically generated">
            <a:extLst>
              <a:ext uri="{FF2B5EF4-FFF2-40B4-BE49-F238E27FC236}">
                <a16:creationId xmlns:a16="http://schemas.microsoft.com/office/drawing/2014/main" id="{3319C211-CC20-4DB4-AFC0-F17489633E5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44099" y="1701800"/>
            <a:ext cx="3503827" cy="4470400"/>
          </a:xfrm>
        </p:spPr>
      </p:pic>
    </p:spTree>
    <p:extLst>
      <p:ext uri="{BB962C8B-B14F-4D97-AF65-F5344CB8AC3E}">
        <p14:creationId xmlns:p14="http://schemas.microsoft.com/office/powerpoint/2010/main" val="10416668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Applications Without Notice</a:t>
            </a:r>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CPR PD 23, para 3 </a:t>
            </a:r>
            <a:r>
              <a:rPr lang="en-GB" altLang="en-US" dirty="0">
                <a:latin typeface="Calibri" panose="020F0502020204030204" pitchFamily="34" charset="0"/>
              </a:rPr>
              <a:t>states that a court may agree to a hearing without notice in certain instances.</a:t>
            </a:r>
          </a:p>
          <a:p>
            <a:r>
              <a:rPr lang="en-GB" altLang="en-US" dirty="0">
                <a:latin typeface="Calibri" panose="020F0502020204030204" pitchFamily="34" charset="0"/>
              </a:rPr>
              <a:t>Any order made must be served with a copy of the application notice and supporting documents.</a:t>
            </a:r>
          </a:p>
          <a:p>
            <a:r>
              <a:rPr lang="en-GB" altLang="en-US" dirty="0">
                <a:latin typeface="Calibri" panose="020F0502020204030204" pitchFamily="34" charset="0"/>
              </a:rPr>
              <a:t>Where an order is made without notice the respondent must be informed of his right to vary or set aside the order within 7 days.</a:t>
            </a:r>
          </a:p>
          <a:p>
            <a:endParaRPr lang="en-GB" dirty="0"/>
          </a:p>
        </p:txBody>
      </p:sp>
    </p:spTree>
    <p:extLst>
      <p:ext uri="{BB962C8B-B14F-4D97-AF65-F5344CB8AC3E}">
        <p14:creationId xmlns:p14="http://schemas.microsoft.com/office/powerpoint/2010/main" val="12642558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Costs</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Where the application is a no fault application then generally it will be costs in the case.</a:t>
            </a:r>
          </a:p>
          <a:p>
            <a:r>
              <a:rPr lang="en-GB" altLang="en-US" dirty="0">
                <a:latin typeface="Calibri" panose="020F0502020204030204" pitchFamily="34" charset="0"/>
              </a:rPr>
              <a:t>Where an application is being made because of a conduct issue or a default issue –</a:t>
            </a:r>
          </a:p>
          <a:p>
            <a:pPr lvl="1"/>
            <a:r>
              <a:rPr lang="en-GB" altLang="en-US" sz="2799" dirty="0">
                <a:latin typeface="Calibri" panose="020F0502020204030204" pitchFamily="34" charset="0"/>
              </a:rPr>
              <a:t>Costs will generally be in favour of the successful party.</a:t>
            </a:r>
          </a:p>
          <a:p>
            <a:pPr lvl="1"/>
            <a:r>
              <a:rPr lang="en-GB" altLang="en-US" sz="2799" dirty="0">
                <a:latin typeface="Calibri" panose="020F0502020204030204" pitchFamily="34" charset="0"/>
              </a:rPr>
              <a:t>A statement of cost is to be served at least 24 hours pre hearing under </a:t>
            </a:r>
            <a:r>
              <a:rPr lang="en-GB" altLang="en-US" sz="2799" u="sng" dirty="0">
                <a:latin typeface="Calibri" panose="020F0502020204030204" pitchFamily="34" charset="0"/>
              </a:rPr>
              <a:t>CPR PD 44, para 9.5</a:t>
            </a:r>
          </a:p>
          <a:p>
            <a:r>
              <a:rPr lang="en-GB" altLang="en-US" dirty="0">
                <a:latin typeface="Calibri" panose="020F0502020204030204" pitchFamily="34" charset="0"/>
              </a:rPr>
              <a:t>If an order does not mention costs then none are payable.</a:t>
            </a:r>
          </a:p>
          <a:p>
            <a:endParaRPr lang="en-GB" dirty="0"/>
          </a:p>
        </p:txBody>
      </p:sp>
    </p:spTree>
    <p:extLst>
      <p:ext uri="{BB962C8B-B14F-4D97-AF65-F5344CB8AC3E}">
        <p14:creationId xmlns:p14="http://schemas.microsoft.com/office/powerpoint/2010/main" val="14862411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EXAMPLES OF COMMON INTERIM 			APPLICATIONS</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948072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latin typeface="Calibri" panose="020F0502020204030204" pitchFamily="34" charset="0"/>
              </a:rPr>
              <a:t>EXAMPLE 1:Setting Aside Default 						Judgment</a:t>
            </a:r>
            <a:endParaRPr lang="en-GB" dirty="0"/>
          </a:p>
        </p:txBody>
      </p:sp>
      <p:sp>
        <p:nvSpPr>
          <p:cNvPr id="3" name="Content Placeholder 2"/>
          <p:cNvSpPr>
            <a:spLocks noGrp="1"/>
          </p:cNvSpPr>
          <p:nvPr>
            <p:ph idx="1"/>
          </p:nvPr>
        </p:nvSpPr>
        <p:spPr/>
        <p:txBody>
          <a:bodyPr/>
          <a:lstStyle/>
          <a:p>
            <a:r>
              <a:rPr lang="en-GB" altLang="en-US" dirty="0">
                <a:latin typeface="Calibri" panose="020F0502020204030204" pitchFamily="34" charset="0"/>
              </a:rPr>
              <a:t>Default judgements can be set aside under </a:t>
            </a:r>
            <a:r>
              <a:rPr lang="en-GB" altLang="en-US" u="sng" dirty="0">
                <a:latin typeface="Calibri" panose="020F0502020204030204" pitchFamily="34" charset="0"/>
              </a:rPr>
              <a:t>CPR 13</a:t>
            </a:r>
            <a:r>
              <a:rPr lang="en-GB" altLang="en-US" dirty="0">
                <a:latin typeface="Calibri" panose="020F0502020204030204" pitchFamily="34" charset="0"/>
              </a:rPr>
              <a:t>.</a:t>
            </a:r>
          </a:p>
          <a:p>
            <a:r>
              <a:rPr lang="en-GB" altLang="en-US" dirty="0">
                <a:latin typeface="Calibri" panose="020F0502020204030204" pitchFamily="34" charset="0"/>
              </a:rPr>
              <a:t>If default judgement is wrongly entered then the court must set it aside under </a:t>
            </a:r>
            <a:r>
              <a:rPr lang="en-GB" altLang="en-US" u="sng" dirty="0">
                <a:latin typeface="Calibri" panose="020F0502020204030204" pitchFamily="34" charset="0"/>
              </a:rPr>
              <a:t>CPR 13.2. </a:t>
            </a:r>
          </a:p>
          <a:p>
            <a:r>
              <a:rPr lang="en-GB" altLang="en-US" dirty="0">
                <a:latin typeface="Calibri" panose="020F0502020204030204" pitchFamily="34" charset="0"/>
              </a:rPr>
              <a:t>In other cases the court has discretion to set aside default judgement.</a:t>
            </a:r>
          </a:p>
        </p:txBody>
      </p:sp>
    </p:spTree>
    <p:extLst>
      <p:ext uri="{BB962C8B-B14F-4D97-AF65-F5344CB8AC3E}">
        <p14:creationId xmlns:p14="http://schemas.microsoft.com/office/powerpoint/2010/main" val="23693373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Discretion to Set Aside Default 				Judgement</a:t>
            </a:r>
          </a:p>
        </p:txBody>
      </p:sp>
      <p:sp>
        <p:nvSpPr>
          <p:cNvPr id="3" name="Content Placeholder 2"/>
          <p:cNvSpPr>
            <a:spLocks noGrp="1"/>
          </p:cNvSpPr>
          <p:nvPr>
            <p:ph idx="1"/>
          </p:nvPr>
        </p:nvSpPr>
        <p:spPr/>
        <p:txBody>
          <a:bodyPr>
            <a:normAutofit fontScale="92500"/>
          </a:bodyPr>
          <a:lstStyle/>
          <a:p>
            <a:r>
              <a:rPr lang="en-GB" altLang="en-US" dirty="0">
                <a:latin typeface="Calibri" panose="020F0502020204030204" pitchFamily="34" charset="0"/>
              </a:rPr>
              <a:t>Under</a:t>
            </a:r>
            <a:r>
              <a:rPr lang="en-GB" altLang="en-US" u="sng" dirty="0">
                <a:latin typeface="Calibri" panose="020F0502020204030204" pitchFamily="34" charset="0"/>
              </a:rPr>
              <a:t> CPR 13.3 </a:t>
            </a:r>
            <a:r>
              <a:rPr lang="en-GB" altLang="en-US" dirty="0">
                <a:latin typeface="Calibri" panose="020F0502020204030204" pitchFamily="34" charset="0"/>
              </a:rPr>
              <a:t>the court may set aside a default judgement if:</a:t>
            </a:r>
          </a:p>
          <a:p>
            <a:pPr lvl="1"/>
            <a:r>
              <a:rPr lang="en-GB" altLang="en-US" sz="2799" dirty="0">
                <a:latin typeface="Calibri" panose="020F0502020204030204" pitchFamily="34" charset="0"/>
              </a:rPr>
              <a:t>The defendant </a:t>
            </a:r>
            <a:r>
              <a:rPr lang="en-GB" altLang="en-US" sz="2799" i="1" dirty="0">
                <a:latin typeface="Calibri" panose="020F0502020204030204" pitchFamily="34" charset="0"/>
              </a:rPr>
              <a:t>‘has a real prospect of successfully defending</a:t>
            </a:r>
            <a:r>
              <a:rPr lang="en-GB" altLang="en-US" sz="2799" dirty="0">
                <a:latin typeface="Calibri" panose="020F0502020204030204" pitchFamily="34" charset="0"/>
              </a:rPr>
              <a:t>’ the claim OR</a:t>
            </a:r>
          </a:p>
          <a:p>
            <a:pPr lvl="1"/>
            <a:r>
              <a:rPr lang="en-GB" altLang="en-US" sz="2799" dirty="0">
                <a:latin typeface="Calibri" panose="020F0502020204030204" pitchFamily="34" charset="0"/>
              </a:rPr>
              <a:t>It appears to the court that there is some other ‘</a:t>
            </a:r>
            <a:r>
              <a:rPr lang="en-GB" altLang="en-US" sz="2799" i="1" dirty="0">
                <a:latin typeface="Calibri" panose="020F0502020204030204" pitchFamily="34" charset="0"/>
              </a:rPr>
              <a:t>good reason</a:t>
            </a:r>
            <a:r>
              <a:rPr lang="en-GB" altLang="en-US" sz="2799" dirty="0">
                <a:latin typeface="Calibri" panose="020F0502020204030204" pitchFamily="34" charset="0"/>
              </a:rPr>
              <a:t>’ to </a:t>
            </a:r>
          </a:p>
          <a:p>
            <a:pPr lvl="2"/>
            <a:r>
              <a:rPr lang="en-GB" altLang="en-US" sz="2799" dirty="0">
                <a:latin typeface="Calibri" panose="020F0502020204030204" pitchFamily="34" charset="0"/>
              </a:rPr>
              <a:t>set aside or vary the judgement or </a:t>
            </a:r>
          </a:p>
          <a:p>
            <a:pPr lvl="2"/>
            <a:r>
              <a:rPr lang="en-GB" altLang="en-US" sz="2799" dirty="0">
                <a:latin typeface="Calibri" panose="020F0502020204030204" pitchFamily="34" charset="0"/>
              </a:rPr>
              <a:t>to allow the defendant to defend the claim.</a:t>
            </a:r>
          </a:p>
          <a:p>
            <a:r>
              <a:rPr lang="en-GB" altLang="en-US" dirty="0">
                <a:latin typeface="Calibri" panose="020F0502020204030204" pitchFamily="34" charset="0"/>
              </a:rPr>
              <a:t>The defendant must file evidence verified by a statement of truth.</a:t>
            </a:r>
          </a:p>
          <a:p>
            <a:r>
              <a:rPr lang="en-GB" altLang="en-US" dirty="0">
                <a:latin typeface="Calibri" panose="020F0502020204030204" pitchFamily="34" charset="0"/>
              </a:rPr>
              <a:t>The court will take into account the promptness of an application and the overriding objective.</a:t>
            </a:r>
          </a:p>
          <a:p>
            <a:endParaRPr lang="en-GB" dirty="0"/>
          </a:p>
        </p:txBody>
      </p:sp>
    </p:spTree>
    <p:extLst>
      <p:ext uri="{BB962C8B-B14F-4D97-AF65-F5344CB8AC3E}">
        <p14:creationId xmlns:p14="http://schemas.microsoft.com/office/powerpoint/2010/main" val="24256084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latin typeface="Calibri" panose="020F0502020204030204" pitchFamily="34" charset="0"/>
              </a:rPr>
              <a:t>EXAMPLE 2: Summary Judgment</a:t>
            </a:r>
            <a:endParaRPr lang="en-GB" dirty="0"/>
          </a:p>
        </p:txBody>
      </p:sp>
      <p:sp>
        <p:nvSpPr>
          <p:cNvPr id="3" name="Content Placeholder 2"/>
          <p:cNvSpPr>
            <a:spLocks noGrp="1"/>
          </p:cNvSpPr>
          <p:nvPr>
            <p:ph idx="1"/>
          </p:nvPr>
        </p:nvSpPr>
        <p:spPr/>
        <p:txBody>
          <a:bodyPr/>
          <a:lstStyle/>
          <a:p>
            <a:r>
              <a:rPr lang="en-GB" altLang="en-US" dirty="0">
                <a:latin typeface="Calibri" panose="020F0502020204030204" pitchFamily="34" charset="0"/>
              </a:rPr>
              <a:t>An application for summary judgement can be made under </a:t>
            </a:r>
            <a:r>
              <a:rPr lang="en-GB" altLang="en-US" u="sng" dirty="0">
                <a:latin typeface="Calibri" panose="020F0502020204030204" pitchFamily="34" charset="0"/>
              </a:rPr>
              <a:t>CPR 24.</a:t>
            </a:r>
          </a:p>
          <a:p>
            <a:r>
              <a:rPr lang="en-GB" altLang="en-US" dirty="0">
                <a:latin typeface="Calibri" panose="020F0502020204030204" pitchFamily="34" charset="0"/>
              </a:rPr>
              <a:t>The objective of summary judgement is to dispose of weak cases at an early stage.</a:t>
            </a:r>
          </a:p>
          <a:p>
            <a:r>
              <a:rPr lang="en-GB" altLang="en-US" dirty="0">
                <a:latin typeface="Calibri" panose="020F0502020204030204" pitchFamily="34" charset="0"/>
              </a:rPr>
              <a:t>Summary judgment is most common in debt actions.</a:t>
            </a:r>
          </a:p>
          <a:p>
            <a:r>
              <a:rPr lang="en-GB" altLang="en-US" dirty="0">
                <a:latin typeface="Calibri" panose="020F0502020204030204" pitchFamily="34" charset="0"/>
              </a:rPr>
              <a:t>The defendant and the claimant can apply for summary judgement</a:t>
            </a:r>
            <a:endParaRPr lang="en-GB" dirty="0"/>
          </a:p>
        </p:txBody>
      </p:sp>
    </p:spTree>
    <p:extLst>
      <p:ext uri="{BB962C8B-B14F-4D97-AF65-F5344CB8AC3E}">
        <p14:creationId xmlns:p14="http://schemas.microsoft.com/office/powerpoint/2010/main" val="22457205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Judgement Grounds</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Under </a:t>
            </a:r>
            <a:r>
              <a:rPr lang="en-GB" altLang="en-US" u="sng" dirty="0">
                <a:latin typeface="Calibri" panose="020F0502020204030204" pitchFamily="34" charset="0"/>
              </a:rPr>
              <a:t>CPR 24.2</a:t>
            </a:r>
            <a:r>
              <a:rPr lang="en-GB" altLang="en-US" dirty="0">
                <a:latin typeface="Calibri" panose="020F0502020204030204" pitchFamily="34" charset="0"/>
              </a:rPr>
              <a:t> the court can give summary judgment and thus strike out a claim if:</a:t>
            </a:r>
          </a:p>
          <a:p>
            <a:pPr lvl="1"/>
            <a:r>
              <a:rPr lang="en-GB" altLang="en-US" sz="2799" dirty="0">
                <a:latin typeface="Calibri" panose="020F0502020204030204" pitchFamily="34" charset="0"/>
              </a:rPr>
              <a:t>The defendant has </a:t>
            </a:r>
            <a:r>
              <a:rPr lang="en-GB" altLang="en-US" sz="2799" i="1" dirty="0">
                <a:latin typeface="Calibri" panose="020F0502020204030204" pitchFamily="34" charset="0"/>
              </a:rPr>
              <a:t>‘no real prospect of successfully defending the claim or issue’ </a:t>
            </a:r>
            <a:r>
              <a:rPr lang="en-GB" altLang="en-US" sz="2799" dirty="0">
                <a:latin typeface="Calibri" panose="020F0502020204030204" pitchFamily="34" charset="0"/>
              </a:rPr>
              <a:t>or</a:t>
            </a:r>
            <a:endParaRPr lang="en-GB" altLang="en-US" sz="2799" u="sng" dirty="0">
              <a:latin typeface="Calibri" panose="020F0502020204030204" pitchFamily="34" charset="0"/>
            </a:endParaRPr>
          </a:p>
          <a:p>
            <a:pPr lvl="1"/>
            <a:r>
              <a:rPr lang="en-GB" altLang="en-US" sz="2799" dirty="0">
                <a:latin typeface="Calibri" panose="020F0502020204030204" pitchFamily="34" charset="0"/>
              </a:rPr>
              <a:t>The claimant has </a:t>
            </a:r>
            <a:r>
              <a:rPr lang="en-GB" altLang="en-US" sz="2799" i="1" dirty="0">
                <a:latin typeface="Calibri" panose="020F0502020204030204" pitchFamily="34" charset="0"/>
              </a:rPr>
              <a:t>‘no real prospect of succeeding on the claim or issue’ </a:t>
            </a:r>
            <a:r>
              <a:rPr lang="en-GB" altLang="en-US" sz="2799" dirty="0">
                <a:latin typeface="Calibri" panose="020F0502020204030204" pitchFamily="34" charset="0"/>
              </a:rPr>
              <a:t>and</a:t>
            </a:r>
          </a:p>
          <a:p>
            <a:pPr lvl="1"/>
            <a:r>
              <a:rPr lang="en-GB" altLang="en-US" sz="2799" dirty="0">
                <a:latin typeface="Calibri" panose="020F0502020204030204" pitchFamily="34" charset="0"/>
              </a:rPr>
              <a:t>There is ‘</a:t>
            </a:r>
            <a:r>
              <a:rPr lang="en-GB" altLang="en-US" sz="2799" i="1" dirty="0">
                <a:latin typeface="Calibri" panose="020F0502020204030204" pitchFamily="34" charset="0"/>
              </a:rPr>
              <a:t>no other compelling reason’ </a:t>
            </a:r>
            <a:r>
              <a:rPr lang="en-GB" altLang="en-US" sz="2799" dirty="0">
                <a:latin typeface="Calibri" panose="020F0502020204030204" pitchFamily="34" charset="0"/>
              </a:rPr>
              <a:t>why the case or any of the issues should be disposed of at trial.</a:t>
            </a:r>
          </a:p>
          <a:p>
            <a:endParaRPr lang="en-GB" altLang="en-US" sz="2999" b="1" dirty="0"/>
          </a:p>
          <a:p>
            <a:endParaRPr lang="en-GB" dirty="0"/>
          </a:p>
        </p:txBody>
      </p:sp>
    </p:spTree>
    <p:extLst>
      <p:ext uri="{BB962C8B-B14F-4D97-AF65-F5344CB8AC3E}">
        <p14:creationId xmlns:p14="http://schemas.microsoft.com/office/powerpoint/2010/main" val="17017503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Times For Applying For Summary 			Judgement</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The claimant may not apply until the defendant has served their acknowledgement of service or defence, unless the court gives permission. </a:t>
            </a:r>
          </a:p>
          <a:p>
            <a:r>
              <a:rPr lang="en-GB" altLang="en-US" dirty="0">
                <a:latin typeface="Calibri" panose="020F0502020204030204" pitchFamily="34" charset="0"/>
              </a:rPr>
              <a:t>The defendant may not apply until the claimant has served their particulars of claim, unless the court gives permission.</a:t>
            </a:r>
          </a:p>
          <a:p>
            <a:r>
              <a:rPr lang="en-GB" altLang="en-US" dirty="0">
                <a:latin typeface="Calibri" panose="020F0502020204030204" pitchFamily="34" charset="0"/>
              </a:rPr>
              <a:t>If the claimant applies pre-defence, the defendant need not serve a defence before the summary judgement hearing.</a:t>
            </a:r>
          </a:p>
          <a:p>
            <a:endParaRPr lang="en-GB" dirty="0"/>
          </a:p>
        </p:txBody>
      </p:sp>
    </p:spTree>
    <p:extLst>
      <p:ext uri="{BB962C8B-B14F-4D97-AF65-F5344CB8AC3E}">
        <p14:creationId xmlns:p14="http://schemas.microsoft.com/office/powerpoint/2010/main" val="4459795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Judgement- The Procedure</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The application notice or the evidence in support of the application needs to identify any point of law on which applicant relies upon and details on how the grounds set out in </a:t>
            </a:r>
            <a:r>
              <a:rPr lang="en-GB" altLang="en-US" u="sng" dirty="0">
                <a:latin typeface="Calibri" panose="020F0502020204030204" pitchFamily="34" charset="0"/>
              </a:rPr>
              <a:t>CPR 24.2 </a:t>
            </a:r>
            <a:r>
              <a:rPr lang="en-GB" altLang="en-US" dirty="0">
                <a:latin typeface="Calibri" panose="020F0502020204030204" pitchFamily="34" charset="0"/>
              </a:rPr>
              <a:t>have been met.</a:t>
            </a:r>
          </a:p>
          <a:p>
            <a:r>
              <a:rPr lang="en-GB" altLang="en-US" dirty="0">
                <a:latin typeface="Calibri" panose="020F0502020204030204" pitchFamily="34" charset="0"/>
              </a:rPr>
              <a:t>The respondent is to be given at least 14 days notice of the hearing date.</a:t>
            </a:r>
          </a:p>
          <a:p>
            <a:r>
              <a:rPr lang="en-GB" altLang="en-US" dirty="0">
                <a:latin typeface="Calibri" panose="020F0502020204030204" pitchFamily="34" charset="0"/>
              </a:rPr>
              <a:t>If the respondent wishes to file and serve any evidence in reply this needs to be at least 7 days before the hearing.</a:t>
            </a:r>
          </a:p>
          <a:p>
            <a:r>
              <a:rPr lang="en-GB" altLang="en-US" dirty="0">
                <a:latin typeface="Calibri" panose="020F0502020204030204" pitchFamily="34" charset="0"/>
              </a:rPr>
              <a:t>Any evidence in response to the respondent needs to be filed and served at least 3 days before the hearing.</a:t>
            </a:r>
          </a:p>
        </p:txBody>
      </p:sp>
    </p:spTree>
    <p:extLst>
      <p:ext uri="{BB962C8B-B14F-4D97-AF65-F5344CB8AC3E}">
        <p14:creationId xmlns:p14="http://schemas.microsoft.com/office/powerpoint/2010/main" val="35433277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Summary Judgement- Possible 				Orders</a:t>
            </a:r>
            <a:endParaRPr lang="en-GB" dirty="0"/>
          </a:p>
        </p:txBody>
      </p:sp>
      <p:sp>
        <p:nvSpPr>
          <p:cNvPr id="3" name="Content Placeholder 2"/>
          <p:cNvSpPr>
            <a:spLocks noGrp="1"/>
          </p:cNvSpPr>
          <p:nvPr>
            <p:ph idx="1"/>
          </p:nvPr>
        </p:nvSpPr>
        <p:spPr/>
        <p:txBody>
          <a:bodyPr/>
          <a:lstStyle/>
          <a:p>
            <a:r>
              <a:rPr lang="en-GB" altLang="en-US" dirty="0">
                <a:latin typeface="Calibri" panose="020F0502020204030204" pitchFamily="34" charset="0"/>
              </a:rPr>
              <a:t>Under  </a:t>
            </a:r>
            <a:r>
              <a:rPr lang="en-GB" altLang="en-US" u="sng" dirty="0">
                <a:latin typeface="Calibri" panose="020F0502020204030204" pitchFamily="34" charset="0"/>
              </a:rPr>
              <a:t>CPR PD 24, para 5.1</a:t>
            </a:r>
            <a:r>
              <a:rPr lang="en-GB" altLang="en-US" dirty="0">
                <a:latin typeface="Calibri" panose="020F0502020204030204" pitchFamily="34" charset="0"/>
              </a:rPr>
              <a:t> the court may:</a:t>
            </a:r>
          </a:p>
          <a:p>
            <a:pPr lvl="1"/>
            <a:r>
              <a:rPr lang="en-GB" altLang="en-US" sz="2799" dirty="0">
                <a:latin typeface="Calibri" panose="020F0502020204030204" pitchFamily="34" charset="0"/>
              </a:rPr>
              <a:t>Give judgment on the claim</a:t>
            </a:r>
          </a:p>
          <a:p>
            <a:pPr lvl="1"/>
            <a:r>
              <a:rPr lang="en-GB" altLang="en-US" sz="2799" dirty="0">
                <a:latin typeface="Calibri" panose="020F0502020204030204" pitchFamily="34" charset="0"/>
              </a:rPr>
              <a:t>Strike out or dismiss the claim</a:t>
            </a:r>
          </a:p>
          <a:p>
            <a:pPr lvl="1"/>
            <a:r>
              <a:rPr lang="en-GB" altLang="en-US" sz="2799" dirty="0">
                <a:latin typeface="Calibri" panose="020F0502020204030204" pitchFamily="34" charset="0"/>
              </a:rPr>
              <a:t>Dismiss the application</a:t>
            </a:r>
          </a:p>
          <a:p>
            <a:pPr lvl="1"/>
            <a:r>
              <a:rPr lang="en-GB" altLang="en-US" sz="2799" dirty="0">
                <a:latin typeface="Calibri" panose="020F0502020204030204" pitchFamily="34" charset="0"/>
              </a:rPr>
              <a:t>Make a conditional order.</a:t>
            </a:r>
          </a:p>
          <a:p>
            <a:r>
              <a:rPr lang="en-GB" altLang="en-US" u="sng" dirty="0">
                <a:latin typeface="Calibri" panose="020F0502020204030204" pitchFamily="34" charset="0"/>
              </a:rPr>
              <a:t>CPR PD 24, para 4 </a:t>
            </a:r>
            <a:r>
              <a:rPr lang="en-GB" altLang="en-US" dirty="0">
                <a:latin typeface="Calibri" panose="020F0502020204030204" pitchFamily="34" charset="0"/>
              </a:rPr>
              <a:t>states that </a:t>
            </a:r>
            <a:r>
              <a:rPr lang="en-GB" altLang="en-US" i="1" dirty="0">
                <a:latin typeface="Calibri" panose="020F0502020204030204" pitchFamily="34" charset="0"/>
              </a:rPr>
              <a:t>‘Where it appears to the court possible that a claim or defence may succeed but improbable that it will do so, the court may make a conditional order...’</a:t>
            </a:r>
          </a:p>
          <a:p>
            <a:endParaRPr lang="en-GB" altLang="en-US" dirty="0">
              <a:latin typeface="Calibri" panose="020F0502020204030204" pitchFamily="34" charset="0"/>
            </a:endParaRPr>
          </a:p>
          <a:p>
            <a:pPr lvl="1"/>
            <a:endParaRPr lang="en-GB" altLang="en-US" dirty="0">
              <a:latin typeface="Calibri" panose="020F0502020204030204" pitchFamily="34" charset="0"/>
            </a:endParaRPr>
          </a:p>
          <a:p>
            <a:endParaRPr lang="en-GB" dirty="0"/>
          </a:p>
        </p:txBody>
      </p:sp>
    </p:spTree>
    <p:extLst>
      <p:ext uri="{BB962C8B-B14F-4D97-AF65-F5344CB8AC3E}">
        <p14:creationId xmlns:p14="http://schemas.microsoft.com/office/powerpoint/2010/main" val="31479941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Costs</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Under </a:t>
            </a:r>
            <a:r>
              <a:rPr lang="en-GB" altLang="en-US" u="sng" dirty="0">
                <a:latin typeface="Calibri" panose="020F0502020204030204" pitchFamily="34" charset="0"/>
              </a:rPr>
              <a:t>CPR PD 24, para 9</a:t>
            </a:r>
            <a:r>
              <a:rPr lang="en-GB" altLang="en-US" dirty="0">
                <a:latin typeface="Calibri" panose="020F0502020204030204" pitchFamily="34" charset="0"/>
              </a:rPr>
              <a:t>, costs may be either:</a:t>
            </a:r>
          </a:p>
          <a:p>
            <a:pPr lvl="1"/>
            <a:r>
              <a:rPr lang="en-GB" altLang="en-US" sz="2799" dirty="0">
                <a:latin typeface="Calibri" panose="020F0502020204030204" pitchFamily="34" charset="0"/>
              </a:rPr>
              <a:t>Fixed costs under </a:t>
            </a:r>
            <a:r>
              <a:rPr lang="en-GB" altLang="en-US" sz="2799" u="sng" dirty="0">
                <a:latin typeface="Calibri" panose="020F0502020204030204" pitchFamily="34" charset="0"/>
              </a:rPr>
              <a:t>CPR 45.</a:t>
            </a:r>
            <a:r>
              <a:rPr lang="en-GB" altLang="en-US" sz="2799" dirty="0">
                <a:latin typeface="Calibri" panose="020F0502020204030204" pitchFamily="34" charset="0"/>
              </a:rPr>
              <a:t> </a:t>
            </a:r>
          </a:p>
          <a:p>
            <a:pPr lvl="1"/>
            <a:r>
              <a:rPr lang="en-GB" altLang="en-US" sz="2799" dirty="0">
                <a:latin typeface="Calibri" panose="020F0502020204030204" pitchFamily="34" charset="0"/>
              </a:rPr>
              <a:t>Summarily assessed under </a:t>
            </a:r>
            <a:r>
              <a:rPr lang="en-GB" altLang="en-US" sz="2799" u="sng" dirty="0">
                <a:latin typeface="Calibri" panose="020F0502020204030204" pitchFamily="34" charset="0"/>
              </a:rPr>
              <a:t>CPR 44.</a:t>
            </a:r>
          </a:p>
          <a:p>
            <a:endParaRPr lang="en-GB" dirty="0"/>
          </a:p>
        </p:txBody>
      </p:sp>
    </p:spTree>
    <p:extLst>
      <p:ext uri="{BB962C8B-B14F-4D97-AF65-F5344CB8AC3E}">
        <p14:creationId xmlns:p14="http://schemas.microsoft.com/office/powerpoint/2010/main" val="30968962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latin typeface="Calibri" panose="020F0502020204030204" pitchFamily="34" charset="0"/>
              </a:rPr>
              <a:t>EXAMPLE 3: Interim Payment</a:t>
            </a:r>
            <a:endParaRPr lang="en-GB" dirty="0"/>
          </a:p>
        </p:txBody>
      </p:sp>
      <p:sp>
        <p:nvSpPr>
          <p:cNvPr id="3" name="Content Placeholder 2"/>
          <p:cNvSpPr>
            <a:spLocks noGrp="1"/>
          </p:cNvSpPr>
          <p:nvPr>
            <p:ph idx="1"/>
          </p:nvPr>
        </p:nvSpPr>
        <p:spPr/>
        <p:txBody>
          <a:bodyPr/>
          <a:lstStyle/>
          <a:p>
            <a:r>
              <a:rPr lang="en-GB" altLang="en-US" dirty="0">
                <a:latin typeface="Calibri" panose="020F0502020204030204" pitchFamily="34" charset="0"/>
              </a:rPr>
              <a:t>An interim payment is a payment in advance of an eventual award of damages, as set out in </a:t>
            </a:r>
            <a:r>
              <a:rPr lang="en-GB" altLang="en-US" u="sng" dirty="0">
                <a:latin typeface="Calibri" panose="020F0502020204030204" pitchFamily="34" charset="0"/>
              </a:rPr>
              <a:t>CPR 25</a:t>
            </a:r>
            <a:r>
              <a:rPr lang="en-GB" altLang="en-US" dirty="0">
                <a:latin typeface="Calibri" panose="020F0502020204030204" pitchFamily="34" charset="0"/>
              </a:rPr>
              <a:t>.</a:t>
            </a:r>
          </a:p>
          <a:p>
            <a:r>
              <a:rPr lang="en-GB" altLang="en-US" dirty="0">
                <a:latin typeface="Calibri" panose="020F0502020204030204" pitchFamily="34" charset="0"/>
              </a:rPr>
              <a:t>Applies to all claims (apart from those on the small claims track).</a:t>
            </a:r>
          </a:p>
          <a:p>
            <a:r>
              <a:rPr lang="en-GB" altLang="en-US" dirty="0">
                <a:latin typeface="Calibri" panose="020F0502020204030204" pitchFamily="34" charset="0"/>
              </a:rPr>
              <a:t>Most common in PI and CN claims.</a:t>
            </a:r>
          </a:p>
          <a:p>
            <a:endParaRPr lang="en-GB" dirty="0"/>
          </a:p>
        </p:txBody>
      </p:sp>
    </p:spTree>
    <p:extLst>
      <p:ext uri="{BB962C8B-B14F-4D97-AF65-F5344CB8AC3E}">
        <p14:creationId xmlns:p14="http://schemas.microsoft.com/office/powerpoint/2010/main" val="28193394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Interim Payment- Grounds</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Under </a:t>
            </a:r>
            <a:r>
              <a:rPr lang="en-GB" altLang="en-US" u="sng" dirty="0">
                <a:latin typeface="Calibri" panose="020F0502020204030204" pitchFamily="34" charset="0"/>
              </a:rPr>
              <a:t>CPR 25.7</a:t>
            </a:r>
            <a:r>
              <a:rPr lang="en-GB" altLang="en-US" dirty="0">
                <a:latin typeface="Calibri" panose="020F0502020204030204" pitchFamily="34" charset="0"/>
              </a:rPr>
              <a:t> there are five grounds– </a:t>
            </a:r>
          </a:p>
          <a:p>
            <a:pPr>
              <a:buFont typeface="Calibri" panose="020F0502020204030204" pitchFamily="34" charset="0"/>
              <a:buAutoNum type="arabicPeriod"/>
            </a:pPr>
            <a:r>
              <a:rPr lang="en-GB" altLang="en-US" dirty="0">
                <a:latin typeface="Calibri" panose="020F0502020204030204" pitchFamily="34" charset="0"/>
              </a:rPr>
              <a:t>The defendant has admitted liability (</a:t>
            </a:r>
            <a:r>
              <a:rPr lang="en-GB" altLang="en-US" u="sng" dirty="0">
                <a:latin typeface="Calibri" panose="020F0502020204030204" pitchFamily="34" charset="0"/>
              </a:rPr>
              <a:t>CPR 25.7(1) (a)</a:t>
            </a:r>
            <a:r>
              <a:rPr lang="en-GB" altLang="en-US" dirty="0">
                <a:latin typeface="Calibri" panose="020F0502020204030204" pitchFamily="34" charset="0"/>
              </a:rPr>
              <a:t>).</a:t>
            </a:r>
          </a:p>
          <a:p>
            <a:pPr>
              <a:buFont typeface="Calibri" panose="020F0502020204030204" pitchFamily="34" charset="0"/>
              <a:buAutoNum type="arabicPeriod"/>
            </a:pPr>
            <a:endParaRPr lang="en-GB" altLang="en-US" dirty="0">
              <a:latin typeface="Calibri" panose="020F0502020204030204" pitchFamily="34" charset="0"/>
            </a:endParaRPr>
          </a:p>
          <a:p>
            <a:pPr>
              <a:buFont typeface="Calibri" panose="020F0502020204030204" pitchFamily="34" charset="0"/>
              <a:buAutoNum type="arabicPeriod"/>
            </a:pPr>
            <a:r>
              <a:rPr lang="en-GB" altLang="en-US" dirty="0">
                <a:latin typeface="Calibri" panose="020F0502020204030204" pitchFamily="34" charset="0"/>
              </a:rPr>
              <a:t>The claimant has obtained a judgment for damages but the sum is yet to be assessed (</a:t>
            </a:r>
            <a:r>
              <a:rPr lang="en-GB" altLang="en-US" u="sng" dirty="0">
                <a:latin typeface="Calibri" panose="020F0502020204030204" pitchFamily="34" charset="0"/>
              </a:rPr>
              <a:t>CPR 25.7(1) (b)</a:t>
            </a:r>
            <a:r>
              <a:rPr lang="en-GB" altLang="en-US" dirty="0">
                <a:latin typeface="Calibri" panose="020F0502020204030204" pitchFamily="34" charset="0"/>
              </a:rPr>
              <a:t>).</a:t>
            </a:r>
          </a:p>
          <a:p>
            <a:pPr>
              <a:buFont typeface="Calibri" panose="020F0502020204030204" pitchFamily="34" charset="0"/>
              <a:buAutoNum type="arabicPeriod"/>
            </a:pPr>
            <a:endParaRPr lang="en-GB" altLang="en-US" dirty="0">
              <a:latin typeface="Calibri" panose="020F0502020204030204" pitchFamily="34" charset="0"/>
            </a:endParaRPr>
          </a:p>
          <a:p>
            <a:pPr>
              <a:buFont typeface="Calibri" panose="020F0502020204030204" pitchFamily="34" charset="0"/>
              <a:buAutoNum type="arabicPeriod"/>
            </a:pPr>
            <a:r>
              <a:rPr lang="en-GB" altLang="en-US" dirty="0">
                <a:latin typeface="Calibri" panose="020F0502020204030204" pitchFamily="34" charset="0"/>
              </a:rPr>
              <a:t>Where the court satisfied that if the case proceeds to trial the claimant would obtain judgment for a substantial amount (</a:t>
            </a:r>
            <a:r>
              <a:rPr lang="en-GB" altLang="en-US" u="sng" dirty="0">
                <a:latin typeface="Calibri" panose="020F0502020204030204" pitchFamily="34" charset="0"/>
              </a:rPr>
              <a:t>CPR 25.7(1) (c)</a:t>
            </a:r>
            <a:r>
              <a:rPr lang="en-GB" altLang="en-US" dirty="0">
                <a:latin typeface="Calibri" panose="020F0502020204030204" pitchFamily="34" charset="0"/>
              </a:rPr>
              <a:t>).</a:t>
            </a:r>
          </a:p>
          <a:p>
            <a:endParaRPr lang="en-GB" dirty="0"/>
          </a:p>
        </p:txBody>
      </p:sp>
    </p:spTree>
    <p:extLst>
      <p:ext uri="{BB962C8B-B14F-4D97-AF65-F5344CB8AC3E}">
        <p14:creationId xmlns:p14="http://schemas.microsoft.com/office/powerpoint/2010/main" val="24823979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Interim Payment- Grounds Continued</a:t>
            </a:r>
            <a:endParaRPr lang="en-GB" dirty="0"/>
          </a:p>
        </p:txBody>
      </p:sp>
      <p:sp>
        <p:nvSpPr>
          <p:cNvPr id="3" name="Content Placeholder 2"/>
          <p:cNvSpPr>
            <a:spLocks noGrp="1"/>
          </p:cNvSpPr>
          <p:nvPr>
            <p:ph idx="1"/>
          </p:nvPr>
        </p:nvSpPr>
        <p:spPr/>
        <p:txBody>
          <a:bodyPr/>
          <a:lstStyle/>
          <a:p>
            <a:pPr marL="514196" indent="-514196">
              <a:buFont typeface="Calibri" panose="020F0502020204030204" pitchFamily="34" charset="0"/>
              <a:buAutoNum type="arabicPeriod" startAt="4"/>
            </a:pPr>
            <a:r>
              <a:rPr lang="en-GB" altLang="en-US" dirty="0">
                <a:latin typeface="Calibri" panose="020F0502020204030204" pitchFamily="34" charset="0"/>
              </a:rPr>
              <a:t>The claim is against two or more defendants and the court is satisfied that the claimant will obtain a judgement for a substantial amount against at least one of the defendants and the defendants are insured (either directly, under </a:t>
            </a:r>
            <a:r>
              <a:rPr lang="en-GB" altLang="en-US" u="sng" dirty="0">
                <a:latin typeface="Calibri" panose="020F0502020204030204" pitchFamily="34" charset="0"/>
              </a:rPr>
              <a:t>s151 Road Traffic Act 1988 </a:t>
            </a:r>
            <a:r>
              <a:rPr lang="en-GB" altLang="en-US" dirty="0">
                <a:latin typeface="Calibri" panose="020F0502020204030204" pitchFamily="34" charset="0"/>
              </a:rPr>
              <a:t>or under the MIB )or is a public body (</a:t>
            </a:r>
            <a:r>
              <a:rPr lang="en-GB" altLang="en-US" u="sng" dirty="0">
                <a:latin typeface="Calibri" panose="020F0502020204030204" pitchFamily="34" charset="0"/>
              </a:rPr>
              <a:t>CPR 25.7(1) (e)</a:t>
            </a:r>
            <a:r>
              <a:rPr lang="en-GB" altLang="en-US" dirty="0">
                <a:latin typeface="Calibri" panose="020F0502020204030204" pitchFamily="34" charset="0"/>
              </a:rPr>
              <a:t>).</a:t>
            </a:r>
          </a:p>
          <a:p>
            <a:pPr marL="514196" indent="-514196">
              <a:buFont typeface="Calibri" panose="020F0502020204030204" pitchFamily="34" charset="0"/>
              <a:buAutoNum type="arabicPeriod" startAt="4"/>
            </a:pPr>
            <a:endParaRPr lang="en-GB" altLang="en-US" dirty="0">
              <a:latin typeface="Calibri" panose="020F0502020204030204" pitchFamily="34" charset="0"/>
            </a:endParaRPr>
          </a:p>
          <a:p>
            <a:pPr marL="514196" indent="-514196">
              <a:buFont typeface="Calibri" panose="020F0502020204030204" pitchFamily="34" charset="0"/>
              <a:buAutoNum type="arabicPeriod" startAt="4"/>
            </a:pPr>
            <a:r>
              <a:rPr lang="en-GB" altLang="en-US" dirty="0">
                <a:latin typeface="Calibri" panose="020F0502020204030204" pitchFamily="34" charset="0"/>
              </a:rPr>
              <a:t>This final ground relates to possession of land claims (</a:t>
            </a:r>
            <a:r>
              <a:rPr lang="en-GB" altLang="en-US" u="sng" dirty="0">
                <a:latin typeface="Calibri" panose="020F0502020204030204" pitchFamily="34" charset="0"/>
              </a:rPr>
              <a:t>CPR 25.7 (1) (d)</a:t>
            </a:r>
            <a:r>
              <a:rPr lang="en-GB" altLang="en-US" dirty="0">
                <a:latin typeface="Calibri" panose="020F0502020204030204" pitchFamily="34" charset="0"/>
              </a:rPr>
              <a:t>). </a:t>
            </a:r>
          </a:p>
          <a:p>
            <a:pPr marL="514196" indent="-514196"/>
            <a:endParaRPr lang="en-US" altLang="en-US" dirty="0"/>
          </a:p>
          <a:p>
            <a:endParaRPr lang="en-GB" dirty="0"/>
          </a:p>
        </p:txBody>
      </p:sp>
    </p:spTree>
    <p:extLst>
      <p:ext uri="{BB962C8B-B14F-4D97-AF65-F5344CB8AC3E}">
        <p14:creationId xmlns:p14="http://schemas.microsoft.com/office/powerpoint/2010/main" val="2551740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Interim Payment- The Procedure</a:t>
            </a:r>
          </a:p>
        </p:txBody>
      </p:sp>
      <p:sp>
        <p:nvSpPr>
          <p:cNvPr id="3" name="Content Placeholder 2"/>
          <p:cNvSpPr>
            <a:spLocks noGrp="1"/>
          </p:cNvSpPr>
          <p:nvPr>
            <p:ph idx="1"/>
          </p:nvPr>
        </p:nvSpPr>
        <p:spPr/>
        <p:txBody>
          <a:bodyPr>
            <a:normAutofit lnSpcReduction="10000"/>
          </a:bodyPr>
          <a:lstStyle/>
          <a:p>
            <a:r>
              <a:rPr lang="en-GB" altLang="en-US" sz="2399" dirty="0">
                <a:latin typeface="Calibri" panose="020F0502020204030204" pitchFamily="34" charset="0"/>
              </a:rPr>
              <a:t>The application can be made at any time after the time for filing an acknowledgement of service.</a:t>
            </a:r>
          </a:p>
          <a:p>
            <a:r>
              <a:rPr lang="en-GB" altLang="en-US" sz="2399" dirty="0">
                <a:latin typeface="Calibri" panose="020F0502020204030204" pitchFamily="34" charset="0"/>
              </a:rPr>
              <a:t>The application notice and evidence must set out: </a:t>
            </a:r>
          </a:p>
          <a:p>
            <a:pPr lvl="1"/>
            <a:r>
              <a:rPr lang="en-GB" altLang="en-US" dirty="0">
                <a:latin typeface="Calibri" panose="020F0502020204030204" pitchFamily="34" charset="0"/>
              </a:rPr>
              <a:t>The amount sought.</a:t>
            </a:r>
          </a:p>
          <a:p>
            <a:pPr lvl="1"/>
            <a:r>
              <a:rPr lang="en-GB" altLang="en-US" dirty="0">
                <a:latin typeface="Calibri" panose="020F0502020204030204" pitchFamily="34" charset="0"/>
              </a:rPr>
              <a:t>The reason for the application.</a:t>
            </a:r>
          </a:p>
          <a:p>
            <a:pPr lvl="1"/>
            <a:r>
              <a:rPr lang="en-GB" altLang="en-US" dirty="0">
                <a:latin typeface="Calibri" panose="020F0502020204030204" pitchFamily="34" charset="0"/>
              </a:rPr>
              <a:t>The sum for which judgment is likely to be given.</a:t>
            </a:r>
          </a:p>
          <a:p>
            <a:pPr lvl="1"/>
            <a:r>
              <a:rPr lang="en-GB" altLang="en-US" dirty="0">
                <a:latin typeface="Calibri" panose="020F0502020204030204" pitchFamily="34" charset="0"/>
              </a:rPr>
              <a:t>How the grounds under </a:t>
            </a:r>
            <a:r>
              <a:rPr lang="en-GB" altLang="en-US" u="sng" dirty="0">
                <a:latin typeface="Calibri" panose="020F0502020204030204" pitchFamily="34" charset="0"/>
              </a:rPr>
              <a:t>CPR 25.7</a:t>
            </a:r>
            <a:r>
              <a:rPr lang="en-GB" altLang="en-US" dirty="0">
                <a:latin typeface="Calibri" panose="020F0502020204030204" pitchFamily="34" charset="0"/>
              </a:rPr>
              <a:t> have been satisfied.</a:t>
            </a:r>
          </a:p>
          <a:p>
            <a:pPr lvl="1"/>
            <a:r>
              <a:rPr lang="en-GB" altLang="en-US" dirty="0">
                <a:latin typeface="Calibri" panose="020F0502020204030204" pitchFamily="34" charset="0"/>
              </a:rPr>
              <a:t>Special damages, past losses and future losses, in PI cases.</a:t>
            </a:r>
          </a:p>
          <a:p>
            <a:pPr lvl="1"/>
            <a:r>
              <a:rPr lang="en-GB" altLang="en-US" dirty="0">
                <a:latin typeface="Calibri" panose="020F0502020204030204" pitchFamily="34" charset="0"/>
              </a:rPr>
              <a:t>The details of the person(s) on whose behalf the claim is made and the nature of the claim, if the claim is being made under the </a:t>
            </a:r>
            <a:r>
              <a:rPr lang="en-GB" altLang="en-US" u="sng" dirty="0">
                <a:latin typeface="Calibri" panose="020F0502020204030204" pitchFamily="34" charset="0"/>
              </a:rPr>
              <a:t>Fatal Accidents Act 1976.</a:t>
            </a:r>
          </a:p>
          <a:p>
            <a:pPr lvl="1"/>
            <a:r>
              <a:rPr lang="en-GB" altLang="en-US" dirty="0">
                <a:latin typeface="Calibri" panose="020F0502020204030204" pitchFamily="34" charset="0"/>
              </a:rPr>
              <a:t>Any other relevant matters.</a:t>
            </a:r>
          </a:p>
          <a:p>
            <a:endParaRPr lang="en-GB" dirty="0"/>
          </a:p>
        </p:txBody>
      </p:sp>
    </p:spTree>
    <p:extLst>
      <p:ext uri="{BB962C8B-B14F-4D97-AF65-F5344CB8AC3E}">
        <p14:creationId xmlns:p14="http://schemas.microsoft.com/office/powerpoint/2010/main" val="40772679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Interim Payment- The Procedure 			Continued</a:t>
            </a:r>
            <a:endParaRPr lang="en-GB" dirty="0"/>
          </a:p>
        </p:txBody>
      </p:sp>
      <p:sp>
        <p:nvSpPr>
          <p:cNvPr id="3" name="Content Placeholder 2"/>
          <p:cNvSpPr>
            <a:spLocks noGrp="1"/>
          </p:cNvSpPr>
          <p:nvPr>
            <p:ph idx="1"/>
          </p:nvPr>
        </p:nvSpPr>
        <p:spPr/>
        <p:txBody>
          <a:bodyPr/>
          <a:lstStyle/>
          <a:p>
            <a:r>
              <a:rPr lang="en-GB" altLang="en-US" dirty="0">
                <a:latin typeface="Calibri" panose="020F0502020204030204" pitchFamily="34" charset="0"/>
              </a:rPr>
              <a:t>A Compensation Recovery Unit (CRU) certificate is to be filed at the court prior to the hearing.</a:t>
            </a:r>
          </a:p>
          <a:p>
            <a:r>
              <a:rPr lang="en-GB" altLang="en-US" dirty="0">
                <a:latin typeface="Calibri" panose="020F0502020204030204" pitchFamily="34" charset="0"/>
              </a:rPr>
              <a:t>It is not necessary to show need.</a:t>
            </a:r>
          </a:p>
          <a:p>
            <a:r>
              <a:rPr lang="en-GB" altLang="en-US" dirty="0">
                <a:latin typeface="Calibri" panose="020F0502020204030204" pitchFamily="34" charset="0"/>
              </a:rPr>
              <a:t>The timetable is similar to the timetable in summary judgment applications.</a:t>
            </a:r>
          </a:p>
          <a:p>
            <a:r>
              <a:rPr lang="en-GB" altLang="en-US" dirty="0">
                <a:latin typeface="Calibri" panose="020F0502020204030204" pitchFamily="34" charset="0"/>
              </a:rPr>
              <a:t>Prior to making any application for an interim payment, the defendant should be invited to agree to make a voluntary interim payment.</a:t>
            </a:r>
          </a:p>
          <a:p>
            <a:endParaRPr lang="en-GB" dirty="0"/>
          </a:p>
        </p:txBody>
      </p:sp>
    </p:spTree>
    <p:extLst>
      <p:ext uri="{BB962C8B-B14F-4D97-AF65-F5344CB8AC3E}">
        <p14:creationId xmlns:p14="http://schemas.microsoft.com/office/powerpoint/2010/main" val="23324893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Orders For Interim Payment</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Under </a:t>
            </a:r>
            <a:r>
              <a:rPr lang="en-GB" altLang="en-US" u="sng" dirty="0">
                <a:latin typeface="Calibri" panose="020F0502020204030204" pitchFamily="34" charset="0"/>
              </a:rPr>
              <a:t>CPR 25.7(4) </a:t>
            </a:r>
            <a:r>
              <a:rPr lang="en-GB" altLang="en-US" i="1" u="sng" dirty="0">
                <a:latin typeface="Calibri" panose="020F0502020204030204" pitchFamily="34" charset="0"/>
              </a:rPr>
              <a:t>‘</a:t>
            </a:r>
            <a:r>
              <a:rPr lang="en-GB" altLang="en-US" i="1" dirty="0">
                <a:latin typeface="Calibri" panose="020F0502020204030204" pitchFamily="34" charset="0"/>
              </a:rPr>
              <a:t>The court must not order an interim payment of more than a reasonable proportion of the likely amount of the final judgment.’</a:t>
            </a:r>
            <a:endParaRPr lang="en-GB" altLang="en-US" i="1" u="sng" dirty="0">
              <a:latin typeface="Calibri" panose="020F0502020204030204" pitchFamily="34" charset="0"/>
            </a:endParaRPr>
          </a:p>
          <a:p>
            <a:r>
              <a:rPr lang="en-GB" altLang="en-US" dirty="0">
                <a:latin typeface="Calibri" panose="020F0502020204030204" pitchFamily="34" charset="0"/>
              </a:rPr>
              <a:t>The court will take into account contributory negligence, setoffs and counterclaims.</a:t>
            </a:r>
          </a:p>
          <a:p>
            <a:r>
              <a:rPr lang="en-GB" altLang="en-US" dirty="0">
                <a:latin typeface="Calibri" panose="020F0502020204030204" pitchFamily="34" charset="0"/>
              </a:rPr>
              <a:t>Any order for an interim payment will not be disclosed to the trial judge, unless the defendant consents. </a:t>
            </a:r>
          </a:p>
          <a:p>
            <a:endParaRPr lang="en-GB" dirty="0"/>
          </a:p>
        </p:txBody>
      </p:sp>
    </p:spTree>
    <p:extLst>
      <p:ext uri="{BB962C8B-B14F-4D97-AF65-F5344CB8AC3E}">
        <p14:creationId xmlns:p14="http://schemas.microsoft.com/office/powerpoint/2010/main" val="1808415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E98C-F696-4602-8A4B-64FF998DFB2B}"/>
              </a:ext>
            </a:extLst>
          </p:cNvPr>
          <p:cNvSpPr>
            <a:spLocks noGrp="1"/>
          </p:cNvSpPr>
          <p:nvPr>
            <p:ph type="title"/>
          </p:nvPr>
        </p:nvSpPr>
        <p:spPr/>
        <p:txBody>
          <a:bodyPr/>
          <a:lstStyle/>
          <a:p>
            <a:r>
              <a:rPr lang="en-GB" dirty="0"/>
              <a:t>Procedure for an Interim Payment</a:t>
            </a:r>
          </a:p>
        </p:txBody>
      </p:sp>
      <p:pic>
        <p:nvPicPr>
          <p:cNvPr id="5" name="Content Placeholder 4" descr="Diagram&#10;&#10;Description automatically generated">
            <a:extLst>
              <a:ext uri="{FF2B5EF4-FFF2-40B4-BE49-F238E27FC236}">
                <a16:creationId xmlns:a16="http://schemas.microsoft.com/office/drawing/2014/main" id="{D28675E7-4290-44EE-983C-49446B33DFD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30795" y="1701800"/>
            <a:ext cx="4730435" cy="4470400"/>
          </a:xfrm>
        </p:spPr>
      </p:pic>
    </p:spTree>
    <p:extLst>
      <p:ext uri="{BB962C8B-B14F-4D97-AF65-F5344CB8AC3E}">
        <p14:creationId xmlns:p14="http://schemas.microsoft.com/office/powerpoint/2010/main" val="35671384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E5D-892C-44C3-A7C7-A45EABEB729A}"/>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82C9A032-F8E0-45AA-8422-0F7E28B8AB95}"/>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solidFill>
                  <a:srgbClr val="000000"/>
                </a:solidFill>
                <a:effectLst/>
                <a:latin typeface="Allerta"/>
              </a:rPr>
              <a:t> (1) Interim orders and directions can be sought by making interim applications to the court.</a:t>
            </a:r>
          </a:p>
          <a:p>
            <a:pPr algn="l">
              <a:buFont typeface="Arial" panose="020B0604020202020204" pitchFamily="34" charset="0"/>
              <a:buChar char="•"/>
            </a:pPr>
            <a:r>
              <a:rPr lang="en-GB" b="0" i="0" dirty="0">
                <a:solidFill>
                  <a:srgbClr val="000000"/>
                </a:solidFill>
                <a:effectLst/>
                <a:latin typeface="Allerta"/>
              </a:rPr>
              <a:t>  (2) Interim applications are applications usually made between issue of proceedings and trial. They are used to obtain an interim remedy (e.g. an injunction or an interim payment) and to obtain directions from the court.</a:t>
            </a:r>
          </a:p>
          <a:p>
            <a:pPr algn="l">
              <a:buFont typeface="Arial" panose="020B0604020202020204" pitchFamily="34" charset="0"/>
              <a:buChar char="•"/>
            </a:pPr>
            <a:r>
              <a:rPr lang="en-GB" b="0" i="0" dirty="0">
                <a:solidFill>
                  <a:srgbClr val="000000"/>
                </a:solidFill>
                <a:effectLst/>
                <a:latin typeface="Allerta"/>
              </a:rPr>
              <a:t>  (3) All interim applications must be justified within the terms of the overriding objective.</a:t>
            </a:r>
          </a:p>
          <a:p>
            <a:pPr algn="l">
              <a:buFont typeface="Arial" panose="020B0604020202020204" pitchFamily="34" charset="0"/>
              <a:buChar char="•"/>
            </a:pPr>
            <a:r>
              <a:rPr lang="en-GB" b="0" i="0" dirty="0">
                <a:solidFill>
                  <a:srgbClr val="000000"/>
                </a:solidFill>
                <a:effectLst/>
                <a:latin typeface="Allerta"/>
              </a:rPr>
              <a:t>  (4) </a:t>
            </a:r>
            <a:r>
              <a:rPr lang="en-GB" b="1" i="0" dirty="0">
                <a:solidFill>
                  <a:srgbClr val="000000"/>
                </a:solidFill>
                <a:effectLst/>
                <a:latin typeface="Allerta"/>
              </a:rPr>
              <a:t>Part 23</a:t>
            </a:r>
            <a:r>
              <a:rPr lang="en-GB" b="0" i="0" dirty="0">
                <a:solidFill>
                  <a:srgbClr val="000000"/>
                </a:solidFill>
                <a:effectLst/>
                <a:latin typeface="Allerta"/>
              </a:rPr>
              <a:t> contains general rules on applications for court orders.</a:t>
            </a:r>
          </a:p>
          <a:p>
            <a:pPr algn="l">
              <a:buFont typeface="Arial" panose="020B0604020202020204" pitchFamily="34" charset="0"/>
              <a:buChar char="•"/>
            </a:pPr>
            <a:r>
              <a:rPr lang="en-GB" b="0" i="0" dirty="0">
                <a:solidFill>
                  <a:srgbClr val="000000"/>
                </a:solidFill>
                <a:effectLst/>
                <a:latin typeface="Allerta"/>
              </a:rPr>
              <a:t>  (5) Always discuss the purpose of making or defending an application with your client, as well as the prospect of success and costs incurred and/or recoverable. Ensure you have specific instructions to proceed to make or oppose the application.</a:t>
            </a:r>
          </a:p>
          <a:p>
            <a:endParaRPr lang="en-GB" dirty="0"/>
          </a:p>
        </p:txBody>
      </p:sp>
    </p:spTree>
    <p:extLst>
      <p:ext uri="{BB962C8B-B14F-4D97-AF65-F5344CB8AC3E}">
        <p14:creationId xmlns:p14="http://schemas.microsoft.com/office/powerpoint/2010/main" val="39663123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6AB23-2453-4506-9C67-7EE4B43F129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BB0A39-A11B-4AF3-96C2-18093284485C}"/>
              </a:ext>
            </a:extLst>
          </p:cNvPr>
          <p:cNvSpPr>
            <a:spLocks noGrp="1"/>
          </p:cNvSpPr>
          <p:nvPr>
            <p:ph idx="1"/>
          </p:nvPr>
        </p:nvSpPr>
        <p:spPr/>
        <p:txBody>
          <a:bodyPr>
            <a:normAutofit fontScale="85000" lnSpcReduction="20000"/>
          </a:bodyPr>
          <a:lstStyle/>
          <a:p>
            <a:pPr algn="l">
              <a:buFont typeface="Arial" panose="020B0604020202020204" pitchFamily="34" charset="0"/>
              <a:buChar char="•"/>
            </a:pPr>
            <a:r>
              <a:rPr lang="en-GB" b="0" i="0" dirty="0">
                <a:solidFill>
                  <a:srgbClr val="000000"/>
                </a:solidFill>
                <a:effectLst/>
                <a:latin typeface="Allerta"/>
              </a:rPr>
              <a:t>  (6) Nearly all interim applications should be preceded by an informal request.</a:t>
            </a:r>
          </a:p>
          <a:p>
            <a:pPr algn="l">
              <a:buFont typeface="Arial" panose="020B0604020202020204" pitchFamily="34" charset="0"/>
              <a:buChar char="•"/>
            </a:pPr>
            <a:r>
              <a:rPr lang="en-GB" b="0" i="0" dirty="0">
                <a:solidFill>
                  <a:srgbClr val="000000"/>
                </a:solidFill>
                <a:effectLst/>
                <a:latin typeface="Allerta"/>
              </a:rPr>
              <a:t>  (7) Interim applications may be made in the following circumstances.</a:t>
            </a:r>
          </a:p>
          <a:p>
            <a:pPr marL="742950" lvl="1" indent="-285750" algn="l">
              <a:buFont typeface="Arial" panose="020B0604020202020204" pitchFamily="34" charset="0"/>
              <a:buChar char="•"/>
            </a:pPr>
            <a:r>
              <a:rPr lang="en-GB" b="0" i="0" dirty="0">
                <a:solidFill>
                  <a:srgbClr val="000000"/>
                </a:solidFill>
                <a:effectLst/>
                <a:latin typeface="Allerta"/>
              </a:rPr>
              <a:t>(a)   Before the claim is issued. This is unusual and justified only if the matter is urgent or if there is some other sufficient reason (such as the need for pre-action disclosure).</a:t>
            </a:r>
          </a:p>
          <a:p>
            <a:pPr marL="742950" lvl="1" indent="-285750" algn="l">
              <a:buFont typeface="Arial" panose="020B0604020202020204" pitchFamily="34" charset="0"/>
              <a:buChar char="•"/>
            </a:pPr>
            <a:r>
              <a:rPr lang="en-GB" b="0" i="0" dirty="0">
                <a:solidFill>
                  <a:srgbClr val="000000"/>
                </a:solidFill>
                <a:effectLst/>
                <a:latin typeface="Allerta"/>
              </a:rPr>
              <a:t>(b)   Without notice. This means without telling anyone else. This is contrary to the usual principle of natural justice of informing the opposition of the case against them. Without notice applications are allowed if the matter is urgent or if secrecy is essential, or if there are not yet any other parties. There is a duty of full and frank disclosure on without notice applications.</a:t>
            </a:r>
          </a:p>
          <a:p>
            <a:pPr marL="742950" lvl="1" indent="-285750" algn="l">
              <a:buFont typeface="Arial" panose="020B0604020202020204" pitchFamily="34" charset="0"/>
              <a:buChar char="•"/>
            </a:pPr>
            <a:r>
              <a:rPr lang="en-GB" b="0" i="0" dirty="0">
                <a:solidFill>
                  <a:srgbClr val="000000"/>
                </a:solidFill>
                <a:effectLst/>
                <a:latin typeface="Allerta"/>
              </a:rPr>
              <a:t>(c)   With notice. This is the usual position. This means giving the opponent three clear days’ notice of the interim hearing.</a:t>
            </a:r>
          </a:p>
          <a:p>
            <a:pPr algn="l">
              <a:buFont typeface="Arial" panose="020B0604020202020204" pitchFamily="34" charset="0"/>
              <a:buChar char="•"/>
            </a:pPr>
            <a:r>
              <a:rPr lang="en-GB" b="0" i="0" dirty="0">
                <a:solidFill>
                  <a:srgbClr val="000000"/>
                </a:solidFill>
                <a:effectLst/>
                <a:latin typeface="Allerta"/>
              </a:rPr>
              <a:t>  (8) Interim applications may be determined in the following ways.</a:t>
            </a:r>
          </a:p>
          <a:p>
            <a:pPr marL="742950" lvl="1" indent="-285750" algn="l">
              <a:buFont typeface="Arial" panose="020B0604020202020204" pitchFamily="34" charset="0"/>
              <a:buChar char="•"/>
            </a:pPr>
            <a:r>
              <a:rPr lang="en-GB" b="0" i="0" dirty="0">
                <a:solidFill>
                  <a:srgbClr val="000000"/>
                </a:solidFill>
                <a:effectLst/>
                <a:latin typeface="Allerta"/>
              </a:rPr>
              <a:t>(a)   Without a hearing (on paper).</a:t>
            </a:r>
          </a:p>
          <a:p>
            <a:pPr marL="742950" lvl="1" indent="-285750" algn="l">
              <a:buFont typeface="Arial" panose="020B0604020202020204" pitchFamily="34" charset="0"/>
              <a:buChar char="•"/>
            </a:pPr>
            <a:r>
              <a:rPr lang="en-GB" b="0" i="0" dirty="0">
                <a:solidFill>
                  <a:srgbClr val="000000"/>
                </a:solidFill>
                <a:effectLst/>
                <a:latin typeface="Allerta"/>
              </a:rPr>
              <a:t>(b)   At a hearing (in person, by telephone or by video conference). Most interim applications that are listed for less than one hour will be heard by way of a telephone conference call.</a:t>
            </a:r>
          </a:p>
          <a:p>
            <a:endParaRPr lang="en-GB" dirty="0"/>
          </a:p>
        </p:txBody>
      </p:sp>
    </p:spTree>
    <p:extLst>
      <p:ext uri="{BB962C8B-B14F-4D97-AF65-F5344CB8AC3E}">
        <p14:creationId xmlns:p14="http://schemas.microsoft.com/office/powerpoint/2010/main" val="11616949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C77FF-9274-40AC-8626-22C39C0146F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4F99F3-54E5-4901-A67E-5F54253DDCA7}"/>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solidFill>
                  <a:srgbClr val="000000"/>
                </a:solidFill>
                <a:effectLst/>
                <a:latin typeface="Allerta"/>
              </a:rPr>
              <a:t>  (9) Interim payments are orders for payment by a defendant on account of any damages or debt which the court may hold the defendant liable to pay.</a:t>
            </a:r>
          </a:p>
          <a:p>
            <a:pPr algn="l">
              <a:buFont typeface="Arial" panose="020B0604020202020204" pitchFamily="34" charset="0"/>
              <a:buChar char="•"/>
            </a:pPr>
            <a:r>
              <a:rPr lang="en-GB" b="0" i="0" dirty="0">
                <a:solidFill>
                  <a:srgbClr val="000000"/>
                </a:solidFill>
                <a:effectLst/>
                <a:latin typeface="Allerta"/>
              </a:rPr>
              <a:t>(10) The evidence in support of an application for an interim payment, and the grounds required for obtaining an interim payment, are stipulated in </a:t>
            </a:r>
            <a:r>
              <a:rPr lang="en-GB" b="1" i="0" dirty="0">
                <a:solidFill>
                  <a:srgbClr val="000000"/>
                </a:solidFill>
                <a:effectLst/>
                <a:latin typeface="Allerta"/>
              </a:rPr>
              <a:t>Part 25</a:t>
            </a:r>
            <a:r>
              <a:rPr lang="en-GB" b="0" i="0" dirty="0">
                <a:solidFill>
                  <a:srgbClr val="000000"/>
                </a:solidFill>
                <a:effectLst/>
                <a:latin typeface="Allerta"/>
              </a:rPr>
              <a:t>.</a:t>
            </a:r>
          </a:p>
          <a:p>
            <a:pPr algn="l">
              <a:buFont typeface="Arial" panose="020B0604020202020204" pitchFamily="34" charset="0"/>
              <a:buChar char="•"/>
            </a:pPr>
            <a:r>
              <a:rPr lang="en-GB" b="0" i="0" dirty="0">
                <a:solidFill>
                  <a:srgbClr val="000000"/>
                </a:solidFill>
                <a:effectLst/>
                <a:latin typeface="Allerta"/>
              </a:rPr>
              <a:t>(11) Making an interim application involves the following.</a:t>
            </a:r>
          </a:p>
          <a:p>
            <a:pPr marL="742950" lvl="1" indent="-285750" algn="l">
              <a:buFont typeface="Arial" panose="020B0604020202020204" pitchFamily="34" charset="0"/>
              <a:buChar char="•"/>
            </a:pPr>
            <a:r>
              <a:rPr lang="en-GB" b="0" i="0" dirty="0">
                <a:solidFill>
                  <a:srgbClr val="000000"/>
                </a:solidFill>
                <a:effectLst/>
                <a:latin typeface="Allerta"/>
              </a:rPr>
              <a:t>(a)   Issuing an application notice.</a:t>
            </a:r>
          </a:p>
          <a:p>
            <a:pPr marL="742950" lvl="1" indent="-285750" algn="l">
              <a:buFont typeface="Arial" panose="020B0604020202020204" pitchFamily="34" charset="0"/>
              <a:buChar char="•"/>
            </a:pPr>
            <a:r>
              <a:rPr lang="en-GB" b="0" i="0" dirty="0">
                <a:solidFill>
                  <a:srgbClr val="000000"/>
                </a:solidFill>
                <a:effectLst/>
                <a:latin typeface="Allerta"/>
              </a:rPr>
              <a:t>(b)   Providing evidence in support. This is invariably written evidence, typically in a witness statement or by writing it into the application notice and including a statement of truth.</a:t>
            </a:r>
          </a:p>
          <a:p>
            <a:pPr marL="742950" lvl="1" indent="-285750" algn="l">
              <a:buFont typeface="Arial" panose="020B0604020202020204" pitchFamily="34" charset="0"/>
              <a:buChar char="•"/>
            </a:pPr>
            <a:r>
              <a:rPr lang="en-GB" b="0" i="0" dirty="0">
                <a:solidFill>
                  <a:srgbClr val="000000"/>
                </a:solidFill>
                <a:effectLst/>
                <a:latin typeface="Allerta"/>
              </a:rPr>
              <a:t>(c)   The evidence supporting an interim application should, wherever possible, be given added weight by the inclusion of material evidence.</a:t>
            </a:r>
          </a:p>
          <a:p>
            <a:pPr marL="742950" lvl="1" indent="-285750" algn="l">
              <a:buFont typeface="Arial" panose="020B0604020202020204" pitchFamily="34" charset="0"/>
              <a:buChar char="•"/>
            </a:pPr>
            <a:r>
              <a:rPr lang="en-GB" b="0" i="0" dirty="0">
                <a:solidFill>
                  <a:srgbClr val="000000"/>
                </a:solidFill>
                <a:effectLst/>
                <a:latin typeface="Allerta"/>
              </a:rPr>
              <a:t>(d)   Having a hearing before a procedural judge. Some without notice applications are dealt with entirely on the papers.</a:t>
            </a:r>
          </a:p>
          <a:p>
            <a:endParaRPr lang="en-GB" dirty="0"/>
          </a:p>
        </p:txBody>
      </p:sp>
    </p:spTree>
    <p:extLst>
      <p:ext uri="{BB962C8B-B14F-4D97-AF65-F5344CB8AC3E}">
        <p14:creationId xmlns:p14="http://schemas.microsoft.com/office/powerpoint/2010/main" val="20301616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4F659-8E93-438D-9D59-4987DBD932C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49E7F45-1F8A-4585-90ED-E6E19638668E}"/>
              </a:ext>
            </a:extLst>
          </p:cNvPr>
          <p:cNvSpPr>
            <a:spLocks noGrp="1"/>
          </p:cNvSpPr>
          <p:nvPr>
            <p:ph idx="1"/>
          </p:nvPr>
        </p:nvSpPr>
        <p:spPr/>
        <p:txBody>
          <a:bodyPr>
            <a:normAutofit fontScale="85000" lnSpcReduction="20000"/>
          </a:bodyPr>
          <a:lstStyle/>
          <a:p>
            <a:pPr algn="l">
              <a:buFont typeface="Arial" panose="020B0604020202020204" pitchFamily="34" charset="0"/>
              <a:buChar char="•"/>
            </a:pPr>
            <a:r>
              <a:rPr lang="en-GB" b="0" i="0" dirty="0">
                <a:solidFill>
                  <a:srgbClr val="000000"/>
                </a:solidFill>
                <a:effectLst/>
                <a:latin typeface="Allerta"/>
              </a:rPr>
              <a:t>(12) An interim application must comply precisely with the rule providing for it.</a:t>
            </a:r>
          </a:p>
          <a:p>
            <a:pPr algn="l">
              <a:buFont typeface="Arial" panose="020B0604020202020204" pitchFamily="34" charset="0"/>
              <a:buChar char="•"/>
            </a:pPr>
            <a:r>
              <a:rPr lang="en-GB" b="0" i="0" dirty="0">
                <a:solidFill>
                  <a:srgbClr val="000000"/>
                </a:solidFill>
                <a:effectLst/>
                <a:latin typeface="Allerta"/>
              </a:rPr>
              <a:t>(13) Interim applications such as setting aside default judgment and summary judgment are significant and important applications as they can bring an end to proceedings if successfully defended or made. Make sure your evidence is accurate, articulate and persuasive.</a:t>
            </a:r>
          </a:p>
          <a:p>
            <a:pPr algn="l">
              <a:buFont typeface="Arial" panose="020B0604020202020204" pitchFamily="34" charset="0"/>
              <a:buChar char="•"/>
            </a:pPr>
            <a:r>
              <a:rPr lang="en-GB" b="0" i="0" dirty="0">
                <a:solidFill>
                  <a:srgbClr val="000000"/>
                </a:solidFill>
                <a:effectLst/>
                <a:latin typeface="Allerta"/>
              </a:rPr>
              <a:t>(14) Interim remedies are governed by </a:t>
            </a:r>
            <a:r>
              <a:rPr lang="en-GB" b="1" i="0" dirty="0">
                <a:solidFill>
                  <a:srgbClr val="000000"/>
                </a:solidFill>
                <a:effectLst/>
                <a:latin typeface="Allerta"/>
              </a:rPr>
              <a:t>Part 25</a:t>
            </a:r>
            <a:r>
              <a:rPr lang="en-GB" b="0" i="0" dirty="0">
                <a:solidFill>
                  <a:srgbClr val="000000"/>
                </a:solidFill>
                <a:effectLst/>
                <a:latin typeface="Allerta"/>
              </a:rPr>
              <a:t>.</a:t>
            </a:r>
          </a:p>
          <a:p>
            <a:pPr algn="l">
              <a:buFont typeface="Arial" panose="020B0604020202020204" pitchFamily="34" charset="0"/>
              <a:buChar char="•"/>
            </a:pPr>
            <a:r>
              <a:rPr lang="en-GB" b="0" i="0" dirty="0">
                <a:solidFill>
                  <a:srgbClr val="000000"/>
                </a:solidFill>
                <a:effectLst/>
                <a:latin typeface="Allerta"/>
              </a:rPr>
              <a:t>(15) An application for an interim remedy must be supported by evidence.</a:t>
            </a:r>
          </a:p>
          <a:p>
            <a:pPr algn="l">
              <a:buFont typeface="Arial" panose="020B0604020202020204" pitchFamily="34" charset="0"/>
              <a:buChar char="•"/>
            </a:pPr>
            <a:r>
              <a:rPr lang="en-GB" b="0" i="0" dirty="0">
                <a:solidFill>
                  <a:srgbClr val="000000"/>
                </a:solidFill>
                <a:effectLst/>
                <a:latin typeface="Allerta"/>
              </a:rPr>
              <a:t>(16) Most interim remedies can be awarded by any civil judge. Applications are therefore usually determined by district judges (County Courts and District Registries) or masters (High Court in London). Injunctions usually must be considered by circuit judges or High Court Judges.</a:t>
            </a:r>
          </a:p>
          <a:p>
            <a:pPr algn="l">
              <a:buFont typeface="Arial" panose="020B0604020202020204" pitchFamily="34" charset="0"/>
              <a:buChar char="•"/>
            </a:pPr>
            <a:r>
              <a:rPr lang="en-GB" b="0" i="0" dirty="0">
                <a:solidFill>
                  <a:srgbClr val="000000"/>
                </a:solidFill>
                <a:effectLst/>
                <a:latin typeface="Allerta"/>
              </a:rPr>
              <a:t>(17) Interim payments are awards of advanced partial payment on account of the anticipated final judgment. They should be sought only if it is almost certain that the claimant will eventually win the case.</a:t>
            </a:r>
          </a:p>
          <a:p>
            <a:endParaRPr lang="en-GB" dirty="0"/>
          </a:p>
        </p:txBody>
      </p:sp>
    </p:spTree>
    <p:extLst>
      <p:ext uri="{BB962C8B-B14F-4D97-AF65-F5344CB8AC3E}">
        <p14:creationId xmlns:p14="http://schemas.microsoft.com/office/powerpoint/2010/main" val="17114841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4412</Words>
  <Application>Microsoft Office PowerPoint</Application>
  <PresentationFormat>Custom</PresentationFormat>
  <Paragraphs>192</Paragraphs>
  <Slides>27</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Allerta</vt:lpstr>
      <vt:lpstr>Arial</vt:lpstr>
      <vt:lpstr>Calibri</vt:lpstr>
      <vt:lpstr>Century Gothic</vt:lpstr>
      <vt:lpstr>Books 16x9</vt:lpstr>
      <vt:lpstr>Civil Litigation – Applications for Interim Orders</vt:lpstr>
      <vt:lpstr>  Applications for Interim Orders</vt:lpstr>
      <vt:lpstr>   Applications Procedure</vt:lpstr>
      <vt:lpstr>  Applications Procedure Continued</vt:lpstr>
      <vt:lpstr>PowerPoint Presentation</vt:lpstr>
      <vt:lpstr>  Applications Without Notice</vt:lpstr>
      <vt:lpstr>   Costs</vt:lpstr>
      <vt:lpstr>EXAMPLES OF COMMON INTERIM    APPLICATIONS</vt:lpstr>
      <vt:lpstr>EXAMPLE 1:Setting Aside Default       Judgment</vt:lpstr>
      <vt:lpstr>Discretion to Set Aside Default     Judgement</vt:lpstr>
      <vt:lpstr>EXAMPLE 2: Summary Judgment</vt:lpstr>
      <vt:lpstr>Summary Judgement Grounds</vt:lpstr>
      <vt:lpstr>Times For Applying For Summary    Judgement</vt:lpstr>
      <vt:lpstr>Summary Judgement- The Procedure</vt:lpstr>
      <vt:lpstr>Summary Judgement- Possible     Orders</vt:lpstr>
      <vt:lpstr>   Costs</vt:lpstr>
      <vt:lpstr>EXAMPLE 3: Interim Payment</vt:lpstr>
      <vt:lpstr>Interim Payment- Grounds</vt:lpstr>
      <vt:lpstr>Interim Payment- Grounds Continued</vt:lpstr>
      <vt:lpstr>Interim Payment- The Procedure</vt:lpstr>
      <vt:lpstr>Interim Payment- The Procedure    Continued</vt:lpstr>
      <vt:lpstr>Orders For Interim Payment</vt:lpstr>
      <vt:lpstr>Procedure for an Interim Payment</vt:lpstr>
      <vt:lpstr>Summary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Civil Litigation – Applications for Interim Orders</dc:title>
  <dc:creator>Sian Turvey</dc:creator>
  <cp:lastModifiedBy>James Drew</cp:lastModifiedBy>
  <cp:revision>2</cp:revision>
  <dcterms:created xsi:type="dcterms:W3CDTF">2022-02-25T13:54:57Z</dcterms:created>
  <dcterms:modified xsi:type="dcterms:W3CDTF">2022-11-18T16:35:15Z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