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285" r:id="rId3"/>
    <p:sldId id="265" r:id="rId4"/>
    <p:sldId id="266" r:id="rId5"/>
    <p:sldId id="276" r:id="rId6"/>
    <p:sldId id="289" r:id="rId7"/>
    <p:sldId id="264" r:id="rId8"/>
    <p:sldId id="284" r:id="rId9"/>
    <p:sldId id="286" r:id="rId10"/>
    <p:sldId id="277" r:id="rId11"/>
    <p:sldId id="287" r:id="rId12"/>
    <p:sldId id="280" r:id="rId13"/>
    <p:sldId id="302" r:id="rId14"/>
    <p:sldId id="268" r:id="rId15"/>
    <p:sldId id="288" r:id="rId16"/>
    <p:sldId id="303" r:id="rId17"/>
    <p:sldId id="304" r:id="rId18"/>
    <p:sldId id="305" r:id="rId19"/>
    <p:sldId id="281" r:id="rId20"/>
    <p:sldId id="291" r:id="rId21"/>
    <p:sldId id="292" r:id="rId22"/>
    <p:sldId id="306" r:id="rId23"/>
    <p:sldId id="271" r:id="rId24"/>
    <p:sldId id="263" r:id="rId25"/>
    <p:sldId id="283" r:id="rId26"/>
    <p:sldId id="293" r:id="rId27"/>
    <p:sldId id="311" r:id="rId28"/>
    <p:sldId id="282" r:id="rId29"/>
    <p:sldId id="294" r:id="rId30"/>
    <p:sldId id="267" r:id="rId31"/>
    <p:sldId id="290" r:id="rId32"/>
    <p:sldId id="307" r:id="rId33"/>
    <p:sldId id="272" r:id="rId34"/>
    <p:sldId id="295" r:id="rId35"/>
    <p:sldId id="308" r:id="rId36"/>
    <p:sldId id="309" r:id="rId37"/>
    <p:sldId id="310" r:id="rId38"/>
    <p:sldId id="314" r:id="rId39"/>
    <p:sldId id="315" r:id="rId40"/>
    <p:sldId id="316" r:id="rId41"/>
    <p:sldId id="298" r:id="rId42"/>
    <p:sldId id="313" r:id="rId43"/>
    <p:sldId id="269" r:id="rId44"/>
    <p:sldId id="274" r:id="rId45"/>
    <p:sldId id="296" r:id="rId46"/>
    <p:sldId id="300" r:id="rId47"/>
    <p:sldId id="297" r:id="rId48"/>
    <p:sldId id="301" r:id="rId49"/>
    <p:sldId id="317" r:id="rId50"/>
    <p:sldId id="318" r:id="rId51"/>
    <p:sldId id="312" r:id="rId52"/>
    <p:sldId id="261" r:id="rId53"/>
    <p:sldId id="299" r:id="rId54"/>
    <p:sldId id="275" r:id="rId5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2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r>
              <a:rPr lang="en-GB" dirty="0"/>
              <a:t>Scrap reporting from HM0340 production runs</a:t>
            </a:r>
          </a:p>
        </c:rich>
      </c:tx>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manualLayout>
          <c:layoutTarget val="inner"/>
          <c:xMode val="edge"/>
          <c:yMode val="edge"/>
          <c:x val="9.9527713070096072E-2"/>
          <c:y val="0.23502232929838995"/>
          <c:w val="0.89069233582965945"/>
          <c:h val="0.55238551337799191"/>
        </c:manualLayout>
      </c:layout>
      <c:barChart>
        <c:barDir val="col"/>
        <c:grouping val="clustered"/>
        <c:varyColors val="0"/>
        <c:ser>
          <c:idx val="0"/>
          <c:order val="0"/>
          <c:tx>
            <c:strRef>
              <c:f>Sheet1!$B$1</c:f>
              <c:strCache>
                <c:ptCount val="1"/>
                <c:pt idx="0">
                  <c:v>Parts Made (In thousands)</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cat>
            <c:strRef>
              <c:f>Sheet1!$A$2:$A$5</c:f>
              <c:strCache>
                <c:ptCount val="4"/>
                <c:pt idx="0">
                  <c:v>PROD082146</c:v>
                </c:pt>
                <c:pt idx="1">
                  <c:v>PROD081783</c:v>
                </c:pt>
                <c:pt idx="2">
                  <c:v>PROD081976</c:v>
                </c:pt>
                <c:pt idx="3">
                  <c:v>PROD078659</c:v>
                </c:pt>
              </c:strCache>
            </c:strRef>
          </c:cat>
          <c:val>
            <c:numRef>
              <c:f>Sheet1!$B$2:$B$5</c:f>
              <c:numCache>
                <c:formatCode>General</c:formatCode>
                <c:ptCount val="4"/>
                <c:pt idx="0">
                  <c:v>45.082999999999998</c:v>
                </c:pt>
                <c:pt idx="1">
                  <c:v>16.824000000000002</c:v>
                </c:pt>
                <c:pt idx="2">
                  <c:v>9.3379999999999992</c:v>
                </c:pt>
                <c:pt idx="3">
                  <c:v>33.792000000000002</c:v>
                </c:pt>
              </c:numCache>
            </c:numRef>
          </c:val>
          <c:extLst>
            <c:ext xmlns:c16="http://schemas.microsoft.com/office/drawing/2014/chart" uri="{C3380CC4-5D6E-409C-BE32-E72D297353CC}">
              <c16:uniqueId val="{00000000-7A97-4602-BED3-5C9F1966F061}"/>
            </c:ext>
          </c:extLst>
        </c:ser>
        <c:ser>
          <c:idx val="1"/>
          <c:order val="1"/>
          <c:tx>
            <c:strRef>
              <c:f>Sheet1!$C$1</c:f>
              <c:strCache>
                <c:ptCount val="1"/>
                <c:pt idx="0">
                  <c:v>Missing Parts (in thousands)</c:v>
                </c:pt>
              </c:strCache>
            </c:strRef>
          </c:tx>
          <c:spPr>
            <a:pattFill prst="narHorz">
              <a:fgClr>
                <a:schemeClr val="accent2"/>
              </a:fgClr>
              <a:bgClr>
                <a:schemeClr val="accent2">
                  <a:lumMod val="20000"/>
                  <a:lumOff val="80000"/>
                </a:schemeClr>
              </a:bgClr>
            </a:pattFill>
            <a:ln>
              <a:noFill/>
            </a:ln>
            <a:effectLst>
              <a:innerShdw blurRad="114300">
                <a:schemeClr val="accent2"/>
              </a:innerShdw>
            </a:effectLst>
          </c:spPr>
          <c:invertIfNegative val="0"/>
          <c:cat>
            <c:strRef>
              <c:f>Sheet1!$A$2:$A$5</c:f>
              <c:strCache>
                <c:ptCount val="4"/>
                <c:pt idx="0">
                  <c:v>PROD082146</c:v>
                </c:pt>
                <c:pt idx="1">
                  <c:v>PROD081783</c:v>
                </c:pt>
                <c:pt idx="2">
                  <c:v>PROD081976</c:v>
                </c:pt>
                <c:pt idx="3">
                  <c:v>PROD078659</c:v>
                </c:pt>
              </c:strCache>
            </c:strRef>
          </c:cat>
          <c:val>
            <c:numRef>
              <c:f>Sheet1!$C$2:$C$5</c:f>
              <c:numCache>
                <c:formatCode>General</c:formatCode>
                <c:ptCount val="4"/>
                <c:pt idx="0">
                  <c:v>6.2750000000000004</c:v>
                </c:pt>
                <c:pt idx="1">
                  <c:v>2.3039999999999998</c:v>
                </c:pt>
                <c:pt idx="2">
                  <c:v>2.7330000000000001</c:v>
                </c:pt>
                <c:pt idx="3">
                  <c:v>2.069</c:v>
                </c:pt>
              </c:numCache>
            </c:numRef>
          </c:val>
          <c:extLst>
            <c:ext xmlns:c16="http://schemas.microsoft.com/office/drawing/2014/chart" uri="{C3380CC4-5D6E-409C-BE32-E72D297353CC}">
              <c16:uniqueId val="{00000001-7A97-4602-BED3-5C9F1966F061}"/>
            </c:ext>
          </c:extLst>
        </c:ser>
        <c:ser>
          <c:idx val="2"/>
          <c:order val="2"/>
          <c:tx>
            <c:strRef>
              <c:f>Sheet1!$D$1</c:f>
              <c:strCache>
                <c:ptCount val="1"/>
                <c:pt idx="0">
                  <c:v>Scrap input</c:v>
                </c:pt>
              </c:strCache>
            </c:strRef>
          </c:tx>
          <c:spPr>
            <a:pattFill prst="narHorz">
              <a:fgClr>
                <a:schemeClr val="accent3"/>
              </a:fgClr>
              <a:bgClr>
                <a:schemeClr val="accent3">
                  <a:lumMod val="20000"/>
                  <a:lumOff val="80000"/>
                </a:schemeClr>
              </a:bgClr>
            </a:pattFill>
            <a:ln>
              <a:noFill/>
            </a:ln>
            <a:effectLst>
              <a:innerShdw blurRad="114300">
                <a:schemeClr val="accent3"/>
              </a:innerShdw>
            </a:effectLst>
          </c:spPr>
          <c:invertIfNegative val="0"/>
          <c:cat>
            <c:strRef>
              <c:f>Sheet1!$A$2:$A$5</c:f>
              <c:strCache>
                <c:ptCount val="4"/>
                <c:pt idx="0">
                  <c:v>PROD082146</c:v>
                </c:pt>
                <c:pt idx="1">
                  <c:v>PROD081783</c:v>
                </c:pt>
                <c:pt idx="2">
                  <c:v>PROD081976</c:v>
                </c:pt>
                <c:pt idx="3">
                  <c:v>PROD078659</c:v>
                </c:pt>
              </c:strCache>
            </c:strRef>
          </c:cat>
          <c:val>
            <c:numRef>
              <c:f>Sheet1!$D$2:$D$5</c:f>
              <c:numCache>
                <c:formatCode>General</c:formatCode>
                <c:ptCount val="4"/>
                <c:pt idx="0">
                  <c:v>1.05</c:v>
                </c:pt>
                <c:pt idx="1">
                  <c:v>0.70199999999999996</c:v>
                </c:pt>
                <c:pt idx="2">
                  <c:v>0.26</c:v>
                </c:pt>
                <c:pt idx="3">
                  <c:v>0.18</c:v>
                </c:pt>
              </c:numCache>
            </c:numRef>
          </c:val>
          <c:extLst>
            <c:ext xmlns:c16="http://schemas.microsoft.com/office/drawing/2014/chart" uri="{C3380CC4-5D6E-409C-BE32-E72D297353CC}">
              <c16:uniqueId val="{00000004-7A97-4602-BED3-5C9F1966F061}"/>
            </c:ext>
          </c:extLst>
        </c:ser>
        <c:dLbls>
          <c:showLegendKey val="0"/>
          <c:showVal val="0"/>
          <c:showCatName val="0"/>
          <c:showSerName val="0"/>
          <c:showPercent val="0"/>
          <c:showBubbleSize val="0"/>
        </c:dLbls>
        <c:gapWidth val="164"/>
        <c:overlap val="-22"/>
        <c:axId val="566228016"/>
        <c:axId val="566224736"/>
      </c:barChart>
      <c:catAx>
        <c:axId val="566228016"/>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5400000" spcFirstLastPara="1" vertOverflow="ellipsis"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66224736"/>
        <c:crosses val="autoZero"/>
        <c:auto val="1"/>
        <c:lblAlgn val="ctr"/>
        <c:lblOffset val="100"/>
        <c:noMultiLvlLbl val="0"/>
      </c:catAx>
      <c:valAx>
        <c:axId val="566224736"/>
        <c:scaling>
          <c:orientation val="minMax"/>
        </c:scaling>
        <c:delete val="0"/>
        <c:axPos val="l"/>
        <c:numFmt formatCode="#,##0.00" sourceLinked="0"/>
        <c:majorTickMark val="none"/>
        <c:minorTickMark val="none"/>
        <c:tickLblPos val="low"/>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66228016"/>
        <c:crossesAt val="1"/>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386ABA6-AB08-4107-9CFC-BDA5E77C20A2}" type="datetimeFigureOut">
              <a:rPr lang="en-US" smtClean="0"/>
              <a:t>5/14/2021</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5D875EC-75C3-400F-B403-BFC4AE88587E}" type="slidenum">
              <a:rPr lang="en-US" smtClean="0"/>
              <a:t>‹#›</a:t>
            </a:fld>
            <a:endParaRPr lang="en-US" dirty="0"/>
          </a:p>
        </p:txBody>
      </p:sp>
    </p:spTree>
    <p:extLst>
      <p:ext uri="{BB962C8B-B14F-4D97-AF65-F5344CB8AC3E}">
        <p14:creationId xmlns:p14="http://schemas.microsoft.com/office/powerpoint/2010/main" val="3800830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5D875EC-75C3-400F-B403-BFC4AE88587E}" type="slidenum">
              <a:rPr lang="en-US" smtClean="0"/>
              <a:t>1</a:t>
            </a:fld>
            <a:endParaRPr lang="en-US" dirty="0"/>
          </a:p>
        </p:txBody>
      </p:sp>
    </p:spTree>
    <p:extLst>
      <p:ext uri="{BB962C8B-B14F-4D97-AF65-F5344CB8AC3E}">
        <p14:creationId xmlns:p14="http://schemas.microsoft.com/office/powerpoint/2010/main" val="1670689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875EC-75C3-400F-B403-BFC4AE88587E}" type="slidenum">
              <a:rPr lang="en-US" smtClean="0"/>
              <a:t>42</a:t>
            </a:fld>
            <a:endParaRPr lang="en-US" dirty="0"/>
          </a:p>
        </p:txBody>
      </p:sp>
    </p:spTree>
    <p:extLst>
      <p:ext uri="{BB962C8B-B14F-4D97-AF65-F5344CB8AC3E}">
        <p14:creationId xmlns:p14="http://schemas.microsoft.com/office/powerpoint/2010/main" val="2925735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7A04-D209-4A9E-AB5D-23120F93EE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38AFA2-9D24-4920-84FC-120384F3D9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8E382A-C1B3-4109-9C61-43747F2DB3AB}"/>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ACC16124-A9A7-4576-B8DA-AB52B156D7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2406A6-8007-4A7D-8FB4-562A9E50E12E}"/>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938768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672E-901A-4FA4-9EFC-4228D1A230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4FD809-D3EC-465B-94A6-462BF2C77E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22747F-EC8B-4BD3-896E-296052AEDDDB}"/>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3E906CEF-2E82-482D-9689-155C737687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212B2A-F901-4E48-A58E-7B09C0241EEC}"/>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810793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4E4C-43FF-4011-A2B8-6E3DB7DF7C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29777FB-AC46-4261-8D8D-013849B1C3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C903DF-9ED6-4C90-9F90-5B04D2401613}"/>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2DE23BAD-BC8E-40C1-9189-6369244F3F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B6B47B-069F-4A41-BE3C-F3D0CE436D4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601486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A9CAA-7708-4D0D-86DB-ADF66B2E9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16B98F-8AF2-4CF7-BAE2-387CD23B4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24ED86-6C48-479F-AF52-6B774ED06A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545613-C07A-4201-A036-2B4901B2CD98}"/>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6" name="Footer Placeholder 5">
            <a:extLst>
              <a:ext uri="{FF2B5EF4-FFF2-40B4-BE49-F238E27FC236}">
                <a16:creationId xmlns:a16="http://schemas.microsoft.com/office/drawing/2014/main" id="{EEE1BA73-49C9-40E7-AA2C-FD3866C1FC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14EDA0-2CB4-495E-B062-C9E5472B96E9}"/>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365259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00D7-238A-4A3F-8D99-0F9C38B557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CAA1DA-836E-40E9-BCDE-ADDD3AB2F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E5C592-7787-4ADF-B4F6-471FAFD51F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60DAA3-B044-4388-BD55-1A364AD0E9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A73F5E-9A7C-4030-9496-A18396EBA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80BF8E-1886-4CAE-88A6-CF6F157F4155}"/>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8" name="Footer Placeholder 7">
            <a:extLst>
              <a:ext uri="{FF2B5EF4-FFF2-40B4-BE49-F238E27FC236}">
                <a16:creationId xmlns:a16="http://schemas.microsoft.com/office/drawing/2014/main" id="{23B482A9-E0CA-4653-84BA-A2EBF10B0A7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5EF403D-CBC8-4865-B76C-E6F8A7621839}"/>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247059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B058-CDF2-45F4-BACB-65AF71327D7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752D108-5277-4C57-97BE-BB152F16F21B}"/>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4" name="Footer Placeholder 3">
            <a:extLst>
              <a:ext uri="{FF2B5EF4-FFF2-40B4-BE49-F238E27FC236}">
                <a16:creationId xmlns:a16="http://schemas.microsoft.com/office/drawing/2014/main" id="{B7579AB9-7C2E-4D2D-B8DF-806B4374785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44B3AD7-73E4-49B4-99C2-66331168CE92}"/>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089046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2F976-9E07-44EE-900A-FE88E28E927C}"/>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3" name="Footer Placeholder 2">
            <a:extLst>
              <a:ext uri="{FF2B5EF4-FFF2-40B4-BE49-F238E27FC236}">
                <a16:creationId xmlns:a16="http://schemas.microsoft.com/office/drawing/2014/main" id="{CBE26934-F160-43E4-A41F-15DF2992799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94639E6-20BA-4276-9DF6-184C7B7B9C67}"/>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66377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49406-468F-4CBA-8B37-53D724DAA2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497AC78-8C09-4F97-870A-77DC39A7A9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505865-BAAC-4FC2-92AF-E81624AD15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20CE4B-0E45-4EAF-BB07-B653503E4630}"/>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6" name="Footer Placeholder 5">
            <a:extLst>
              <a:ext uri="{FF2B5EF4-FFF2-40B4-BE49-F238E27FC236}">
                <a16:creationId xmlns:a16="http://schemas.microsoft.com/office/drawing/2014/main" id="{CCFBFC3A-B8E7-4548-B7D3-1E69EB35587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954EF-C50F-42A9-9090-0F044EB2C74B}"/>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432287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3008-A5B5-4CC0-A931-CD764656A8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D72603-53DE-4896-BCC9-4D1FE8F9F9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4968245-5CA7-4DEE-8121-6B98887EA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ACCD3-546C-4A1A-9C1F-8AD096143963}"/>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6" name="Footer Placeholder 5">
            <a:extLst>
              <a:ext uri="{FF2B5EF4-FFF2-40B4-BE49-F238E27FC236}">
                <a16:creationId xmlns:a16="http://schemas.microsoft.com/office/drawing/2014/main" id="{8E4B2AE2-14C2-4D05-82C8-31F980C91E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D4ADFBF-13AE-4194-A505-01DA1046662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700014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B9624-2AA2-4AEC-AA8A-21E67EA3EB5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72280DD-A729-4C90-AED2-64B8C24A72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9F4921-1A9C-45EC-945A-DE90426FFFEC}"/>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7869CF9B-B458-4EC4-BFD6-E7661DA135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0A83AD-B747-497E-AC0A-CADEFF6E1D4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53823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EEF67F-C71F-4710-850D-E67CD45E70B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9A4B0F5-41D0-4B74-A141-B80788AD2F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E2A2D5-10F4-4F92-BB02-BB9FBBB4A993}"/>
              </a:ext>
            </a:extLst>
          </p:cNvPr>
          <p:cNvSpPr>
            <a:spLocks noGrp="1"/>
          </p:cNvSpPr>
          <p:nvPr>
            <p:ph type="dt" sz="half" idx="10"/>
          </p:nvPr>
        </p:nvSpPr>
        <p:spPr/>
        <p:txBody>
          <a:body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97CDAB47-A762-43DD-8E4E-A78AF26621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18799E6-E75F-4AF7-B852-2372A30749A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450341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7D4A37-38BE-45FA-B4CE-0F4D3B20F6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D2BB5E3-35BB-449D-AB49-9F39894106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8611F0-FEF6-4822-B09F-9A1D19BD4E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82CB8B-4DDE-4EE4-8976-22D2FCD6FD7D}" type="datetimeFigureOut">
              <a:rPr lang="en-US" smtClean="0"/>
              <a:t>5/14/2021</a:t>
            </a:fld>
            <a:endParaRPr lang="en-US" dirty="0"/>
          </a:p>
        </p:txBody>
      </p:sp>
      <p:sp>
        <p:nvSpPr>
          <p:cNvPr id="5" name="Footer Placeholder 4">
            <a:extLst>
              <a:ext uri="{FF2B5EF4-FFF2-40B4-BE49-F238E27FC236}">
                <a16:creationId xmlns:a16="http://schemas.microsoft.com/office/drawing/2014/main" id="{42914542-C544-4100-8ED9-4A218ADA24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919244B-B39B-42AC-89E1-C7993D4370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3C96BA-AE1D-42F6-903C-80042CDF987F}" type="slidenum">
              <a:rPr lang="en-US" smtClean="0"/>
              <a:t>‹#›</a:t>
            </a:fld>
            <a:endParaRPr lang="en-US" dirty="0"/>
          </a:p>
        </p:txBody>
      </p:sp>
    </p:spTree>
    <p:extLst>
      <p:ext uri="{BB962C8B-B14F-4D97-AF65-F5344CB8AC3E}">
        <p14:creationId xmlns:p14="http://schemas.microsoft.com/office/powerpoint/2010/main" val="228535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5.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0.png"/><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2.xml"/><Relationship Id="rId5" Type="http://schemas.openxmlformats.org/officeDocument/2006/relationships/image" Target="../media/image66.png"/><Relationship Id="rId4" Type="http://schemas.openxmlformats.org/officeDocument/2006/relationships/image" Target="../media/image65.png"/></Relationships>
</file>

<file path=ppt/slides/_rels/slide4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 Id="rId5" Type="http://schemas.openxmlformats.org/officeDocument/2006/relationships/image" Target="../media/image70.png"/><Relationship Id="rId4" Type="http://schemas.openxmlformats.org/officeDocument/2006/relationships/image" Target="../media/image69.png"/></Relationships>
</file>

<file path=ppt/slides/_rels/slide4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4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7.jpeg"/><Relationship Id="rId4" Type="http://schemas.openxmlformats.org/officeDocument/2006/relationships/image" Target="../media/image76.png"/></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8.jpeg"/><Relationship Id="rId1" Type="http://schemas.openxmlformats.org/officeDocument/2006/relationships/slideLayout" Target="../slideLayouts/slideLayout2.xml"/><Relationship Id="rId5" Type="http://schemas.openxmlformats.org/officeDocument/2006/relationships/image" Target="../media/image79.jpeg"/><Relationship Id="rId4" Type="http://schemas.microsoft.com/office/2007/relationships/hdphoto" Target="../media/hdphoto1.wdp"/></Relationships>
</file>

<file path=ppt/slides/_rels/slide4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9.png"/></Relationships>
</file>

<file path=ppt/slides/_rels/slide5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92.png"/><Relationship Id="rId4" Type="http://schemas.openxmlformats.org/officeDocument/2006/relationships/image" Target="../media/image91.png"/></Relationships>
</file>

<file path=ppt/slides/_rels/slide5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www.leansixsigmadefinition.com/glossary/statistical-process-control/" TargetMode="External"/><Relationship Id="rId13" Type="http://schemas.openxmlformats.org/officeDocument/2006/relationships/hyperlink" Target="https://asklean.com/free-download-value-stream-mapping-a-base-for-your-success/" TargetMode="External"/><Relationship Id="rId18" Type="http://schemas.openxmlformats.org/officeDocument/2006/relationships/hyperlink" Target="https://www.hhmould.com/services/injection-molding/" TargetMode="External"/><Relationship Id="rId3" Type="http://schemas.openxmlformats.org/officeDocument/2006/relationships/image" Target="../media/image95.jpeg"/><Relationship Id="rId7" Type="http://schemas.openxmlformats.org/officeDocument/2006/relationships/hyperlink" Target="https://www.weahsn.net/toolkits-and-resources/quality-improvement-tools-2/more-quality-improvement-tools/statistical-process-control-spc-charts/" TargetMode="External"/><Relationship Id="rId12" Type="http://schemas.openxmlformats.org/officeDocument/2006/relationships/hyperlink" Target="https://www.firestoneip.com/products/isolators/" TargetMode="External"/><Relationship Id="rId17" Type="http://schemas.openxmlformats.org/officeDocument/2006/relationships/hyperlink" Target="https://vowin.cn/en/News/news1106.html" TargetMode="External"/><Relationship Id="rId2" Type="http://schemas.openxmlformats.org/officeDocument/2006/relationships/image" Target="../media/image94.jpeg"/><Relationship Id="rId16" Type="http://schemas.openxmlformats.org/officeDocument/2006/relationships/hyperlink" Target="https://www.import.io/post/business-data-analysis-what-how-why/" TargetMode="External"/><Relationship Id="rId1" Type="http://schemas.openxmlformats.org/officeDocument/2006/relationships/slideLayout" Target="../slideLayouts/slideLayout2.xml"/><Relationship Id="rId6" Type="http://schemas.openxmlformats.org/officeDocument/2006/relationships/hyperlink" Target="https://www.pinterest.ca/pin/399201954455832354/" TargetMode="External"/><Relationship Id="rId11" Type="http://schemas.openxmlformats.org/officeDocument/2006/relationships/hyperlink" Target="https://www.courtenaysport.co.uk/index.php?route=product/product&amp;product_id=1178" TargetMode="External"/><Relationship Id="rId5" Type="http://schemas.openxmlformats.org/officeDocument/2006/relationships/image" Target="../media/image97.png"/><Relationship Id="rId15" Type="http://schemas.openxmlformats.org/officeDocument/2006/relationships/hyperlink" Target="https://www.aliexpress.com/item/32846996755.html" TargetMode="External"/><Relationship Id="rId10" Type="http://schemas.openxmlformats.org/officeDocument/2006/relationships/hyperlink" Target="https://ideascale.com/innovation/continuous-improvement/" TargetMode="External"/><Relationship Id="rId4" Type="http://schemas.openxmlformats.org/officeDocument/2006/relationships/image" Target="../media/image96.jpeg"/><Relationship Id="rId9" Type="http://schemas.openxmlformats.org/officeDocument/2006/relationships/hyperlink" Target="https://www.licor.com/bio/guide/westerns/replicates" TargetMode="External"/><Relationship Id="rId14" Type="http://schemas.openxmlformats.org/officeDocument/2006/relationships/hyperlink" Target="https://www.iplas.com/benchmark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3" name="Picture 42">
            <a:extLst>
              <a:ext uri="{FF2B5EF4-FFF2-40B4-BE49-F238E27FC236}">
                <a16:creationId xmlns:a16="http://schemas.microsoft.com/office/drawing/2014/main" id="{72427490-2418-46A6-90D7-BA181E77A3E9}"/>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r="30481" b="9092"/>
          <a:stretch/>
        </p:blipFill>
        <p:spPr>
          <a:xfrm>
            <a:off x="3523488" y="10"/>
            <a:ext cx="8668512" cy="6857990"/>
          </a:xfrm>
          <a:prstGeom prst="rect">
            <a:avLst/>
          </a:prstGeom>
        </p:spPr>
      </p:pic>
      <p:sp>
        <p:nvSpPr>
          <p:cNvPr id="86" name="Rectangle 8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ADDD59E9-B763-43B6-8A43-F0516E5662E5}"/>
              </a:ext>
            </a:extLst>
          </p:cNvPr>
          <p:cNvSpPr>
            <a:spLocks noGrp="1"/>
          </p:cNvSpPr>
          <p:nvPr>
            <p:ph type="ctrTitle"/>
          </p:nvPr>
        </p:nvSpPr>
        <p:spPr>
          <a:xfrm>
            <a:off x="477981" y="1122363"/>
            <a:ext cx="4023360" cy="3204134"/>
          </a:xfrm>
        </p:spPr>
        <p:txBody>
          <a:bodyPr anchor="b">
            <a:normAutofit/>
          </a:bodyPr>
          <a:lstStyle/>
          <a:p>
            <a:pPr algn="l"/>
            <a:r>
              <a:rPr lang="en-GB" sz="4400" dirty="0">
                <a:latin typeface="Arial" panose="020B0604020202020204" pitchFamily="34" charset="0"/>
                <a:cs typeface="Arial" panose="020B0604020202020204" pitchFamily="34" charset="0"/>
              </a:rPr>
              <a:t>Hi-Mark Automotive Ltd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6 Panel Scrap Reduction   Project</a:t>
            </a:r>
          </a:p>
        </p:txBody>
      </p:sp>
      <p:sp>
        <p:nvSpPr>
          <p:cNvPr id="3" name="Subtitle 2">
            <a:extLst>
              <a:ext uri="{FF2B5EF4-FFF2-40B4-BE49-F238E27FC236}">
                <a16:creationId xmlns:a16="http://schemas.microsoft.com/office/drawing/2014/main" id="{83B8D43F-C29C-4011-A4A2-630C3200CF11}"/>
              </a:ext>
            </a:extLst>
          </p:cNvPr>
          <p:cNvSpPr>
            <a:spLocks noGrp="1"/>
          </p:cNvSpPr>
          <p:nvPr>
            <p:ph type="subTitle" idx="1"/>
          </p:nvPr>
        </p:nvSpPr>
        <p:spPr>
          <a:xfrm>
            <a:off x="477980" y="4872922"/>
            <a:ext cx="4023359" cy="1208141"/>
          </a:xfrm>
        </p:spPr>
        <p:txBody>
          <a:bodyPr>
            <a:normAutofit/>
          </a:bodyPr>
          <a:lstStyle/>
          <a:p>
            <a:pPr algn="l"/>
            <a:endParaRPr lang="en-GB" sz="2000" dirty="0"/>
          </a:p>
          <a:p>
            <a:pPr algn="l"/>
            <a:endParaRPr lang="en-US" sz="2000" dirty="0"/>
          </a:p>
        </p:txBody>
      </p:sp>
      <p:sp>
        <p:nvSpPr>
          <p:cNvPr id="88" name="Rectangle 8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90" name="Rectangle 8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25466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95F66-5ACF-4CF1-A09F-2158E1A9D0F4}"/>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kern="1200" dirty="0">
                <a:latin typeface="+mj-lt"/>
                <a:ea typeface="+mj-ea"/>
                <a:cs typeface="+mj-cs"/>
              </a:rPr>
              <a:t>Foreword</a:t>
            </a:r>
          </a:p>
        </p:txBody>
      </p:sp>
      <p:pic>
        <p:nvPicPr>
          <p:cNvPr id="7" name="Picture 6">
            <a:extLst>
              <a:ext uri="{FF2B5EF4-FFF2-40B4-BE49-F238E27FC236}">
                <a16:creationId xmlns:a16="http://schemas.microsoft.com/office/drawing/2014/main" id="{99F768D2-165F-4D43-807E-FD41EE8DBBB3}"/>
              </a:ext>
            </a:extLst>
          </p:cNvPr>
          <p:cNvPicPr>
            <a:picLocks noChangeAspect="1"/>
          </p:cNvPicPr>
          <p:nvPr/>
        </p:nvPicPr>
        <p:blipFill rotWithShape="1">
          <a:blip r:embed="rId2"/>
          <a:srcRect t="12551" b="110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9F7F370-EF17-4996-9414-BB1DFF9692DE}"/>
              </a:ext>
            </a:extLst>
          </p:cNvPr>
          <p:cNvSpPr>
            <a:spLocks noGrp="1"/>
          </p:cNvSpPr>
          <p:nvPr>
            <p:ph idx="1"/>
          </p:nvPr>
        </p:nvSpPr>
        <p:spPr>
          <a:xfrm>
            <a:off x="4223982" y="3752850"/>
            <a:ext cx="7485413" cy="2980459"/>
          </a:xfrm>
        </p:spPr>
        <p:txBody>
          <a:bodyPr vert="horz" lIns="91440" tIns="45720" rIns="91440" bIns="45720" rtlCol="0" anchor="ctr">
            <a:normAutofit/>
          </a:bodyPr>
          <a:lstStyle/>
          <a:p>
            <a:pPr marL="0" indent="0">
              <a:buNone/>
            </a:pPr>
            <a:r>
              <a:rPr lang="en-US" sz="1800" kern="1200" dirty="0">
                <a:latin typeface="+mn-lt"/>
                <a:ea typeface="+mn-ea"/>
                <a:cs typeface="+mn-cs"/>
              </a:rPr>
              <a:t>Over the last few years we at Hi-Mark Automotive Ltd have seen our scrap rates increase (visually, not always in the figures) our runtime</a:t>
            </a:r>
            <a:r>
              <a:rPr lang="en-US" sz="1800" dirty="0"/>
              <a:t>s/consistency of runs becoming poorer and efficiency in turn being affected by this. The aim of this project is to determine and identify the main areas where we are losing control and to identify and implement change /  improvement where necessary.</a:t>
            </a:r>
            <a:endParaRPr lang="en-US" sz="1800" kern="1200" dirty="0">
              <a:latin typeface="+mn-lt"/>
              <a:ea typeface="+mn-ea"/>
              <a:cs typeface="+mn-cs"/>
            </a:endParaRPr>
          </a:p>
        </p:txBody>
      </p:sp>
    </p:spTree>
    <p:extLst>
      <p:ext uri="{BB962C8B-B14F-4D97-AF65-F5344CB8AC3E}">
        <p14:creationId xmlns:p14="http://schemas.microsoft.com/office/powerpoint/2010/main" val="35990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9" name="Group 7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D8EADB4B-165C-4DC0-B3CC-AA5FBBD8DAE4}"/>
              </a:ext>
            </a:extLst>
          </p:cNvPr>
          <p:cNvSpPr>
            <a:spLocks noGrp="1"/>
          </p:cNvSpPr>
          <p:nvPr>
            <p:ph type="title"/>
          </p:nvPr>
        </p:nvSpPr>
        <p:spPr>
          <a:xfrm>
            <a:off x="888631" y="4760132"/>
            <a:ext cx="3947420" cy="1777829"/>
          </a:xfrm>
        </p:spPr>
        <p:txBody>
          <a:bodyPr vert="horz" lIns="91440" tIns="45720" rIns="91440" bIns="45720" rtlCol="0">
            <a:normAutofit/>
          </a:bodyPr>
          <a:lstStyle/>
          <a:p>
            <a:r>
              <a:rPr lang="en-US" sz="4000" kern="1200" dirty="0">
                <a:latin typeface="+mj-lt"/>
                <a:ea typeface="+mj-ea"/>
                <a:cs typeface="+mj-cs"/>
              </a:rPr>
              <a:t>6 Panel process layout</a:t>
            </a:r>
          </a:p>
        </p:txBody>
      </p:sp>
      <p:sp>
        <p:nvSpPr>
          <p:cNvPr id="100" name="Freeform: Shape 99">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dirty="0"/>
          </a:p>
        </p:txBody>
      </p:sp>
      <p:sp>
        <p:nvSpPr>
          <p:cNvPr id="31" name="Content Placeholder 30">
            <a:extLst>
              <a:ext uri="{FF2B5EF4-FFF2-40B4-BE49-F238E27FC236}">
                <a16:creationId xmlns:a16="http://schemas.microsoft.com/office/drawing/2014/main" id="{8A1B2CB3-0F26-4417-8277-28A5270483AD}"/>
              </a:ext>
            </a:extLst>
          </p:cNvPr>
          <p:cNvSpPr>
            <a:spLocks noGrp="1"/>
          </p:cNvSpPr>
          <p:nvPr>
            <p:ph idx="1"/>
          </p:nvPr>
        </p:nvSpPr>
        <p:spPr>
          <a:xfrm>
            <a:off x="5118447" y="4767660"/>
            <a:ext cx="6281873" cy="1770300"/>
          </a:xfrm>
        </p:spPr>
        <p:txBody>
          <a:bodyPr anchor="ctr">
            <a:normAutofit/>
          </a:bodyPr>
          <a:lstStyle/>
          <a:p>
            <a:r>
              <a:rPr lang="en-US" sz="1800" dirty="0"/>
              <a:t>Using the 6 panel project and applying it to our problems will allow us to capture the key elements and data needed to focus our efforts into the correct channels. It will also allow us through the ‘Replicate’ phase to issue the same application to other lines and areas of the business using the same models for continuous improvement.</a:t>
            </a:r>
          </a:p>
        </p:txBody>
      </p:sp>
      <p:pic>
        <p:nvPicPr>
          <p:cNvPr id="33" name="Picture 32">
            <a:extLst>
              <a:ext uri="{FF2B5EF4-FFF2-40B4-BE49-F238E27FC236}">
                <a16:creationId xmlns:a16="http://schemas.microsoft.com/office/drawing/2014/main" id="{4FD63D42-4965-4EF0-A9A7-C03762ABBBD1}"/>
              </a:ext>
            </a:extLst>
          </p:cNvPr>
          <p:cNvPicPr>
            <a:picLocks noChangeAspect="1"/>
          </p:cNvPicPr>
          <p:nvPr/>
        </p:nvPicPr>
        <p:blipFill rotWithShape="1">
          <a:blip r:embed="rId2">
            <a:alphaModFix amt="20000"/>
          </a:blip>
          <a:srcRect r="30481" b="9092"/>
          <a:stretch/>
        </p:blipFill>
        <p:spPr>
          <a:xfrm>
            <a:off x="-1062" y="-3172751"/>
            <a:ext cx="12193062" cy="10030751"/>
          </a:xfrm>
          <a:prstGeom prst="rect">
            <a:avLst/>
          </a:prstGeom>
          <a:ln>
            <a:noFill/>
          </a:ln>
          <a:effectLst>
            <a:softEdge rad="112500"/>
          </a:effectLst>
        </p:spPr>
      </p:pic>
      <p:graphicFrame>
        <p:nvGraphicFramePr>
          <p:cNvPr id="29" name="Table 4">
            <a:extLst>
              <a:ext uri="{FF2B5EF4-FFF2-40B4-BE49-F238E27FC236}">
                <a16:creationId xmlns:a16="http://schemas.microsoft.com/office/drawing/2014/main" id="{D5C9D878-2576-468A-9C95-CF475DEA9DA4}"/>
              </a:ext>
            </a:extLst>
          </p:cNvPr>
          <p:cNvGraphicFramePr>
            <a:graphicFrameLocks/>
          </p:cNvGraphicFramePr>
          <p:nvPr>
            <p:extLst>
              <p:ext uri="{D42A27DB-BD31-4B8C-83A1-F6EECF244321}">
                <p14:modId xmlns:p14="http://schemas.microsoft.com/office/powerpoint/2010/main" val="3745756151"/>
              </p:ext>
            </p:extLst>
          </p:nvPr>
        </p:nvGraphicFramePr>
        <p:xfrm>
          <a:off x="643467" y="813813"/>
          <a:ext cx="10914063" cy="3254365"/>
        </p:xfrm>
        <a:graphic>
          <a:graphicData uri="http://schemas.openxmlformats.org/drawingml/2006/table">
            <a:tbl>
              <a:tblPr firstRow="1" bandRow="1">
                <a:tableStyleId>{5C22544A-7EE6-4342-B048-85BDC9FD1C3A}</a:tableStyleId>
              </a:tblPr>
              <a:tblGrid>
                <a:gridCol w="2271090">
                  <a:extLst>
                    <a:ext uri="{9D8B030D-6E8A-4147-A177-3AD203B41FA5}">
                      <a16:colId xmlns:a16="http://schemas.microsoft.com/office/drawing/2014/main" val="4090114964"/>
                    </a:ext>
                  </a:extLst>
                </a:gridCol>
                <a:gridCol w="1924406">
                  <a:extLst>
                    <a:ext uri="{9D8B030D-6E8A-4147-A177-3AD203B41FA5}">
                      <a16:colId xmlns:a16="http://schemas.microsoft.com/office/drawing/2014/main" val="718695158"/>
                    </a:ext>
                  </a:extLst>
                </a:gridCol>
                <a:gridCol w="1737298">
                  <a:extLst>
                    <a:ext uri="{9D8B030D-6E8A-4147-A177-3AD203B41FA5}">
                      <a16:colId xmlns:a16="http://schemas.microsoft.com/office/drawing/2014/main" val="2063062676"/>
                    </a:ext>
                  </a:extLst>
                </a:gridCol>
                <a:gridCol w="1741610">
                  <a:extLst>
                    <a:ext uri="{9D8B030D-6E8A-4147-A177-3AD203B41FA5}">
                      <a16:colId xmlns:a16="http://schemas.microsoft.com/office/drawing/2014/main" val="3982474299"/>
                    </a:ext>
                  </a:extLst>
                </a:gridCol>
                <a:gridCol w="1542465">
                  <a:extLst>
                    <a:ext uri="{9D8B030D-6E8A-4147-A177-3AD203B41FA5}">
                      <a16:colId xmlns:a16="http://schemas.microsoft.com/office/drawing/2014/main" val="3650302056"/>
                    </a:ext>
                  </a:extLst>
                </a:gridCol>
                <a:gridCol w="1697194">
                  <a:extLst>
                    <a:ext uri="{9D8B030D-6E8A-4147-A177-3AD203B41FA5}">
                      <a16:colId xmlns:a16="http://schemas.microsoft.com/office/drawing/2014/main" val="3006033059"/>
                    </a:ext>
                  </a:extLst>
                </a:gridCol>
              </a:tblGrid>
              <a:tr h="2707852">
                <a:tc>
                  <a:txBody>
                    <a:bodyPr/>
                    <a:lstStyle/>
                    <a:p>
                      <a:pPr algn="ctr"/>
                      <a:r>
                        <a:rPr lang="en-GB" sz="1400" b="0" cap="none" spc="60" dirty="0">
                          <a:solidFill>
                            <a:schemeClr val="bg1"/>
                          </a:solidFill>
                        </a:rPr>
                        <a:t>PHASE ONE:</a:t>
                      </a:r>
                    </a:p>
                    <a:p>
                      <a:pPr algn="ctr"/>
                      <a:r>
                        <a:rPr lang="en-GB" sz="1400" b="0" cap="none" spc="60" dirty="0">
                          <a:solidFill>
                            <a:schemeClr val="accent4">
                              <a:lumMod val="60000"/>
                              <a:lumOff val="40000"/>
                            </a:schemeClr>
                          </a:solidFill>
                        </a:rPr>
                        <a:t>DEFINE</a:t>
                      </a:r>
                      <a:r>
                        <a:rPr lang="en-GB" sz="1400" b="0" cap="none" spc="60" dirty="0">
                          <a:solidFill>
                            <a:schemeClr val="bg1"/>
                          </a:solidFill>
                        </a:rPr>
                        <a:t> </a:t>
                      </a:r>
                    </a:p>
                    <a:p>
                      <a:pPr algn="ctr"/>
                      <a:r>
                        <a:rPr lang="en-GB" sz="1400" b="0" cap="none" spc="60" dirty="0">
                          <a:solidFill>
                            <a:schemeClr val="bg1"/>
                          </a:solidFill>
                        </a:rPr>
                        <a:t>Who is the end user and what is the current reason for poor scrap capturing?.</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Project Charter, Cause and Effect, Voice of the Customer, SIPOC</a:t>
                      </a:r>
                    </a:p>
                  </a:txBody>
                  <a:tcPr marL="68552" marR="68552" marT="78874" marB="34277"/>
                </a:tc>
                <a:tc>
                  <a:txBody>
                    <a:bodyPr/>
                    <a:lstStyle/>
                    <a:p>
                      <a:pPr algn="ctr"/>
                      <a:r>
                        <a:rPr lang="en-GB" sz="1400" b="0" cap="none" spc="60" dirty="0">
                          <a:solidFill>
                            <a:schemeClr val="bg1"/>
                          </a:solidFill>
                        </a:rPr>
                        <a:t>PHASE TWO: </a:t>
                      </a:r>
                    </a:p>
                    <a:p>
                      <a:pPr algn="ctr"/>
                      <a:r>
                        <a:rPr lang="en-GB" sz="1400" b="0" cap="none" spc="60" dirty="0">
                          <a:solidFill>
                            <a:schemeClr val="accent4">
                              <a:lumMod val="60000"/>
                              <a:lumOff val="40000"/>
                            </a:schemeClr>
                          </a:solidFill>
                        </a:rPr>
                        <a:t>MEASURE</a:t>
                      </a:r>
                    </a:p>
                    <a:p>
                      <a:pPr algn="ctr"/>
                      <a:r>
                        <a:rPr lang="en-GB" sz="1400" b="0" cap="none" spc="60" dirty="0">
                          <a:solidFill>
                            <a:schemeClr val="bg1"/>
                          </a:solidFill>
                        </a:rPr>
                        <a:t>What is our current process telling us about the output of scrap capturing?. </a:t>
                      </a: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MSA, Data collection</a:t>
                      </a:r>
                    </a:p>
                  </a:txBody>
                  <a:tcPr marL="68552" marR="68552" marT="78874" marB="34277"/>
                </a:tc>
                <a:tc>
                  <a:txBody>
                    <a:bodyPr/>
                    <a:lstStyle/>
                    <a:p>
                      <a:pPr algn="ctr"/>
                      <a:r>
                        <a:rPr lang="en-GB" sz="1400" b="0" cap="none" spc="60" dirty="0">
                          <a:solidFill>
                            <a:schemeClr val="bg1"/>
                          </a:solidFill>
                        </a:rPr>
                        <a:t>PHASE THREE:</a:t>
                      </a:r>
                    </a:p>
                    <a:p>
                      <a:pPr algn="ctr"/>
                      <a:r>
                        <a:rPr lang="en-GB" sz="1400" b="0" cap="none" spc="60" dirty="0">
                          <a:solidFill>
                            <a:schemeClr val="accent4">
                              <a:lumMod val="60000"/>
                              <a:lumOff val="40000"/>
                            </a:schemeClr>
                          </a:solidFill>
                        </a:rPr>
                        <a:t>ANALYSE</a:t>
                      </a:r>
                    </a:p>
                    <a:p>
                      <a:pPr algn="ctr"/>
                      <a:r>
                        <a:rPr lang="en-GB" sz="1400" b="0" cap="none" spc="60" dirty="0">
                          <a:solidFill>
                            <a:schemeClr val="bg1"/>
                          </a:solidFill>
                        </a:rPr>
                        <a:t>Analyse the data gathered. </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PFMEA, VSM, ANOVA Gage R&amp;R</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txBody>
                  <a:tcPr marL="68552" marR="68552" marT="78874" marB="34277"/>
                </a:tc>
                <a:tc>
                  <a:txBody>
                    <a:bodyPr/>
                    <a:lstStyle/>
                    <a:p>
                      <a:pPr algn="ctr"/>
                      <a:r>
                        <a:rPr lang="en-GB" sz="1400" b="0" cap="none" spc="60" dirty="0">
                          <a:solidFill>
                            <a:schemeClr val="bg1"/>
                          </a:solidFill>
                        </a:rPr>
                        <a:t>PHASE FOUR:</a:t>
                      </a:r>
                    </a:p>
                    <a:p>
                      <a:pPr algn="ctr"/>
                      <a:r>
                        <a:rPr lang="en-GB" sz="1400" b="0" cap="none" spc="60" dirty="0">
                          <a:solidFill>
                            <a:schemeClr val="accent4">
                              <a:lumMod val="60000"/>
                              <a:lumOff val="40000"/>
                            </a:schemeClr>
                          </a:solidFill>
                        </a:rPr>
                        <a:t>IMPROVE</a:t>
                      </a:r>
                    </a:p>
                    <a:p>
                      <a:pPr algn="ctr"/>
                      <a:r>
                        <a:rPr lang="en-GB" sz="1400" b="0" cap="none" spc="60" dirty="0">
                          <a:solidFill>
                            <a:schemeClr val="bg1"/>
                          </a:solidFill>
                        </a:rPr>
                        <a:t>Implement ways to permanently fix the process.</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Control plan, Pilot studies, 5S</a:t>
                      </a:r>
                    </a:p>
                  </a:txBody>
                  <a:tcPr marL="68552" marR="68552" marT="78874" marB="34277"/>
                </a:tc>
                <a:tc>
                  <a:txBody>
                    <a:bodyPr/>
                    <a:lstStyle/>
                    <a:p>
                      <a:pPr algn="ctr"/>
                      <a:r>
                        <a:rPr lang="en-GB" sz="1400" b="0" cap="none" spc="60" dirty="0">
                          <a:solidFill>
                            <a:schemeClr val="bg1"/>
                          </a:solidFill>
                        </a:rPr>
                        <a:t>PHASE FIVE:</a:t>
                      </a:r>
                    </a:p>
                    <a:p>
                      <a:pPr algn="ctr"/>
                      <a:r>
                        <a:rPr lang="en-GB" sz="1400" b="0" cap="none" spc="60" dirty="0">
                          <a:solidFill>
                            <a:schemeClr val="accent4">
                              <a:lumMod val="60000"/>
                              <a:lumOff val="40000"/>
                            </a:schemeClr>
                          </a:solidFill>
                        </a:rPr>
                        <a:t>CONTROL</a:t>
                      </a:r>
                    </a:p>
                    <a:p>
                      <a:pPr algn="ctr"/>
                      <a:r>
                        <a:rPr lang="en-GB" sz="1400" b="0" cap="none" spc="60" dirty="0">
                          <a:solidFill>
                            <a:schemeClr val="bg1"/>
                          </a:solidFill>
                        </a:rPr>
                        <a:t>Implement process/procedures to keep the process fixed permanently.</a:t>
                      </a:r>
                    </a:p>
                    <a:p>
                      <a:pPr algn="ctr"/>
                      <a:endParaRPr lang="en-GB" sz="1400" b="0" cap="none" spc="60" dirty="0">
                        <a:solidFill>
                          <a:schemeClr val="bg1"/>
                        </a:solidFill>
                      </a:endParaRPr>
                    </a:p>
                    <a:p>
                      <a:pPr algn="ctr"/>
                      <a:r>
                        <a:rPr lang="en-GB" sz="1400" b="0" cap="none" spc="60" dirty="0">
                          <a:solidFill>
                            <a:schemeClr val="bg1"/>
                          </a:solidFill>
                        </a:rPr>
                        <a:t>Cost benefit analysis, PDCA, Lessons learnt, SOP</a:t>
                      </a:r>
                    </a:p>
                  </a:txBody>
                  <a:tcPr marL="68552" marR="68552" marT="78874" marB="34277"/>
                </a:tc>
                <a:tc>
                  <a:txBody>
                    <a:bodyPr/>
                    <a:lstStyle/>
                    <a:p>
                      <a:pPr algn="ctr"/>
                      <a:r>
                        <a:rPr lang="en-GB" sz="1400" b="0" cap="none" spc="60" dirty="0">
                          <a:solidFill>
                            <a:schemeClr val="bg1"/>
                          </a:solidFill>
                        </a:rPr>
                        <a:t>PHASE SIX: </a:t>
                      </a:r>
                      <a:r>
                        <a:rPr lang="en-GB" sz="1400" b="0" cap="none" spc="60" dirty="0">
                          <a:solidFill>
                            <a:schemeClr val="accent4">
                              <a:lumMod val="60000"/>
                              <a:lumOff val="40000"/>
                            </a:schemeClr>
                          </a:solidFill>
                        </a:rPr>
                        <a:t>REPLICATE</a:t>
                      </a:r>
                    </a:p>
                    <a:p>
                      <a:pPr algn="ctr"/>
                      <a:r>
                        <a:rPr lang="en-GB" sz="1400" b="0" cap="none" spc="60" dirty="0">
                          <a:solidFill>
                            <a:schemeClr val="bg1"/>
                          </a:solidFill>
                        </a:rPr>
                        <a:t>Replicate this across other job lines and areas.</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Replication summary.</a:t>
                      </a:r>
                    </a:p>
                  </a:txBody>
                  <a:tcPr marL="68552" marR="68552" marT="78874" marB="34277"/>
                </a:tc>
                <a:extLst>
                  <a:ext uri="{0D108BD9-81ED-4DB2-BD59-A6C34878D82A}">
                    <a16:rowId xmlns:a16="http://schemas.microsoft.com/office/drawing/2014/main" val="2036147366"/>
                  </a:ext>
                </a:extLst>
              </a:tr>
              <a:tr h="367534">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extLst>
                  <a:ext uri="{0D108BD9-81ED-4DB2-BD59-A6C34878D82A}">
                    <a16:rowId xmlns:a16="http://schemas.microsoft.com/office/drawing/2014/main" val="3720290008"/>
                  </a:ext>
                </a:extLst>
              </a:tr>
            </a:tbl>
          </a:graphicData>
        </a:graphic>
      </p:graphicFrame>
    </p:spTree>
    <p:extLst>
      <p:ext uri="{BB962C8B-B14F-4D97-AF65-F5344CB8AC3E}">
        <p14:creationId xmlns:p14="http://schemas.microsoft.com/office/powerpoint/2010/main" val="309135445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l="3049" r="31818" b="1"/>
          <a:stretch/>
        </p:blipFill>
        <p:spPr>
          <a:xfrm>
            <a:off x="4808765" y="10"/>
            <a:ext cx="7383236" cy="6857990"/>
          </a:xfrm>
          <a:prstGeom prst="rect">
            <a:avLst/>
          </a:prstGeom>
        </p:spPr>
      </p:pic>
      <p:sp>
        <p:nvSpPr>
          <p:cNvPr id="63" name="Freeform: Shape 58">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4" name="Freeform: Shape 60">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566286" y="256637"/>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Define: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highlight>
                  <a:srgbClr val="0000FF"/>
                </a:highlight>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566286" y="919418"/>
            <a:ext cx="5133870" cy="5327003"/>
          </a:xfrm>
        </p:spPr>
        <p:txBody>
          <a:bodyPr>
            <a:normAutofit/>
          </a:bodyPr>
          <a:lstStyle/>
          <a:p>
            <a:endParaRPr lang="en-GB" sz="1100" dirty="0"/>
          </a:p>
          <a:p>
            <a:endParaRPr lang="en-GB" sz="1100" dirty="0"/>
          </a:p>
          <a:p>
            <a:endParaRPr lang="en-GB" sz="1100" dirty="0"/>
          </a:p>
          <a:p>
            <a:pPr marL="0" indent="0">
              <a:buNone/>
            </a:pPr>
            <a:r>
              <a:rPr lang="en-GB" sz="1400" dirty="0"/>
              <a:t>Brief introduction with some key details  taken from project charter.</a:t>
            </a:r>
          </a:p>
          <a:p>
            <a:r>
              <a:rPr lang="en-GB" sz="1400" dirty="0">
                <a:cs typeface="Arial" panose="020B0604020202020204" pitchFamily="34" charset="0"/>
              </a:rPr>
              <a:t>End user is: (Internally) Valerie Digby - Quality Supervisor (data management and KPI owner), Jack Yates - Managing Director (costing / check costings based on findings/scrap rates and levels). (Externally) Customer ( better quality, better service)</a:t>
            </a:r>
          </a:p>
          <a:p>
            <a:r>
              <a:rPr lang="en-GB" sz="1400" dirty="0">
                <a:cs typeface="Arial" panose="020B0604020202020204" pitchFamily="34" charset="0"/>
              </a:rPr>
              <a:t>The current reason for poor scrap capturing is lack of time, lack of awareness, lack of resource, lack of management input to reduce issues, lack of correct or updated procedures, lack of reporting leading to zero KPI’s for improvement leading to same problems..</a:t>
            </a:r>
          </a:p>
          <a:p>
            <a:r>
              <a:rPr lang="en-GB" sz="1400" dirty="0">
                <a:cs typeface="Arial" panose="020B0604020202020204" pitchFamily="34" charset="0"/>
              </a:rPr>
              <a:t>Scope: Shop-floor Billion Machines, testing to be completed and data gathered on one job (multiple runs), analysis to be taken from those. Once information is gathered and accuracy verified using the tools given then we will plan to roll out to the rest of the company. Scope is to look at scrap, reasons why we are producing/not categorizing our scrap and scrap categories only.</a:t>
            </a:r>
          </a:p>
        </p:txBody>
      </p:sp>
    </p:spTree>
    <p:extLst>
      <p:ext uri="{BB962C8B-B14F-4D97-AF65-F5344CB8AC3E}">
        <p14:creationId xmlns:p14="http://schemas.microsoft.com/office/powerpoint/2010/main" val="359061965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6" name="Rectangle 155">
            <a:extLst>
              <a:ext uri="{FF2B5EF4-FFF2-40B4-BE49-F238E27FC236}">
                <a16:creationId xmlns:a16="http://schemas.microsoft.com/office/drawing/2014/main" id="{D1C26593-9A51-48FE-9FA2-A9052E57F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12192000" cy="685847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8" name="Freeform 15">
            <a:extLst>
              <a:ext uri="{FF2B5EF4-FFF2-40B4-BE49-F238E27FC236}">
                <a16:creationId xmlns:a16="http://schemas.microsoft.com/office/drawing/2014/main" id="{B9D473B1-934D-4F2D-AC4B-5BFB4BAC5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0" name="Freeform 11">
            <a:extLst>
              <a:ext uri="{FF2B5EF4-FFF2-40B4-BE49-F238E27FC236}">
                <a16:creationId xmlns:a16="http://schemas.microsoft.com/office/drawing/2014/main" id="{CDE3C03E-D949-4F50-AAFA-3278B22121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lumMod val="85000"/>
              <a:lumOff val="1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C7ED690-A392-4A9B-A740-117606D9624F}"/>
              </a:ext>
            </a:extLst>
          </p:cNvPr>
          <p:cNvSpPr>
            <a:spLocks noGrp="1"/>
          </p:cNvSpPr>
          <p:nvPr>
            <p:ph type="title"/>
          </p:nvPr>
        </p:nvSpPr>
        <p:spPr>
          <a:xfrm>
            <a:off x="838200" y="365125"/>
            <a:ext cx="5191125" cy="1325563"/>
          </a:xfrm>
        </p:spPr>
        <p:txBody>
          <a:bodyPr vert="horz" lIns="91440" tIns="45720" rIns="91440" bIns="45720" rtlCol="0">
            <a:normAutofit/>
          </a:bodyPr>
          <a:lstStyle/>
          <a:p>
            <a:r>
              <a:rPr lang="en-US" kern="1200" dirty="0">
                <a:latin typeface="+mj-lt"/>
                <a:ea typeface="+mj-ea"/>
                <a:cs typeface="+mj-cs"/>
              </a:rPr>
              <a:t>Define stage: Project Charter</a:t>
            </a:r>
          </a:p>
        </p:txBody>
      </p:sp>
      <p:pic>
        <p:nvPicPr>
          <p:cNvPr id="9" name="Picture 8">
            <a:extLst>
              <a:ext uri="{FF2B5EF4-FFF2-40B4-BE49-F238E27FC236}">
                <a16:creationId xmlns:a16="http://schemas.microsoft.com/office/drawing/2014/main" id="{BA1980A5-1F58-4B90-831D-1B87119E9A4B}"/>
              </a:ext>
            </a:extLst>
          </p:cNvPr>
          <p:cNvPicPr>
            <a:picLocks noChangeAspect="1"/>
          </p:cNvPicPr>
          <p:nvPr/>
        </p:nvPicPr>
        <p:blipFill>
          <a:blip r:embed="rId2"/>
          <a:stretch>
            <a:fillRect/>
          </a:stretch>
        </p:blipFill>
        <p:spPr>
          <a:xfrm>
            <a:off x="7533856" y="397785"/>
            <a:ext cx="4336412" cy="1235877"/>
          </a:xfrm>
          <a:prstGeom prst="rect">
            <a:avLst/>
          </a:prstGeom>
        </p:spPr>
      </p:pic>
      <p:sp>
        <p:nvSpPr>
          <p:cNvPr id="14" name="Content Placeholder 13">
            <a:extLst>
              <a:ext uri="{FF2B5EF4-FFF2-40B4-BE49-F238E27FC236}">
                <a16:creationId xmlns:a16="http://schemas.microsoft.com/office/drawing/2014/main" id="{B8BD8479-750F-4346-B04E-EC8B7012E988}"/>
              </a:ext>
            </a:extLst>
          </p:cNvPr>
          <p:cNvSpPr>
            <a:spLocks noGrp="1"/>
          </p:cNvSpPr>
          <p:nvPr>
            <p:ph idx="1"/>
          </p:nvPr>
        </p:nvSpPr>
        <p:spPr>
          <a:xfrm>
            <a:off x="1000122" y="2890459"/>
            <a:ext cx="5707565" cy="4155713"/>
          </a:xfrm>
        </p:spPr>
        <p:txBody>
          <a:bodyPr>
            <a:normAutofit/>
          </a:bodyPr>
          <a:lstStyle/>
          <a:p>
            <a:r>
              <a:rPr lang="en-US" sz="2000" dirty="0"/>
              <a:t>At the define stage it is crucial to formulate the project around the project charter, the project charter allows us to see specific goals, team members, input of team, stakeholders, risks, constraints and milestones. We can then use this to plot our progress through the project with considerable thought already given to roadblocks as discussed with the team, this will then be referred to and worked in conjunction with during the project, updated for the duration.</a:t>
            </a:r>
          </a:p>
        </p:txBody>
      </p:sp>
      <p:pic>
        <p:nvPicPr>
          <p:cNvPr id="7" name="Picture 6" descr="Graphical user interface, text, application, email&#10;&#10;Description automatically generated">
            <a:extLst>
              <a:ext uri="{FF2B5EF4-FFF2-40B4-BE49-F238E27FC236}">
                <a16:creationId xmlns:a16="http://schemas.microsoft.com/office/drawing/2014/main" id="{6417FBA1-FA3D-4D2C-86A4-A1AB716FF460}"/>
              </a:ext>
            </a:extLst>
          </p:cNvPr>
          <p:cNvPicPr>
            <a:picLocks noChangeAspect="1"/>
          </p:cNvPicPr>
          <p:nvPr/>
        </p:nvPicPr>
        <p:blipFill>
          <a:blip r:embed="rId3"/>
          <a:stretch>
            <a:fillRect/>
          </a:stretch>
        </p:blipFill>
        <p:spPr>
          <a:xfrm>
            <a:off x="8374090" y="1870584"/>
            <a:ext cx="3227936" cy="1388013"/>
          </a:xfrm>
          <a:prstGeom prst="rect">
            <a:avLst/>
          </a:prstGeom>
        </p:spPr>
      </p:pic>
      <p:pic>
        <p:nvPicPr>
          <p:cNvPr id="52" name="Picture 51">
            <a:extLst>
              <a:ext uri="{FF2B5EF4-FFF2-40B4-BE49-F238E27FC236}">
                <a16:creationId xmlns:a16="http://schemas.microsoft.com/office/drawing/2014/main" id="{F76990BE-A8D4-472D-B776-AFB6EADA1DD9}"/>
              </a:ext>
            </a:extLst>
          </p:cNvPr>
          <p:cNvPicPr>
            <a:picLocks noChangeAspect="1"/>
          </p:cNvPicPr>
          <p:nvPr/>
        </p:nvPicPr>
        <p:blipFill rotWithShape="1">
          <a:blip r:embed="rId4">
            <a:extLst>
              <a:ext uri="{BEBA8EAE-BF5A-486C-A8C5-ECC9F3942E4B}">
                <a14:imgProps xmlns:a14="http://schemas.microsoft.com/office/drawing/2010/main">
                  <a14:imgLayer r:embed="rId5">
                    <a14:imgEffect>
                      <a14:artisticPastelsSmooth/>
                    </a14:imgEffect>
                  </a14:imgLayer>
                </a14:imgProps>
              </a:ext>
            </a:extLst>
          </a:blip>
          <a:srcRect l="3049" r="31818" b="1"/>
          <a:stretch/>
        </p:blipFill>
        <p:spPr>
          <a:xfrm>
            <a:off x="9654670" y="3419454"/>
            <a:ext cx="1494319" cy="1388013"/>
          </a:xfrm>
          <a:prstGeom prst="rect">
            <a:avLst/>
          </a:prstGeom>
        </p:spPr>
      </p:pic>
      <p:pic>
        <p:nvPicPr>
          <p:cNvPr id="5" name="Content Placeholder 4">
            <a:extLst>
              <a:ext uri="{FF2B5EF4-FFF2-40B4-BE49-F238E27FC236}">
                <a16:creationId xmlns:a16="http://schemas.microsoft.com/office/drawing/2014/main" id="{1830592C-FF34-41D6-90F5-A6BAE64D3360}"/>
              </a:ext>
            </a:extLst>
          </p:cNvPr>
          <p:cNvPicPr>
            <a:picLocks noChangeAspect="1"/>
          </p:cNvPicPr>
          <p:nvPr/>
        </p:nvPicPr>
        <p:blipFill>
          <a:blip r:embed="rId6"/>
          <a:stretch>
            <a:fillRect/>
          </a:stretch>
        </p:blipFill>
        <p:spPr>
          <a:xfrm>
            <a:off x="10061145" y="4968316"/>
            <a:ext cx="1409819" cy="1388004"/>
          </a:xfrm>
          <a:prstGeom prst="rect">
            <a:avLst/>
          </a:prstGeom>
        </p:spPr>
      </p:pic>
    </p:spTree>
    <p:extLst>
      <p:ext uri="{BB962C8B-B14F-4D97-AF65-F5344CB8AC3E}">
        <p14:creationId xmlns:p14="http://schemas.microsoft.com/office/powerpoint/2010/main" val="36248886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2">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1EBDB0BA-13BA-4BBC-885C-5ED547FB3C3B}"/>
              </a:ext>
            </a:extLst>
          </p:cNvPr>
          <p:cNvPicPr>
            <a:picLocks noChangeAspect="1"/>
          </p:cNvPicPr>
          <p:nvPr/>
        </p:nvPicPr>
        <p:blipFill>
          <a:blip r:embed="rId2"/>
          <a:stretch>
            <a:fillRect/>
          </a:stretch>
        </p:blipFill>
        <p:spPr>
          <a:xfrm>
            <a:off x="831308" y="940703"/>
            <a:ext cx="9991725" cy="1554163"/>
          </a:xfrm>
          <a:prstGeom prst="rect">
            <a:avLst/>
          </a:prstGeom>
        </p:spPr>
      </p:pic>
      <p:pic>
        <p:nvPicPr>
          <p:cNvPr id="7" name="Picture 6">
            <a:extLst>
              <a:ext uri="{FF2B5EF4-FFF2-40B4-BE49-F238E27FC236}">
                <a16:creationId xmlns:a16="http://schemas.microsoft.com/office/drawing/2014/main" id="{73788571-A193-4F61-8FFD-DD42596C2055}"/>
              </a:ext>
            </a:extLst>
          </p:cNvPr>
          <p:cNvPicPr>
            <a:picLocks noChangeAspect="1"/>
          </p:cNvPicPr>
          <p:nvPr/>
        </p:nvPicPr>
        <p:blipFill>
          <a:blip r:embed="rId3"/>
          <a:stretch>
            <a:fillRect/>
          </a:stretch>
        </p:blipFill>
        <p:spPr>
          <a:xfrm>
            <a:off x="831307" y="2503346"/>
            <a:ext cx="9991725" cy="1365250"/>
          </a:xfrm>
          <a:prstGeom prst="rect">
            <a:avLst/>
          </a:prstGeom>
        </p:spPr>
      </p:pic>
      <p:pic>
        <p:nvPicPr>
          <p:cNvPr id="5" name="Content Placeholder 4">
            <a:extLst>
              <a:ext uri="{FF2B5EF4-FFF2-40B4-BE49-F238E27FC236}">
                <a16:creationId xmlns:a16="http://schemas.microsoft.com/office/drawing/2014/main" id="{42AA19C9-1C99-4B53-8779-69242E1D9CBA}"/>
              </a:ext>
            </a:extLst>
          </p:cNvPr>
          <p:cNvPicPr>
            <a:picLocks noGrp="1" noChangeAspect="1"/>
          </p:cNvPicPr>
          <p:nvPr>
            <p:ph idx="1"/>
          </p:nvPr>
        </p:nvPicPr>
        <p:blipFill>
          <a:blip r:embed="rId4"/>
          <a:stretch>
            <a:fillRect/>
          </a:stretch>
        </p:blipFill>
        <p:spPr>
          <a:xfrm>
            <a:off x="1000874" y="3868596"/>
            <a:ext cx="9991725" cy="560388"/>
          </a:xfrm>
          <a:prstGeom prst="rect">
            <a:avLst/>
          </a:prstGeom>
        </p:spPr>
      </p:pic>
      <p:sp>
        <p:nvSpPr>
          <p:cNvPr id="2" name="Title 1">
            <a:extLst>
              <a:ext uri="{FF2B5EF4-FFF2-40B4-BE49-F238E27FC236}">
                <a16:creationId xmlns:a16="http://schemas.microsoft.com/office/drawing/2014/main" id="{A7852B47-D074-4FCB-948F-B3394ABE55D3}"/>
              </a:ext>
            </a:extLst>
          </p:cNvPr>
          <p:cNvSpPr>
            <a:spLocks noGrp="1"/>
          </p:cNvSpPr>
          <p:nvPr>
            <p:ph type="title"/>
          </p:nvPr>
        </p:nvSpPr>
        <p:spPr>
          <a:xfrm>
            <a:off x="601375" y="66202"/>
            <a:ext cx="10451592" cy="1325563"/>
          </a:xfrm>
        </p:spPr>
        <p:txBody>
          <a:bodyPr vert="horz" lIns="91440" tIns="45720" rIns="91440" bIns="45720" rtlCol="0" anchor="ctr">
            <a:normAutofit/>
          </a:bodyPr>
          <a:lstStyle/>
          <a:p>
            <a:r>
              <a:rPr lang="en-US" kern="1200" dirty="0">
                <a:latin typeface="+mj-lt"/>
                <a:ea typeface="+mj-ea"/>
                <a:cs typeface="+mj-cs"/>
              </a:rPr>
              <a:t>Define stage: Project Charter (part 2)</a:t>
            </a:r>
          </a:p>
        </p:txBody>
      </p:sp>
      <p:sp>
        <p:nvSpPr>
          <p:cNvPr id="21" name="TextBox 20">
            <a:extLst>
              <a:ext uri="{FF2B5EF4-FFF2-40B4-BE49-F238E27FC236}">
                <a16:creationId xmlns:a16="http://schemas.microsoft.com/office/drawing/2014/main" id="{9F16BEF0-BC69-4B0D-B3C7-A6482205A73A}"/>
              </a:ext>
            </a:extLst>
          </p:cNvPr>
          <p:cNvSpPr txBox="1"/>
          <p:nvPr/>
        </p:nvSpPr>
        <p:spPr>
          <a:xfrm>
            <a:off x="739534" y="4400494"/>
            <a:ext cx="10451592" cy="2308324"/>
          </a:xfrm>
          <a:prstGeom prst="rect">
            <a:avLst/>
          </a:prstGeom>
          <a:noFill/>
        </p:spPr>
        <p:txBody>
          <a:bodyPr wrap="square" rtlCol="0">
            <a:spAutoFit/>
          </a:bodyPr>
          <a:lstStyle/>
          <a:p>
            <a:r>
              <a:rPr lang="en-GB" dirty="0"/>
              <a:t>During the project charter as seen above we obtained quotes and estimated costs based on relevant information to formulate the expected total cost of the project. This included consultancy and building of objects (chutes/catch boxes) for improvement phase. In the project charter we also assessed risks, constraints and looked at expected benefits. Our main risk we believed was not keeping focused and allowing ourselves to be ‘bogged down’ with the magnitude of cultural change and this was a reminder that Rome wasn’t built in a day and each small change is a step in the right direction. Constraints were mainly due to team size (only a small amount of managers on hand) who had their own daily tasks meaning planning was paramount. Benefits were mainly that the ‘’true’’ investigation could begin once the scrap capturing was deemed to be accurate. </a:t>
            </a:r>
          </a:p>
        </p:txBody>
      </p:sp>
    </p:spTree>
    <p:extLst>
      <p:ext uri="{BB962C8B-B14F-4D97-AF65-F5344CB8AC3E}">
        <p14:creationId xmlns:p14="http://schemas.microsoft.com/office/powerpoint/2010/main" val="934207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967CE7-BC3C-4781-B362-23B3E1327EDD}"/>
              </a:ext>
            </a:extLst>
          </p:cNvPr>
          <p:cNvSpPr>
            <a:spLocks noGrp="1"/>
          </p:cNvSpPr>
          <p:nvPr>
            <p:ph type="title"/>
          </p:nvPr>
        </p:nvSpPr>
        <p:spPr>
          <a:xfrm>
            <a:off x="38024" y="29098"/>
            <a:ext cx="10520702" cy="669354"/>
          </a:xfrm>
        </p:spPr>
        <p:txBody>
          <a:bodyPr>
            <a:normAutofit fontScale="90000"/>
          </a:bodyPr>
          <a:lstStyle/>
          <a:p>
            <a:r>
              <a:rPr lang="en-GB" dirty="0">
                <a:solidFill>
                  <a:srgbClr val="FFFFFF"/>
                </a:solidFill>
              </a:rPr>
              <a:t>Define stage: Cause and Effect</a:t>
            </a:r>
          </a:p>
        </p:txBody>
      </p:sp>
      <p:sp>
        <p:nvSpPr>
          <p:cNvPr id="9" name="Content Placeholder 8">
            <a:extLst>
              <a:ext uri="{FF2B5EF4-FFF2-40B4-BE49-F238E27FC236}">
                <a16:creationId xmlns:a16="http://schemas.microsoft.com/office/drawing/2014/main" id="{31F1E6C7-266F-42C4-881B-4E880C4DAC59}"/>
              </a:ext>
            </a:extLst>
          </p:cNvPr>
          <p:cNvSpPr>
            <a:spLocks noGrp="1"/>
          </p:cNvSpPr>
          <p:nvPr>
            <p:ph idx="1"/>
          </p:nvPr>
        </p:nvSpPr>
        <p:spPr>
          <a:xfrm>
            <a:off x="6350085" y="85104"/>
            <a:ext cx="5603665" cy="1067465"/>
          </a:xfrm>
        </p:spPr>
        <p:txBody>
          <a:bodyPr>
            <a:normAutofit/>
          </a:bodyPr>
          <a:lstStyle/>
          <a:p>
            <a:r>
              <a:rPr lang="en-GB" sz="2000" dirty="0">
                <a:solidFill>
                  <a:srgbClr val="FFFFFF"/>
                </a:solidFill>
              </a:rPr>
              <a:t>Looking at the product using the cause and effect analysis method we start to see where our problems could be occurring.</a:t>
            </a:r>
          </a:p>
          <a:p>
            <a:pPr marL="0" indent="0">
              <a:buNone/>
            </a:pPr>
            <a:endParaRPr lang="en-GB" sz="2000" dirty="0">
              <a:solidFill>
                <a:srgbClr val="FFFFFF"/>
              </a:solidFill>
            </a:endParaRPr>
          </a:p>
        </p:txBody>
      </p:sp>
      <p:cxnSp>
        <p:nvCxnSpPr>
          <p:cNvPr id="11" name="Straight Connector 10">
            <a:extLst>
              <a:ext uri="{FF2B5EF4-FFF2-40B4-BE49-F238E27FC236}">
                <a16:creationId xmlns:a16="http://schemas.microsoft.com/office/drawing/2014/main" id="{C42179CE-FED0-48A2-B37C-127B62B7390E}"/>
              </a:ext>
            </a:extLst>
          </p:cNvPr>
          <p:cNvCxnSpPr/>
          <p:nvPr/>
        </p:nvCxnSpPr>
        <p:spPr>
          <a:xfrm>
            <a:off x="1282535" y="4144488"/>
            <a:ext cx="9013371"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13" name="Straight Connector 12">
            <a:extLst>
              <a:ext uri="{FF2B5EF4-FFF2-40B4-BE49-F238E27FC236}">
                <a16:creationId xmlns:a16="http://schemas.microsoft.com/office/drawing/2014/main" id="{3209C20F-118C-421A-96B9-BEB82E53C153}"/>
              </a:ext>
            </a:extLst>
          </p:cNvPr>
          <p:cNvCxnSpPr/>
          <p:nvPr/>
        </p:nvCxnSpPr>
        <p:spPr>
          <a:xfrm>
            <a:off x="2137558" y="2422566"/>
            <a:ext cx="985652" cy="1721922"/>
          </a:xfrm>
          <a:prstGeom prst="line">
            <a:avLst/>
          </a:prstGeom>
        </p:spPr>
        <p:style>
          <a:lnRef idx="1">
            <a:schemeClr val="accent4"/>
          </a:lnRef>
          <a:fillRef idx="0">
            <a:schemeClr val="accent4"/>
          </a:fillRef>
          <a:effectRef idx="0">
            <a:schemeClr val="accent4"/>
          </a:effectRef>
          <a:fontRef idx="minor">
            <a:schemeClr val="tx1"/>
          </a:fontRef>
        </p:style>
      </p:cxnSp>
      <p:cxnSp>
        <p:nvCxnSpPr>
          <p:cNvPr id="17" name="Straight Connector 16">
            <a:extLst>
              <a:ext uri="{FF2B5EF4-FFF2-40B4-BE49-F238E27FC236}">
                <a16:creationId xmlns:a16="http://schemas.microsoft.com/office/drawing/2014/main" id="{ECEABF0C-3B67-4305-A971-D4E72A8F1649}"/>
              </a:ext>
            </a:extLst>
          </p:cNvPr>
          <p:cNvCxnSpPr/>
          <p:nvPr/>
        </p:nvCxnSpPr>
        <p:spPr>
          <a:xfrm>
            <a:off x="5953001" y="2420904"/>
            <a:ext cx="985652" cy="1721922"/>
          </a:xfrm>
          <a:prstGeom prst="line">
            <a:avLst/>
          </a:prstGeom>
        </p:spPr>
        <p:style>
          <a:lnRef idx="1">
            <a:schemeClr val="accent4"/>
          </a:lnRef>
          <a:fillRef idx="0">
            <a:schemeClr val="accent4"/>
          </a:fillRef>
          <a:effectRef idx="0">
            <a:schemeClr val="accent4"/>
          </a:effectRef>
          <a:fontRef idx="minor">
            <a:schemeClr val="tx1"/>
          </a:fontRef>
        </p:style>
      </p:cxnSp>
      <p:cxnSp>
        <p:nvCxnSpPr>
          <p:cNvPr id="19" name="Straight Connector 18">
            <a:extLst>
              <a:ext uri="{FF2B5EF4-FFF2-40B4-BE49-F238E27FC236}">
                <a16:creationId xmlns:a16="http://schemas.microsoft.com/office/drawing/2014/main" id="{375BBCB0-1FF0-4972-AF0F-EC2BA47ADEC0}"/>
              </a:ext>
            </a:extLst>
          </p:cNvPr>
          <p:cNvCxnSpPr>
            <a:cxnSpLocks/>
          </p:cNvCxnSpPr>
          <p:nvPr/>
        </p:nvCxnSpPr>
        <p:spPr>
          <a:xfrm flipV="1">
            <a:off x="1442356" y="4161081"/>
            <a:ext cx="1390403" cy="1390308"/>
          </a:xfrm>
          <a:prstGeom prst="line">
            <a:avLst/>
          </a:prstGeom>
        </p:spPr>
        <p:style>
          <a:lnRef idx="1">
            <a:schemeClr val="accent4"/>
          </a:lnRef>
          <a:fillRef idx="0">
            <a:schemeClr val="accent4"/>
          </a:fillRef>
          <a:effectRef idx="0">
            <a:schemeClr val="accent4"/>
          </a:effectRef>
          <a:fontRef idx="minor">
            <a:schemeClr val="tx1"/>
          </a:fontRef>
        </p:style>
      </p:cxnSp>
      <p:cxnSp>
        <p:nvCxnSpPr>
          <p:cNvPr id="20" name="Straight Connector 19">
            <a:extLst>
              <a:ext uri="{FF2B5EF4-FFF2-40B4-BE49-F238E27FC236}">
                <a16:creationId xmlns:a16="http://schemas.microsoft.com/office/drawing/2014/main" id="{46380ADE-D59F-4883-B2E0-433945ACAEC5}"/>
              </a:ext>
            </a:extLst>
          </p:cNvPr>
          <p:cNvCxnSpPr>
            <a:cxnSpLocks/>
          </p:cNvCxnSpPr>
          <p:nvPr/>
        </p:nvCxnSpPr>
        <p:spPr>
          <a:xfrm flipV="1">
            <a:off x="3893125" y="4144488"/>
            <a:ext cx="1390403" cy="1390308"/>
          </a:xfrm>
          <a:prstGeom prst="line">
            <a:avLst/>
          </a:prstGeom>
        </p:spPr>
        <p:style>
          <a:lnRef idx="1">
            <a:schemeClr val="accent4"/>
          </a:lnRef>
          <a:fillRef idx="0">
            <a:schemeClr val="accent4"/>
          </a:fillRef>
          <a:effectRef idx="0">
            <a:schemeClr val="accent4"/>
          </a:effectRef>
          <a:fontRef idx="minor">
            <a:schemeClr val="tx1"/>
          </a:fontRef>
        </p:style>
      </p:cxnSp>
      <p:cxnSp>
        <p:nvCxnSpPr>
          <p:cNvPr id="21" name="Straight Connector 20">
            <a:extLst>
              <a:ext uri="{FF2B5EF4-FFF2-40B4-BE49-F238E27FC236}">
                <a16:creationId xmlns:a16="http://schemas.microsoft.com/office/drawing/2014/main" id="{2C620055-ABE9-428F-9725-2341AA27A905}"/>
              </a:ext>
            </a:extLst>
          </p:cNvPr>
          <p:cNvCxnSpPr>
            <a:cxnSpLocks/>
          </p:cNvCxnSpPr>
          <p:nvPr/>
        </p:nvCxnSpPr>
        <p:spPr>
          <a:xfrm flipV="1">
            <a:off x="7220199" y="4161081"/>
            <a:ext cx="1390403" cy="1390308"/>
          </a:xfrm>
          <a:prstGeom prst="line">
            <a:avLst/>
          </a:prstGeom>
        </p:spPr>
        <p:style>
          <a:lnRef idx="1">
            <a:schemeClr val="accent4"/>
          </a:lnRef>
          <a:fillRef idx="0">
            <a:schemeClr val="accent4"/>
          </a:fillRef>
          <a:effectRef idx="0">
            <a:schemeClr val="accent4"/>
          </a:effectRef>
          <a:fontRef idx="minor">
            <a:schemeClr val="tx1"/>
          </a:fontRef>
        </p:style>
      </p:cxnSp>
      <p:sp>
        <p:nvSpPr>
          <p:cNvPr id="22" name="TextBox 21">
            <a:extLst>
              <a:ext uri="{FF2B5EF4-FFF2-40B4-BE49-F238E27FC236}">
                <a16:creationId xmlns:a16="http://schemas.microsoft.com/office/drawing/2014/main" id="{16F4996E-8B2E-44EA-B05A-E6E218EEE789}"/>
              </a:ext>
            </a:extLst>
          </p:cNvPr>
          <p:cNvSpPr txBox="1"/>
          <p:nvPr/>
        </p:nvSpPr>
        <p:spPr>
          <a:xfrm>
            <a:off x="1651659" y="2165925"/>
            <a:ext cx="1888177" cy="369332"/>
          </a:xfrm>
          <a:prstGeom prst="rect">
            <a:avLst/>
          </a:prstGeom>
          <a:noFill/>
        </p:spPr>
        <p:txBody>
          <a:bodyPr wrap="square" rtlCol="0">
            <a:spAutoFit/>
          </a:bodyPr>
          <a:lstStyle/>
          <a:p>
            <a:r>
              <a:rPr lang="en-GB" dirty="0">
                <a:solidFill>
                  <a:schemeClr val="accent4">
                    <a:lumMod val="60000"/>
                    <a:lumOff val="40000"/>
                  </a:schemeClr>
                </a:solidFill>
              </a:rPr>
              <a:t>Material</a:t>
            </a:r>
          </a:p>
        </p:txBody>
      </p:sp>
      <p:sp>
        <p:nvSpPr>
          <p:cNvPr id="23" name="TextBox 22">
            <a:extLst>
              <a:ext uri="{FF2B5EF4-FFF2-40B4-BE49-F238E27FC236}">
                <a16:creationId xmlns:a16="http://schemas.microsoft.com/office/drawing/2014/main" id="{A21BF437-B569-4C97-9338-513209DDE2F9}"/>
              </a:ext>
            </a:extLst>
          </p:cNvPr>
          <p:cNvSpPr txBox="1"/>
          <p:nvPr/>
        </p:nvSpPr>
        <p:spPr>
          <a:xfrm>
            <a:off x="5298375" y="2145878"/>
            <a:ext cx="1531917" cy="369332"/>
          </a:xfrm>
          <a:prstGeom prst="rect">
            <a:avLst/>
          </a:prstGeom>
          <a:noFill/>
        </p:spPr>
        <p:txBody>
          <a:bodyPr wrap="square" rtlCol="0">
            <a:spAutoFit/>
          </a:bodyPr>
          <a:lstStyle/>
          <a:p>
            <a:r>
              <a:rPr lang="en-GB" dirty="0">
                <a:solidFill>
                  <a:schemeClr val="accent4">
                    <a:lumMod val="60000"/>
                    <a:lumOff val="40000"/>
                  </a:schemeClr>
                </a:solidFill>
              </a:rPr>
              <a:t>Equipment</a:t>
            </a:r>
          </a:p>
        </p:txBody>
      </p:sp>
      <p:sp>
        <p:nvSpPr>
          <p:cNvPr id="24" name="TextBox 23">
            <a:extLst>
              <a:ext uri="{FF2B5EF4-FFF2-40B4-BE49-F238E27FC236}">
                <a16:creationId xmlns:a16="http://schemas.microsoft.com/office/drawing/2014/main" id="{5F5D0972-2DBD-485B-8341-0BB2199F91B6}"/>
              </a:ext>
            </a:extLst>
          </p:cNvPr>
          <p:cNvSpPr txBox="1"/>
          <p:nvPr/>
        </p:nvSpPr>
        <p:spPr>
          <a:xfrm>
            <a:off x="824838" y="5438299"/>
            <a:ext cx="1478478" cy="369332"/>
          </a:xfrm>
          <a:prstGeom prst="rect">
            <a:avLst/>
          </a:prstGeom>
          <a:noFill/>
        </p:spPr>
        <p:txBody>
          <a:bodyPr wrap="square" rtlCol="0">
            <a:spAutoFit/>
          </a:bodyPr>
          <a:lstStyle/>
          <a:p>
            <a:r>
              <a:rPr lang="en-GB" dirty="0">
                <a:solidFill>
                  <a:schemeClr val="accent4">
                    <a:lumMod val="60000"/>
                    <a:lumOff val="40000"/>
                  </a:schemeClr>
                </a:solidFill>
              </a:rPr>
              <a:t>Method</a:t>
            </a:r>
          </a:p>
        </p:txBody>
      </p:sp>
      <p:sp>
        <p:nvSpPr>
          <p:cNvPr id="25" name="TextBox 24">
            <a:extLst>
              <a:ext uri="{FF2B5EF4-FFF2-40B4-BE49-F238E27FC236}">
                <a16:creationId xmlns:a16="http://schemas.microsoft.com/office/drawing/2014/main" id="{0CD0761A-FA1A-4690-9339-8CDB235F4F3A}"/>
              </a:ext>
            </a:extLst>
          </p:cNvPr>
          <p:cNvSpPr txBox="1"/>
          <p:nvPr/>
        </p:nvSpPr>
        <p:spPr>
          <a:xfrm>
            <a:off x="3288722" y="5403835"/>
            <a:ext cx="1478478" cy="369332"/>
          </a:xfrm>
          <a:prstGeom prst="rect">
            <a:avLst/>
          </a:prstGeom>
          <a:noFill/>
        </p:spPr>
        <p:txBody>
          <a:bodyPr wrap="square" rtlCol="0">
            <a:spAutoFit/>
          </a:bodyPr>
          <a:lstStyle/>
          <a:p>
            <a:r>
              <a:rPr lang="en-GB" dirty="0">
                <a:solidFill>
                  <a:schemeClr val="accent4">
                    <a:lumMod val="60000"/>
                    <a:lumOff val="40000"/>
                  </a:schemeClr>
                </a:solidFill>
              </a:rPr>
              <a:t>Environment</a:t>
            </a:r>
          </a:p>
        </p:txBody>
      </p:sp>
      <p:sp>
        <p:nvSpPr>
          <p:cNvPr id="26" name="TextBox 25">
            <a:extLst>
              <a:ext uri="{FF2B5EF4-FFF2-40B4-BE49-F238E27FC236}">
                <a16:creationId xmlns:a16="http://schemas.microsoft.com/office/drawing/2014/main" id="{49BD93BF-4DF6-4ACC-87BA-2B1B3A9C1C18}"/>
              </a:ext>
            </a:extLst>
          </p:cNvPr>
          <p:cNvSpPr txBox="1"/>
          <p:nvPr/>
        </p:nvSpPr>
        <p:spPr>
          <a:xfrm>
            <a:off x="6738012" y="5438299"/>
            <a:ext cx="1390403" cy="369332"/>
          </a:xfrm>
          <a:prstGeom prst="rect">
            <a:avLst/>
          </a:prstGeom>
          <a:noFill/>
        </p:spPr>
        <p:txBody>
          <a:bodyPr wrap="square" rtlCol="0">
            <a:spAutoFit/>
          </a:bodyPr>
          <a:lstStyle/>
          <a:p>
            <a:r>
              <a:rPr lang="en-GB" dirty="0">
                <a:solidFill>
                  <a:schemeClr val="accent4">
                    <a:lumMod val="60000"/>
                    <a:lumOff val="40000"/>
                  </a:schemeClr>
                </a:solidFill>
              </a:rPr>
              <a:t>People</a:t>
            </a:r>
          </a:p>
        </p:txBody>
      </p:sp>
      <p:sp>
        <p:nvSpPr>
          <p:cNvPr id="27" name="TextBox 26">
            <a:extLst>
              <a:ext uri="{FF2B5EF4-FFF2-40B4-BE49-F238E27FC236}">
                <a16:creationId xmlns:a16="http://schemas.microsoft.com/office/drawing/2014/main" id="{604C201F-A94F-43F0-A6FF-554F033B37DA}"/>
              </a:ext>
            </a:extLst>
          </p:cNvPr>
          <p:cNvSpPr txBox="1"/>
          <p:nvPr/>
        </p:nvSpPr>
        <p:spPr>
          <a:xfrm>
            <a:off x="405246" y="2775551"/>
            <a:ext cx="1999757" cy="369332"/>
          </a:xfrm>
          <a:prstGeom prst="rect">
            <a:avLst/>
          </a:prstGeom>
          <a:noFill/>
        </p:spPr>
        <p:txBody>
          <a:bodyPr wrap="square" rtlCol="0">
            <a:spAutoFit/>
          </a:bodyPr>
          <a:lstStyle/>
          <a:p>
            <a:r>
              <a:rPr lang="en-GB" dirty="0"/>
              <a:t>Non conforming</a:t>
            </a:r>
          </a:p>
        </p:txBody>
      </p:sp>
      <p:sp>
        <p:nvSpPr>
          <p:cNvPr id="28" name="TextBox 27">
            <a:extLst>
              <a:ext uri="{FF2B5EF4-FFF2-40B4-BE49-F238E27FC236}">
                <a16:creationId xmlns:a16="http://schemas.microsoft.com/office/drawing/2014/main" id="{18A1096C-CBC9-4B24-B340-B9DF02A2B332}"/>
              </a:ext>
            </a:extLst>
          </p:cNvPr>
          <p:cNvSpPr txBox="1"/>
          <p:nvPr/>
        </p:nvSpPr>
        <p:spPr>
          <a:xfrm>
            <a:off x="405246" y="3047022"/>
            <a:ext cx="1885580" cy="369329"/>
          </a:xfrm>
          <a:prstGeom prst="rect">
            <a:avLst/>
          </a:prstGeom>
          <a:noFill/>
        </p:spPr>
        <p:txBody>
          <a:bodyPr wrap="square" rtlCol="0">
            <a:spAutoFit/>
          </a:bodyPr>
          <a:lstStyle/>
          <a:p>
            <a:r>
              <a:rPr lang="en-GB" dirty="0"/>
              <a:t>Incorrect material</a:t>
            </a:r>
          </a:p>
        </p:txBody>
      </p:sp>
      <p:sp>
        <p:nvSpPr>
          <p:cNvPr id="29" name="TextBox 28">
            <a:extLst>
              <a:ext uri="{FF2B5EF4-FFF2-40B4-BE49-F238E27FC236}">
                <a16:creationId xmlns:a16="http://schemas.microsoft.com/office/drawing/2014/main" id="{F5CD36BB-8C5E-40CB-8F2D-9B0345606ECE}"/>
              </a:ext>
            </a:extLst>
          </p:cNvPr>
          <p:cNvSpPr txBox="1"/>
          <p:nvPr/>
        </p:nvSpPr>
        <p:spPr>
          <a:xfrm>
            <a:off x="6064334" y="2456669"/>
            <a:ext cx="3087584" cy="369332"/>
          </a:xfrm>
          <a:prstGeom prst="rect">
            <a:avLst/>
          </a:prstGeom>
          <a:noFill/>
        </p:spPr>
        <p:txBody>
          <a:bodyPr wrap="square" rtlCol="0">
            <a:spAutoFit/>
          </a:bodyPr>
          <a:lstStyle/>
          <a:p>
            <a:r>
              <a:rPr lang="en-GB" dirty="0">
                <a:ln w="0"/>
                <a:effectLst>
                  <a:outerShdw blurRad="38100" dist="19050" dir="2700000" algn="tl" rotWithShape="0">
                    <a:schemeClr val="dk1">
                      <a:alpha val="40000"/>
                    </a:schemeClr>
                  </a:outerShdw>
                </a:effectLst>
              </a:rPr>
              <a:t>Insufficient scrap boxes</a:t>
            </a:r>
          </a:p>
        </p:txBody>
      </p:sp>
      <p:sp>
        <p:nvSpPr>
          <p:cNvPr id="30" name="TextBox 29">
            <a:extLst>
              <a:ext uri="{FF2B5EF4-FFF2-40B4-BE49-F238E27FC236}">
                <a16:creationId xmlns:a16="http://schemas.microsoft.com/office/drawing/2014/main" id="{ECD4AC6A-7425-49CC-8456-801124C5451B}"/>
              </a:ext>
            </a:extLst>
          </p:cNvPr>
          <p:cNvSpPr txBox="1"/>
          <p:nvPr/>
        </p:nvSpPr>
        <p:spPr>
          <a:xfrm>
            <a:off x="6242461" y="2775551"/>
            <a:ext cx="2596739" cy="369332"/>
          </a:xfrm>
          <a:prstGeom prst="rect">
            <a:avLst/>
          </a:prstGeom>
          <a:noFill/>
        </p:spPr>
        <p:txBody>
          <a:bodyPr wrap="square" rtlCol="0">
            <a:spAutoFit/>
          </a:bodyPr>
          <a:lstStyle/>
          <a:p>
            <a:r>
              <a:rPr lang="en-GB" dirty="0"/>
              <a:t>Equipment failure</a:t>
            </a:r>
          </a:p>
        </p:txBody>
      </p:sp>
      <p:sp>
        <p:nvSpPr>
          <p:cNvPr id="31" name="TextBox 30">
            <a:extLst>
              <a:ext uri="{FF2B5EF4-FFF2-40B4-BE49-F238E27FC236}">
                <a16:creationId xmlns:a16="http://schemas.microsoft.com/office/drawing/2014/main" id="{B60848E5-D28F-4F83-8450-51F60CBB4EE9}"/>
              </a:ext>
            </a:extLst>
          </p:cNvPr>
          <p:cNvSpPr txBox="1"/>
          <p:nvPr/>
        </p:nvSpPr>
        <p:spPr>
          <a:xfrm>
            <a:off x="6394863" y="3091031"/>
            <a:ext cx="3224150" cy="369332"/>
          </a:xfrm>
          <a:prstGeom prst="rect">
            <a:avLst/>
          </a:prstGeom>
          <a:noFill/>
        </p:spPr>
        <p:txBody>
          <a:bodyPr wrap="square" rtlCol="0">
            <a:spAutoFit/>
          </a:bodyPr>
          <a:lstStyle/>
          <a:p>
            <a:r>
              <a:rPr lang="en-GB" dirty="0"/>
              <a:t>Insufficient ancillary equipment</a:t>
            </a:r>
          </a:p>
        </p:txBody>
      </p:sp>
      <p:sp>
        <p:nvSpPr>
          <p:cNvPr id="32" name="TextBox 31">
            <a:extLst>
              <a:ext uri="{FF2B5EF4-FFF2-40B4-BE49-F238E27FC236}">
                <a16:creationId xmlns:a16="http://schemas.microsoft.com/office/drawing/2014/main" id="{97241BAB-AADC-416E-B2CE-0022078E98AB}"/>
              </a:ext>
            </a:extLst>
          </p:cNvPr>
          <p:cNvSpPr txBox="1"/>
          <p:nvPr/>
        </p:nvSpPr>
        <p:spPr>
          <a:xfrm>
            <a:off x="418110" y="3343304"/>
            <a:ext cx="3429496" cy="369332"/>
          </a:xfrm>
          <a:prstGeom prst="rect">
            <a:avLst/>
          </a:prstGeom>
          <a:noFill/>
        </p:spPr>
        <p:txBody>
          <a:bodyPr wrap="square" rtlCol="0">
            <a:spAutoFit/>
          </a:bodyPr>
          <a:lstStyle/>
          <a:p>
            <a:r>
              <a:rPr lang="en-GB" dirty="0"/>
              <a:t>Contaminated material</a:t>
            </a:r>
          </a:p>
        </p:txBody>
      </p:sp>
      <p:sp>
        <p:nvSpPr>
          <p:cNvPr id="33" name="TextBox 32">
            <a:extLst>
              <a:ext uri="{FF2B5EF4-FFF2-40B4-BE49-F238E27FC236}">
                <a16:creationId xmlns:a16="http://schemas.microsoft.com/office/drawing/2014/main" id="{827F0C9A-3AD3-4234-AD31-3C241FCEC9AE}"/>
              </a:ext>
            </a:extLst>
          </p:cNvPr>
          <p:cNvSpPr txBox="1"/>
          <p:nvPr/>
        </p:nvSpPr>
        <p:spPr>
          <a:xfrm>
            <a:off x="-50967" y="4384782"/>
            <a:ext cx="3230088" cy="369332"/>
          </a:xfrm>
          <a:prstGeom prst="rect">
            <a:avLst/>
          </a:prstGeom>
          <a:noFill/>
        </p:spPr>
        <p:txBody>
          <a:bodyPr wrap="square" rtlCol="0">
            <a:spAutoFit/>
          </a:bodyPr>
          <a:lstStyle/>
          <a:p>
            <a:r>
              <a:rPr lang="en-GB" dirty="0"/>
              <a:t>Not following procedure</a:t>
            </a:r>
          </a:p>
        </p:txBody>
      </p:sp>
      <p:sp>
        <p:nvSpPr>
          <p:cNvPr id="34" name="TextBox 33">
            <a:extLst>
              <a:ext uri="{FF2B5EF4-FFF2-40B4-BE49-F238E27FC236}">
                <a16:creationId xmlns:a16="http://schemas.microsoft.com/office/drawing/2014/main" id="{BA404AA1-56EC-440E-8B04-5D134A0B796D}"/>
              </a:ext>
            </a:extLst>
          </p:cNvPr>
          <p:cNvSpPr txBox="1"/>
          <p:nvPr/>
        </p:nvSpPr>
        <p:spPr>
          <a:xfrm>
            <a:off x="-21265" y="4676297"/>
            <a:ext cx="3185795" cy="369332"/>
          </a:xfrm>
          <a:prstGeom prst="rect">
            <a:avLst/>
          </a:prstGeom>
          <a:noFill/>
        </p:spPr>
        <p:txBody>
          <a:bodyPr wrap="square" rtlCol="0">
            <a:spAutoFit/>
          </a:bodyPr>
          <a:lstStyle/>
          <a:p>
            <a:r>
              <a:rPr lang="en-GB" dirty="0"/>
              <a:t>Poor work instruction</a:t>
            </a:r>
          </a:p>
        </p:txBody>
      </p:sp>
      <p:sp>
        <p:nvSpPr>
          <p:cNvPr id="35" name="TextBox 34">
            <a:extLst>
              <a:ext uri="{FF2B5EF4-FFF2-40B4-BE49-F238E27FC236}">
                <a16:creationId xmlns:a16="http://schemas.microsoft.com/office/drawing/2014/main" id="{8EF11241-D7FC-4015-A9EE-B844271B82B2}"/>
              </a:ext>
            </a:extLst>
          </p:cNvPr>
          <p:cNvSpPr txBox="1"/>
          <p:nvPr/>
        </p:nvSpPr>
        <p:spPr>
          <a:xfrm>
            <a:off x="-50967" y="4927343"/>
            <a:ext cx="4149683" cy="369331"/>
          </a:xfrm>
          <a:prstGeom prst="rect">
            <a:avLst/>
          </a:prstGeom>
          <a:noFill/>
        </p:spPr>
        <p:txBody>
          <a:bodyPr wrap="square" rtlCol="0">
            <a:spAutoFit/>
          </a:bodyPr>
          <a:lstStyle/>
          <a:p>
            <a:r>
              <a:rPr lang="en-GB" dirty="0"/>
              <a:t>Insufficient scrap categories</a:t>
            </a:r>
          </a:p>
        </p:txBody>
      </p:sp>
      <p:sp>
        <p:nvSpPr>
          <p:cNvPr id="36" name="TextBox 35">
            <a:extLst>
              <a:ext uri="{FF2B5EF4-FFF2-40B4-BE49-F238E27FC236}">
                <a16:creationId xmlns:a16="http://schemas.microsoft.com/office/drawing/2014/main" id="{AC16BAB5-5651-4A8A-8041-8D409F12D9ED}"/>
              </a:ext>
            </a:extLst>
          </p:cNvPr>
          <p:cNvSpPr txBox="1"/>
          <p:nvPr/>
        </p:nvSpPr>
        <p:spPr>
          <a:xfrm>
            <a:off x="3288722" y="4160632"/>
            <a:ext cx="3309994" cy="1200329"/>
          </a:xfrm>
          <a:prstGeom prst="rect">
            <a:avLst/>
          </a:prstGeom>
          <a:noFill/>
        </p:spPr>
        <p:txBody>
          <a:bodyPr wrap="square" rtlCol="0">
            <a:spAutoFit/>
          </a:bodyPr>
          <a:lstStyle/>
          <a:p>
            <a:r>
              <a:rPr lang="en-GB" dirty="0"/>
              <a:t>Layout</a:t>
            </a:r>
          </a:p>
          <a:p>
            <a:r>
              <a:rPr lang="en-GB" dirty="0"/>
              <a:t>Space</a:t>
            </a:r>
          </a:p>
          <a:p>
            <a:r>
              <a:rPr lang="en-GB" dirty="0"/>
              <a:t>Unable to segregate waste</a:t>
            </a:r>
          </a:p>
          <a:p>
            <a:r>
              <a:rPr lang="en-GB" dirty="0"/>
              <a:t>Incorrect set-up</a:t>
            </a:r>
          </a:p>
        </p:txBody>
      </p:sp>
      <p:sp>
        <p:nvSpPr>
          <p:cNvPr id="37" name="TextBox 36">
            <a:extLst>
              <a:ext uri="{FF2B5EF4-FFF2-40B4-BE49-F238E27FC236}">
                <a16:creationId xmlns:a16="http://schemas.microsoft.com/office/drawing/2014/main" id="{3DB21A21-1122-417C-9781-2F21462D1125}"/>
              </a:ext>
            </a:extLst>
          </p:cNvPr>
          <p:cNvSpPr txBox="1"/>
          <p:nvPr/>
        </p:nvSpPr>
        <p:spPr>
          <a:xfrm>
            <a:off x="6738012" y="4159418"/>
            <a:ext cx="4855027" cy="1200329"/>
          </a:xfrm>
          <a:prstGeom prst="rect">
            <a:avLst/>
          </a:prstGeom>
          <a:noFill/>
        </p:spPr>
        <p:txBody>
          <a:bodyPr wrap="square" rtlCol="0">
            <a:spAutoFit/>
          </a:bodyPr>
          <a:lstStyle/>
          <a:p>
            <a:r>
              <a:rPr lang="en-GB" dirty="0"/>
              <a:t>Role not defined</a:t>
            </a:r>
          </a:p>
          <a:p>
            <a:r>
              <a:rPr lang="en-GB" dirty="0"/>
              <a:t>No Training</a:t>
            </a:r>
          </a:p>
          <a:p>
            <a:r>
              <a:rPr lang="en-GB" dirty="0"/>
              <a:t>Time restriction</a:t>
            </a:r>
          </a:p>
          <a:p>
            <a:r>
              <a:rPr lang="en-GB" dirty="0"/>
              <a:t>Lack of communication</a:t>
            </a:r>
          </a:p>
        </p:txBody>
      </p:sp>
      <p:sp>
        <p:nvSpPr>
          <p:cNvPr id="38" name="Isosceles Triangle 37">
            <a:extLst>
              <a:ext uri="{FF2B5EF4-FFF2-40B4-BE49-F238E27FC236}">
                <a16:creationId xmlns:a16="http://schemas.microsoft.com/office/drawing/2014/main" id="{2E3A4F04-51CC-4B2E-9D1F-A33E660F2E8C}"/>
              </a:ext>
            </a:extLst>
          </p:cNvPr>
          <p:cNvSpPr/>
          <p:nvPr/>
        </p:nvSpPr>
        <p:spPr>
          <a:xfrm rot="5400000">
            <a:off x="10058211" y="3385075"/>
            <a:ext cx="1862527" cy="1391582"/>
          </a:xfrm>
          <a:prstGeom prst="triangle">
            <a:avLst>
              <a:gd name="adj" fmla="val 545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pic>
        <p:nvPicPr>
          <p:cNvPr id="40" name="Graphic 39" descr="Fish outline">
            <a:extLst>
              <a:ext uri="{FF2B5EF4-FFF2-40B4-BE49-F238E27FC236}">
                <a16:creationId xmlns:a16="http://schemas.microsoft.com/office/drawing/2014/main" id="{215B1DA5-01E1-4C76-8A09-DED2D9264C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20893" y="3685666"/>
            <a:ext cx="914400" cy="914400"/>
          </a:xfrm>
          <a:prstGeom prst="rect">
            <a:avLst/>
          </a:prstGeom>
        </p:spPr>
      </p:pic>
      <p:sp>
        <p:nvSpPr>
          <p:cNvPr id="42" name="TextBox 41">
            <a:extLst>
              <a:ext uri="{FF2B5EF4-FFF2-40B4-BE49-F238E27FC236}">
                <a16:creationId xmlns:a16="http://schemas.microsoft.com/office/drawing/2014/main" id="{9EE52DA9-5693-4879-A28E-19ADB7DFB13D}"/>
              </a:ext>
            </a:extLst>
          </p:cNvPr>
          <p:cNvSpPr txBox="1"/>
          <p:nvPr/>
        </p:nvSpPr>
        <p:spPr>
          <a:xfrm>
            <a:off x="10042969" y="3348801"/>
            <a:ext cx="1872512" cy="646331"/>
          </a:xfrm>
          <a:prstGeom prst="rect">
            <a:avLst/>
          </a:prstGeom>
          <a:noFill/>
        </p:spPr>
        <p:txBody>
          <a:bodyPr wrap="square" rtlCol="0">
            <a:spAutoFit/>
          </a:bodyPr>
          <a:lstStyle/>
          <a:p>
            <a:r>
              <a:rPr lang="en-GB" dirty="0"/>
              <a:t>NO INPUT OF SCRAP</a:t>
            </a:r>
          </a:p>
        </p:txBody>
      </p:sp>
    </p:spTree>
    <p:extLst>
      <p:ext uri="{BB962C8B-B14F-4D97-AF65-F5344CB8AC3E}">
        <p14:creationId xmlns:p14="http://schemas.microsoft.com/office/powerpoint/2010/main" val="309054090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8" name="Group 26">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28" name="Rectangle 27">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28">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5BBB3C40-71F5-4949-94B0-EDED5864E727}"/>
              </a:ext>
            </a:extLst>
          </p:cNvPr>
          <p:cNvSpPr>
            <a:spLocks noGrp="1"/>
          </p:cNvSpPr>
          <p:nvPr>
            <p:ph type="title"/>
          </p:nvPr>
        </p:nvSpPr>
        <p:spPr>
          <a:xfrm>
            <a:off x="643467" y="321734"/>
            <a:ext cx="10905066" cy="1135737"/>
          </a:xfrm>
        </p:spPr>
        <p:txBody>
          <a:bodyPr>
            <a:normAutofit/>
          </a:bodyPr>
          <a:lstStyle/>
          <a:p>
            <a:r>
              <a:rPr lang="en-GB" sz="3600" dirty="0"/>
              <a:t>Define Stage: Cause and Effect (part 2)</a:t>
            </a:r>
          </a:p>
        </p:txBody>
      </p:sp>
      <p:pic>
        <p:nvPicPr>
          <p:cNvPr id="5" name="Content Placeholder 4">
            <a:extLst>
              <a:ext uri="{FF2B5EF4-FFF2-40B4-BE49-F238E27FC236}">
                <a16:creationId xmlns:a16="http://schemas.microsoft.com/office/drawing/2014/main" id="{882F0DA3-E7EA-4959-8383-94FFED626F1D}"/>
              </a:ext>
            </a:extLst>
          </p:cNvPr>
          <p:cNvPicPr>
            <a:picLocks noChangeAspect="1"/>
          </p:cNvPicPr>
          <p:nvPr/>
        </p:nvPicPr>
        <p:blipFill>
          <a:blip r:embed="rId2"/>
          <a:stretch>
            <a:fillRect/>
          </a:stretch>
        </p:blipFill>
        <p:spPr>
          <a:xfrm>
            <a:off x="643467" y="1782981"/>
            <a:ext cx="6253214" cy="2657615"/>
          </a:xfrm>
          <a:prstGeom prst="rect">
            <a:avLst/>
          </a:prstGeom>
        </p:spPr>
      </p:pic>
      <p:sp>
        <p:nvSpPr>
          <p:cNvPr id="9" name="Content Placeholder 8">
            <a:extLst>
              <a:ext uri="{FF2B5EF4-FFF2-40B4-BE49-F238E27FC236}">
                <a16:creationId xmlns:a16="http://schemas.microsoft.com/office/drawing/2014/main" id="{9C26A1B9-1772-4129-A61D-91C3FBC0108B}"/>
              </a:ext>
            </a:extLst>
          </p:cNvPr>
          <p:cNvSpPr>
            <a:spLocks noGrp="1"/>
          </p:cNvSpPr>
          <p:nvPr>
            <p:ph idx="1"/>
          </p:nvPr>
        </p:nvSpPr>
        <p:spPr>
          <a:xfrm>
            <a:off x="7544052" y="1782981"/>
            <a:ext cx="4004479" cy="4393982"/>
          </a:xfrm>
        </p:spPr>
        <p:txBody>
          <a:bodyPr>
            <a:normAutofit lnSpcReduction="10000"/>
          </a:bodyPr>
          <a:lstStyle/>
          <a:p>
            <a:r>
              <a:rPr lang="en-US" sz="2000" dirty="0"/>
              <a:t>Using the cause and effect analysis tool we were able to breakdown the process into five elements. These were Material, Equipment, Method, Environment and People. From this we were able to determine and identify key elements that would lead to excess scrap and then lead to the incorrect input of scrap. These were Equipment failure (degradation of tooling), Not following procedure (due in part to poor tooling), unable to segregate waste (due to high volumes that are not normal as a result of poor tooling).</a:t>
            </a:r>
          </a:p>
        </p:txBody>
      </p:sp>
      <p:grpSp>
        <p:nvGrpSpPr>
          <p:cNvPr id="40" name="Group 30">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32" name="Isosceles Triangle 31">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32">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55315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E7DCC-5A34-44AE-A6D0-A111A0D9A58B}"/>
              </a:ext>
            </a:extLst>
          </p:cNvPr>
          <p:cNvSpPr>
            <a:spLocks noGrp="1"/>
          </p:cNvSpPr>
          <p:nvPr>
            <p:ph type="title"/>
          </p:nvPr>
        </p:nvSpPr>
        <p:spPr>
          <a:xfrm>
            <a:off x="5297762" y="329184"/>
            <a:ext cx="6251110" cy="1783080"/>
          </a:xfrm>
          <a:prstGeom prst="ellipse">
            <a:avLst/>
          </a:prstGeom>
        </p:spPr>
        <p:txBody>
          <a:bodyPr anchor="b">
            <a:normAutofit/>
          </a:bodyPr>
          <a:lstStyle/>
          <a:p>
            <a:r>
              <a:rPr lang="en-GB" sz="4200" dirty="0"/>
              <a:t>Define Stage: Cause and Effect (part 3)</a:t>
            </a:r>
          </a:p>
        </p:txBody>
      </p:sp>
      <p:pic>
        <p:nvPicPr>
          <p:cNvPr id="11" name="Picture 10" descr="Chart, surface chart&#10;&#10;Description automatically generated">
            <a:extLst>
              <a:ext uri="{FF2B5EF4-FFF2-40B4-BE49-F238E27FC236}">
                <a16:creationId xmlns:a16="http://schemas.microsoft.com/office/drawing/2014/main" id="{BFEA9F01-1AEB-4720-8220-353C5BD9EA2B}"/>
              </a:ext>
            </a:extLst>
          </p:cNvPr>
          <p:cNvPicPr>
            <a:picLocks noChangeAspect="1"/>
          </p:cNvPicPr>
          <p:nvPr/>
        </p:nvPicPr>
        <p:blipFill rotWithShape="1">
          <a:blip r:embed="rId2"/>
          <a:srcRect r="1" b="1955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ntent Placeholder 8">
            <a:extLst>
              <a:ext uri="{FF2B5EF4-FFF2-40B4-BE49-F238E27FC236}">
                <a16:creationId xmlns:a16="http://schemas.microsoft.com/office/drawing/2014/main" id="{A4394EBD-998A-4730-972D-619A8D527033}"/>
              </a:ext>
            </a:extLst>
          </p:cNvPr>
          <p:cNvSpPr>
            <a:spLocks noGrp="1"/>
          </p:cNvSpPr>
          <p:nvPr>
            <p:ph idx="1"/>
          </p:nvPr>
        </p:nvSpPr>
        <p:spPr>
          <a:xfrm>
            <a:off x="5297762" y="2706624"/>
            <a:ext cx="6251110" cy="3483864"/>
          </a:xfrm>
        </p:spPr>
        <p:txBody>
          <a:bodyPr>
            <a:normAutofit/>
          </a:bodyPr>
          <a:lstStyle/>
          <a:p>
            <a:r>
              <a:rPr lang="en-US" sz="2400" dirty="0"/>
              <a:t>With the information gleaned from the cause and effect analysis we could then head forward into the details and set our project out accordingly we sharpened focus.</a:t>
            </a:r>
          </a:p>
          <a:p>
            <a:r>
              <a:rPr lang="en-US" sz="2400" dirty="0"/>
              <a:t>We could then use further Six Sigma tools to focus in on each area, thus further pinpointing our direction.  We will next use VOC and SIPOC to further validate the direction we are now moving towards.</a:t>
            </a:r>
          </a:p>
        </p:txBody>
      </p:sp>
    </p:spTree>
    <p:extLst>
      <p:ext uri="{BB962C8B-B14F-4D97-AF65-F5344CB8AC3E}">
        <p14:creationId xmlns:p14="http://schemas.microsoft.com/office/powerpoint/2010/main" val="4206649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How To Improve Your Speaking Voice With Apps | Simply Amazing Training">
            <a:extLst>
              <a:ext uri="{FF2B5EF4-FFF2-40B4-BE49-F238E27FC236}">
                <a16:creationId xmlns:a16="http://schemas.microsoft.com/office/drawing/2014/main" id="{D162CB1A-11B6-4637-B600-C1932361FC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054" r="-3" b="14287"/>
          <a:stretch/>
        </p:blipFill>
        <p:spPr bwMode="auto">
          <a:xfrm>
            <a:off x="5926240" y="10"/>
            <a:ext cx="626575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28" name="Picture 27">
            <a:extLst>
              <a:ext uri="{FF2B5EF4-FFF2-40B4-BE49-F238E27FC236}">
                <a16:creationId xmlns:a16="http://schemas.microsoft.com/office/drawing/2014/main" id="{464D7A45-9863-4668-9C47-1DFD90DB48FC}"/>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t="4567" r="-2" b="22875"/>
          <a:stretch/>
        </p:blipFill>
        <p:spPr>
          <a:xfrm>
            <a:off x="6984273" y="2286000"/>
            <a:ext cx="5207727"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6" name="Content Placeholder 5">
            <a:extLst>
              <a:ext uri="{FF2B5EF4-FFF2-40B4-BE49-F238E27FC236}">
                <a16:creationId xmlns:a16="http://schemas.microsoft.com/office/drawing/2014/main" id="{6D1D41A5-F246-409F-AEF7-6012C3958BE4}"/>
              </a:ext>
            </a:extLst>
          </p:cNvPr>
          <p:cNvPicPr>
            <a:picLocks noChangeAspect="1"/>
          </p:cNvPicPr>
          <p:nvPr/>
        </p:nvPicPr>
        <p:blipFill rotWithShape="1">
          <a:blip r:embed="rId5"/>
          <a:srcRect l="742" r="-3" b="-3"/>
          <a:stretch/>
        </p:blipFill>
        <p:spPr>
          <a:xfrm>
            <a:off x="8047618" y="4572000"/>
            <a:ext cx="4144382"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192" name="Freeform 16">
            <a:extLst>
              <a:ext uri="{FF2B5EF4-FFF2-40B4-BE49-F238E27FC236}">
                <a16:creationId xmlns:a16="http://schemas.microsoft.com/office/drawing/2014/main" id="{98BA90CC-0056-473E-80AE-8CB0EE6AC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3" name="Freeform: Shape 192">
            <a:extLst>
              <a:ext uri="{FF2B5EF4-FFF2-40B4-BE49-F238E27FC236}">
                <a16:creationId xmlns:a16="http://schemas.microsoft.com/office/drawing/2014/main" id="{2396E232-7219-4009-893A-28527CAD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8531760-BFF7-4DC9-B364-DF1966A109D8}"/>
              </a:ext>
            </a:extLst>
          </p:cNvPr>
          <p:cNvSpPr>
            <a:spLocks noGrp="1"/>
          </p:cNvSpPr>
          <p:nvPr>
            <p:ph type="title"/>
          </p:nvPr>
        </p:nvSpPr>
        <p:spPr>
          <a:xfrm>
            <a:off x="838200" y="365125"/>
            <a:ext cx="5191125" cy="1325563"/>
          </a:xfrm>
        </p:spPr>
        <p:txBody>
          <a:bodyPr>
            <a:normAutofit/>
          </a:bodyPr>
          <a:lstStyle/>
          <a:p>
            <a:r>
              <a:rPr lang="en-GB" dirty="0"/>
              <a:t>Define stage: Voice of the customer (VOC)</a:t>
            </a:r>
          </a:p>
        </p:txBody>
      </p:sp>
      <p:sp>
        <p:nvSpPr>
          <p:cNvPr id="26" name="Content Placeholder 9">
            <a:extLst>
              <a:ext uri="{FF2B5EF4-FFF2-40B4-BE49-F238E27FC236}">
                <a16:creationId xmlns:a16="http://schemas.microsoft.com/office/drawing/2014/main" id="{76D332F1-D5D1-4ED1-B87A-173AB2069770}"/>
              </a:ext>
            </a:extLst>
          </p:cNvPr>
          <p:cNvSpPr>
            <a:spLocks noGrp="1"/>
          </p:cNvSpPr>
          <p:nvPr>
            <p:ph idx="1"/>
          </p:nvPr>
        </p:nvSpPr>
        <p:spPr>
          <a:xfrm>
            <a:off x="838200" y="2651115"/>
            <a:ext cx="5707565" cy="3525847"/>
          </a:xfrm>
        </p:spPr>
        <p:txBody>
          <a:bodyPr>
            <a:normAutofit/>
          </a:bodyPr>
          <a:lstStyle/>
          <a:p>
            <a:r>
              <a:rPr lang="en-US" sz="2000" dirty="0"/>
              <a:t>Capturing the voice of the customer (VOC) allows us to see the relationships between each department and allows us to better focus and target an area based on the information it produces.  This can show priority areas based on information inputted and displayed.</a:t>
            </a:r>
          </a:p>
        </p:txBody>
      </p:sp>
    </p:spTree>
    <p:extLst>
      <p:ext uri="{BB962C8B-B14F-4D97-AF65-F5344CB8AC3E}">
        <p14:creationId xmlns:p14="http://schemas.microsoft.com/office/powerpoint/2010/main" val="146264104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97A0E-53EB-46B5-9B33-FB181F0DFCCB}"/>
              </a:ext>
            </a:extLst>
          </p:cNvPr>
          <p:cNvSpPr>
            <a:spLocks noGrp="1"/>
          </p:cNvSpPr>
          <p:nvPr>
            <p:ph type="title"/>
          </p:nvPr>
        </p:nvSpPr>
        <p:spPr>
          <a:xfrm>
            <a:off x="6598104" y="1396289"/>
            <a:ext cx="5034783" cy="1325563"/>
          </a:xfrm>
        </p:spPr>
        <p:txBody>
          <a:bodyPr>
            <a:normAutofit/>
          </a:bodyPr>
          <a:lstStyle/>
          <a:p>
            <a:r>
              <a:rPr lang="en-GB" sz="4100" dirty="0"/>
              <a:t>Define stage: Voice of the customer (Part 2)</a:t>
            </a:r>
          </a:p>
        </p:txBody>
      </p:sp>
      <p:sp>
        <p:nvSpPr>
          <p:cNvPr id="21" name="Freeform: Shape 20">
            <a:extLst>
              <a:ext uri="{FF2B5EF4-FFF2-40B4-BE49-F238E27FC236}">
                <a16:creationId xmlns:a16="http://schemas.microsoft.com/office/drawing/2014/main" id="{DCFD1A13-2B88-47B7-AAE9-AD6F3296E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F5CE4102-C93A-420A-98A7-5A7DD0C5C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Content Placeholder 6">
            <a:extLst>
              <a:ext uri="{FF2B5EF4-FFF2-40B4-BE49-F238E27FC236}">
                <a16:creationId xmlns:a16="http://schemas.microsoft.com/office/drawing/2014/main" id="{510B2393-E596-4AF0-B58A-590EAC45577D}"/>
              </a:ext>
            </a:extLst>
          </p:cNvPr>
          <p:cNvPicPr>
            <a:picLocks noChangeAspect="1"/>
          </p:cNvPicPr>
          <p:nvPr/>
        </p:nvPicPr>
        <p:blipFill>
          <a:blip r:embed="rId2"/>
          <a:stretch>
            <a:fillRect/>
          </a:stretch>
        </p:blipFill>
        <p:spPr>
          <a:xfrm>
            <a:off x="19884" y="414871"/>
            <a:ext cx="5656522" cy="2306981"/>
          </a:xfrm>
          <a:prstGeom prst="rect">
            <a:avLst/>
          </a:prstGeom>
        </p:spPr>
      </p:pic>
      <p:pic>
        <p:nvPicPr>
          <p:cNvPr id="5" name="Content Placeholder 4">
            <a:extLst>
              <a:ext uri="{FF2B5EF4-FFF2-40B4-BE49-F238E27FC236}">
                <a16:creationId xmlns:a16="http://schemas.microsoft.com/office/drawing/2014/main" id="{829C2FAF-E389-43CD-A4F9-C1FB0D6C1CAA}"/>
              </a:ext>
            </a:extLst>
          </p:cNvPr>
          <p:cNvPicPr>
            <a:picLocks noChangeAspect="1"/>
          </p:cNvPicPr>
          <p:nvPr/>
        </p:nvPicPr>
        <p:blipFill rotWithShape="1">
          <a:blip r:embed="rId3"/>
          <a:srcRect t="3703" b="21046"/>
          <a:stretch/>
        </p:blipFill>
        <p:spPr>
          <a:xfrm>
            <a:off x="429768" y="3690918"/>
            <a:ext cx="3350106" cy="1884438"/>
          </a:xfrm>
          <a:prstGeom prst="rect">
            <a:avLst/>
          </a:prstGeom>
        </p:spPr>
      </p:pic>
      <p:sp>
        <p:nvSpPr>
          <p:cNvPr id="69" name="Content Placeholder 17">
            <a:extLst>
              <a:ext uri="{FF2B5EF4-FFF2-40B4-BE49-F238E27FC236}">
                <a16:creationId xmlns:a16="http://schemas.microsoft.com/office/drawing/2014/main" id="{4CF5C3C6-3096-48B3-848E-0B29E3EFE299}"/>
              </a:ext>
            </a:extLst>
          </p:cNvPr>
          <p:cNvSpPr>
            <a:spLocks noGrp="1"/>
          </p:cNvSpPr>
          <p:nvPr>
            <p:ph idx="1"/>
          </p:nvPr>
        </p:nvSpPr>
        <p:spPr>
          <a:xfrm>
            <a:off x="6602549" y="2871982"/>
            <a:ext cx="5034784" cy="3181684"/>
          </a:xfrm>
        </p:spPr>
        <p:txBody>
          <a:bodyPr anchor="t">
            <a:normAutofit lnSpcReduction="10000"/>
          </a:bodyPr>
          <a:lstStyle/>
          <a:p>
            <a:r>
              <a:rPr lang="en-US" sz="1800" dirty="0"/>
              <a:t>Combining the data we already had from the fishbone we then cross referenced this through the Voice of the Customer tool to confirm we were on the right track, the VOC confirmed that the areas that needed full focus were ‘Techs’ (for tooling, optimization, processing), ‘Quality’ (for procedure compliance/scrap monitoring’ and ‘Team Leaders/Lead OP’s’ (for responsibility of ensuring OP’s relay the data to be captured). We also saw that as a result of the issues that planning was affected but due to the scope we had to primarily focus on these three areas as they were the highest weighted total.</a:t>
            </a:r>
          </a:p>
          <a:p>
            <a:endParaRPr lang="en-US" sz="1800" dirty="0"/>
          </a:p>
        </p:txBody>
      </p:sp>
    </p:spTree>
    <p:extLst>
      <p:ext uri="{BB962C8B-B14F-4D97-AF65-F5344CB8AC3E}">
        <p14:creationId xmlns:p14="http://schemas.microsoft.com/office/powerpoint/2010/main" val="11581292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E95F95F7-F8EB-4D7A-8E61-5507B615F26F}"/>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l="3049" r="31818" b="1"/>
          <a:stretch/>
        </p:blipFill>
        <p:spPr>
          <a:xfrm>
            <a:off x="6545765" y="1414272"/>
            <a:ext cx="5596560" cy="4669536"/>
          </a:xfrm>
          <a:prstGeom prst="rect">
            <a:avLst/>
          </a:prstGeom>
        </p:spPr>
      </p:pic>
      <p:sp>
        <p:nvSpPr>
          <p:cNvPr id="31" name="Rectangle 30">
            <a:extLst>
              <a:ext uri="{FF2B5EF4-FFF2-40B4-BE49-F238E27FC236}">
                <a16:creationId xmlns:a16="http://schemas.microsoft.com/office/drawing/2014/main" id="{B2372472-A28D-4A46-A417-C339E4A8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13">
            <a:extLst>
              <a:ext uri="{FF2B5EF4-FFF2-40B4-BE49-F238E27FC236}">
                <a16:creationId xmlns:a16="http://schemas.microsoft.com/office/drawing/2014/main" id="{AA6E07BD-D7EE-482F-A60D-431FAF26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Freeform 11">
            <a:extLst>
              <a:ext uri="{FF2B5EF4-FFF2-40B4-BE49-F238E27FC236}">
                <a16:creationId xmlns:a16="http://schemas.microsoft.com/office/drawing/2014/main" id="{1E098AAF-E08F-4026-A70E-1097D1649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134D6C-D014-46B9-AA92-B6A5A5D32343}"/>
              </a:ext>
            </a:extLst>
          </p:cNvPr>
          <p:cNvSpPr>
            <a:spLocks noGrp="1"/>
          </p:cNvSpPr>
          <p:nvPr>
            <p:ph type="title"/>
          </p:nvPr>
        </p:nvSpPr>
        <p:spPr>
          <a:xfrm>
            <a:off x="838200" y="365125"/>
            <a:ext cx="10515600" cy="1325563"/>
          </a:xfrm>
          <a:prstGeom prst="ellipse">
            <a:avLst/>
          </a:prstGeom>
        </p:spPr>
        <p:txBody>
          <a:bodyPr vert="horz" lIns="91440" tIns="45720" rIns="91440" bIns="45720" rtlCol="0" anchor="ctr">
            <a:normAutofit/>
          </a:bodyPr>
          <a:lstStyle/>
          <a:p>
            <a:r>
              <a:rPr lang="en-US" sz="2800" dirty="0">
                <a:solidFill>
                  <a:srgbClr val="FFFFFF"/>
                </a:solidFill>
              </a:rPr>
              <a:t>Define stage: SIPOC (Suppliers, Inputs, Process, Outputs, Customers)</a:t>
            </a:r>
          </a:p>
        </p:txBody>
      </p:sp>
      <p:sp>
        <p:nvSpPr>
          <p:cNvPr id="5" name="TextBox 4">
            <a:extLst>
              <a:ext uri="{FF2B5EF4-FFF2-40B4-BE49-F238E27FC236}">
                <a16:creationId xmlns:a16="http://schemas.microsoft.com/office/drawing/2014/main" id="{B49DBEF2-6898-4CD7-A9A9-AB8921E17979}"/>
              </a:ext>
            </a:extLst>
          </p:cNvPr>
          <p:cNvSpPr txBox="1"/>
          <p:nvPr/>
        </p:nvSpPr>
        <p:spPr>
          <a:xfrm>
            <a:off x="838200" y="2021249"/>
            <a:ext cx="5707565" cy="4155713"/>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solidFill>
                  <a:srgbClr val="FFFFFF"/>
                </a:solidFill>
              </a:rPr>
              <a:t>In conjunction with the VOC we have used SIPOC to give us an overview from five areas (Material manufacturer, Stores, Machine OP, Team Leader, Quality) to create a process map, this then gives an overview of the project and allows us to see the relationships between departments, another tool to allow us to focus on the correct area and eliminate wasted time. We can also see who directly is impacted by the issues too.</a:t>
            </a:r>
          </a:p>
          <a:p>
            <a:pPr indent="-228600">
              <a:lnSpc>
                <a:spcPct val="90000"/>
              </a:lnSpc>
              <a:spcAft>
                <a:spcPts val="600"/>
              </a:spcAft>
              <a:buFont typeface="Arial" panose="020B0604020202020204" pitchFamily="34" charset="0"/>
              <a:buChar char="•"/>
            </a:pPr>
            <a:r>
              <a:rPr lang="en-US" sz="2000" dirty="0">
                <a:solidFill>
                  <a:srgbClr val="FFFFFF"/>
                </a:solidFill>
              </a:rPr>
              <a:t>We could then add further definition to our project as we have the exact areas and process owners who we could assess and train where needed.</a:t>
            </a:r>
          </a:p>
          <a:p>
            <a:pPr indent="-228600">
              <a:lnSpc>
                <a:spcPct val="90000"/>
              </a:lnSpc>
              <a:spcAft>
                <a:spcPts val="600"/>
              </a:spcAft>
              <a:buFont typeface="Arial" panose="020B0604020202020204" pitchFamily="34" charset="0"/>
              <a:buChar char="•"/>
            </a:pPr>
            <a:r>
              <a:rPr lang="en-US" sz="2000" dirty="0">
                <a:solidFill>
                  <a:srgbClr val="FFFFFF"/>
                </a:solidFill>
              </a:rPr>
              <a:t>We have come to the same conclusion here that the three main areas that are involved in the issue are Techs, Quality and Production.</a:t>
            </a:r>
          </a:p>
        </p:txBody>
      </p:sp>
      <p:pic>
        <p:nvPicPr>
          <p:cNvPr id="4" name="Content Placeholder 3">
            <a:extLst>
              <a:ext uri="{FF2B5EF4-FFF2-40B4-BE49-F238E27FC236}">
                <a16:creationId xmlns:a16="http://schemas.microsoft.com/office/drawing/2014/main" id="{B913E599-73C2-4215-B1F1-348469CB967D}"/>
              </a:ext>
            </a:extLst>
          </p:cNvPr>
          <p:cNvPicPr>
            <a:picLocks noGrp="1" noChangeAspect="1"/>
          </p:cNvPicPr>
          <p:nvPr>
            <p:ph idx="1"/>
          </p:nvPr>
        </p:nvPicPr>
        <p:blipFill>
          <a:blip r:embed="rId4"/>
          <a:stretch>
            <a:fillRect/>
          </a:stretch>
        </p:blipFill>
        <p:spPr>
          <a:xfrm>
            <a:off x="7192537" y="1851555"/>
            <a:ext cx="4650877" cy="3848601"/>
          </a:xfrm>
          <a:prstGeom prst="rect">
            <a:avLst/>
          </a:prstGeom>
        </p:spPr>
      </p:pic>
    </p:spTree>
    <p:extLst>
      <p:ext uri="{BB962C8B-B14F-4D97-AF65-F5344CB8AC3E}">
        <p14:creationId xmlns:p14="http://schemas.microsoft.com/office/powerpoint/2010/main" val="140294922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D00820-EC98-406C-B24E-6C93214D4E93}"/>
              </a:ext>
            </a:extLst>
          </p:cNvPr>
          <p:cNvSpPr>
            <a:spLocks noGrp="1"/>
          </p:cNvSpPr>
          <p:nvPr>
            <p:ph type="title"/>
          </p:nvPr>
        </p:nvSpPr>
        <p:spPr>
          <a:xfrm>
            <a:off x="643467" y="640080"/>
            <a:ext cx="3096427" cy="5613236"/>
          </a:xfrm>
        </p:spPr>
        <p:txBody>
          <a:bodyPr anchor="ctr">
            <a:normAutofit/>
          </a:bodyPr>
          <a:lstStyle/>
          <a:p>
            <a:r>
              <a:rPr lang="en-GB" dirty="0">
                <a:solidFill>
                  <a:srgbClr val="FFFFFF"/>
                </a:solidFill>
              </a:rPr>
              <a:t>Define stage: Summary.</a:t>
            </a:r>
          </a:p>
        </p:txBody>
      </p:sp>
      <p:sp>
        <p:nvSpPr>
          <p:cNvPr id="3" name="Content Placeholder 2">
            <a:extLst>
              <a:ext uri="{FF2B5EF4-FFF2-40B4-BE49-F238E27FC236}">
                <a16:creationId xmlns:a16="http://schemas.microsoft.com/office/drawing/2014/main" id="{A677FF31-0F8A-496B-9913-52F4B177D74E}"/>
              </a:ext>
            </a:extLst>
          </p:cNvPr>
          <p:cNvSpPr>
            <a:spLocks noGrp="1"/>
          </p:cNvSpPr>
          <p:nvPr>
            <p:ph idx="1"/>
          </p:nvPr>
        </p:nvSpPr>
        <p:spPr>
          <a:xfrm>
            <a:off x="4699818" y="640082"/>
            <a:ext cx="6848715" cy="3749160"/>
          </a:xfrm>
        </p:spPr>
        <p:txBody>
          <a:bodyPr anchor="ctr">
            <a:noAutofit/>
          </a:bodyPr>
          <a:lstStyle/>
          <a:p>
            <a:r>
              <a:rPr lang="en-GB" sz="2000" dirty="0"/>
              <a:t>With the data expectedly pointing us towards three key areas we now needed to further focus in order to get the data needed to back up our claims. We were left with three areas after the define stage, these were: Techs, Quality and Production.</a:t>
            </a:r>
          </a:p>
          <a:p>
            <a:r>
              <a:rPr lang="en-GB" sz="2000" dirty="0"/>
              <a:t>After numerous discussions we decided to focus on two out of three areas and these were quality and production, the reason for that decision being made was due to the tech department being a very complicated component without technical knowledge as part of the initial team and later on without technical management present, this would have likely needed to be a project on its own merits. Second reason we closed in on quality and production is because this was the most likely area we could see results that were relatively easy to obtain with the right tools</a:t>
            </a:r>
          </a:p>
        </p:txBody>
      </p:sp>
      <p:pic>
        <p:nvPicPr>
          <p:cNvPr id="5" name="Picture 4">
            <a:extLst>
              <a:ext uri="{FF2B5EF4-FFF2-40B4-BE49-F238E27FC236}">
                <a16:creationId xmlns:a16="http://schemas.microsoft.com/office/drawing/2014/main" id="{0C6F3AB0-CB56-4E22-859C-49840741CEEA}"/>
              </a:ext>
            </a:extLst>
          </p:cNvPr>
          <p:cNvPicPr>
            <a:picLocks noChangeAspect="1"/>
          </p:cNvPicPr>
          <p:nvPr/>
        </p:nvPicPr>
        <p:blipFill>
          <a:blip r:embed="rId2"/>
          <a:stretch>
            <a:fillRect/>
          </a:stretch>
        </p:blipFill>
        <p:spPr>
          <a:xfrm>
            <a:off x="4699818" y="5768591"/>
            <a:ext cx="6894236" cy="603246"/>
          </a:xfrm>
          <a:prstGeom prst="rect">
            <a:avLst/>
          </a:prstGeom>
        </p:spPr>
      </p:pic>
    </p:spTree>
    <p:extLst>
      <p:ext uri="{BB962C8B-B14F-4D97-AF65-F5344CB8AC3E}">
        <p14:creationId xmlns:p14="http://schemas.microsoft.com/office/powerpoint/2010/main" val="2112431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34D3B2-34D9-470D-A69A-85B5BF7666F0}"/>
              </a:ext>
            </a:extLst>
          </p:cNvPr>
          <p:cNvPicPr>
            <a:picLocks noChangeAspect="1"/>
          </p:cNvPicPr>
          <p:nvPr/>
        </p:nvPicPr>
        <p:blipFill rotWithShape="1">
          <a:blip r:embed="rId2"/>
          <a:srcRect r="-3" b="3759"/>
          <a:stretch/>
        </p:blipFill>
        <p:spPr>
          <a:xfrm>
            <a:off x="6829833" y="10"/>
            <a:ext cx="5362169" cy="2606030"/>
          </a:xfrm>
          <a:prstGeom prst="rect">
            <a:avLst/>
          </a:prstGeom>
        </p:spPr>
      </p:pic>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r="2" b="4624"/>
          <a:stretch/>
        </p:blipFill>
        <p:spPr>
          <a:xfrm>
            <a:off x="4823351" y="2606040"/>
            <a:ext cx="7368648" cy="4251960"/>
          </a:xfrm>
          <a:prstGeom prst="rect">
            <a:avLst/>
          </a:prstGeom>
        </p:spPr>
      </p:pic>
      <p:sp>
        <p:nvSpPr>
          <p:cNvPr id="61" name="Freeform: Shape 54">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2" name="Freeform: Shape 56">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4673" y="365125"/>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Measure: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a:t>
            </a:r>
            <a:r>
              <a:rPr lang="en-US" sz="2800" dirty="0">
                <a:highlight>
                  <a:srgbClr val="0000FF"/>
                </a:highlight>
                <a:latin typeface="Arial" panose="020B0604020202020204" pitchFamily="34" charset="0"/>
                <a:cs typeface="Arial" panose="020B0604020202020204" pitchFamily="34" charset="0"/>
              </a:rPr>
              <a:t>M</a:t>
            </a:r>
            <a:r>
              <a:rPr lang="en-US" sz="2800" dirty="0">
                <a:latin typeface="Arial" panose="020B0604020202020204" pitchFamily="34" charset="0"/>
                <a:cs typeface="Arial" panose="020B0604020202020204" pitchFamily="34" charset="0"/>
              </a:rPr>
              <a:t>/A/I/C/R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4673" y="1690688"/>
            <a:ext cx="4655602" cy="4154361"/>
          </a:xfrm>
        </p:spPr>
        <p:txBody>
          <a:bodyPr>
            <a:normAutofit fontScale="85000" lnSpcReduction="10000"/>
          </a:bodyPr>
          <a:lstStyle/>
          <a:p>
            <a:endParaRPr lang="en-GB" sz="1900" dirty="0"/>
          </a:p>
          <a:p>
            <a:endParaRPr lang="en-GB" sz="1900" dirty="0"/>
          </a:p>
          <a:p>
            <a:endParaRPr lang="en-GB" sz="1900" dirty="0"/>
          </a:p>
          <a:p>
            <a:r>
              <a:rPr lang="en-GB" sz="1900" dirty="0">
                <a:latin typeface="Arial" panose="020B0604020202020204" pitchFamily="34" charset="0"/>
                <a:cs typeface="Arial" panose="020B0604020202020204" pitchFamily="34" charset="0"/>
              </a:rPr>
              <a:t>Based on the previous define stage it is clear that in combination with tool issues and ageing equipment that our current processes/work instructions are not robust enough to incorporate certain scenarios and are showing us that there are gaps or grey areas in our work flows, either where it is not defined clearly enough or not presently instructed correctly. Lack of definition can also be a cause of what we are seeing, for example ‘’do we stop the machine at 50 or 100 parts made?’’, we need to clearly define this and roll out to shop-floor. This will enable us to properly control what we are experiencing and allow us to see the problem before it escalates.</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11662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F7C39-C657-4227-81C2-8C546BCB54E3}"/>
              </a:ext>
            </a:extLst>
          </p:cNvPr>
          <p:cNvSpPr>
            <a:spLocks noGrp="1"/>
          </p:cNvSpPr>
          <p:nvPr>
            <p:ph type="title"/>
          </p:nvPr>
        </p:nvSpPr>
        <p:spPr>
          <a:xfrm>
            <a:off x="7233794" y="1396289"/>
            <a:ext cx="4399093" cy="1325563"/>
          </a:xfrm>
        </p:spPr>
        <p:txBody>
          <a:bodyPr>
            <a:normAutofit/>
          </a:bodyPr>
          <a:lstStyle/>
          <a:p>
            <a:r>
              <a:rPr lang="en-GB" sz="3700" dirty="0"/>
              <a:t>Measure stage: Further information. </a:t>
            </a:r>
          </a:p>
        </p:txBody>
      </p:sp>
      <p:sp>
        <p:nvSpPr>
          <p:cNvPr id="18" name="Freeform: Shape 14">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Content Placeholder 5">
            <a:extLst>
              <a:ext uri="{FF2B5EF4-FFF2-40B4-BE49-F238E27FC236}">
                <a16:creationId xmlns:a16="http://schemas.microsoft.com/office/drawing/2014/main" id="{FB2E8A2C-A9FF-49C1-857A-2B3B8D919D45}"/>
              </a:ext>
            </a:extLst>
          </p:cNvPr>
          <p:cNvPicPr>
            <a:picLocks noChangeAspect="1"/>
          </p:cNvPicPr>
          <p:nvPr/>
        </p:nvPicPr>
        <p:blipFill>
          <a:blip r:embed="rId2"/>
          <a:stretch>
            <a:fillRect/>
          </a:stretch>
        </p:blipFill>
        <p:spPr>
          <a:xfrm>
            <a:off x="194838" y="526164"/>
            <a:ext cx="5310086" cy="4221225"/>
          </a:xfrm>
          <a:prstGeom prst="rect">
            <a:avLst/>
          </a:prstGeom>
        </p:spPr>
      </p:pic>
      <p:pic>
        <p:nvPicPr>
          <p:cNvPr id="8" name="Picture 7">
            <a:extLst>
              <a:ext uri="{FF2B5EF4-FFF2-40B4-BE49-F238E27FC236}">
                <a16:creationId xmlns:a16="http://schemas.microsoft.com/office/drawing/2014/main" id="{03B26498-1A83-4CD2-A721-5EEFFECEF2DB}"/>
              </a:ext>
            </a:extLst>
          </p:cNvPr>
          <p:cNvPicPr>
            <a:picLocks noChangeAspect="1"/>
          </p:cNvPicPr>
          <p:nvPr/>
        </p:nvPicPr>
        <p:blipFill>
          <a:blip r:embed="rId3"/>
          <a:stretch>
            <a:fillRect/>
          </a:stretch>
        </p:blipFill>
        <p:spPr>
          <a:xfrm>
            <a:off x="150857" y="3631486"/>
            <a:ext cx="5354067" cy="2595452"/>
          </a:xfrm>
          <a:prstGeom prst="rect">
            <a:avLst/>
          </a:prstGeom>
        </p:spPr>
      </p:pic>
      <p:sp>
        <p:nvSpPr>
          <p:cNvPr id="12" name="Content Placeholder 11">
            <a:extLst>
              <a:ext uri="{FF2B5EF4-FFF2-40B4-BE49-F238E27FC236}">
                <a16:creationId xmlns:a16="http://schemas.microsoft.com/office/drawing/2014/main" id="{8DF1C459-21EB-43EE-8A69-58B013653F44}"/>
              </a:ext>
            </a:extLst>
          </p:cNvPr>
          <p:cNvSpPr>
            <a:spLocks noGrp="1"/>
          </p:cNvSpPr>
          <p:nvPr>
            <p:ph idx="1"/>
          </p:nvPr>
        </p:nvSpPr>
        <p:spPr>
          <a:xfrm>
            <a:off x="7238239" y="2871982"/>
            <a:ext cx="4399094" cy="3181684"/>
          </a:xfrm>
        </p:spPr>
        <p:txBody>
          <a:bodyPr anchor="t">
            <a:normAutofit fontScale="85000" lnSpcReduction="20000"/>
          </a:bodyPr>
          <a:lstStyle/>
          <a:p>
            <a:r>
              <a:rPr lang="en-US" sz="1800" dirty="0"/>
              <a:t>In addition to the data we are going to gather for the measure stage we are as a continuation of the define phase looking at our work instructions. We were now aware that due to no procedure for reviewing these and with it being too rigid to incorporate change that they were either out of date or as previously mentioned ‘not robust enough’. On the left is the current work instruction for the HM0340 job, it is out of date and doesn’t include the secondary gluing operation nor does it mention rates or percentages for acceptable levels of scrap, thus making it impossible for the operator to determine where to stop if scrap production was too high. This in turn leads to ‘’scrap overload‘’ as where there is no natural way to report this, the tool becomes neglected and the scrap is allowed to reach levels beyond normal control.</a:t>
            </a:r>
          </a:p>
        </p:txBody>
      </p:sp>
    </p:spTree>
    <p:extLst>
      <p:ext uri="{BB962C8B-B14F-4D97-AF65-F5344CB8AC3E}">
        <p14:creationId xmlns:p14="http://schemas.microsoft.com/office/powerpoint/2010/main" val="98846897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D83DB-930B-4CB3-9C98-75C1DA77D50E}"/>
              </a:ext>
            </a:extLst>
          </p:cNvPr>
          <p:cNvSpPr>
            <a:spLocks noGrp="1"/>
          </p:cNvSpPr>
          <p:nvPr>
            <p:ph type="title"/>
          </p:nvPr>
        </p:nvSpPr>
        <p:spPr>
          <a:xfrm>
            <a:off x="481013" y="3752849"/>
            <a:ext cx="3290887" cy="2452687"/>
          </a:xfrm>
        </p:spPr>
        <p:txBody>
          <a:bodyPr anchor="ctr">
            <a:normAutofit/>
          </a:bodyPr>
          <a:lstStyle/>
          <a:p>
            <a:r>
              <a:rPr lang="en-GB" sz="3600" dirty="0"/>
              <a:t>Measurement stage: MSA</a:t>
            </a:r>
          </a:p>
        </p:txBody>
      </p:sp>
      <p:pic>
        <p:nvPicPr>
          <p:cNvPr id="5" name="Picture 4">
            <a:extLst>
              <a:ext uri="{FF2B5EF4-FFF2-40B4-BE49-F238E27FC236}">
                <a16:creationId xmlns:a16="http://schemas.microsoft.com/office/drawing/2014/main" id="{723B6865-315C-47BA-A6F9-8627555E42E2}"/>
              </a:ext>
            </a:extLst>
          </p:cNvPr>
          <p:cNvPicPr>
            <a:picLocks noChangeAspect="1"/>
          </p:cNvPicPr>
          <p:nvPr/>
        </p:nvPicPr>
        <p:blipFill rotWithShape="1">
          <a:blip r:embed="rId2"/>
          <a:srcRect r="-2" b="592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8F5CB4C-7903-4EE1-A554-573ABFF10A82}"/>
              </a:ext>
            </a:extLst>
          </p:cNvPr>
          <p:cNvSpPr>
            <a:spLocks noGrp="1"/>
          </p:cNvSpPr>
          <p:nvPr>
            <p:ph idx="1"/>
          </p:nvPr>
        </p:nvSpPr>
        <p:spPr>
          <a:xfrm>
            <a:off x="4223982" y="3752850"/>
            <a:ext cx="7485413" cy="2452687"/>
          </a:xfrm>
        </p:spPr>
        <p:txBody>
          <a:bodyPr anchor="ctr">
            <a:normAutofit/>
          </a:bodyPr>
          <a:lstStyle/>
          <a:p>
            <a:r>
              <a:rPr lang="en-GB" sz="1800" dirty="0"/>
              <a:t>To confirm that the counting by our real time manufacturing system installed onto the machines was correct and so would not derail the project we conducted an MSA study across two days comparing and recording the machine counts to the physical counts. This highlighted two facts. That the count by the machine software was 100% accurate and that there were still discrepancies between scrap produced and scrap recorded but this was not simply due to overload, this was due to discipline and training. </a:t>
            </a:r>
          </a:p>
        </p:txBody>
      </p:sp>
    </p:spTree>
    <p:extLst>
      <p:ext uri="{BB962C8B-B14F-4D97-AF65-F5344CB8AC3E}">
        <p14:creationId xmlns:p14="http://schemas.microsoft.com/office/powerpoint/2010/main" val="1289450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7859-C385-4305-ACFE-9CE93270887F}"/>
              </a:ext>
            </a:extLst>
          </p:cNvPr>
          <p:cNvSpPr>
            <a:spLocks noGrp="1"/>
          </p:cNvSpPr>
          <p:nvPr>
            <p:ph type="title"/>
          </p:nvPr>
        </p:nvSpPr>
        <p:spPr>
          <a:xfrm>
            <a:off x="1286934" y="411591"/>
            <a:ext cx="9618132" cy="790147"/>
          </a:xfrm>
          <a:solidFill>
            <a:schemeClr val="tx1"/>
          </a:solidFill>
        </p:spPr>
        <p:txBody>
          <a:bodyPr vert="horz" lIns="91440" tIns="45720" rIns="91440" bIns="45720" rtlCol="0" anchor="ctr">
            <a:normAutofit/>
          </a:bodyPr>
          <a:lstStyle/>
          <a:p>
            <a:pPr algn="ctr"/>
            <a:r>
              <a:rPr lang="en-US" sz="3200" kern="1200" dirty="0">
                <a:solidFill>
                  <a:schemeClr val="bg1"/>
                </a:solidFill>
                <a:latin typeface="+mj-lt"/>
                <a:ea typeface="+mj-ea"/>
                <a:cs typeface="+mj-cs"/>
              </a:rPr>
              <a:t>Measurement stage: MSA (Part 2)</a:t>
            </a:r>
          </a:p>
        </p:txBody>
      </p:sp>
      <p:sp>
        <p:nvSpPr>
          <p:cNvPr id="6" name="TextBox 5">
            <a:extLst>
              <a:ext uri="{FF2B5EF4-FFF2-40B4-BE49-F238E27FC236}">
                <a16:creationId xmlns:a16="http://schemas.microsoft.com/office/drawing/2014/main" id="{FB1A3384-436A-4CD0-8686-245DE492C7C0}"/>
              </a:ext>
            </a:extLst>
          </p:cNvPr>
          <p:cNvSpPr txBox="1"/>
          <p:nvPr/>
        </p:nvSpPr>
        <p:spPr>
          <a:xfrm>
            <a:off x="1203807" y="1389414"/>
            <a:ext cx="9618132" cy="16150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You can see from the below that the physical counting matches the 15 minute ‘events’ that the machine outputs, we confirmed over two days that the machine is capable of 100% machine counting accuracy and that we were on the right track with our thoughts on how ‘missing’ parts are produced. We also see that there was no scrap entered into system, this is a physical job that must be done to ensure scrap is correct. After investigation of this we found that it was a training issue and </a:t>
            </a:r>
            <a:r>
              <a:rPr lang="en-US" sz="1700" i="1" dirty="0"/>
              <a:t>not</a:t>
            </a:r>
            <a:r>
              <a:rPr lang="en-US" sz="1700" dirty="0"/>
              <a:t> due to the reasons we were experiencing in the extreme cases of missing parts we encountered.</a:t>
            </a:r>
          </a:p>
        </p:txBody>
      </p:sp>
      <p:pic>
        <p:nvPicPr>
          <p:cNvPr id="5" name="Content Placeholder 4">
            <a:extLst>
              <a:ext uri="{FF2B5EF4-FFF2-40B4-BE49-F238E27FC236}">
                <a16:creationId xmlns:a16="http://schemas.microsoft.com/office/drawing/2014/main" id="{6A672756-2E62-4625-9D40-C3C244277E9E}"/>
              </a:ext>
            </a:extLst>
          </p:cNvPr>
          <p:cNvPicPr>
            <a:picLocks noGrp="1" noChangeAspect="1"/>
          </p:cNvPicPr>
          <p:nvPr>
            <p:ph idx="1"/>
          </p:nvPr>
        </p:nvPicPr>
        <p:blipFill>
          <a:blip r:embed="rId2"/>
          <a:stretch>
            <a:fillRect/>
          </a:stretch>
        </p:blipFill>
        <p:spPr>
          <a:xfrm>
            <a:off x="1118480" y="3105738"/>
            <a:ext cx="9955040" cy="3150666"/>
          </a:xfrm>
          <a:prstGeom prst="rect">
            <a:avLst/>
          </a:prstGeom>
        </p:spPr>
      </p:pic>
    </p:spTree>
    <p:extLst>
      <p:ext uri="{BB962C8B-B14F-4D97-AF65-F5344CB8AC3E}">
        <p14:creationId xmlns:p14="http://schemas.microsoft.com/office/powerpoint/2010/main" val="20911217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17" name="Rectangle 16">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Isosceles Triangle 17">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F2423A78-BC77-4F00-B611-FE2576109532}"/>
              </a:ext>
            </a:extLst>
          </p:cNvPr>
          <p:cNvSpPr>
            <a:spLocks noGrp="1"/>
          </p:cNvSpPr>
          <p:nvPr>
            <p:ph type="title"/>
          </p:nvPr>
        </p:nvSpPr>
        <p:spPr>
          <a:xfrm>
            <a:off x="643467" y="321734"/>
            <a:ext cx="10905066" cy="1135737"/>
          </a:xfrm>
        </p:spPr>
        <p:txBody>
          <a:bodyPr>
            <a:normAutofit/>
          </a:bodyPr>
          <a:lstStyle/>
          <a:p>
            <a:r>
              <a:rPr lang="en-GB" sz="3600" dirty="0"/>
              <a:t>Measurement stage: MSA (Part 3)</a:t>
            </a:r>
          </a:p>
        </p:txBody>
      </p:sp>
      <p:pic>
        <p:nvPicPr>
          <p:cNvPr id="5" name="Content Placeholder 4">
            <a:extLst>
              <a:ext uri="{FF2B5EF4-FFF2-40B4-BE49-F238E27FC236}">
                <a16:creationId xmlns:a16="http://schemas.microsoft.com/office/drawing/2014/main" id="{1B7A6087-CF77-4697-83DD-C4C8F63C2661}"/>
              </a:ext>
            </a:extLst>
          </p:cNvPr>
          <p:cNvPicPr>
            <a:picLocks noChangeAspect="1"/>
          </p:cNvPicPr>
          <p:nvPr/>
        </p:nvPicPr>
        <p:blipFill>
          <a:blip r:embed="rId2"/>
          <a:stretch>
            <a:fillRect/>
          </a:stretch>
        </p:blipFill>
        <p:spPr>
          <a:xfrm>
            <a:off x="190005" y="2145591"/>
            <a:ext cx="7148946" cy="1935307"/>
          </a:xfrm>
          <a:prstGeom prst="rect">
            <a:avLst/>
          </a:prstGeom>
        </p:spPr>
      </p:pic>
      <p:pic>
        <p:nvPicPr>
          <p:cNvPr id="7" name="Picture 6">
            <a:extLst>
              <a:ext uri="{FF2B5EF4-FFF2-40B4-BE49-F238E27FC236}">
                <a16:creationId xmlns:a16="http://schemas.microsoft.com/office/drawing/2014/main" id="{F37756B1-F596-4E4F-8136-0B386BAFEBA4}"/>
              </a:ext>
            </a:extLst>
          </p:cNvPr>
          <p:cNvPicPr>
            <a:picLocks noChangeAspect="1"/>
          </p:cNvPicPr>
          <p:nvPr/>
        </p:nvPicPr>
        <p:blipFill>
          <a:blip r:embed="rId3"/>
          <a:stretch>
            <a:fillRect/>
          </a:stretch>
        </p:blipFill>
        <p:spPr>
          <a:xfrm>
            <a:off x="190004" y="4291182"/>
            <a:ext cx="7354047" cy="1139752"/>
          </a:xfrm>
          <a:prstGeom prst="rect">
            <a:avLst/>
          </a:prstGeom>
        </p:spPr>
      </p:pic>
      <p:sp>
        <p:nvSpPr>
          <p:cNvPr id="11" name="Content Placeholder 10">
            <a:extLst>
              <a:ext uri="{FF2B5EF4-FFF2-40B4-BE49-F238E27FC236}">
                <a16:creationId xmlns:a16="http://schemas.microsoft.com/office/drawing/2014/main" id="{589AF2D6-B90E-4C46-9752-5D584437D688}"/>
              </a:ext>
            </a:extLst>
          </p:cNvPr>
          <p:cNvSpPr>
            <a:spLocks noGrp="1"/>
          </p:cNvSpPr>
          <p:nvPr>
            <p:ph idx="1"/>
          </p:nvPr>
        </p:nvSpPr>
        <p:spPr>
          <a:xfrm>
            <a:off x="7544054" y="1779204"/>
            <a:ext cx="4004479" cy="4393982"/>
          </a:xfrm>
        </p:spPr>
        <p:txBody>
          <a:bodyPr>
            <a:normAutofit lnSpcReduction="10000"/>
          </a:bodyPr>
          <a:lstStyle/>
          <a:p>
            <a:r>
              <a:rPr lang="en-US" sz="2000" dirty="0"/>
              <a:t>With the detection on day one of the scrap not being entered and the training given in response to that you can see that on the left we have data collected from the day after that does not have the same discrepancy of consistency. You can see that the actual scrap and scrap entered are the same and the physical count on day two is also correct to machine count, this proves our theories that there is no discrepancy produced by the machine that can create what we are seeing and the volumes of missing parts.</a:t>
            </a:r>
          </a:p>
        </p:txBody>
      </p:sp>
      <p:grpSp>
        <p:nvGrpSpPr>
          <p:cNvPr id="20" name="Group 19">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21" name="Isosceles Triangle 20">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03217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1EC5022-DE3C-4A7A-BF00-C785D5FCA418}"/>
              </a:ext>
            </a:extLst>
          </p:cNvPr>
          <p:cNvSpPr>
            <a:spLocks noGrp="1"/>
          </p:cNvSpPr>
          <p:nvPr>
            <p:ph type="title"/>
          </p:nvPr>
        </p:nvSpPr>
        <p:spPr>
          <a:xfrm>
            <a:off x="6700838" y="707132"/>
            <a:ext cx="3062287" cy="2387600"/>
          </a:xfrm>
        </p:spPr>
        <p:txBody>
          <a:bodyPr vert="horz" lIns="91440" tIns="45720" rIns="91440" bIns="45720" rtlCol="0" anchor="b">
            <a:normAutofit/>
          </a:bodyPr>
          <a:lstStyle/>
          <a:p>
            <a:r>
              <a:rPr lang="en-US" sz="3500" dirty="0">
                <a:solidFill>
                  <a:schemeClr val="bg1"/>
                </a:solidFill>
              </a:rPr>
              <a:t>Measure stage: Data collection</a:t>
            </a:r>
          </a:p>
        </p:txBody>
      </p:sp>
      <p:sp>
        <p:nvSpPr>
          <p:cNvPr id="28" name="Content Placeholder 15">
            <a:extLst>
              <a:ext uri="{FF2B5EF4-FFF2-40B4-BE49-F238E27FC236}">
                <a16:creationId xmlns:a16="http://schemas.microsoft.com/office/drawing/2014/main" id="{F071A7EB-3B3C-462A-A4F5-B5B614CF7B65}"/>
              </a:ext>
            </a:extLst>
          </p:cNvPr>
          <p:cNvSpPr>
            <a:spLocks noGrp="1"/>
          </p:cNvSpPr>
          <p:nvPr>
            <p:ph idx="1"/>
          </p:nvPr>
        </p:nvSpPr>
        <p:spPr>
          <a:xfrm>
            <a:off x="6705601" y="3494783"/>
            <a:ext cx="5130135" cy="2656076"/>
          </a:xfrm>
        </p:spPr>
        <p:txBody>
          <a:bodyPr vert="horz" lIns="91440" tIns="45720" rIns="91440" bIns="45720" rtlCol="0">
            <a:normAutofit fontScale="85000" lnSpcReduction="10000"/>
          </a:bodyPr>
          <a:lstStyle/>
          <a:p>
            <a:pPr marL="0" indent="0">
              <a:buNone/>
            </a:pPr>
            <a:r>
              <a:rPr lang="en-US" sz="2000" dirty="0">
                <a:solidFill>
                  <a:schemeClr val="bg1"/>
                </a:solidFill>
              </a:rPr>
              <a:t>To reinforce the information collected through fishbone and VOC tools and to drive the project we needed to collect data over time and build up a picture of what was happening at these machines. The data we collected pointed towards tool degradation over time (see M/C3 over time graph), leading to further complications as in increased scrap output. This in turn impacted cycle duration, gluing process, scrap process, technical time and defect rates. This also impacted our ability to properly document the scrap meaning that we also had parts missing at the end of runs that were not counted.</a:t>
            </a:r>
          </a:p>
        </p:txBody>
      </p:sp>
      <p:pic>
        <p:nvPicPr>
          <p:cNvPr id="7" name="Picture 6">
            <a:extLst>
              <a:ext uri="{FF2B5EF4-FFF2-40B4-BE49-F238E27FC236}">
                <a16:creationId xmlns:a16="http://schemas.microsoft.com/office/drawing/2014/main" id="{0A3D24AE-A0E0-4A4A-A247-92C49CF092D0}"/>
              </a:ext>
            </a:extLst>
          </p:cNvPr>
          <p:cNvPicPr>
            <a:picLocks noChangeAspect="1"/>
          </p:cNvPicPr>
          <p:nvPr/>
        </p:nvPicPr>
        <p:blipFill>
          <a:blip r:embed="rId2">
            <a:extLst>
              <a:ext uri="{BEBA8EAE-BF5A-486C-A8C5-ECC9F3942E4B}">
                <a14:imgProps xmlns:a14="http://schemas.microsoft.com/office/drawing/2010/main">
                  <a14:imgLayer r:embed="rId3">
                    <a14:imgEffect>
                      <a14:artisticPaintStrokes trans="92000" intensity="9"/>
                    </a14:imgEffect>
                  </a14:imgLayer>
                </a14:imgProps>
              </a:ext>
            </a:extLst>
          </a:blip>
          <a:stretch>
            <a:fillRect/>
          </a:stretch>
        </p:blipFill>
        <p:spPr>
          <a:xfrm>
            <a:off x="356260" y="302822"/>
            <a:ext cx="5564973" cy="1881033"/>
          </a:xfrm>
          <a:prstGeom prst="rect">
            <a:avLst/>
          </a:prstGeom>
        </p:spPr>
      </p:pic>
      <p:pic>
        <p:nvPicPr>
          <p:cNvPr id="5" name="Content Placeholder 4">
            <a:extLst>
              <a:ext uri="{FF2B5EF4-FFF2-40B4-BE49-F238E27FC236}">
                <a16:creationId xmlns:a16="http://schemas.microsoft.com/office/drawing/2014/main" id="{C1178FEB-983D-401F-983A-494DE24B5D8A}"/>
              </a:ext>
            </a:extLst>
          </p:cNvPr>
          <p:cNvPicPr>
            <a:picLocks noChangeAspect="1"/>
          </p:cNvPicPr>
          <p:nvPr/>
        </p:nvPicPr>
        <p:blipFill>
          <a:blip r:embed="rId4"/>
          <a:stretch>
            <a:fillRect/>
          </a:stretch>
        </p:blipFill>
        <p:spPr>
          <a:xfrm>
            <a:off x="356259" y="2369718"/>
            <a:ext cx="6218374" cy="4066704"/>
          </a:xfrm>
          <a:prstGeom prst="rect">
            <a:avLst/>
          </a:prstGeom>
        </p:spPr>
      </p:pic>
      <p:cxnSp>
        <p:nvCxnSpPr>
          <p:cNvPr id="49" name="Straight Connector 43">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00838" y="3209925"/>
            <a:ext cx="536495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Straight Connector 45">
            <a:extLst>
              <a:ext uri="{FF2B5EF4-FFF2-40B4-BE49-F238E27FC236}">
                <a16:creationId xmlns:a16="http://schemas.microsoft.com/office/drawing/2014/main" id="{86A3C11F-06C7-4C4D-A907-4F4DAA902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8747"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9653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400FEF5-31B9-4A38-BADC-25E6A1A05BAC}"/>
              </a:ext>
            </a:extLst>
          </p:cNvPr>
          <p:cNvSpPr>
            <a:spLocks noGrp="1"/>
          </p:cNvSpPr>
          <p:nvPr>
            <p:ph type="title"/>
          </p:nvPr>
        </p:nvSpPr>
        <p:spPr>
          <a:xfrm>
            <a:off x="1295400" y="669925"/>
            <a:ext cx="4800600" cy="1325563"/>
          </a:xfrm>
        </p:spPr>
        <p:txBody>
          <a:bodyPr anchor="b">
            <a:normAutofit/>
          </a:bodyPr>
          <a:lstStyle/>
          <a:p>
            <a:r>
              <a:rPr lang="en-GB" dirty="0">
                <a:solidFill>
                  <a:schemeClr val="bg1"/>
                </a:solidFill>
              </a:rPr>
              <a:t>Measure stage: Data collection (Part 2)</a:t>
            </a:r>
          </a:p>
        </p:txBody>
      </p:sp>
      <p:cxnSp>
        <p:nvCxnSpPr>
          <p:cNvPr id="27" name="Straight Connector 26">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D3AAE3DF-AAC0-48B3-BB42-7FC11195ED49}"/>
              </a:ext>
            </a:extLst>
          </p:cNvPr>
          <p:cNvSpPr>
            <a:spLocks noGrp="1"/>
          </p:cNvSpPr>
          <p:nvPr>
            <p:ph idx="1"/>
          </p:nvPr>
        </p:nvSpPr>
        <p:spPr>
          <a:xfrm>
            <a:off x="6966216" y="1221998"/>
            <a:ext cx="4800600" cy="3711571"/>
          </a:xfrm>
        </p:spPr>
        <p:txBody>
          <a:bodyPr>
            <a:normAutofit/>
          </a:bodyPr>
          <a:lstStyle/>
          <a:p>
            <a:pPr marL="0" indent="0">
              <a:buNone/>
            </a:pPr>
            <a:endParaRPr lang="en-US" sz="2000" dirty="0">
              <a:solidFill>
                <a:schemeClr val="bg1"/>
              </a:solidFill>
            </a:endParaRPr>
          </a:p>
        </p:txBody>
      </p:sp>
      <p:pic>
        <p:nvPicPr>
          <p:cNvPr id="13" name="Picture 12">
            <a:extLst>
              <a:ext uri="{FF2B5EF4-FFF2-40B4-BE49-F238E27FC236}">
                <a16:creationId xmlns:a16="http://schemas.microsoft.com/office/drawing/2014/main" id="{49832A07-4C75-4968-92A0-F78E73521E2A}"/>
              </a:ext>
            </a:extLst>
          </p:cNvPr>
          <p:cNvPicPr>
            <a:picLocks noChangeAspect="1"/>
          </p:cNvPicPr>
          <p:nvPr/>
        </p:nvPicPr>
        <p:blipFill>
          <a:blip r:embed="rId2"/>
          <a:stretch>
            <a:fillRect/>
          </a:stretch>
        </p:blipFill>
        <p:spPr>
          <a:xfrm>
            <a:off x="6966216" y="32191"/>
            <a:ext cx="5039737" cy="6350796"/>
          </a:xfrm>
          <a:prstGeom prst="rect">
            <a:avLst/>
          </a:prstGeom>
        </p:spPr>
      </p:pic>
      <p:sp>
        <p:nvSpPr>
          <p:cNvPr id="29" name="Rectangle 28">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A12C8913-1261-49EB-9209-FAA5297FF897}"/>
              </a:ext>
            </a:extLst>
          </p:cNvPr>
          <p:cNvPicPr>
            <a:picLocks noChangeAspect="1"/>
          </p:cNvPicPr>
          <p:nvPr/>
        </p:nvPicPr>
        <p:blipFill>
          <a:blip r:embed="rId3"/>
          <a:stretch>
            <a:fillRect/>
          </a:stretch>
        </p:blipFill>
        <p:spPr>
          <a:xfrm>
            <a:off x="186047" y="4215742"/>
            <a:ext cx="11554691" cy="2350103"/>
          </a:xfrm>
          <a:prstGeom prst="rect">
            <a:avLst/>
          </a:prstGeom>
        </p:spPr>
      </p:pic>
      <p:sp>
        <p:nvSpPr>
          <p:cNvPr id="31" name="Rectangle 30">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89F7CFAD-6C1F-49C1-BA9B-2CDB560D6607}"/>
              </a:ext>
            </a:extLst>
          </p:cNvPr>
          <p:cNvSpPr txBox="1"/>
          <p:nvPr/>
        </p:nvSpPr>
        <p:spPr>
          <a:xfrm>
            <a:off x="7020732" y="81440"/>
            <a:ext cx="4800600" cy="4247317"/>
          </a:xfrm>
          <a:prstGeom prst="rect">
            <a:avLst/>
          </a:prstGeom>
          <a:noFill/>
        </p:spPr>
        <p:txBody>
          <a:bodyPr wrap="square" rtlCol="0">
            <a:spAutoFit/>
          </a:bodyPr>
          <a:lstStyle/>
          <a:p>
            <a:r>
              <a:rPr lang="en-GB" dirty="0"/>
              <a:t>The data collected on the scrap over numerous runs was recorded into an excel sheet (the four runs shown below were manually counted hence the ‘’missing parts’’ recorded for these. We can see that on top of our total recorded scrap there was an average of around £650 per run of missing saleable parts, these have not been through the normal procedures and have not been calculated. We must find out why these have not been calculated and what the reasons were for the scrap. We can see that our highest normal scrap reasons are recorded as ‘’Flash’’ (excess plastic), ‘’Shorts’’ (not enough plastic) and ‘’Contamination’’ (either degraded or incorrect material). </a:t>
            </a:r>
          </a:p>
        </p:txBody>
      </p:sp>
    </p:spTree>
    <p:extLst>
      <p:ext uri="{BB962C8B-B14F-4D97-AF65-F5344CB8AC3E}">
        <p14:creationId xmlns:p14="http://schemas.microsoft.com/office/powerpoint/2010/main" val="1833990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857354D-E939-407D-8409-C8193A52D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142A30A-FC6A-4BFB-AE12-701AE59A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2301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3AD20E-078B-42CE-BD7B-2015BC9C212D}"/>
              </a:ext>
            </a:extLst>
          </p:cNvPr>
          <p:cNvSpPr>
            <a:spLocks noGrp="1"/>
          </p:cNvSpPr>
          <p:nvPr>
            <p:ph type="title"/>
          </p:nvPr>
        </p:nvSpPr>
        <p:spPr>
          <a:xfrm>
            <a:off x="899441" y="707065"/>
            <a:ext cx="3024131" cy="5443870"/>
          </a:xfrm>
        </p:spPr>
        <p:txBody>
          <a:bodyPr vert="horz" lIns="91440" tIns="45720" rIns="91440" bIns="45720" rtlCol="0" anchor="ctr">
            <a:normAutofit/>
          </a:bodyPr>
          <a:lstStyle/>
          <a:p>
            <a:pPr algn="ctr"/>
            <a:r>
              <a:rPr lang="en-US" sz="2800" dirty="0">
                <a:solidFill>
                  <a:srgbClr val="595959"/>
                </a:solidFill>
              </a:rPr>
              <a:t>Measurement stage: Data collection (Part 3)</a:t>
            </a:r>
          </a:p>
        </p:txBody>
      </p:sp>
      <p:sp>
        <p:nvSpPr>
          <p:cNvPr id="6" name="TextBox 5">
            <a:extLst>
              <a:ext uri="{FF2B5EF4-FFF2-40B4-BE49-F238E27FC236}">
                <a16:creationId xmlns:a16="http://schemas.microsoft.com/office/drawing/2014/main" id="{55F98CC8-C20D-4965-9A09-A7044DF1A48E}"/>
              </a:ext>
            </a:extLst>
          </p:cNvPr>
          <p:cNvSpPr txBox="1"/>
          <p:nvPr/>
        </p:nvSpPr>
        <p:spPr>
          <a:xfrm>
            <a:off x="5534107" y="707065"/>
            <a:ext cx="3832529" cy="5443870"/>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1900" dirty="0">
                <a:solidFill>
                  <a:schemeClr val="tx1">
                    <a:lumMod val="65000"/>
                    <a:lumOff val="35000"/>
                  </a:schemeClr>
                </a:solidFill>
              </a:rPr>
              <a:t>As can be seen on the left here we have scrap rates higher than any normal procedure would be able to control effectively currently at the machines. Industry standard for controllable and improvable levels would be between 1% - 3% and we are showing signs based of this data of recording an average of 4.68% </a:t>
            </a:r>
            <a:r>
              <a:rPr lang="en-US" sz="1900" i="1" dirty="0">
                <a:solidFill>
                  <a:schemeClr val="tx1">
                    <a:lumMod val="65000"/>
                    <a:lumOff val="35000"/>
                  </a:schemeClr>
                </a:solidFill>
              </a:rPr>
              <a:t>but</a:t>
            </a:r>
            <a:r>
              <a:rPr lang="en-US" sz="1900" dirty="0">
                <a:solidFill>
                  <a:schemeClr val="tx1">
                    <a:lumMod val="65000"/>
                    <a:lumOff val="35000"/>
                  </a:schemeClr>
                </a:solidFill>
              </a:rPr>
              <a:t> when the ‘’missing parts’’ are added (right) and calculated as a percentage we see that the problem is much greater than we would know via standard recording methods. This reinforces and further points towards tool degradation over time leading to huge amounts of scrap being produced that are overwhelming our current capabilities and instructions given to shop-floor.</a:t>
            </a:r>
            <a:endParaRPr lang="en-US" sz="1900" i="1" dirty="0">
              <a:solidFill>
                <a:schemeClr val="tx1">
                  <a:lumMod val="65000"/>
                  <a:lumOff val="35000"/>
                </a:schemeClr>
              </a:solidFill>
            </a:endParaRPr>
          </a:p>
        </p:txBody>
      </p:sp>
      <p:pic>
        <p:nvPicPr>
          <p:cNvPr id="12" name="Content Placeholder 11">
            <a:extLst>
              <a:ext uri="{FF2B5EF4-FFF2-40B4-BE49-F238E27FC236}">
                <a16:creationId xmlns:a16="http://schemas.microsoft.com/office/drawing/2014/main" id="{8B9E0CE5-2A54-4D75-AC25-32673C7BC0F4}"/>
              </a:ext>
            </a:extLst>
          </p:cNvPr>
          <p:cNvPicPr>
            <a:picLocks noGrp="1" noChangeAspect="1"/>
          </p:cNvPicPr>
          <p:nvPr>
            <p:ph idx="1"/>
          </p:nvPr>
        </p:nvPicPr>
        <p:blipFill>
          <a:blip r:embed="rId2"/>
          <a:stretch>
            <a:fillRect/>
          </a:stretch>
        </p:blipFill>
        <p:spPr>
          <a:xfrm>
            <a:off x="3889678" y="301013"/>
            <a:ext cx="1489977" cy="2844504"/>
          </a:xfrm>
          <a:prstGeom prst="rect">
            <a:avLst/>
          </a:prstGeom>
        </p:spPr>
      </p:pic>
      <p:pic>
        <p:nvPicPr>
          <p:cNvPr id="8" name="Picture 7">
            <a:extLst>
              <a:ext uri="{FF2B5EF4-FFF2-40B4-BE49-F238E27FC236}">
                <a16:creationId xmlns:a16="http://schemas.microsoft.com/office/drawing/2014/main" id="{E9967A15-3AB9-437B-A7FC-C645ACB3A3BB}"/>
              </a:ext>
            </a:extLst>
          </p:cNvPr>
          <p:cNvPicPr>
            <a:picLocks noChangeAspect="1"/>
          </p:cNvPicPr>
          <p:nvPr/>
        </p:nvPicPr>
        <p:blipFill>
          <a:blip r:embed="rId3"/>
          <a:stretch>
            <a:fillRect/>
          </a:stretch>
        </p:blipFill>
        <p:spPr>
          <a:xfrm>
            <a:off x="9942779" y="3145516"/>
            <a:ext cx="1584567" cy="3335935"/>
          </a:xfrm>
          <a:prstGeom prst="rect">
            <a:avLst/>
          </a:prstGeom>
        </p:spPr>
      </p:pic>
      <p:pic>
        <p:nvPicPr>
          <p:cNvPr id="18" name="Picture 17">
            <a:extLst>
              <a:ext uri="{FF2B5EF4-FFF2-40B4-BE49-F238E27FC236}">
                <a16:creationId xmlns:a16="http://schemas.microsoft.com/office/drawing/2014/main" id="{BC229067-CCA6-40E5-94F3-5ECF647813C1}"/>
              </a:ext>
            </a:extLst>
          </p:cNvPr>
          <p:cNvPicPr>
            <a:picLocks noChangeAspect="1"/>
          </p:cNvPicPr>
          <p:nvPr/>
        </p:nvPicPr>
        <p:blipFill>
          <a:blip r:embed="rId4"/>
          <a:stretch>
            <a:fillRect/>
          </a:stretch>
        </p:blipFill>
        <p:spPr>
          <a:xfrm>
            <a:off x="152585" y="6150935"/>
            <a:ext cx="9537680" cy="571500"/>
          </a:xfrm>
          <a:prstGeom prst="rect">
            <a:avLst/>
          </a:prstGeom>
        </p:spPr>
      </p:pic>
    </p:spTree>
    <p:extLst>
      <p:ext uri="{BB962C8B-B14F-4D97-AF65-F5344CB8AC3E}">
        <p14:creationId xmlns:p14="http://schemas.microsoft.com/office/powerpoint/2010/main" val="4010270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EC1F04-2EB6-4E0B-8F70-E310136826A6}"/>
              </a:ext>
            </a:extLst>
          </p:cNvPr>
          <p:cNvSpPr>
            <a:spLocks noGrp="1"/>
          </p:cNvSpPr>
          <p:nvPr>
            <p:ph type="title"/>
          </p:nvPr>
        </p:nvSpPr>
        <p:spPr>
          <a:xfrm>
            <a:off x="352443" y="95538"/>
            <a:ext cx="5323715" cy="1642970"/>
          </a:xfrm>
        </p:spPr>
        <p:txBody>
          <a:bodyPr anchor="b">
            <a:normAutofit/>
          </a:bodyPr>
          <a:lstStyle/>
          <a:p>
            <a:r>
              <a:rPr lang="en-GB" sz="4000" dirty="0"/>
              <a:t>Measurement stage: Summary</a:t>
            </a:r>
          </a:p>
        </p:txBody>
      </p:sp>
      <p:sp>
        <p:nvSpPr>
          <p:cNvPr id="3" name="Content Placeholder 2">
            <a:extLst>
              <a:ext uri="{FF2B5EF4-FFF2-40B4-BE49-F238E27FC236}">
                <a16:creationId xmlns:a16="http://schemas.microsoft.com/office/drawing/2014/main" id="{E1F78C46-3D19-4959-837F-EE904FAFF2BC}"/>
              </a:ext>
            </a:extLst>
          </p:cNvPr>
          <p:cNvSpPr>
            <a:spLocks noGrp="1"/>
          </p:cNvSpPr>
          <p:nvPr>
            <p:ph idx="1"/>
          </p:nvPr>
        </p:nvSpPr>
        <p:spPr>
          <a:xfrm>
            <a:off x="389677" y="1738508"/>
            <a:ext cx="6115728" cy="3934047"/>
          </a:xfrm>
        </p:spPr>
        <p:txBody>
          <a:bodyPr anchor="t">
            <a:noAutofit/>
          </a:bodyPr>
          <a:lstStyle/>
          <a:p>
            <a:r>
              <a:rPr lang="en-GB" sz="1800" dirty="0"/>
              <a:t>To summarize, we needed to prove two facts at the measurement stage, one, that we can rely on the counts from the real time counting software integrated into the machines. This was integral to the project as if this was in any way aiding the discrepancies then we had a bigger task on than the scope of the project allowed and two, that we have inconsistent counting (physically) which under the right circumstance would lead to high volumes of scrap being produce, not recorded and undetected under normal procedures. As can be seen in the slides we used MSA to test the physical count hypothesis with different people counting and different people auditing and we also used MSA to test the machine count capabilities. Once these were established then we were able to trust the data collection also gathered at the measurement stage as this alongside our physical counts gave us the data needed to move onto the next stages. We would further the testing of the physical counting through Gage R&amp;R due to discrepancies found.</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D4131C8-3E34-4ED6-AD1C-18D548EA6C15}"/>
              </a:ext>
            </a:extLst>
          </p:cNvPr>
          <p:cNvPicPr>
            <a:picLocks noChangeAspect="1"/>
          </p:cNvPicPr>
          <p:nvPr/>
        </p:nvPicPr>
        <p:blipFill>
          <a:blip r:embed="rId2"/>
          <a:stretch>
            <a:fillRect/>
          </a:stretch>
        </p:blipFill>
        <p:spPr>
          <a:xfrm>
            <a:off x="6734219" y="699216"/>
            <a:ext cx="5113396" cy="4947208"/>
          </a:xfrm>
          <a:prstGeom prst="rect">
            <a:avLst/>
          </a:prstGeom>
        </p:spPr>
      </p:pic>
      <p:pic>
        <p:nvPicPr>
          <p:cNvPr id="7" name="Picture 6">
            <a:extLst>
              <a:ext uri="{FF2B5EF4-FFF2-40B4-BE49-F238E27FC236}">
                <a16:creationId xmlns:a16="http://schemas.microsoft.com/office/drawing/2014/main" id="{8C7D8007-C1E7-4C7D-BB1B-2F8D4AB377C1}"/>
              </a:ext>
            </a:extLst>
          </p:cNvPr>
          <p:cNvPicPr>
            <a:picLocks noChangeAspect="1"/>
          </p:cNvPicPr>
          <p:nvPr/>
        </p:nvPicPr>
        <p:blipFill>
          <a:blip r:embed="rId3"/>
          <a:stretch>
            <a:fillRect/>
          </a:stretch>
        </p:blipFill>
        <p:spPr>
          <a:xfrm>
            <a:off x="7605337" y="600495"/>
            <a:ext cx="3516965" cy="2190206"/>
          </a:xfrm>
          <a:prstGeom prst="rect">
            <a:avLst/>
          </a:prstGeom>
        </p:spPr>
      </p:pic>
      <p:pic>
        <p:nvPicPr>
          <p:cNvPr id="9" name="Picture 8">
            <a:extLst>
              <a:ext uri="{FF2B5EF4-FFF2-40B4-BE49-F238E27FC236}">
                <a16:creationId xmlns:a16="http://schemas.microsoft.com/office/drawing/2014/main" id="{22022E11-BE3E-4514-A074-9B716A5E5F0C}"/>
              </a:ext>
            </a:extLst>
          </p:cNvPr>
          <p:cNvPicPr>
            <a:picLocks noChangeAspect="1"/>
          </p:cNvPicPr>
          <p:nvPr/>
        </p:nvPicPr>
        <p:blipFill>
          <a:blip r:embed="rId4"/>
          <a:stretch>
            <a:fillRect/>
          </a:stretch>
        </p:blipFill>
        <p:spPr>
          <a:xfrm>
            <a:off x="6646916" y="1848845"/>
            <a:ext cx="2905125" cy="2647950"/>
          </a:xfrm>
          <a:prstGeom prst="rect">
            <a:avLst/>
          </a:prstGeom>
        </p:spPr>
      </p:pic>
      <p:pic>
        <p:nvPicPr>
          <p:cNvPr id="13" name="Picture 12">
            <a:extLst>
              <a:ext uri="{FF2B5EF4-FFF2-40B4-BE49-F238E27FC236}">
                <a16:creationId xmlns:a16="http://schemas.microsoft.com/office/drawing/2014/main" id="{5A7A16E5-606D-4482-9305-16241B3FCB35}"/>
              </a:ext>
            </a:extLst>
          </p:cNvPr>
          <p:cNvPicPr>
            <a:picLocks noChangeAspect="1"/>
          </p:cNvPicPr>
          <p:nvPr/>
        </p:nvPicPr>
        <p:blipFill>
          <a:blip r:embed="rId5"/>
          <a:stretch>
            <a:fillRect/>
          </a:stretch>
        </p:blipFill>
        <p:spPr>
          <a:xfrm>
            <a:off x="8846258" y="2933639"/>
            <a:ext cx="2866086" cy="2470114"/>
          </a:xfrm>
          <a:prstGeom prst="rect">
            <a:avLst/>
          </a:prstGeom>
        </p:spPr>
      </p:pic>
    </p:spTree>
    <p:extLst>
      <p:ext uri="{BB962C8B-B14F-4D97-AF65-F5344CB8AC3E}">
        <p14:creationId xmlns:p14="http://schemas.microsoft.com/office/powerpoint/2010/main" val="2118722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t="679" r="-3" b="18987"/>
          <a:stretch/>
        </p:blipFill>
        <p:spPr>
          <a:xfrm>
            <a:off x="6829833" y="10"/>
            <a:ext cx="5362169" cy="2606030"/>
          </a:xfrm>
          <a:prstGeom prst="rect">
            <a:avLst/>
          </a:prstGeom>
        </p:spPr>
      </p:pic>
      <p:pic>
        <p:nvPicPr>
          <p:cNvPr id="5" name="Picture 4">
            <a:extLst>
              <a:ext uri="{FF2B5EF4-FFF2-40B4-BE49-F238E27FC236}">
                <a16:creationId xmlns:a16="http://schemas.microsoft.com/office/drawing/2014/main" id="{67223DAC-2ECB-4B47-AE9E-457D2D2B8062}"/>
              </a:ext>
            </a:extLst>
          </p:cNvPr>
          <p:cNvPicPr>
            <a:picLocks noChangeAspect="1"/>
          </p:cNvPicPr>
          <p:nvPr/>
        </p:nvPicPr>
        <p:blipFill rotWithShape="1">
          <a:blip r:embed="rId4"/>
          <a:srcRect t="6850" r="2" b="32089"/>
          <a:stretch/>
        </p:blipFill>
        <p:spPr>
          <a:xfrm>
            <a:off x="4823351" y="2606040"/>
            <a:ext cx="7368648" cy="4251960"/>
          </a:xfrm>
          <a:prstGeom prst="rect">
            <a:avLst/>
          </a:prstGeom>
        </p:spPr>
      </p:pic>
      <p:sp>
        <p:nvSpPr>
          <p:cNvPr id="49" name="Freeform: Shape 44">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Freeform: Shape 46">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4673" y="365125"/>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Analyze: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t>
            </a:r>
            <a:r>
              <a:rPr lang="en-US" sz="2800" dirty="0">
                <a:highlight>
                  <a:srgbClr val="0000FF"/>
                </a:highlight>
                <a:latin typeface="Arial" panose="020B0604020202020204" pitchFamily="34" charset="0"/>
                <a:cs typeface="Arial" panose="020B0604020202020204" pitchFamily="34" charset="0"/>
              </a:rPr>
              <a:t>A</a:t>
            </a:r>
            <a:r>
              <a:rPr lang="en-US" sz="2800" dirty="0">
                <a:latin typeface="Arial" panose="020B0604020202020204" pitchFamily="34" charset="0"/>
                <a:cs typeface="Arial" panose="020B0604020202020204" pitchFamily="34" charset="0"/>
              </a:rPr>
              <a:t>/I/C/R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4673" y="2022601"/>
            <a:ext cx="4655602" cy="4154361"/>
          </a:xfrm>
        </p:spPr>
        <p:txBody>
          <a:bodyPr>
            <a:normAutofit/>
          </a:bodyPr>
          <a:lstStyle/>
          <a:p>
            <a:endParaRPr lang="en-GB" sz="1900" dirty="0"/>
          </a:p>
          <a:p>
            <a:endParaRPr lang="en-GB" sz="1900" dirty="0"/>
          </a:p>
          <a:p>
            <a:endParaRPr lang="en-GB" sz="1900" dirty="0"/>
          </a:p>
          <a:p>
            <a:r>
              <a:rPr lang="en-GB" sz="1900" dirty="0">
                <a:latin typeface="Arial" panose="020B0604020202020204" pitchFamily="34" charset="0"/>
                <a:cs typeface="Arial" panose="020B0604020202020204" pitchFamily="34" charset="0"/>
              </a:rPr>
              <a:t>Check through the data using the graphical and collative evidence captured during runs, conduct runs at machine under ‘’test’’  conditions.. Collect and analyse that data and use it to improve, tweak and roll out new ideas, thoughts and procedures.</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2883366"/>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7" name="Group 36">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4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00C8613-58EC-40C9-BFB6-9276BB0C20F4}"/>
              </a:ext>
            </a:extLst>
          </p:cNvPr>
          <p:cNvSpPr>
            <a:spLocks noGrp="1"/>
          </p:cNvSpPr>
          <p:nvPr>
            <p:ph type="title"/>
          </p:nvPr>
        </p:nvSpPr>
        <p:spPr>
          <a:xfrm>
            <a:off x="526942" y="514349"/>
            <a:ext cx="2788349" cy="5684569"/>
          </a:xfrm>
        </p:spPr>
        <p:txBody>
          <a:bodyPr>
            <a:noAutofit/>
          </a:bodyPr>
          <a:lstStyle/>
          <a:p>
            <a:r>
              <a:rPr lang="en-GB" sz="2000" dirty="0">
                <a:solidFill>
                  <a:srgbClr val="FFFFFF"/>
                </a:solidFill>
                <a:latin typeface="Arial" panose="020B0604020202020204" pitchFamily="34" charset="0"/>
                <a:cs typeface="Arial" panose="020B0604020202020204" pitchFamily="34" charset="0"/>
              </a:rPr>
              <a:t>Looking further at the data present in the graphs and from what we have seen previously, we are seeing that there are discrepancies between scrap input and finished product. We are not seeing the scrap being inputted correctly thus are not able to drive continuous improvement throughout the business (tooling maintenance plans etc.). The graph on the right shows that we are having discrepancies during runs of  between 3000 pieces – 5000 pieces.</a:t>
            </a:r>
          </a:p>
        </p:txBody>
      </p:sp>
      <p:graphicFrame>
        <p:nvGraphicFramePr>
          <p:cNvPr id="21" name="Content Placeholder 20">
            <a:extLst>
              <a:ext uri="{FF2B5EF4-FFF2-40B4-BE49-F238E27FC236}">
                <a16:creationId xmlns:a16="http://schemas.microsoft.com/office/drawing/2014/main" id="{291FDCC1-9C5E-4B87-B9B1-82FD84B358E7}"/>
              </a:ext>
            </a:extLst>
          </p:cNvPr>
          <p:cNvGraphicFramePr>
            <a:graphicFrameLocks noGrp="1"/>
          </p:cNvGraphicFramePr>
          <p:nvPr>
            <p:ph idx="1"/>
            <p:extLst>
              <p:ext uri="{D42A27DB-BD31-4B8C-83A1-F6EECF244321}">
                <p14:modId xmlns:p14="http://schemas.microsoft.com/office/powerpoint/2010/main" val="2061889776"/>
              </p:ext>
            </p:extLst>
          </p:nvPr>
        </p:nvGraphicFramePr>
        <p:xfrm>
          <a:off x="5010150" y="685800"/>
          <a:ext cx="6492875" cy="510540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DBA833C9-8884-4B1E-B3ED-96E5BEF0C886}"/>
              </a:ext>
            </a:extLst>
          </p:cNvPr>
          <p:cNvSpPr txBox="1"/>
          <p:nvPr/>
        </p:nvSpPr>
        <p:spPr>
          <a:xfrm>
            <a:off x="7588332" y="225631"/>
            <a:ext cx="24581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Analyse phase</a:t>
            </a:r>
          </a:p>
        </p:txBody>
      </p:sp>
    </p:spTree>
    <p:extLst>
      <p:ext uri="{BB962C8B-B14F-4D97-AF65-F5344CB8AC3E}">
        <p14:creationId xmlns:p14="http://schemas.microsoft.com/office/powerpoint/2010/main" val="314247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8">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019F46-F394-46F9-814C-2F182595DDDE}"/>
              </a:ext>
            </a:extLst>
          </p:cNvPr>
          <p:cNvSpPr>
            <a:spLocks noGrp="1"/>
          </p:cNvSpPr>
          <p:nvPr>
            <p:ph type="title"/>
          </p:nvPr>
        </p:nvSpPr>
        <p:spPr>
          <a:xfrm>
            <a:off x="1137040" y="667242"/>
            <a:ext cx="4282380" cy="1322944"/>
          </a:xfrm>
        </p:spPr>
        <p:txBody>
          <a:bodyPr>
            <a:normAutofit/>
          </a:bodyPr>
          <a:lstStyle/>
          <a:p>
            <a:r>
              <a:rPr lang="en-GB" sz="2800" dirty="0">
                <a:solidFill>
                  <a:schemeClr val="tx1">
                    <a:lumMod val="85000"/>
                    <a:lumOff val="15000"/>
                  </a:schemeClr>
                </a:solidFill>
              </a:rPr>
              <a:t>Analyse phase: PFMEA (</a:t>
            </a:r>
            <a:r>
              <a:rPr lang="en-GB" sz="2800" b="0" i="0" dirty="0">
                <a:solidFill>
                  <a:schemeClr val="tx1">
                    <a:lumMod val="85000"/>
                    <a:lumOff val="15000"/>
                  </a:schemeClr>
                </a:solidFill>
                <a:effectLst/>
              </a:rPr>
              <a:t>Process Failure Mode Effects Analysis)</a:t>
            </a:r>
            <a:endParaRPr lang="en-GB" sz="28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D4C5EB5A-8811-42B4-BBC9-4E8164861FC8}"/>
              </a:ext>
            </a:extLst>
          </p:cNvPr>
          <p:cNvSpPr>
            <a:spLocks noGrp="1"/>
          </p:cNvSpPr>
          <p:nvPr>
            <p:ph idx="1"/>
          </p:nvPr>
        </p:nvSpPr>
        <p:spPr>
          <a:xfrm>
            <a:off x="307649" y="2572077"/>
            <a:ext cx="5086888" cy="4046401"/>
          </a:xfrm>
        </p:spPr>
        <p:txBody>
          <a:bodyPr>
            <a:normAutofit/>
          </a:bodyPr>
          <a:lstStyle/>
          <a:p>
            <a:r>
              <a:rPr lang="en-GB" sz="2000" dirty="0">
                <a:solidFill>
                  <a:schemeClr val="tx1">
                    <a:lumMod val="85000"/>
                    <a:lumOff val="15000"/>
                  </a:schemeClr>
                </a:solidFill>
              </a:rPr>
              <a:t>A crucial part of the analysis is to review our existing PFMEA, locate and identify the areas lacking and then complete a new PFMEA to better fit our production, this allows us to identify potential failures in the process and understand them. From this we are then able to evaluate and put measures in place to mitigate or better yet stop failures throughout the process before they become an internal issue or worse, an issue for the customer.</a:t>
            </a:r>
          </a:p>
        </p:txBody>
      </p:sp>
      <p:pic>
        <p:nvPicPr>
          <p:cNvPr id="7" name="Picture 6">
            <a:extLst>
              <a:ext uri="{FF2B5EF4-FFF2-40B4-BE49-F238E27FC236}">
                <a16:creationId xmlns:a16="http://schemas.microsoft.com/office/drawing/2014/main" id="{668729BC-77DB-4B9A-AEFF-E65205C59764}"/>
              </a:ext>
            </a:extLst>
          </p:cNvPr>
          <p:cNvPicPr>
            <a:picLocks noChangeAspect="1"/>
          </p:cNvPicPr>
          <p:nvPr/>
        </p:nvPicPr>
        <p:blipFill rotWithShape="1">
          <a:blip r:embed="rId2"/>
          <a:srcRect l="46706" r="6451" b="-1"/>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5" name="Picture 4">
            <a:extLst>
              <a:ext uri="{FF2B5EF4-FFF2-40B4-BE49-F238E27FC236}">
                <a16:creationId xmlns:a16="http://schemas.microsoft.com/office/drawing/2014/main" id="{A6F8DD80-E43C-4123-8D22-A85AED1D618C}"/>
              </a:ext>
            </a:extLst>
          </p:cNvPr>
          <p:cNvPicPr>
            <a:picLocks noChangeAspect="1"/>
          </p:cNvPicPr>
          <p:nvPr/>
        </p:nvPicPr>
        <p:blipFill rotWithShape="1">
          <a:blip r:embed="rId3"/>
          <a:srcRect l="3221" r="1" b="1"/>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123914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EFD392-2680-41C6-A661-44456DAA5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BEE42F-418E-43E1-AE2F-E35BCE850E2F}"/>
              </a:ext>
            </a:extLst>
          </p:cNvPr>
          <p:cNvSpPr>
            <a:spLocks noGrp="1"/>
          </p:cNvSpPr>
          <p:nvPr>
            <p:ph type="title"/>
          </p:nvPr>
        </p:nvSpPr>
        <p:spPr>
          <a:xfrm>
            <a:off x="1252800" y="662399"/>
            <a:ext cx="5995987" cy="1494000"/>
          </a:xfrm>
        </p:spPr>
        <p:txBody>
          <a:bodyPr anchor="t">
            <a:normAutofit/>
          </a:bodyPr>
          <a:lstStyle/>
          <a:p>
            <a:r>
              <a:rPr lang="en-GB" sz="3400" dirty="0"/>
              <a:t>Analyse phase: PFMEA (</a:t>
            </a:r>
            <a:r>
              <a:rPr lang="en-GB" sz="3400" b="0" i="0" dirty="0">
                <a:effectLst/>
              </a:rPr>
              <a:t>Process Failure Mode Effects Analysis) (Part 2)</a:t>
            </a:r>
            <a:endParaRPr lang="en-GB" sz="3400" dirty="0"/>
          </a:p>
        </p:txBody>
      </p:sp>
      <p:grpSp>
        <p:nvGrpSpPr>
          <p:cNvPr id="17" name="Group 16">
            <a:extLst>
              <a:ext uri="{FF2B5EF4-FFF2-40B4-BE49-F238E27FC236}">
                <a16:creationId xmlns:a16="http://schemas.microsoft.com/office/drawing/2014/main" id="{DE866941-6974-471B-96DC-E7D4042D8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8" name="Freeform 6">
              <a:extLst>
                <a:ext uri="{FF2B5EF4-FFF2-40B4-BE49-F238E27FC236}">
                  <a16:creationId xmlns:a16="http://schemas.microsoft.com/office/drawing/2014/main" id="{FDDB1D1D-BDCA-4CA7-ACB7-28E2D624CB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9" name="Freeform 6">
              <a:extLst>
                <a:ext uri="{FF2B5EF4-FFF2-40B4-BE49-F238E27FC236}">
                  <a16:creationId xmlns:a16="http://schemas.microsoft.com/office/drawing/2014/main" id="{91FF3012-8189-40F6-B836-E04371B0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8DDAC87A-131B-45BE-886A-6FF4E42984CD}"/>
              </a:ext>
            </a:extLst>
          </p:cNvPr>
          <p:cNvSpPr>
            <a:spLocks noGrp="1"/>
          </p:cNvSpPr>
          <p:nvPr>
            <p:ph idx="1"/>
          </p:nvPr>
        </p:nvSpPr>
        <p:spPr>
          <a:xfrm>
            <a:off x="1251678" y="2286001"/>
            <a:ext cx="6015897" cy="3593591"/>
          </a:xfrm>
        </p:spPr>
        <p:txBody>
          <a:bodyPr>
            <a:normAutofit lnSpcReduction="10000"/>
          </a:bodyPr>
          <a:lstStyle/>
          <a:p>
            <a:pPr marL="0" indent="0">
              <a:buNone/>
            </a:pPr>
            <a:endParaRPr lang="en-GB" sz="1300" dirty="0">
              <a:solidFill>
                <a:schemeClr val="tx1">
                  <a:alpha val="60000"/>
                </a:schemeClr>
              </a:solidFill>
            </a:endParaRPr>
          </a:p>
          <a:p>
            <a:r>
              <a:rPr lang="en-GB" sz="1300" dirty="0">
                <a:solidFill>
                  <a:schemeClr val="tx1">
                    <a:alpha val="60000"/>
                  </a:schemeClr>
                </a:solidFill>
              </a:rPr>
              <a:t>Sheila Lee and myself brainstormed the potential failure modes within the scrap management process. The title of the failure mode is" ineffective scrap entry or no entry" recorded The effects of the failure impacts the KPI data which is taken from the Cyclades system where the scrap is inputted, thus affecting the ability to identify the root cause of the problem. We classed the severity with a score of 8 as this is causing a major disruption, cost of rework and excessive scrap. Also longer production runs to produce the missing parts. Before identifying the failure mode, we considered errors from other sources such as the machine's counting system, where we carried out an MSA study to assess the validity of the counting system and rule out the fact that the missing parts were due to inaccuracy of our system.  We assigned a 9 for the occurrence as this was happening every production run and was always seen in the top 3 scrap categories. The cause of the failure mode was determined by performing a 5 why analysis. This led us to the fact that the root cause was due to overwhelming amounts of various scrap, not counted and not segregated into the correct categories. The team determined the detection ranking by reviewing our current controls for counting and segregating excessive scrap which showed that they were not robust enough to address the failure mode.</a:t>
            </a:r>
          </a:p>
        </p:txBody>
      </p:sp>
      <p:pic>
        <p:nvPicPr>
          <p:cNvPr id="9" name="Picture 8">
            <a:extLst>
              <a:ext uri="{FF2B5EF4-FFF2-40B4-BE49-F238E27FC236}">
                <a16:creationId xmlns:a16="http://schemas.microsoft.com/office/drawing/2014/main" id="{D3C65207-68B4-451E-8FE9-123BF0619010}"/>
              </a:ext>
            </a:extLst>
          </p:cNvPr>
          <p:cNvPicPr>
            <a:picLocks noChangeAspect="1"/>
          </p:cNvPicPr>
          <p:nvPr/>
        </p:nvPicPr>
        <p:blipFill>
          <a:blip r:embed="rId2"/>
          <a:stretch>
            <a:fillRect/>
          </a:stretch>
        </p:blipFill>
        <p:spPr>
          <a:xfrm>
            <a:off x="7267575" y="927357"/>
            <a:ext cx="4601501" cy="1113522"/>
          </a:xfrm>
          <a:prstGeom prst="rect">
            <a:avLst/>
          </a:prstGeom>
        </p:spPr>
      </p:pic>
      <p:pic>
        <p:nvPicPr>
          <p:cNvPr id="5" name="Picture 4">
            <a:extLst>
              <a:ext uri="{FF2B5EF4-FFF2-40B4-BE49-F238E27FC236}">
                <a16:creationId xmlns:a16="http://schemas.microsoft.com/office/drawing/2014/main" id="{A60CC2B2-3DC9-4EC7-85C1-8BE062C7CF4C}"/>
              </a:ext>
            </a:extLst>
          </p:cNvPr>
          <p:cNvPicPr>
            <a:picLocks noChangeAspect="1"/>
          </p:cNvPicPr>
          <p:nvPr/>
        </p:nvPicPr>
        <p:blipFill>
          <a:blip r:embed="rId3"/>
          <a:stretch>
            <a:fillRect/>
          </a:stretch>
        </p:blipFill>
        <p:spPr>
          <a:xfrm>
            <a:off x="7273203" y="2324766"/>
            <a:ext cx="4590245" cy="1527557"/>
          </a:xfrm>
          <a:prstGeom prst="rect">
            <a:avLst/>
          </a:prstGeom>
        </p:spPr>
      </p:pic>
      <p:pic>
        <p:nvPicPr>
          <p:cNvPr id="7" name="Picture 6">
            <a:extLst>
              <a:ext uri="{FF2B5EF4-FFF2-40B4-BE49-F238E27FC236}">
                <a16:creationId xmlns:a16="http://schemas.microsoft.com/office/drawing/2014/main" id="{28E248DA-C118-45C9-9B57-F54C020761FD}"/>
              </a:ext>
            </a:extLst>
          </p:cNvPr>
          <p:cNvPicPr>
            <a:picLocks noChangeAspect="1"/>
          </p:cNvPicPr>
          <p:nvPr/>
        </p:nvPicPr>
        <p:blipFill>
          <a:blip r:embed="rId4"/>
          <a:stretch>
            <a:fillRect/>
          </a:stretch>
        </p:blipFill>
        <p:spPr>
          <a:xfrm>
            <a:off x="7267575" y="3852324"/>
            <a:ext cx="4601501" cy="2362206"/>
          </a:xfrm>
          <a:prstGeom prst="rect">
            <a:avLst/>
          </a:prstGeom>
        </p:spPr>
      </p:pic>
    </p:spTree>
    <p:extLst>
      <p:ext uri="{BB962C8B-B14F-4D97-AF65-F5344CB8AC3E}">
        <p14:creationId xmlns:p14="http://schemas.microsoft.com/office/powerpoint/2010/main" val="3073860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60A3-58D7-40E0-B0B2-A20D24179EF4}"/>
              </a:ext>
            </a:extLst>
          </p:cNvPr>
          <p:cNvSpPr>
            <a:spLocks noGrp="1"/>
          </p:cNvSpPr>
          <p:nvPr>
            <p:ph type="title"/>
          </p:nvPr>
        </p:nvSpPr>
        <p:spPr/>
        <p:txBody>
          <a:bodyPr/>
          <a:lstStyle/>
          <a:p>
            <a:r>
              <a:rPr lang="en-GB" sz="4400" dirty="0"/>
              <a:t>Analyse phase: PFMEA (</a:t>
            </a:r>
            <a:r>
              <a:rPr lang="en-GB" sz="4400" b="0" i="0" dirty="0">
                <a:effectLst/>
              </a:rPr>
              <a:t>Process Failure Mode Effects Analysis) (Part 3)</a:t>
            </a:r>
            <a:endParaRPr lang="en-US" dirty="0"/>
          </a:p>
        </p:txBody>
      </p:sp>
      <p:pic>
        <p:nvPicPr>
          <p:cNvPr id="4" name="Content Placeholder 3">
            <a:extLst>
              <a:ext uri="{FF2B5EF4-FFF2-40B4-BE49-F238E27FC236}">
                <a16:creationId xmlns:a16="http://schemas.microsoft.com/office/drawing/2014/main" id="{47592540-E8EA-4BA0-ADFD-3875CF0923F9}"/>
              </a:ext>
            </a:extLst>
          </p:cNvPr>
          <p:cNvPicPr>
            <a:picLocks noGrp="1" noChangeAspect="1"/>
          </p:cNvPicPr>
          <p:nvPr>
            <p:ph idx="1"/>
          </p:nvPr>
        </p:nvPicPr>
        <p:blipFill>
          <a:blip r:embed="rId2"/>
          <a:stretch>
            <a:fillRect/>
          </a:stretch>
        </p:blipFill>
        <p:spPr>
          <a:xfrm>
            <a:off x="322924" y="1690688"/>
            <a:ext cx="10515600" cy="2089075"/>
          </a:xfrm>
          <a:prstGeom prst="rect">
            <a:avLst/>
          </a:prstGeom>
        </p:spPr>
      </p:pic>
      <p:sp>
        <p:nvSpPr>
          <p:cNvPr id="5" name="TextBox 4">
            <a:extLst>
              <a:ext uri="{FF2B5EF4-FFF2-40B4-BE49-F238E27FC236}">
                <a16:creationId xmlns:a16="http://schemas.microsoft.com/office/drawing/2014/main" id="{3BE9A2CE-959D-4EBD-84F6-9E43AC142683}"/>
              </a:ext>
            </a:extLst>
          </p:cNvPr>
          <p:cNvSpPr txBox="1"/>
          <p:nvPr/>
        </p:nvSpPr>
        <p:spPr>
          <a:xfrm>
            <a:off x="322923" y="3852323"/>
            <a:ext cx="6275522" cy="923330"/>
          </a:xfrm>
          <a:prstGeom prst="rect">
            <a:avLst/>
          </a:prstGeom>
          <a:noFill/>
        </p:spPr>
        <p:txBody>
          <a:bodyPr wrap="square" rtlCol="0">
            <a:spAutoFit/>
          </a:bodyPr>
          <a:lstStyle/>
          <a:p>
            <a:r>
              <a:rPr lang="en-GB" dirty="0"/>
              <a:t>Above you can see that we created the new section for scrap management on the PFMEA, this enabled us to look at the scrap using this tool and to identify the root causes of our problem. </a:t>
            </a:r>
            <a:endParaRPr lang="en-US" dirty="0"/>
          </a:p>
        </p:txBody>
      </p:sp>
      <p:pic>
        <p:nvPicPr>
          <p:cNvPr id="6" name="Picture 5">
            <a:extLst>
              <a:ext uri="{FF2B5EF4-FFF2-40B4-BE49-F238E27FC236}">
                <a16:creationId xmlns:a16="http://schemas.microsoft.com/office/drawing/2014/main" id="{B49B9439-956D-4A64-B399-898840532C31}"/>
              </a:ext>
            </a:extLst>
          </p:cNvPr>
          <p:cNvPicPr>
            <a:picLocks noChangeAspect="1"/>
          </p:cNvPicPr>
          <p:nvPr/>
        </p:nvPicPr>
        <p:blipFill>
          <a:blip r:embed="rId3"/>
          <a:stretch>
            <a:fillRect/>
          </a:stretch>
        </p:blipFill>
        <p:spPr>
          <a:xfrm>
            <a:off x="6416299" y="3852323"/>
            <a:ext cx="5452778" cy="2811947"/>
          </a:xfrm>
          <a:prstGeom prst="rect">
            <a:avLst/>
          </a:prstGeom>
        </p:spPr>
      </p:pic>
      <p:sp>
        <p:nvSpPr>
          <p:cNvPr id="7" name="TextBox 6">
            <a:extLst>
              <a:ext uri="{FF2B5EF4-FFF2-40B4-BE49-F238E27FC236}">
                <a16:creationId xmlns:a16="http://schemas.microsoft.com/office/drawing/2014/main" id="{3C2A4E62-E2D8-4767-8418-7D33D1CBDF15}"/>
              </a:ext>
            </a:extLst>
          </p:cNvPr>
          <p:cNvSpPr txBox="1"/>
          <p:nvPr/>
        </p:nvSpPr>
        <p:spPr>
          <a:xfrm>
            <a:off x="2561053" y="5021923"/>
            <a:ext cx="3855246" cy="1477328"/>
          </a:xfrm>
          <a:prstGeom prst="rect">
            <a:avLst/>
          </a:prstGeom>
          <a:noFill/>
        </p:spPr>
        <p:txBody>
          <a:bodyPr wrap="square" rtlCol="0">
            <a:spAutoFit/>
          </a:bodyPr>
          <a:lstStyle/>
          <a:p>
            <a:r>
              <a:rPr lang="en-GB" dirty="0"/>
              <a:t>On the left  we can see the actions raised after discussion and agreement of team, these were to be Pilot study on tooling, 5S workstation and update control plan and train.</a:t>
            </a:r>
            <a:endParaRPr lang="en-US" dirty="0"/>
          </a:p>
        </p:txBody>
      </p:sp>
    </p:spTree>
    <p:extLst>
      <p:ext uri="{BB962C8B-B14F-4D97-AF65-F5344CB8AC3E}">
        <p14:creationId xmlns:p14="http://schemas.microsoft.com/office/powerpoint/2010/main" val="1545789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44" name="Picture 4" descr="See the source image">
            <a:extLst>
              <a:ext uri="{FF2B5EF4-FFF2-40B4-BE49-F238E27FC236}">
                <a16:creationId xmlns:a16="http://schemas.microsoft.com/office/drawing/2014/main" id="{4BDB4DA0-CECE-4C6C-AA5A-16D3F8B10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79" r="24335"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8">
            <a:extLst>
              <a:ext uri="{FF2B5EF4-FFF2-40B4-BE49-F238E27FC236}">
                <a16:creationId xmlns:a16="http://schemas.microsoft.com/office/drawing/2014/main" id="{9E84B19B-8364-4B7B-B9CB-9ECB17E8EE78}"/>
              </a:ext>
            </a:extLst>
          </p:cNvPr>
          <p:cNvPicPr>
            <a:picLocks noChangeAspect="1"/>
          </p:cNvPicPr>
          <p:nvPr/>
        </p:nvPicPr>
        <p:blipFill rotWithShape="1">
          <a:blip r:embed="rId3"/>
          <a:srcRect t="986" r="-3" b="2407"/>
          <a:stretch/>
        </p:blipFill>
        <p:spPr>
          <a:xfrm rot="16200000">
            <a:off x="8049884" y="2738650"/>
            <a:ext cx="4483748" cy="3421868"/>
          </a:xfrm>
          <a:prstGeom prst="rect">
            <a:avLst/>
          </a:prstGeom>
        </p:spPr>
      </p:pic>
      <p:sp>
        <p:nvSpPr>
          <p:cNvPr id="10833" name="Rectangle 87">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64" name="Content Placeholder 10263">
            <a:extLst>
              <a:ext uri="{FF2B5EF4-FFF2-40B4-BE49-F238E27FC236}">
                <a16:creationId xmlns:a16="http://schemas.microsoft.com/office/drawing/2014/main" id="{00E99961-DBCD-4397-AC5B-26B6C06AC509}"/>
              </a:ext>
            </a:extLst>
          </p:cNvPr>
          <p:cNvSpPr>
            <a:spLocks noGrp="1"/>
          </p:cNvSpPr>
          <p:nvPr>
            <p:ph idx="1"/>
          </p:nvPr>
        </p:nvSpPr>
        <p:spPr>
          <a:xfrm>
            <a:off x="1104900" y="2492080"/>
            <a:ext cx="4518134" cy="3015849"/>
          </a:xfrm>
        </p:spPr>
        <p:txBody>
          <a:bodyPr>
            <a:normAutofit/>
          </a:bodyPr>
          <a:lstStyle/>
          <a:p>
            <a:r>
              <a:rPr lang="en-US" sz="2000" dirty="0">
                <a:solidFill>
                  <a:schemeClr val="bg1"/>
                </a:solidFill>
              </a:rPr>
              <a:t>Analyze phase: Value Stream Mapping</a:t>
            </a:r>
          </a:p>
        </p:txBody>
      </p:sp>
      <p:sp>
        <p:nvSpPr>
          <p:cNvPr id="10834" name="Rectangle 8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835" name="Straight Connector 91">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185" name="Picture 6" descr="See the source image">
            <a:extLst>
              <a:ext uri="{FF2B5EF4-FFF2-40B4-BE49-F238E27FC236}">
                <a16:creationId xmlns:a16="http://schemas.microsoft.com/office/drawing/2014/main" id="{76E3D741-9776-447B-B04A-3114D7F71B0F}"/>
              </a:ext>
            </a:extLst>
          </p:cNvPr>
          <p:cNvPicPr>
            <a:picLocks noChangeAspect="1" noChangeArrowheads="1"/>
          </p:cNvPicPr>
          <p:nvPr/>
        </p:nvPicPr>
        <p:blipFill rotWithShape="1">
          <a:blip r:embed="rId4">
            <a:alphaModFix amt="43000"/>
            <a:extLst>
              <a:ext uri="{28A0092B-C50C-407E-A947-70E740481C1C}">
                <a14:useLocalDpi xmlns:a14="http://schemas.microsoft.com/office/drawing/2010/main" val="0"/>
              </a:ext>
            </a:extLst>
          </a:blip>
          <a:srcRect t="32456" b="20478"/>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D615FD84-BFDB-4C0A-963D-A4D2D8DBBF46}"/>
              </a:ext>
            </a:extLst>
          </p:cNvPr>
          <p:cNvSpPr txBox="1"/>
          <p:nvPr/>
        </p:nvSpPr>
        <p:spPr>
          <a:xfrm>
            <a:off x="760021" y="3123210"/>
            <a:ext cx="5462649" cy="2862322"/>
          </a:xfrm>
          <a:prstGeom prst="rect">
            <a:avLst/>
          </a:prstGeom>
          <a:noFill/>
        </p:spPr>
        <p:txBody>
          <a:bodyPr wrap="square" rtlCol="0">
            <a:spAutoFit/>
          </a:bodyPr>
          <a:lstStyle/>
          <a:p>
            <a:r>
              <a:rPr lang="en-GB" dirty="0">
                <a:solidFill>
                  <a:schemeClr val="bg1"/>
                </a:solidFill>
              </a:rPr>
              <a:t>To better understand the process at the machine and the time-frames with which the operators are working to we have created a value stream map of the process. From this not only do we see the timings but we can also see where potential improvements can be made to make the process leaner and more efficient. From our VSM we found the layout was very restrictive and movement was tight. There are also a number of ways which the parts can be scrapped and not calculated/recorded based on this.</a:t>
            </a:r>
          </a:p>
        </p:txBody>
      </p:sp>
    </p:spTree>
    <p:extLst>
      <p:ext uri="{BB962C8B-B14F-4D97-AF65-F5344CB8AC3E}">
        <p14:creationId xmlns:p14="http://schemas.microsoft.com/office/powerpoint/2010/main" val="5368358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78D0BD-19D0-4EE9-8602-902F1D77F0B5}"/>
              </a:ext>
            </a:extLst>
          </p:cNvPr>
          <p:cNvSpPr>
            <a:spLocks noGrp="1"/>
          </p:cNvSpPr>
          <p:nvPr>
            <p:ph type="title"/>
          </p:nvPr>
        </p:nvSpPr>
        <p:spPr>
          <a:xfrm>
            <a:off x="589560" y="856180"/>
            <a:ext cx="4560584" cy="1128068"/>
          </a:xfrm>
        </p:spPr>
        <p:txBody>
          <a:bodyPr anchor="ctr">
            <a:normAutofit/>
          </a:bodyPr>
          <a:lstStyle/>
          <a:p>
            <a:r>
              <a:rPr lang="en-GB" sz="3400" dirty="0"/>
              <a:t>Analyse Phase: Value Stream Mapping (Part 2)</a:t>
            </a:r>
          </a:p>
        </p:txBody>
      </p:sp>
      <p:grpSp>
        <p:nvGrpSpPr>
          <p:cNvPr id="19"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ntent Placeholder 8">
            <a:extLst>
              <a:ext uri="{FF2B5EF4-FFF2-40B4-BE49-F238E27FC236}">
                <a16:creationId xmlns:a16="http://schemas.microsoft.com/office/drawing/2014/main" id="{38DDFA03-E88D-4658-9C3D-80A6FC81719C}"/>
              </a:ext>
            </a:extLst>
          </p:cNvPr>
          <p:cNvSpPr>
            <a:spLocks noGrp="1"/>
          </p:cNvSpPr>
          <p:nvPr>
            <p:ph idx="1"/>
          </p:nvPr>
        </p:nvSpPr>
        <p:spPr>
          <a:xfrm>
            <a:off x="232334" y="2104285"/>
            <a:ext cx="5221142" cy="4450254"/>
          </a:xfrm>
        </p:spPr>
        <p:txBody>
          <a:bodyPr anchor="ctr">
            <a:normAutofit fontScale="85000" lnSpcReduction="10000"/>
          </a:bodyPr>
          <a:lstStyle/>
          <a:p>
            <a:r>
              <a:rPr lang="en-US" sz="2000" dirty="0"/>
              <a:t>On the right you can see the VSM of the operation undertaken on the shop-floor. To keep the focus to just the scrap area we have limited the VSM to just this operation as if the scope was extended it would bring in tooling which would likely merit an entirely new project on its own. As we can see the layout is key to the flow of the process and although there’s not a lot of leeway in the ‘‘value’’ in seconds per part or per cycle there are some elements to consider. Most notably we notice firstly that if the area is not set-up to the exact specifications shown here then each task could take longer or become more difficult to adhere to. To note also is the operator only has 6 seconds per part to remove, analyze then complete the rest of the process based off that analysis (they have to make the correct decision quickly and within cycle). It is clear that if the machine is not running correctly (due to the tool for example) then the 6 seconds the operator has to make that analysis and decision is severely impacted leading to what we are seeing: lack of capture, lack of detection and incorrect scrap levels.</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AF49A4A5-94A6-4196-8582-FF8894668211}"/>
              </a:ext>
            </a:extLst>
          </p:cNvPr>
          <p:cNvPicPr>
            <a:picLocks noChangeAspect="1"/>
          </p:cNvPicPr>
          <p:nvPr/>
        </p:nvPicPr>
        <p:blipFill rotWithShape="1">
          <a:blip r:embed="rId2"/>
          <a:srcRect r="4" b="580"/>
          <a:stretch/>
        </p:blipFill>
        <p:spPr>
          <a:xfrm>
            <a:off x="5977788" y="799352"/>
            <a:ext cx="5425410" cy="5259296"/>
          </a:xfrm>
          <a:prstGeom prst="rect">
            <a:avLst/>
          </a:prstGeom>
        </p:spPr>
      </p:pic>
    </p:spTree>
    <p:extLst>
      <p:ext uri="{BB962C8B-B14F-4D97-AF65-F5344CB8AC3E}">
        <p14:creationId xmlns:p14="http://schemas.microsoft.com/office/powerpoint/2010/main" val="29977439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6499"/>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6390F0-8C66-457C-B6BE-90923102B5A7}"/>
              </a:ext>
            </a:extLst>
          </p:cNvPr>
          <p:cNvSpPr>
            <a:spLocks noGrp="1"/>
          </p:cNvSpPr>
          <p:nvPr>
            <p:ph type="title"/>
          </p:nvPr>
        </p:nvSpPr>
        <p:spPr>
          <a:xfrm>
            <a:off x="841248" y="503270"/>
            <a:ext cx="2889504" cy="1345997"/>
          </a:xfrm>
        </p:spPr>
        <p:txBody>
          <a:bodyPr vert="horz" lIns="91440" tIns="45720" rIns="91440" bIns="45720" rtlCol="0" anchor="ctr">
            <a:normAutofit/>
          </a:bodyPr>
          <a:lstStyle/>
          <a:p>
            <a:r>
              <a:rPr lang="en-US" sz="2600" dirty="0">
                <a:solidFill>
                  <a:schemeClr val="bg1"/>
                </a:solidFill>
              </a:rPr>
              <a:t>Analyze stage: </a:t>
            </a:r>
            <a:br>
              <a:rPr lang="en-US" sz="2600" dirty="0">
                <a:solidFill>
                  <a:schemeClr val="bg1"/>
                </a:solidFill>
              </a:rPr>
            </a:br>
            <a:r>
              <a:rPr lang="en-US" sz="2600" dirty="0">
                <a:solidFill>
                  <a:schemeClr val="bg1"/>
                </a:solidFill>
              </a:rPr>
              <a:t>ANOVA Gage R &amp; R</a:t>
            </a:r>
          </a:p>
        </p:txBody>
      </p:sp>
      <p:cxnSp>
        <p:nvCxnSpPr>
          <p:cNvPr id="25" name="Straight Connector 2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732166"/>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79BB8D3-E956-45D8-BE36-ACA5B7A396BC}"/>
              </a:ext>
            </a:extLst>
          </p:cNvPr>
          <p:cNvSpPr txBox="1"/>
          <p:nvPr/>
        </p:nvSpPr>
        <p:spPr>
          <a:xfrm>
            <a:off x="4379976" y="503270"/>
            <a:ext cx="6976872" cy="1345997"/>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1700" dirty="0">
                <a:solidFill>
                  <a:schemeClr val="bg1"/>
                </a:solidFill>
              </a:rPr>
              <a:t>Visual inspections were carried out on the same parts by three employees, the test was split into the following categories: Good Parts, Gluing Scrap, Distortion, Contamination, Shorts, Holes, Delamination, Date Clock, Flash and Drain Holes. Those were then entered into the sheet, measured and studied using the using Gage R&amp;R shown below. What this shows us is that there is a difference of what we are capturing part to part and person to person.</a:t>
            </a:r>
          </a:p>
        </p:txBody>
      </p:sp>
      <p:pic>
        <p:nvPicPr>
          <p:cNvPr id="16" name="Content Placeholder 15">
            <a:extLst>
              <a:ext uri="{FF2B5EF4-FFF2-40B4-BE49-F238E27FC236}">
                <a16:creationId xmlns:a16="http://schemas.microsoft.com/office/drawing/2014/main" id="{8143BC81-B47E-4A47-85E3-C3E427DFF208}"/>
              </a:ext>
            </a:extLst>
          </p:cNvPr>
          <p:cNvPicPr>
            <a:picLocks noGrp="1" noChangeAspect="1"/>
          </p:cNvPicPr>
          <p:nvPr>
            <p:ph idx="1"/>
          </p:nvPr>
        </p:nvPicPr>
        <p:blipFill rotWithShape="1">
          <a:blip r:embed="rId2"/>
          <a:srcRect t="49" r="-1" b="-1"/>
          <a:stretch/>
        </p:blipFill>
        <p:spPr>
          <a:xfrm>
            <a:off x="320040" y="2194560"/>
            <a:ext cx="11548872" cy="4299859"/>
          </a:xfrm>
          <a:prstGeom prst="rect">
            <a:avLst/>
          </a:prstGeom>
        </p:spPr>
      </p:pic>
    </p:spTree>
    <p:extLst>
      <p:ext uri="{BB962C8B-B14F-4D97-AF65-F5344CB8AC3E}">
        <p14:creationId xmlns:p14="http://schemas.microsoft.com/office/powerpoint/2010/main" val="154879980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99FB7F-C26A-49B5-B1F1-BF8AC555C22A}"/>
              </a:ext>
            </a:extLst>
          </p:cNvPr>
          <p:cNvSpPr>
            <a:spLocks noGrp="1"/>
          </p:cNvSpPr>
          <p:nvPr>
            <p:ph type="title"/>
          </p:nvPr>
        </p:nvSpPr>
        <p:spPr>
          <a:xfrm>
            <a:off x="0" y="138803"/>
            <a:ext cx="6230319" cy="1285106"/>
          </a:xfrm>
        </p:spPr>
        <p:txBody>
          <a:bodyPr vert="horz" lIns="91440" tIns="45720" rIns="91440" bIns="45720" rtlCol="0" anchor="t">
            <a:normAutofit/>
          </a:bodyPr>
          <a:lstStyle/>
          <a:p>
            <a:r>
              <a:rPr lang="en-US" sz="4000" dirty="0"/>
              <a:t>Analyze</a:t>
            </a:r>
            <a:r>
              <a:rPr lang="en-US" sz="4000" kern="1200" dirty="0">
                <a:latin typeface="+mj-lt"/>
                <a:ea typeface="+mj-ea"/>
                <a:cs typeface="+mj-cs"/>
              </a:rPr>
              <a:t> stage: ANOVA Gage R&amp;R (Part 2)</a:t>
            </a:r>
          </a:p>
        </p:txBody>
      </p:sp>
      <p:pic>
        <p:nvPicPr>
          <p:cNvPr id="6" name="Picture 6" descr="4 Digital Counter 0 9999 Memory Function Electronic Totalizer Up/Down  Plus/Minus Counting Meter DC 8 24V|digital counter|counter meterled digital  counter - AliExpress">
            <a:extLst>
              <a:ext uri="{FF2B5EF4-FFF2-40B4-BE49-F238E27FC236}">
                <a16:creationId xmlns:a16="http://schemas.microsoft.com/office/drawing/2014/main" id="{E99FF2B6-8D4E-44FD-AA74-B27ED4E3C478}"/>
              </a:ext>
            </a:extLst>
          </p:cNvPr>
          <p:cNvPicPr>
            <a:picLocks noChangeAspect="1" noChangeArrowheads="1"/>
          </p:cNvPicPr>
          <p:nvPr/>
        </p:nvPicPr>
        <p:blipFill rotWithShape="1">
          <a:blip r:embed="rId2">
            <a:alphaModFix amt="71000"/>
            <a:extLst>
              <a:ext uri="{28A0092B-C50C-407E-A947-70E740481C1C}">
                <a14:useLocalDpi xmlns:a14="http://schemas.microsoft.com/office/drawing/2010/main" val="0"/>
              </a:ext>
            </a:extLst>
          </a:blip>
          <a:srcRect t="20199" r="-5" b="16914"/>
          <a:stretch/>
        </p:blipFill>
        <p:spPr bwMode="auto">
          <a:xfrm>
            <a:off x="8619022" y="0"/>
            <a:ext cx="3572978" cy="224682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njection molding tool mistakes to avoid">
            <a:extLst>
              <a:ext uri="{FF2B5EF4-FFF2-40B4-BE49-F238E27FC236}">
                <a16:creationId xmlns:a16="http://schemas.microsoft.com/office/drawing/2014/main" id="{6C1CA7CF-FECC-4F46-8598-E019D9715CE7}"/>
              </a:ext>
            </a:extLst>
          </p:cNvPr>
          <p:cNvPicPr>
            <a:picLocks noChangeAspect="1" noChangeArrowheads="1"/>
          </p:cNvPicPr>
          <p:nvPr/>
        </p:nvPicPr>
        <p:blipFill rotWithShape="1">
          <a:blip r:embed="rId3">
            <a:alphaModFix amt="67000"/>
            <a:extLst>
              <a:ext uri="{28A0092B-C50C-407E-A947-70E740481C1C}">
                <a14:useLocalDpi xmlns:a14="http://schemas.microsoft.com/office/drawing/2010/main" val="0"/>
              </a:ext>
            </a:extLst>
          </a:blip>
          <a:srcRect l="2322" r="8229" b="1"/>
          <a:stretch/>
        </p:blipFill>
        <p:spPr bwMode="auto">
          <a:xfrm>
            <a:off x="6093534" y="781355"/>
            <a:ext cx="3572979" cy="2472483"/>
          </a:xfrm>
          <a:prstGeom prst="rect">
            <a:avLst/>
          </a:prstGeom>
          <a:noFill/>
          <a:extLst>
            <a:ext uri="{909E8E84-426E-40DD-AFC4-6F175D3DCCD1}">
              <a14:hiddenFill xmlns:a14="http://schemas.microsoft.com/office/drawing/2010/main">
                <a:solidFill>
                  <a:srgbClr val="FFFFFF"/>
                </a:solidFill>
              </a14:hiddenFill>
            </a:ext>
          </a:extLst>
        </p:spPr>
      </p:pic>
      <p:sp>
        <p:nvSpPr>
          <p:cNvPr id="99" name="Rectangle 98">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lumMod val="75000"/>
                </a:schemeClr>
              </a:gs>
              <a:gs pos="100000">
                <a:srgbClr val="000000"/>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800"/>
            <a:ext cx="4038599" cy="456772"/>
          </a:xfrm>
          <a:prstGeom prst="rect">
            <a:avLst/>
          </a:prstGeom>
          <a:gradFill>
            <a:gsLst>
              <a:gs pos="0">
                <a:schemeClr val="accent1">
                  <a:lumMod val="50000"/>
                </a:schemeClr>
              </a:gs>
              <a:gs pos="100000">
                <a:schemeClr val="accent1"/>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A0157218-72C1-4C02-9A3F-36759FB4C03B}"/>
              </a:ext>
            </a:extLst>
          </p:cNvPr>
          <p:cNvSpPr txBox="1"/>
          <p:nvPr/>
        </p:nvSpPr>
        <p:spPr>
          <a:xfrm>
            <a:off x="158220" y="3395087"/>
            <a:ext cx="10640291" cy="2308324"/>
          </a:xfrm>
          <a:prstGeom prst="rect">
            <a:avLst/>
          </a:prstGeom>
          <a:noFill/>
        </p:spPr>
        <p:txBody>
          <a:bodyPr wrap="square" rtlCol="0">
            <a:spAutoFit/>
          </a:bodyPr>
          <a:lstStyle/>
          <a:p>
            <a:pPr>
              <a:spcAft>
                <a:spcPts val="600"/>
              </a:spcAft>
            </a:pPr>
            <a:r>
              <a:rPr lang="en-GB" dirty="0"/>
              <a:t>As we can determine from the Gage R&amp;R study, we are seeing a difference in what people are defining as the actual scrap, for example ‘shorts’ inputted as ‘flash’ and which category they associate with that scrap. The consensus within the team is that as we have seen in ‘’measurement stage: data collection ‘’ that this problem would only be exacerbated by increased scrap production due to tool degradation over time leading to more scrap either misidentified or worse, not recorded at all. It can also be clear that more training is needed to help Team Leaders identify and correctly associate scrap problems, this could, as a side effect on their shift also help the techs diagnose the issue quicker should any arise curtailing the scrap production more efficiently (although this is in the post ‘’accepting to run with known tooling issues’’ stage beyond the finality of the project). </a:t>
            </a:r>
          </a:p>
        </p:txBody>
      </p:sp>
    </p:spTree>
    <p:extLst>
      <p:ext uri="{BB962C8B-B14F-4D97-AF65-F5344CB8AC3E}">
        <p14:creationId xmlns:p14="http://schemas.microsoft.com/office/powerpoint/2010/main" val="21193147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FE14-D6E1-4E8E-A672-9AC9930FA808}"/>
              </a:ext>
            </a:extLst>
          </p:cNvPr>
          <p:cNvSpPr>
            <a:spLocks noGrp="1"/>
          </p:cNvSpPr>
          <p:nvPr>
            <p:ph type="title"/>
          </p:nvPr>
        </p:nvSpPr>
        <p:spPr>
          <a:xfrm>
            <a:off x="481011" y="0"/>
            <a:ext cx="5324477" cy="733022"/>
          </a:xfrm>
        </p:spPr>
        <p:txBody>
          <a:bodyPr anchor="b">
            <a:normAutofit/>
          </a:bodyPr>
          <a:lstStyle/>
          <a:p>
            <a:r>
              <a:rPr lang="en-GB" sz="3600" dirty="0"/>
              <a:t>Analyse phase: Summary</a:t>
            </a:r>
          </a:p>
        </p:txBody>
      </p:sp>
      <p:sp>
        <p:nvSpPr>
          <p:cNvPr id="3" name="Content Placeholder 2">
            <a:extLst>
              <a:ext uri="{FF2B5EF4-FFF2-40B4-BE49-F238E27FC236}">
                <a16:creationId xmlns:a16="http://schemas.microsoft.com/office/drawing/2014/main" id="{F4A22257-211C-42A3-9C10-33BAD3D601C4}"/>
              </a:ext>
            </a:extLst>
          </p:cNvPr>
          <p:cNvSpPr>
            <a:spLocks noGrp="1"/>
          </p:cNvSpPr>
          <p:nvPr>
            <p:ph idx="1"/>
          </p:nvPr>
        </p:nvSpPr>
        <p:spPr>
          <a:xfrm>
            <a:off x="0" y="733022"/>
            <a:ext cx="5966355" cy="7217609"/>
          </a:xfrm>
        </p:spPr>
        <p:txBody>
          <a:bodyPr anchor="t">
            <a:normAutofit/>
          </a:bodyPr>
          <a:lstStyle/>
          <a:p>
            <a:r>
              <a:rPr lang="en-GB" sz="1400" dirty="0"/>
              <a:t>Using VSM we were able to see that the process was on a very ‘tight’ timeframe without much ability to streamline that, we are relying on machines with set cycles and cooling times and so these are difficult without extensive testing and trialling to reduce in an efficient way. One adverse effect could be more scrap production if any element of the cycle was reduced so in keeping with the scope we needed to look closer at the process and if it couldn’t allow us to shorten the cycle then could it tell us anything else?. The answer is yes it could. We are seeing that due to the tight times to work with the operator only has 6 seconds free per part to remove, check and then complete the operation. This only give a very short window to make a decision on quality and so therefore we can easily see now how a situation of running a tool with a known issue can very quickly lead to the operator being overwhelmed with too much scrap, too much checking and create a pressurized atmosphere for the operator leading to loss of care, morale and synergy between management and operator.</a:t>
            </a:r>
          </a:p>
          <a:p>
            <a:r>
              <a:rPr lang="en-GB" sz="1400" dirty="0"/>
              <a:t>As part of the analyse phase we also completed a Gage R&amp;R study, this was carried out as a continuation of the discrepancy between physical scrap and scrap inputted that we had seen in the measurement phase. We knew we had to delve deeper into this and try to understand why we were seeing these discrepancies. From this evaluation we decided that more regular training and sight checks were needed as further discussions with the Team showed that peoples perception over time of various issues tended to drift or change especially if we were allowing jobs to run with obvious problems and passing concessions for issue that on any other line would be deemed unacceptable.</a:t>
            </a:r>
          </a:p>
          <a:p>
            <a:r>
              <a:rPr lang="en-GB" sz="1400" dirty="0"/>
              <a:t>We also completed and adapted the PFMEA tool to better suit our production needs and determine the root cause of our problem.</a:t>
            </a:r>
          </a:p>
        </p:txBody>
      </p:sp>
      <p:pic>
        <p:nvPicPr>
          <p:cNvPr id="2050" name="Picture 2">
            <a:extLst>
              <a:ext uri="{FF2B5EF4-FFF2-40B4-BE49-F238E27FC236}">
                <a16:creationId xmlns:a16="http://schemas.microsoft.com/office/drawing/2014/main" id="{3D25F8E4-E64E-4655-BB79-D444497FDF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79" r="22080" b="1"/>
          <a:stretch/>
        </p:blipFill>
        <p:spPr bwMode="auto">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73315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duotone>
              <a:prstClr val="black"/>
              <a:schemeClr val="tx2">
                <a:tint val="45000"/>
                <a:satMod val="400000"/>
              </a:schemeClr>
            </a:duotone>
            <a:alphaModFix amt="35000"/>
            <a:extLst>
              <a:ext uri="{BEBA8EAE-BF5A-486C-A8C5-ECC9F3942E4B}">
                <a14:imgProps xmlns:a14="http://schemas.microsoft.com/office/drawing/2010/main">
                  <a14:imgLayer r:embed="rId3">
                    <a14:imgEffect>
                      <a14:artisticPastelsSmooth/>
                    </a14:imgEffect>
                  </a14:imgLayer>
                </a14:imgProps>
              </a:ext>
            </a:extLst>
          </a:blip>
          <a:srcRect b="7053"/>
          <a:stretch/>
        </p:blipFill>
        <p:spPr>
          <a:xfrm>
            <a:off x="-19" y="10"/>
            <a:ext cx="12192000" cy="6855948"/>
          </a:xfrm>
          <a:prstGeom prst="rect">
            <a:avLst/>
          </a:prstGeom>
        </p:spPr>
      </p:pic>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1098" y="1396289"/>
            <a:ext cx="5277333"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Improve: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a:t>
            </a:r>
            <a:r>
              <a:rPr lang="en-US" sz="2800" dirty="0">
                <a:highlight>
                  <a:srgbClr val="0000FF"/>
                </a:highlight>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5543" y="2871982"/>
            <a:ext cx="5272888" cy="3181684"/>
          </a:xfrm>
        </p:spPr>
        <p:txBody>
          <a:bodyPr anchor="t">
            <a:normAutofit fontScale="92500" lnSpcReduction="20000"/>
          </a:bodyPr>
          <a:lstStyle/>
          <a:p>
            <a:r>
              <a:rPr lang="en-GB" sz="1800" dirty="0"/>
              <a:t>We are using the data provided in the fist phases to drive the project on from here, particular attention is paid to ensuring we have correct process flows and we are giving the OP’s and Team Leaders the ability and means to complete the tasks as and when we would like, in a manner that benefits us from all points of view. We are looking outside the box in terms of ideas such as ‘’drop boxes’’ for scrap categories containing counting systems and sensors, this would allow 100 % (once tested) capture  every time and would take less time than now to complete benefiting all parties. On the right we have a possible new draft idea for scrap capturing.</a:t>
            </a:r>
          </a:p>
          <a:p>
            <a:r>
              <a:rPr lang="en-GB" sz="1800" dirty="0"/>
              <a:t>Further down the line we could introduce rewards for scrap level/capture and reduction of those levels once the benefit can be quantified in monetary terms.</a:t>
            </a:r>
          </a:p>
          <a:p>
            <a:endParaRPr lang="en-GB" sz="1800" dirty="0"/>
          </a:p>
          <a:p>
            <a:endParaRPr lang="en-GB" sz="1800" dirty="0"/>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61"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954C1D-DA7A-4111-BC3B-D5699C63CE39}"/>
              </a:ext>
            </a:extLst>
          </p:cNvPr>
          <p:cNvPicPr>
            <a:picLocks noChangeAspect="1"/>
          </p:cNvPicPr>
          <p:nvPr/>
        </p:nvPicPr>
        <p:blipFill rotWithShape="1">
          <a:blip r:embed="rId4"/>
          <a:srcRect l="2272" r="6256" b="3"/>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8" name="TextBox 7">
            <a:extLst>
              <a:ext uri="{FF2B5EF4-FFF2-40B4-BE49-F238E27FC236}">
                <a16:creationId xmlns:a16="http://schemas.microsoft.com/office/drawing/2014/main" id="{6989FCA2-8393-4048-B298-02F8394C292E}"/>
              </a:ext>
            </a:extLst>
          </p:cNvPr>
          <p:cNvSpPr txBox="1"/>
          <p:nvPr/>
        </p:nvSpPr>
        <p:spPr>
          <a:xfrm>
            <a:off x="8084930" y="122126"/>
            <a:ext cx="4107051" cy="369332"/>
          </a:xfrm>
          <a:prstGeom prst="rect">
            <a:avLst/>
          </a:prstGeom>
          <a:noFill/>
        </p:spPr>
        <p:txBody>
          <a:bodyPr wrap="square" rtlCol="0">
            <a:spAutoFit/>
          </a:bodyPr>
          <a:lstStyle/>
          <a:p>
            <a:r>
              <a:rPr lang="en-GB" dirty="0"/>
              <a:t>New idea below for scrap capture</a:t>
            </a:r>
          </a:p>
        </p:txBody>
      </p:sp>
    </p:spTree>
    <p:extLst>
      <p:ext uri="{BB962C8B-B14F-4D97-AF65-F5344CB8AC3E}">
        <p14:creationId xmlns:p14="http://schemas.microsoft.com/office/powerpoint/2010/main" val="2169764822"/>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CAFB-65D0-41EC-958A-180A65A5B4A4}"/>
              </a:ext>
            </a:extLst>
          </p:cNvPr>
          <p:cNvSpPr>
            <a:spLocks noGrp="1"/>
          </p:cNvSpPr>
          <p:nvPr>
            <p:ph type="title"/>
          </p:nvPr>
        </p:nvSpPr>
        <p:spPr>
          <a:xfrm>
            <a:off x="0" y="1"/>
            <a:ext cx="5644619" cy="805912"/>
          </a:xfrm>
        </p:spPr>
        <p:txBody>
          <a:bodyPr vert="horz" lIns="91440" tIns="45720" rIns="91440" bIns="45720" rtlCol="0" anchor="b">
            <a:normAutofit/>
          </a:bodyPr>
          <a:lstStyle/>
          <a:p>
            <a:r>
              <a:rPr lang="en-US" sz="3600" dirty="0"/>
              <a:t>Improve phase: Control plan</a:t>
            </a:r>
          </a:p>
        </p:txBody>
      </p:sp>
      <p:sp>
        <p:nvSpPr>
          <p:cNvPr id="6" name="TextBox 5">
            <a:extLst>
              <a:ext uri="{FF2B5EF4-FFF2-40B4-BE49-F238E27FC236}">
                <a16:creationId xmlns:a16="http://schemas.microsoft.com/office/drawing/2014/main" id="{F6BB71E2-F031-4BB3-AE8C-BCE9A6D830EF}"/>
              </a:ext>
            </a:extLst>
          </p:cNvPr>
          <p:cNvSpPr txBox="1"/>
          <p:nvPr/>
        </p:nvSpPr>
        <p:spPr>
          <a:xfrm>
            <a:off x="320144" y="892700"/>
            <a:ext cx="5324475" cy="574057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t>As part of improvement, we knew we needed to change some of our processes, we saw in the early phases that our control plans were outdated and didn’t include some key elements of the process. We needed to update the control plans to give Team Leaders more autonomy and in turn allow decision to be properly made based on a natural flow from start. We focused on improved control at the heart of the process, such as -  is the operator trained, confident, happy?. We upped the rate of checking (external to operator) and added a ‘’quality audit’’ to be completed at start of shift. With this in place and the  training given against this new control plan (right) we were able to see the  benefits . More consideration was given to how we were going to approach the work and report the issues/make decisions of stopping or running thus leading  to a better cycle of improvement and better ethos amongst the shop-floor staff.</a:t>
            </a:r>
          </a:p>
        </p:txBody>
      </p:sp>
      <p:pic>
        <p:nvPicPr>
          <p:cNvPr id="5" name="Content Placeholder 4">
            <a:extLst>
              <a:ext uri="{FF2B5EF4-FFF2-40B4-BE49-F238E27FC236}">
                <a16:creationId xmlns:a16="http://schemas.microsoft.com/office/drawing/2014/main" id="{B1694A90-D67F-4B8F-B77B-E92B3ACFC5BF}"/>
              </a:ext>
            </a:extLst>
          </p:cNvPr>
          <p:cNvPicPr>
            <a:picLocks noGrp="1" noChangeAspect="1"/>
          </p:cNvPicPr>
          <p:nvPr>
            <p:ph idx="1"/>
          </p:nvPr>
        </p:nvPicPr>
        <p:blipFill rotWithShape="1">
          <a:blip r:embed="rId2"/>
          <a:srcRect l="20098" r="18998"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183858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66">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68">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6C1B3A-F3F3-48B8-9F34-31A4D662BFAF}"/>
              </a:ext>
            </a:extLst>
          </p:cNvPr>
          <p:cNvSpPr>
            <a:spLocks noGrp="1"/>
          </p:cNvSpPr>
          <p:nvPr>
            <p:ph type="title"/>
          </p:nvPr>
        </p:nvSpPr>
        <p:spPr>
          <a:xfrm>
            <a:off x="4694548" y="192545"/>
            <a:ext cx="6278252" cy="1463472"/>
          </a:xfrm>
        </p:spPr>
        <p:txBody>
          <a:bodyPr anchor="t">
            <a:normAutofit/>
          </a:bodyPr>
          <a:lstStyle/>
          <a:p>
            <a:r>
              <a:rPr lang="en-GB" sz="3400" dirty="0"/>
              <a:t>Improvement phase: Pilot Studies</a:t>
            </a:r>
          </a:p>
        </p:txBody>
      </p:sp>
      <p:grpSp>
        <p:nvGrpSpPr>
          <p:cNvPr id="76" name="Group 70">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72"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sp>
          <p:nvSpPr>
            <p:cNvPr id="73"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2CD16221-AEA6-4469-AB8F-457B376EA72B}"/>
              </a:ext>
            </a:extLst>
          </p:cNvPr>
          <p:cNvSpPr>
            <a:spLocks noGrp="1"/>
          </p:cNvSpPr>
          <p:nvPr>
            <p:ph idx="1"/>
          </p:nvPr>
        </p:nvSpPr>
        <p:spPr>
          <a:xfrm>
            <a:off x="1615044" y="0"/>
            <a:ext cx="3068792" cy="4683527"/>
          </a:xfrm>
        </p:spPr>
        <p:txBody>
          <a:bodyPr anchor="t">
            <a:noAutofit/>
          </a:bodyPr>
          <a:lstStyle/>
          <a:p>
            <a:r>
              <a:rPr lang="en-GB" sz="1600" b="1" dirty="0">
                <a:solidFill>
                  <a:schemeClr val="bg1"/>
                </a:solidFill>
              </a:rPr>
              <a:t>Alongside the improved control plans we knew we needed to set up a system for monitoring tools and the maintenance of tools more effectively. We had observed tools entering into production with known issues which became apparent due to the data we were seeing and the meetings we were having with the tech team. The thought process behind this was to catch the easy and quick fixes before tools returned to production and also log any of the more complex issues at the time of inactivity so then further discussion could be had or decision could be made. We decided to create a ‘’Tooling service check sheet’’ to begin documentation of in-house tool assessment. We also started working with an apprentice tool maintenance engineer to enable us to facilitate this and show a commitment of improvement to the team .</a:t>
            </a:r>
          </a:p>
        </p:txBody>
      </p:sp>
      <p:pic>
        <p:nvPicPr>
          <p:cNvPr id="5" name="Picture 4">
            <a:extLst>
              <a:ext uri="{FF2B5EF4-FFF2-40B4-BE49-F238E27FC236}">
                <a16:creationId xmlns:a16="http://schemas.microsoft.com/office/drawing/2014/main" id="{0E2F0FED-A37A-4D19-B651-66E841C5A2EB}"/>
              </a:ext>
            </a:extLst>
          </p:cNvPr>
          <p:cNvPicPr>
            <a:picLocks noChangeAspect="1"/>
          </p:cNvPicPr>
          <p:nvPr/>
        </p:nvPicPr>
        <p:blipFill>
          <a:blip r:embed="rId2"/>
          <a:stretch>
            <a:fillRect/>
          </a:stretch>
        </p:blipFill>
        <p:spPr>
          <a:xfrm>
            <a:off x="5116652" y="1068779"/>
            <a:ext cx="6642532" cy="3614747"/>
          </a:xfrm>
          <a:prstGeom prst="rect">
            <a:avLst/>
          </a:prstGeom>
        </p:spPr>
      </p:pic>
      <p:pic>
        <p:nvPicPr>
          <p:cNvPr id="55" name="Picture 2" descr="injection molding tool mistakes to avoid">
            <a:extLst>
              <a:ext uri="{FF2B5EF4-FFF2-40B4-BE49-F238E27FC236}">
                <a16:creationId xmlns:a16="http://schemas.microsoft.com/office/drawing/2014/main" id="{6975B497-6501-43D0-94B6-0519C37BCE1D}"/>
              </a:ext>
            </a:extLst>
          </p:cNvPr>
          <p:cNvPicPr>
            <a:picLocks noChangeAspect="1" noChangeArrowheads="1"/>
          </p:cNvPicPr>
          <p:nvPr/>
        </p:nvPicPr>
        <p:blipFill rotWithShape="1">
          <a:blip r:embed="rId3">
            <a:alphaModFix amt="67000"/>
            <a:extLst>
              <a:ext uri="{28A0092B-C50C-407E-A947-70E740481C1C}">
                <a14:useLocalDpi xmlns:a14="http://schemas.microsoft.com/office/drawing/2010/main" val="0"/>
              </a:ext>
            </a:extLst>
          </a:blip>
          <a:srcRect l="2322" r="8229" b="1"/>
          <a:stretch/>
        </p:blipFill>
        <p:spPr bwMode="auto">
          <a:xfrm>
            <a:off x="5116652" y="4695267"/>
            <a:ext cx="6642532" cy="2073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658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4DFC3262-B0F0-4316-8CC0-1B133E4BE188}"/>
              </a:ext>
            </a:extLst>
          </p:cNvPr>
          <p:cNvPicPr>
            <a:picLocks noGrp="1" noChangeAspect="1"/>
          </p:cNvPicPr>
          <p:nvPr>
            <p:ph idx="1"/>
          </p:nvPr>
        </p:nvPicPr>
        <p:blipFill>
          <a:blip r:embed="rId2"/>
          <a:stretch>
            <a:fillRect/>
          </a:stretch>
        </p:blipFill>
        <p:spPr>
          <a:xfrm>
            <a:off x="197922" y="150670"/>
            <a:ext cx="5460932" cy="3751640"/>
          </a:xfrm>
          <a:prstGeom prst="rect">
            <a:avLst/>
          </a:prstGeom>
        </p:spPr>
      </p:pic>
      <p:pic>
        <p:nvPicPr>
          <p:cNvPr id="8" name="Picture 7">
            <a:extLst>
              <a:ext uri="{FF2B5EF4-FFF2-40B4-BE49-F238E27FC236}">
                <a16:creationId xmlns:a16="http://schemas.microsoft.com/office/drawing/2014/main" id="{2D25E57A-3F58-4098-9643-34FA3FDD97D4}"/>
              </a:ext>
            </a:extLst>
          </p:cNvPr>
          <p:cNvPicPr>
            <a:picLocks noChangeAspect="1"/>
          </p:cNvPicPr>
          <p:nvPr/>
        </p:nvPicPr>
        <p:blipFill>
          <a:blip r:embed="rId3"/>
          <a:stretch>
            <a:fillRect/>
          </a:stretch>
        </p:blipFill>
        <p:spPr>
          <a:xfrm>
            <a:off x="5991921" y="150670"/>
            <a:ext cx="6002157" cy="3733240"/>
          </a:xfrm>
          <a:prstGeom prst="rect">
            <a:avLst/>
          </a:prstGeom>
        </p:spPr>
      </p:pic>
      <p:sp>
        <p:nvSpPr>
          <p:cNvPr id="15" name="Rectangle 14">
            <a:extLst>
              <a:ext uri="{FF2B5EF4-FFF2-40B4-BE49-F238E27FC236}">
                <a16:creationId xmlns:a16="http://schemas.microsoft.com/office/drawing/2014/main" id="{23D97D8B-CFC5-431A-AA32-93C4522A6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33674"/>
            <a:ext cx="12192000" cy="262432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C7E159-6239-4847-9E34-F6E3211E80CB}"/>
              </a:ext>
            </a:extLst>
          </p:cNvPr>
          <p:cNvSpPr>
            <a:spLocks noGrp="1"/>
          </p:cNvSpPr>
          <p:nvPr>
            <p:ph type="title"/>
          </p:nvPr>
        </p:nvSpPr>
        <p:spPr>
          <a:xfrm>
            <a:off x="0" y="4271011"/>
            <a:ext cx="3685032" cy="1586162"/>
          </a:xfrm>
        </p:spPr>
        <p:txBody>
          <a:bodyPr vert="horz" lIns="91440" tIns="45720" rIns="91440" bIns="45720" rtlCol="0" anchor="t">
            <a:normAutofit/>
          </a:bodyPr>
          <a:lstStyle/>
          <a:p>
            <a:r>
              <a:rPr lang="en-US" sz="3400" dirty="0">
                <a:solidFill>
                  <a:schemeClr val="bg1"/>
                </a:solidFill>
              </a:rPr>
              <a:t>Improvement phase: Pilot studies (Part 2)</a:t>
            </a:r>
          </a:p>
        </p:txBody>
      </p:sp>
      <p:sp>
        <p:nvSpPr>
          <p:cNvPr id="6" name="TextBox 5">
            <a:extLst>
              <a:ext uri="{FF2B5EF4-FFF2-40B4-BE49-F238E27FC236}">
                <a16:creationId xmlns:a16="http://schemas.microsoft.com/office/drawing/2014/main" id="{AF230640-8D40-4E1D-964A-5D7BAB5C0F56}"/>
              </a:ext>
            </a:extLst>
          </p:cNvPr>
          <p:cNvSpPr txBox="1"/>
          <p:nvPr/>
        </p:nvSpPr>
        <p:spPr>
          <a:xfrm>
            <a:off x="3451379" y="4310501"/>
            <a:ext cx="6595146" cy="239682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dirty="0">
                <a:solidFill>
                  <a:schemeClr val="bg1"/>
                </a:solidFill>
              </a:rPr>
              <a:t>As you can see on the (top left) we set out in conjunction with technicians the layout of the sheet, from simple cleaning and housekeeping of tool to more complex checks like water flow and ejector checks. We employed a traffic light system on the sheet that corresponded to a magnetized board (top right). This showed even at a glance where we were up to with tool status and which tools either needed remedial work or needed shipping out to toolmaker for more rigorous work. The tools with black labels were to signify ‘’not assessed’’ at the time. It was now time to trial this with production and to see if we could reduce scrap as a result of routine basic maintenance</a:t>
            </a:r>
            <a:r>
              <a:rPr lang="en-US" sz="1400" dirty="0">
                <a:solidFill>
                  <a:schemeClr val="bg1"/>
                </a:solidFill>
              </a:rPr>
              <a:t>.</a:t>
            </a:r>
          </a:p>
        </p:txBody>
      </p:sp>
      <p:grpSp>
        <p:nvGrpSpPr>
          <p:cNvPr id="17" name="Group 16">
            <a:extLst>
              <a:ext uri="{FF2B5EF4-FFF2-40B4-BE49-F238E27FC236}">
                <a16:creationId xmlns:a16="http://schemas.microsoft.com/office/drawing/2014/main" id="{F91EAA54-AC0A-4AEF-ACE5-B1DD3DC817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08171" y="4821439"/>
            <a:ext cx="1128382" cy="847206"/>
            <a:chOff x="8183879" y="1000124"/>
            <a:chExt cx="1562267" cy="1172973"/>
          </a:xfrm>
        </p:grpSpPr>
        <p:sp>
          <p:nvSpPr>
            <p:cNvPr id="18" name="Freeform 5">
              <a:extLst>
                <a:ext uri="{FF2B5EF4-FFF2-40B4-BE49-F238E27FC236}">
                  <a16:creationId xmlns:a16="http://schemas.microsoft.com/office/drawing/2014/main" id="{57EE6F04-B543-44E1-BA29-3DD44C5AED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sp>
          <p:nvSpPr>
            <p:cNvPr id="19" name="Freeform 5">
              <a:extLst>
                <a:ext uri="{FF2B5EF4-FFF2-40B4-BE49-F238E27FC236}">
                  <a16:creationId xmlns:a16="http://schemas.microsoft.com/office/drawing/2014/main" id="{D5559A4F-CFAC-4ECC-B04A-670D559B96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197866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0DE0-837C-49B5-909E-BE4099D3B24B}"/>
              </a:ext>
            </a:extLst>
          </p:cNvPr>
          <p:cNvSpPr>
            <a:spLocks noGrp="1"/>
          </p:cNvSpPr>
          <p:nvPr>
            <p:ph type="title"/>
          </p:nvPr>
        </p:nvSpPr>
        <p:spPr>
          <a:xfrm>
            <a:off x="838200" y="-236707"/>
            <a:ext cx="10515600" cy="1325563"/>
          </a:xfrm>
        </p:spPr>
        <p:txBody>
          <a:bodyPr/>
          <a:lstStyle/>
          <a:p>
            <a:r>
              <a:rPr lang="en-GB" dirty="0"/>
              <a:t>Improvement phase: Pilot studies (Part 3)</a:t>
            </a:r>
          </a:p>
        </p:txBody>
      </p:sp>
      <p:pic>
        <p:nvPicPr>
          <p:cNvPr id="5" name="Content Placeholder 4">
            <a:extLst>
              <a:ext uri="{FF2B5EF4-FFF2-40B4-BE49-F238E27FC236}">
                <a16:creationId xmlns:a16="http://schemas.microsoft.com/office/drawing/2014/main" id="{DD497306-3125-487C-B3BE-CF9C73D25DEA}"/>
              </a:ext>
            </a:extLst>
          </p:cNvPr>
          <p:cNvPicPr>
            <a:picLocks noGrp="1" noChangeAspect="1"/>
          </p:cNvPicPr>
          <p:nvPr>
            <p:ph idx="1"/>
          </p:nvPr>
        </p:nvPicPr>
        <p:blipFill>
          <a:blip r:embed="rId2"/>
          <a:stretch>
            <a:fillRect/>
          </a:stretch>
        </p:blipFill>
        <p:spPr>
          <a:xfrm>
            <a:off x="162854" y="2180039"/>
            <a:ext cx="3705225" cy="3333750"/>
          </a:xfrm>
        </p:spPr>
      </p:pic>
      <p:sp>
        <p:nvSpPr>
          <p:cNvPr id="6" name="TextBox 5">
            <a:extLst>
              <a:ext uri="{FF2B5EF4-FFF2-40B4-BE49-F238E27FC236}">
                <a16:creationId xmlns:a16="http://schemas.microsoft.com/office/drawing/2014/main" id="{76EE84E7-3A36-4FD0-9B87-294E2CBADC1C}"/>
              </a:ext>
            </a:extLst>
          </p:cNvPr>
          <p:cNvSpPr txBox="1"/>
          <p:nvPr/>
        </p:nvSpPr>
        <p:spPr>
          <a:xfrm>
            <a:off x="794350" y="1748289"/>
            <a:ext cx="2149434" cy="369332"/>
          </a:xfrm>
          <a:prstGeom prst="rect">
            <a:avLst/>
          </a:prstGeom>
          <a:noFill/>
        </p:spPr>
        <p:txBody>
          <a:bodyPr wrap="square" rtlCol="0">
            <a:spAutoFit/>
          </a:bodyPr>
          <a:lstStyle/>
          <a:p>
            <a:r>
              <a:rPr lang="en-GB" dirty="0"/>
              <a:t>Mid 2020 – HM0452</a:t>
            </a:r>
          </a:p>
        </p:txBody>
      </p:sp>
      <p:pic>
        <p:nvPicPr>
          <p:cNvPr id="8" name="Picture 7">
            <a:extLst>
              <a:ext uri="{FF2B5EF4-FFF2-40B4-BE49-F238E27FC236}">
                <a16:creationId xmlns:a16="http://schemas.microsoft.com/office/drawing/2014/main" id="{493EBB62-E1CA-4F0F-8F27-5940C619B2C1}"/>
              </a:ext>
            </a:extLst>
          </p:cNvPr>
          <p:cNvPicPr>
            <a:picLocks noChangeAspect="1"/>
          </p:cNvPicPr>
          <p:nvPr/>
        </p:nvPicPr>
        <p:blipFill>
          <a:blip r:embed="rId3"/>
          <a:stretch>
            <a:fillRect/>
          </a:stretch>
        </p:blipFill>
        <p:spPr>
          <a:xfrm>
            <a:off x="7566435" y="2005085"/>
            <a:ext cx="3863502" cy="4169186"/>
          </a:xfrm>
          <a:prstGeom prst="rect">
            <a:avLst/>
          </a:prstGeom>
        </p:spPr>
      </p:pic>
      <p:sp>
        <p:nvSpPr>
          <p:cNvPr id="10" name="TextBox 9">
            <a:extLst>
              <a:ext uri="{FF2B5EF4-FFF2-40B4-BE49-F238E27FC236}">
                <a16:creationId xmlns:a16="http://schemas.microsoft.com/office/drawing/2014/main" id="{AA0DC3B9-BA04-4648-91C4-7852AD3728FF}"/>
              </a:ext>
            </a:extLst>
          </p:cNvPr>
          <p:cNvSpPr txBox="1"/>
          <p:nvPr/>
        </p:nvSpPr>
        <p:spPr>
          <a:xfrm>
            <a:off x="8304811" y="1635753"/>
            <a:ext cx="6097978" cy="369332"/>
          </a:xfrm>
          <a:prstGeom prst="rect">
            <a:avLst/>
          </a:prstGeom>
          <a:noFill/>
        </p:spPr>
        <p:txBody>
          <a:bodyPr wrap="square">
            <a:spAutoFit/>
          </a:bodyPr>
          <a:lstStyle/>
          <a:p>
            <a:r>
              <a:rPr lang="en-GB" dirty="0"/>
              <a:t>Early 2021– HM0452</a:t>
            </a:r>
          </a:p>
        </p:txBody>
      </p:sp>
      <p:sp>
        <p:nvSpPr>
          <p:cNvPr id="11" name="TextBox 10">
            <a:extLst>
              <a:ext uri="{FF2B5EF4-FFF2-40B4-BE49-F238E27FC236}">
                <a16:creationId xmlns:a16="http://schemas.microsoft.com/office/drawing/2014/main" id="{F3C9902A-35CC-4A0B-A3B0-65B4D49D123C}"/>
              </a:ext>
            </a:extLst>
          </p:cNvPr>
          <p:cNvSpPr txBox="1"/>
          <p:nvPr/>
        </p:nvSpPr>
        <p:spPr>
          <a:xfrm>
            <a:off x="4321133" y="810384"/>
            <a:ext cx="2934628" cy="5632311"/>
          </a:xfrm>
          <a:prstGeom prst="rect">
            <a:avLst/>
          </a:prstGeom>
          <a:noFill/>
        </p:spPr>
        <p:txBody>
          <a:bodyPr wrap="square" rtlCol="0">
            <a:spAutoFit/>
          </a:bodyPr>
          <a:lstStyle/>
          <a:p>
            <a:r>
              <a:rPr lang="en-GB" dirty="0"/>
              <a:t>Comparing data from mid 2020 to early 2021 we can clearly see an improvement in performance and scrap rate. In mid 2020 (on the left) we can see that scrap rates were erratic and in some cases very high. This would make it impossible to correctly document and report scrap at the operator level due to time constraints placed upon them by the machine cycle. In early 2021 (on the right) we can see more stability and less scrap, the proper maintenance of tools rolled out has consistently kept scrap levels under 2%. </a:t>
            </a:r>
          </a:p>
        </p:txBody>
      </p:sp>
    </p:spTree>
    <p:extLst>
      <p:ext uri="{BB962C8B-B14F-4D97-AF65-F5344CB8AC3E}">
        <p14:creationId xmlns:p14="http://schemas.microsoft.com/office/powerpoint/2010/main" val="5472593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7">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7" name="Rectangle 29">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DC7CB6-ECBE-42A1-9099-3DBABBA37D04}"/>
              </a:ext>
            </a:extLst>
          </p:cNvPr>
          <p:cNvSpPr>
            <a:spLocks noGrp="1"/>
          </p:cNvSpPr>
          <p:nvPr>
            <p:ph type="title"/>
          </p:nvPr>
        </p:nvSpPr>
        <p:spPr>
          <a:xfrm>
            <a:off x="769407" y="3897097"/>
            <a:ext cx="3093720" cy="1645920"/>
          </a:xfrm>
        </p:spPr>
        <p:txBody>
          <a:bodyPr vert="horz" lIns="91440" tIns="45720" rIns="91440" bIns="45720" rtlCol="0" anchor="ctr">
            <a:normAutofit/>
          </a:bodyPr>
          <a:lstStyle/>
          <a:p>
            <a:r>
              <a:rPr lang="en-US" sz="2600" kern="1200" dirty="0">
                <a:solidFill>
                  <a:schemeClr val="tx1"/>
                </a:solidFill>
                <a:latin typeface="+mj-lt"/>
                <a:ea typeface="+mj-ea"/>
                <a:cs typeface="+mj-cs"/>
              </a:rPr>
              <a:t>Improvement phase: 5S</a:t>
            </a:r>
          </a:p>
        </p:txBody>
      </p:sp>
      <p:pic>
        <p:nvPicPr>
          <p:cNvPr id="23" name="Picture 22">
            <a:extLst>
              <a:ext uri="{FF2B5EF4-FFF2-40B4-BE49-F238E27FC236}">
                <a16:creationId xmlns:a16="http://schemas.microsoft.com/office/drawing/2014/main" id="{F28F6B3F-D7AC-4632-A1A7-84813B4DE32C}"/>
              </a:ext>
            </a:extLst>
          </p:cNvPr>
          <p:cNvPicPr>
            <a:picLocks noChangeAspect="1"/>
          </p:cNvPicPr>
          <p:nvPr/>
        </p:nvPicPr>
        <p:blipFill rotWithShape="1">
          <a:blip r:embed="rId2"/>
          <a:srcRect r="23059" b="1"/>
          <a:stretch/>
        </p:blipFill>
        <p:spPr>
          <a:xfrm>
            <a:off x="20" y="-13"/>
            <a:ext cx="2926060" cy="4005072"/>
          </a:xfrm>
          <a:prstGeom prst="rect">
            <a:avLst/>
          </a:prstGeom>
        </p:spPr>
      </p:pic>
      <p:pic>
        <p:nvPicPr>
          <p:cNvPr id="19" name="Picture 18">
            <a:extLst>
              <a:ext uri="{FF2B5EF4-FFF2-40B4-BE49-F238E27FC236}">
                <a16:creationId xmlns:a16="http://schemas.microsoft.com/office/drawing/2014/main" id="{02778A41-38D3-4DB4-B76D-8F0985E0D197}"/>
              </a:ext>
            </a:extLst>
          </p:cNvPr>
          <p:cNvPicPr>
            <a:picLocks noChangeAspect="1"/>
          </p:cNvPicPr>
          <p:nvPr/>
        </p:nvPicPr>
        <p:blipFill rotWithShape="1">
          <a:blip r:embed="rId3"/>
          <a:srcRect l="30876" r="30177" b="2"/>
          <a:stretch/>
        </p:blipFill>
        <p:spPr>
          <a:xfrm>
            <a:off x="3077487" y="8"/>
            <a:ext cx="2935224" cy="4005067"/>
          </a:xfrm>
          <a:prstGeom prst="rect">
            <a:avLst/>
          </a:prstGeom>
        </p:spPr>
      </p:pic>
      <p:pic>
        <p:nvPicPr>
          <p:cNvPr id="21" name="Picture 20">
            <a:extLst>
              <a:ext uri="{FF2B5EF4-FFF2-40B4-BE49-F238E27FC236}">
                <a16:creationId xmlns:a16="http://schemas.microsoft.com/office/drawing/2014/main" id="{D4EE3E75-7E3C-4126-9CB8-92EFE986E069}"/>
              </a:ext>
            </a:extLst>
          </p:cNvPr>
          <p:cNvPicPr>
            <a:picLocks noChangeAspect="1"/>
          </p:cNvPicPr>
          <p:nvPr/>
        </p:nvPicPr>
        <p:blipFill rotWithShape="1">
          <a:blip r:embed="rId4"/>
          <a:srcRect l="16713" r="21644" b="3"/>
          <a:stretch/>
        </p:blipFill>
        <p:spPr>
          <a:xfrm>
            <a:off x="6174474" y="13"/>
            <a:ext cx="2935224" cy="4005071"/>
          </a:xfrm>
          <a:prstGeom prst="rect">
            <a:avLst/>
          </a:prstGeom>
        </p:spPr>
      </p:pic>
      <p:pic>
        <p:nvPicPr>
          <p:cNvPr id="17" name="Picture 16">
            <a:extLst>
              <a:ext uri="{FF2B5EF4-FFF2-40B4-BE49-F238E27FC236}">
                <a16:creationId xmlns:a16="http://schemas.microsoft.com/office/drawing/2014/main" id="{EA4D8E04-64D1-444E-B750-8A197B2E8F83}"/>
              </a:ext>
            </a:extLst>
          </p:cNvPr>
          <p:cNvPicPr>
            <a:picLocks noChangeAspect="1"/>
          </p:cNvPicPr>
          <p:nvPr/>
        </p:nvPicPr>
        <p:blipFill rotWithShape="1">
          <a:blip r:embed="rId5"/>
          <a:srcRect l="16917" r="25371" b="4"/>
          <a:stretch/>
        </p:blipFill>
        <p:spPr>
          <a:xfrm>
            <a:off x="9256776" y="-9"/>
            <a:ext cx="2935224" cy="4005072"/>
          </a:xfrm>
          <a:prstGeom prst="rect">
            <a:avLst/>
          </a:prstGeom>
        </p:spPr>
      </p:pic>
      <p:sp>
        <p:nvSpPr>
          <p:cNvPr id="38" name="Rectangle 31">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Rectangle 33">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636AA45F-3220-411C-BC32-CB8E2FECDC7E}"/>
              </a:ext>
            </a:extLst>
          </p:cNvPr>
          <p:cNvSpPr txBox="1"/>
          <p:nvPr/>
        </p:nvSpPr>
        <p:spPr>
          <a:xfrm>
            <a:off x="4380266" y="4440602"/>
            <a:ext cx="7104188" cy="1645920"/>
          </a:xfrm>
          <a:prstGeom prst="rect">
            <a:avLst/>
          </a:prstGeom>
        </p:spPr>
        <p:txBody>
          <a:bodyPr vert="horz" lIns="91440" tIns="45720" rIns="91440" bIns="45720" rtlCol="0" anchor="ctr">
            <a:normAutofit/>
          </a:bodyPr>
          <a:lstStyle/>
          <a:p>
            <a:pPr>
              <a:lnSpc>
                <a:spcPct val="90000"/>
              </a:lnSpc>
              <a:spcAft>
                <a:spcPts val="600"/>
              </a:spcAft>
            </a:pPr>
            <a:endParaRPr lang="en-US" dirty="0"/>
          </a:p>
        </p:txBody>
      </p:sp>
      <p:sp>
        <p:nvSpPr>
          <p:cNvPr id="10" name="Content Placeholder 2">
            <a:extLst>
              <a:ext uri="{FF2B5EF4-FFF2-40B4-BE49-F238E27FC236}">
                <a16:creationId xmlns:a16="http://schemas.microsoft.com/office/drawing/2014/main" id="{E9875853-847A-41B4-B510-D745B2AF8A68}"/>
              </a:ext>
            </a:extLst>
          </p:cNvPr>
          <p:cNvSpPr txBox="1">
            <a:spLocks/>
          </p:cNvSpPr>
          <p:nvPr/>
        </p:nvSpPr>
        <p:spPr>
          <a:xfrm>
            <a:off x="990600" y="19780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00400" lvl="7" indent="0">
              <a:spcAft>
                <a:spcPts val="600"/>
              </a:spcAft>
              <a:buNone/>
            </a:pPr>
            <a:endParaRPr lang="en-US" dirty="0">
              <a:solidFill>
                <a:srgbClr val="FFFFFF"/>
              </a:solidFill>
            </a:endParaRPr>
          </a:p>
        </p:txBody>
      </p:sp>
      <p:sp>
        <p:nvSpPr>
          <p:cNvPr id="15" name="TextBox 14">
            <a:extLst>
              <a:ext uri="{FF2B5EF4-FFF2-40B4-BE49-F238E27FC236}">
                <a16:creationId xmlns:a16="http://schemas.microsoft.com/office/drawing/2014/main" id="{9ECEDDCD-E628-4C36-B1DE-D65E3D960F9B}"/>
              </a:ext>
            </a:extLst>
          </p:cNvPr>
          <p:cNvSpPr txBox="1"/>
          <p:nvPr/>
        </p:nvSpPr>
        <p:spPr>
          <a:xfrm>
            <a:off x="4358520" y="4218905"/>
            <a:ext cx="6097978" cy="2336024"/>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dirty="0"/>
              <a:t>During the previous phases and in particular the VSM we had identified that we had an issue with the cell being particularly small and sometimes cluttered with non-essential items. To add to this if the operator was overwhelmed with scrap then they would quickly get boxed into their area causing them to make poor decisions due to lack of clarity and time. We undertook a 5S project at the machine cell to reduce the clutter and re-establish the working area layout to make it as effective as possible at that time.</a:t>
            </a:r>
          </a:p>
        </p:txBody>
      </p:sp>
    </p:spTree>
    <p:extLst>
      <p:ext uri="{BB962C8B-B14F-4D97-AF65-F5344CB8AC3E}">
        <p14:creationId xmlns:p14="http://schemas.microsoft.com/office/powerpoint/2010/main" val="19941237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16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2F4510-0F88-46D9-B521-BB395108F8B9}"/>
              </a:ext>
            </a:extLst>
          </p:cNvPr>
          <p:cNvSpPr>
            <a:spLocks noGrp="1"/>
          </p:cNvSpPr>
          <p:nvPr>
            <p:ph type="title"/>
          </p:nvPr>
        </p:nvSpPr>
        <p:spPr>
          <a:xfrm>
            <a:off x="524256" y="491260"/>
            <a:ext cx="6594189" cy="1625210"/>
          </a:xfrm>
        </p:spPr>
        <p:txBody>
          <a:bodyPr>
            <a:normAutofit/>
          </a:bodyPr>
          <a:lstStyle/>
          <a:p>
            <a:r>
              <a:rPr lang="en-US" dirty="0">
                <a:solidFill>
                  <a:srgbClr val="FFFFFF"/>
                </a:solidFill>
              </a:rPr>
              <a:t>Improvement phase: 5S (Cell layout before)</a:t>
            </a:r>
            <a:endParaRPr lang="en-GB" dirty="0">
              <a:solidFill>
                <a:srgbClr val="FFFFFF"/>
              </a:solidFill>
            </a:endParaRPr>
          </a:p>
        </p:txBody>
      </p:sp>
      <p:pic>
        <p:nvPicPr>
          <p:cNvPr id="5" name="Content Placeholder 4">
            <a:extLst>
              <a:ext uri="{FF2B5EF4-FFF2-40B4-BE49-F238E27FC236}">
                <a16:creationId xmlns:a16="http://schemas.microsoft.com/office/drawing/2014/main" id="{8E80676B-4C0D-4E79-870D-26BF4AEA3972}"/>
              </a:ext>
            </a:extLst>
          </p:cNvPr>
          <p:cNvPicPr>
            <a:picLocks noChangeAspect="1"/>
          </p:cNvPicPr>
          <p:nvPr/>
        </p:nvPicPr>
        <p:blipFill rotWithShape="1">
          <a:blip r:embed="rId2"/>
          <a:srcRect t="38896" r="-1" b="19044"/>
          <a:stretch/>
        </p:blipFill>
        <p:spPr>
          <a:xfrm>
            <a:off x="327549" y="2454903"/>
            <a:ext cx="3442801" cy="1956816"/>
          </a:xfrm>
          <a:prstGeom prst="rect">
            <a:avLst/>
          </a:prstGeom>
        </p:spPr>
      </p:pic>
      <p:pic>
        <p:nvPicPr>
          <p:cNvPr id="9" name="Picture 8">
            <a:extLst>
              <a:ext uri="{FF2B5EF4-FFF2-40B4-BE49-F238E27FC236}">
                <a16:creationId xmlns:a16="http://schemas.microsoft.com/office/drawing/2014/main" id="{06ABEF83-2938-45D5-A265-368D8BDD1F17}"/>
              </a:ext>
            </a:extLst>
          </p:cNvPr>
          <p:cNvPicPr>
            <a:picLocks noChangeAspect="1"/>
          </p:cNvPicPr>
          <p:nvPr/>
        </p:nvPicPr>
        <p:blipFill rotWithShape="1">
          <a:blip r:embed="rId3"/>
          <a:srcRect t="36044" r="-3" b="21332"/>
          <a:stretch/>
        </p:blipFill>
        <p:spPr>
          <a:xfrm>
            <a:off x="3942260" y="2454902"/>
            <a:ext cx="3442803" cy="1958184"/>
          </a:xfrm>
          <a:prstGeom prst="rect">
            <a:avLst/>
          </a:prstGeom>
        </p:spPr>
      </p:pic>
      <p:pic>
        <p:nvPicPr>
          <p:cNvPr id="11" name="Picture 10">
            <a:extLst>
              <a:ext uri="{FF2B5EF4-FFF2-40B4-BE49-F238E27FC236}">
                <a16:creationId xmlns:a16="http://schemas.microsoft.com/office/drawing/2014/main" id="{8C3D6EF0-FD84-4FA0-B3C6-BDC593666C9C}"/>
              </a:ext>
            </a:extLst>
          </p:cNvPr>
          <p:cNvPicPr>
            <a:picLocks noChangeAspect="1"/>
          </p:cNvPicPr>
          <p:nvPr/>
        </p:nvPicPr>
        <p:blipFill rotWithShape="1">
          <a:blip r:embed="rId4"/>
          <a:srcRect t="9506" r="3" b="16589"/>
          <a:stretch/>
        </p:blipFill>
        <p:spPr>
          <a:xfrm>
            <a:off x="329183" y="4572000"/>
            <a:ext cx="3447288" cy="1956816"/>
          </a:xfrm>
          <a:prstGeom prst="rect">
            <a:avLst/>
          </a:prstGeom>
        </p:spPr>
      </p:pic>
      <p:pic>
        <p:nvPicPr>
          <p:cNvPr id="7" name="Picture 6">
            <a:extLst>
              <a:ext uri="{FF2B5EF4-FFF2-40B4-BE49-F238E27FC236}">
                <a16:creationId xmlns:a16="http://schemas.microsoft.com/office/drawing/2014/main" id="{1BE3E9A8-F138-4B3A-AAFD-1E4370AF92FD}"/>
              </a:ext>
            </a:extLst>
          </p:cNvPr>
          <p:cNvPicPr>
            <a:picLocks noChangeAspect="1"/>
          </p:cNvPicPr>
          <p:nvPr/>
        </p:nvPicPr>
        <p:blipFill rotWithShape="1">
          <a:blip r:embed="rId5"/>
          <a:srcRect t="7620" r="-4" b="21423"/>
          <a:stretch/>
        </p:blipFill>
        <p:spPr>
          <a:xfrm>
            <a:off x="3941061" y="4572285"/>
            <a:ext cx="3447288" cy="1956816"/>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Content Placeholder 14">
            <a:extLst>
              <a:ext uri="{FF2B5EF4-FFF2-40B4-BE49-F238E27FC236}">
                <a16:creationId xmlns:a16="http://schemas.microsoft.com/office/drawing/2014/main" id="{9E3726CE-94F5-4141-A813-F64AF3E685FD}"/>
              </a:ext>
            </a:extLst>
          </p:cNvPr>
          <p:cNvSpPr>
            <a:spLocks noGrp="1"/>
          </p:cNvSpPr>
          <p:nvPr>
            <p:ph idx="1"/>
          </p:nvPr>
        </p:nvSpPr>
        <p:spPr>
          <a:xfrm>
            <a:off x="7957973" y="763523"/>
            <a:ext cx="3511296" cy="5330952"/>
          </a:xfrm>
        </p:spPr>
        <p:txBody>
          <a:bodyPr anchor="ctr">
            <a:normAutofit fontScale="77500" lnSpcReduction="20000"/>
          </a:bodyPr>
          <a:lstStyle/>
          <a:p>
            <a:pPr marL="0" indent="0">
              <a:buNone/>
            </a:pPr>
            <a:r>
              <a:rPr lang="en-US" sz="2200" dirty="0">
                <a:solidFill>
                  <a:srgbClr val="FFFFFF"/>
                </a:solidFill>
              </a:rPr>
              <a:t>In the top left picture you can see that the area is cluttered, the red box should not be in this position and there are parts  scrap and good next to a cooling fan which is also out of place . The red box is catching tabs which should be fed back through a grinder and used as a raw material as part of the process. In the top right you can see that there is no room for operator to maneuvered and they are boxed in by the machine, finished goods box and gluer. We can also see that there are too m any red scrap boxes at the area (four in total) wen there should only be two. This is almost an opportunity to the operators and techs  to make more scrap and that scrap production is normal and part of the daily process. We are allowing them four boxes to fill so they are filling them rather than following proper procedure and keeping rates down and possibility of poor parts mixing with good parts down.</a:t>
            </a:r>
          </a:p>
        </p:txBody>
      </p:sp>
    </p:spTree>
    <p:extLst>
      <p:ext uri="{BB962C8B-B14F-4D97-AF65-F5344CB8AC3E}">
        <p14:creationId xmlns:p14="http://schemas.microsoft.com/office/powerpoint/2010/main" val="7121898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35F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C0C0D7-584F-43F9-9C8B-0D535EFB1B8E}"/>
              </a:ext>
            </a:extLst>
          </p:cNvPr>
          <p:cNvSpPr>
            <a:spLocks noGrp="1"/>
          </p:cNvSpPr>
          <p:nvPr>
            <p:ph type="title"/>
          </p:nvPr>
        </p:nvSpPr>
        <p:spPr>
          <a:xfrm>
            <a:off x="524256" y="491260"/>
            <a:ext cx="6594189" cy="1625210"/>
          </a:xfrm>
        </p:spPr>
        <p:txBody>
          <a:bodyPr>
            <a:normAutofit/>
          </a:bodyPr>
          <a:lstStyle/>
          <a:p>
            <a:r>
              <a:rPr lang="en-US" sz="3700" dirty="0">
                <a:solidFill>
                  <a:srgbClr val="FFFFFF"/>
                </a:solidFill>
              </a:rPr>
              <a:t>Improvement phase: 5S (Cell layout after)</a:t>
            </a:r>
            <a:endParaRPr lang="en-GB" sz="3700" dirty="0">
              <a:solidFill>
                <a:srgbClr val="FFFFFF"/>
              </a:solidFill>
            </a:endParaRPr>
          </a:p>
        </p:txBody>
      </p:sp>
      <p:pic>
        <p:nvPicPr>
          <p:cNvPr id="11" name="Picture 10">
            <a:extLst>
              <a:ext uri="{FF2B5EF4-FFF2-40B4-BE49-F238E27FC236}">
                <a16:creationId xmlns:a16="http://schemas.microsoft.com/office/drawing/2014/main" id="{2B483C79-4118-4463-9A3B-3958F43C4D65}"/>
              </a:ext>
            </a:extLst>
          </p:cNvPr>
          <p:cNvPicPr>
            <a:picLocks noChangeAspect="1"/>
          </p:cNvPicPr>
          <p:nvPr/>
        </p:nvPicPr>
        <p:blipFill rotWithShape="1">
          <a:blip r:embed="rId2"/>
          <a:srcRect t="17976" r="1" b="7188"/>
          <a:stretch/>
        </p:blipFill>
        <p:spPr>
          <a:xfrm>
            <a:off x="327549" y="2454903"/>
            <a:ext cx="3442801" cy="1956816"/>
          </a:xfrm>
          <a:prstGeom prst="rect">
            <a:avLst/>
          </a:prstGeom>
        </p:spPr>
      </p:pic>
      <p:pic>
        <p:nvPicPr>
          <p:cNvPr id="7" name="Picture 6">
            <a:extLst>
              <a:ext uri="{FF2B5EF4-FFF2-40B4-BE49-F238E27FC236}">
                <a16:creationId xmlns:a16="http://schemas.microsoft.com/office/drawing/2014/main" id="{94CA2845-82EA-47F4-A580-CA4FB9B73F63}"/>
              </a:ext>
            </a:extLst>
          </p:cNvPr>
          <p:cNvPicPr>
            <a:picLocks noChangeAspect="1"/>
          </p:cNvPicPr>
          <p:nvPr/>
        </p:nvPicPr>
        <p:blipFill rotWithShape="1">
          <a:blip r:embed="rId3"/>
          <a:srcRect t="12017" r="2" b="13513"/>
          <a:stretch/>
        </p:blipFill>
        <p:spPr>
          <a:xfrm>
            <a:off x="3942260" y="2454902"/>
            <a:ext cx="3442803" cy="1958184"/>
          </a:xfrm>
          <a:prstGeom prst="rect">
            <a:avLst/>
          </a:prstGeom>
        </p:spPr>
      </p:pic>
      <p:pic>
        <p:nvPicPr>
          <p:cNvPr id="13" name="Picture 12">
            <a:extLst>
              <a:ext uri="{FF2B5EF4-FFF2-40B4-BE49-F238E27FC236}">
                <a16:creationId xmlns:a16="http://schemas.microsoft.com/office/drawing/2014/main" id="{964CE306-5EA2-41F5-8E94-5E4FCC3091BA}"/>
              </a:ext>
            </a:extLst>
          </p:cNvPr>
          <p:cNvPicPr>
            <a:picLocks noChangeAspect="1"/>
          </p:cNvPicPr>
          <p:nvPr/>
        </p:nvPicPr>
        <p:blipFill rotWithShape="1">
          <a:blip r:embed="rId4"/>
          <a:srcRect t="11302" r="3" b="15584"/>
          <a:stretch/>
        </p:blipFill>
        <p:spPr>
          <a:xfrm>
            <a:off x="329183" y="4572000"/>
            <a:ext cx="3447288" cy="1956816"/>
          </a:xfrm>
          <a:prstGeom prst="rect">
            <a:avLst/>
          </a:prstGeom>
        </p:spPr>
      </p:pic>
      <p:pic>
        <p:nvPicPr>
          <p:cNvPr id="5" name="Content Placeholder 4">
            <a:extLst>
              <a:ext uri="{FF2B5EF4-FFF2-40B4-BE49-F238E27FC236}">
                <a16:creationId xmlns:a16="http://schemas.microsoft.com/office/drawing/2014/main" id="{B95A1347-756F-4A35-BC78-2B0D1C33735F}"/>
              </a:ext>
            </a:extLst>
          </p:cNvPr>
          <p:cNvPicPr>
            <a:picLocks noChangeAspect="1"/>
          </p:cNvPicPr>
          <p:nvPr/>
        </p:nvPicPr>
        <p:blipFill rotWithShape="1">
          <a:blip r:embed="rId5"/>
          <a:srcRect t="12992" r="3" b="11404"/>
          <a:stretch/>
        </p:blipFill>
        <p:spPr>
          <a:xfrm>
            <a:off x="3941061" y="4572285"/>
            <a:ext cx="3447288" cy="1956816"/>
          </a:xfrm>
          <a:prstGeom prst="rect">
            <a:avLst/>
          </a:prstGeom>
        </p:spPr>
      </p:pic>
      <p:sp>
        <p:nvSpPr>
          <p:cNvPr id="22" name="Rectangle 2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Content Placeholder 16">
            <a:extLst>
              <a:ext uri="{FF2B5EF4-FFF2-40B4-BE49-F238E27FC236}">
                <a16:creationId xmlns:a16="http://schemas.microsoft.com/office/drawing/2014/main" id="{4765F36D-A365-46B9-A24C-BDABBC53E0C0}"/>
              </a:ext>
            </a:extLst>
          </p:cNvPr>
          <p:cNvSpPr>
            <a:spLocks noGrp="1"/>
          </p:cNvSpPr>
          <p:nvPr>
            <p:ph idx="1"/>
          </p:nvPr>
        </p:nvSpPr>
        <p:spPr>
          <a:xfrm>
            <a:off x="7957973" y="763523"/>
            <a:ext cx="3511296" cy="5330952"/>
          </a:xfrm>
        </p:spPr>
        <p:txBody>
          <a:bodyPr anchor="ctr">
            <a:normAutofit fontScale="92500" lnSpcReduction="20000"/>
          </a:bodyPr>
          <a:lstStyle/>
          <a:p>
            <a:r>
              <a:rPr lang="en-US" sz="2200" dirty="0">
                <a:solidFill>
                  <a:srgbClr val="FFFFFF"/>
                </a:solidFill>
              </a:rPr>
              <a:t>So to standardize the cell we needed to rectify all the issues we saw in the previous  slide. We can see that the excessive red boxes are now removed and in their place, with the correct labels there are now only two. One for glued parts and one for unglued parts. The cooling fan is now not obstructed by another red tub and there is no buildup of tabs there now cluttering the area. Th cardboard base to work on has also been replaced as the old one was very damaged. The box now has its proper tray on top at the gluer and there is a better space for the operator to work in, there is no longer the claustrophobic environment like before.</a:t>
            </a:r>
          </a:p>
        </p:txBody>
      </p:sp>
    </p:spTree>
    <p:extLst>
      <p:ext uri="{BB962C8B-B14F-4D97-AF65-F5344CB8AC3E}">
        <p14:creationId xmlns:p14="http://schemas.microsoft.com/office/powerpoint/2010/main" val="39885140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24B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3250BB-9212-47F2-8038-EC398914B999}"/>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dirty="0">
                <a:solidFill>
                  <a:srgbClr val="FFFFFF"/>
                </a:solidFill>
              </a:rPr>
              <a:t>Improve phase: 5S</a:t>
            </a:r>
          </a:p>
        </p:txBody>
      </p:sp>
      <p:sp>
        <p:nvSpPr>
          <p:cNvPr id="15" name="Rectangle 14">
            <a:extLst>
              <a:ext uri="{FF2B5EF4-FFF2-40B4-BE49-F238E27FC236}">
                <a16:creationId xmlns:a16="http://schemas.microsoft.com/office/drawing/2014/main" id="{33B81349-3A7E-4A66-9ED9-66E6F8E29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454901"/>
            <a:ext cx="3441163" cy="4080255"/>
          </a:xfrm>
          <a:prstGeom prst="rect">
            <a:avLst/>
          </a:prstGeom>
          <a:solidFill>
            <a:srgbClr val="AF8F5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95971951-DD96-4770-A844-228AB1D33843}"/>
              </a:ext>
            </a:extLst>
          </p:cNvPr>
          <p:cNvPicPr>
            <a:picLocks noGrp="1" noChangeAspect="1"/>
          </p:cNvPicPr>
          <p:nvPr>
            <p:ph idx="1"/>
          </p:nvPr>
        </p:nvPicPr>
        <p:blipFill>
          <a:blip r:embed="rId2"/>
          <a:stretch>
            <a:fillRect/>
          </a:stretch>
        </p:blipFill>
        <p:spPr>
          <a:xfrm>
            <a:off x="524255" y="2754509"/>
            <a:ext cx="3109593" cy="3481035"/>
          </a:xfrm>
          <a:prstGeom prst="rect">
            <a:avLst/>
          </a:prstGeom>
        </p:spPr>
      </p:pic>
      <p:sp>
        <p:nvSpPr>
          <p:cNvPr id="17" name="Rectangle 16">
            <a:extLst>
              <a:ext uri="{FF2B5EF4-FFF2-40B4-BE49-F238E27FC236}">
                <a16:creationId xmlns:a16="http://schemas.microsoft.com/office/drawing/2014/main" id="{4A37A7FF-19A5-40D8-8D0C-E780CBD33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1468" y="2454900"/>
            <a:ext cx="3441163" cy="4080255"/>
          </a:xfrm>
          <a:prstGeom prst="rect">
            <a:avLst/>
          </a:prstGeom>
          <a:solidFill>
            <a:srgbClr val="AF8F5B">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4AA087A4-1B42-46F0-B7B5-B89368A4CAF8}"/>
              </a:ext>
            </a:extLst>
          </p:cNvPr>
          <p:cNvPicPr>
            <a:picLocks noChangeAspect="1"/>
          </p:cNvPicPr>
          <p:nvPr/>
        </p:nvPicPr>
        <p:blipFill>
          <a:blip r:embed="rId3"/>
          <a:stretch>
            <a:fillRect/>
          </a:stretch>
        </p:blipFill>
        <p:spPr>
          <a:xfrm>
            <a:off x="4118163" y="2754509"/>
            <a:ext cx="3125785" cy="3481036"/>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DE1AF5A1-4A40-4204-95D6-5A29F9582393}"/>
              </a:ext>
            </a:extLst>
          </p:cNvPr>
          <p:cNvSpPr txBox="1"/>
          <p:nvPr/>
        </p:nvSpPr>
        <p:spPr>
          <a:xfrm>
            <a:off x="7956057" y="762983"/>
            <a:ext cx="3515128" cy="533092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Now that we had standardized one of the machine cells we could then start to think about implementing a program to not only roll out 5S to the rest of the cells but to train and empower the shifts to continuously monitor this and create a visual KPI out on the shop-floor near meeting areas and near the shift changeover area so everyone could clearly see the status of each location.</a:t>
            </a:r>
          </a:p>
        </p:txBody>
      </p:sp>
    </p:spTree>
    <p:extLst>
      <p:ext uri="{BB962C8B-B14F-4D97-AF65-F5344CB8AC3E}">
        <p14:creationId xmlns:p14="http://schemas.microsoft.com/office/powerpoint/2010/main" val="17468775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F3F6E1C-040B-45B8-A966-C7BAA7C4855F}"/>
              </a:ext>
            </a:extLst>
          </p:cNvPr>
          <p:cNvPicPr>
            <a:picLocks noChangeAspect="1"/>
          </p:cNvPicPr>
          <p:nvPr/>
        </p:nvPicPr>
        <p:blipFill>
          <a:blip r:embed="rId3"/>
          <a:stretch>
            <a:fillRect/>
          </a:stretch>
        </p:blipFill>
        <p:spPr>
          <a:xfrm>
            <a:off x="3941472" y="4667003"/>
            <a:ext cx="3398881" cy="1868154"/>
          </a:xfrm>
          <a:prstGeom prst="rect">
            <a:avLst/>
          </a:prstGeom>
        </p:spPr>
      </p:pic>
      <p:sp>
        <p:nvSpPr>
          <p:cNvPr id="15" name="Rectangle 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C5D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B51E3C-7B51-4072-B6EB-B5454BA47A32}"/>
              </a:ext>
            </a:extLst>
          </p:cNvPr>
          <p:cNvSpPr>
            <a:spLocks noGrp="1"/>
          </p:cNvSpPr>
          <p:nvPr>
            <p:ph type="title"/>
          </p:nvPr>
        </p:nvSpPr>
        <p:spPr>
          <a:xfrm>
            <a:off x="524256" y="491260"/>
            <a:ext cx="6594189" cy="1625210"/>
          </a:xfrm>
        </p:spPr>
        <p:txBody>
          <a:bodyPr vert="horz" lIns="91440" tIns="45720" rIns="91440" bIns="45720" rtlCol="0" anchor="ctr">
            <a:normAutofit/>
          </a:bodyPr>
          <a:lstStyle/>
          <a:p>
            <a:r>
              <a:rPr lang="en-US" kern="1200" dirty="0">
                <a:solidFill>
                  <a:srgbClr val="FFFFFF"/>
                </a:solidFill>
                <a:latin typeface="+mj-lt"/>
                <a:ea typeface="+mj-ea"/>
                <a:cs typeface="+mj-cs"/>
              </a:rPr>
              <a:t>Improve phase: 5S (Part 2)</a:t>
            </a:r>
          </a:p>
        </p:txBody>
      </p:sp>
      <p:pic>
        <p:nvPicPr>
          <p:cNvPr id="9" name="Picture 8">
            <a:extLst>
              <a:ext uri="{FF2B5EF4-FFF2-40B4-BE49-F238E27FC236}">
                <a16:creationId xmlns:a16="http://schemas.microsoft.com/office/drawing/2014/main" id="{1712F00B-1486-49D4-8D6B-2513B31D60C8}"/>
              </a:ext>
            </a:extLst>
          </p:cNvPr>
          <p:cNvPicPr>
            <a:picLocks noChangeAspect="1"/>
          </p:cNvPicPr>
          <p:nvPr/>
        </p:nvPicPr>
        <p:blipFill rotWithShape="1">
          <a:blip r:embed="rId4"/>
          <a:srcRect l="25228" r="17107" b="1"/>
          <a:stretch/>
        </p:blipFill>
        <p:spPr>
          <a:xfrm>
            <a:off x="327549" y="2454903"/>
            <a:ext cx="3442801" cy="4080254"/>
          </a:xfrm>
          <a:prstGeom prst="rect">
            <a:avLst/>
          </a:prstGeom>
        </p:spPr>
      </p:pic>
      <p:pic>
        <p:nvPicPr>
          <p:cNvPr id="5" name="Content Placeholder 4">
            <a:extLst>
              <a:ext uri="{FF2B5EF4-FFF2-40B4-BE49-F238E27FC236}">
                <a16:creationId xmlns:a16="http://schemas.microsoft.com/office/drawing/2014/main" id="{0DE340EA-7038-4BA0-842B-234DCB392249}"/>
              </a:ext>
            </a:extLst>
          </p:cNvPr>
          <p:cNvPicPr>
            <a:picLocks noGrp="1" noChangeAspect="1"/>
          </p:cNvPicPr>
          <p:nvPr>
            <p:ph idx="1"/>
          </p:nvPr>
        </p:nvPicPr>
        <p:blipFill rotWithShape="1">
          <a:blip r:embed="rId5"/>
          <a:srcRect l="47458" r="20895"/>
          <a:stretch/>
        </p:blipFill>
        <p:spPr>
          <a:xfrm>
            <a:off x="3942260" y="2454902"/>
            <a:ext cx="3442803" cy="1958184"/>
          </a:xfrm>
          <a:prstGeom prst="rect">
            <a:avLst/>
          </a:prstGeom>
        </p:spPr>
      </p:pic>
      <p:sp>
        <p:nvSpPr>
          <p:cNvPr id="17" name="Rectangle 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C1A3DCE2-3BFF-479C-B090-B5F39F693498}"/>
              </a:ext>
            </a:extLst>
          </p:cNvPr>
          <p:cNvSpPr txBox="1"/>
          <p:nvPr/>
        </p:nvSpPr>
        <p:spPr>
          <a:xfrm>
            <a:off x="7957973" y="763523"/>
            <a:ext cx="3511296" cy="5330952"/>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200" dirty="0">
                <a:solidFill>
                  <a:srgbClr val="FFFFFF"/>
                </a:solidFill>
              </a:rPr>
              <a:t>We rolled out a 5S and housekeeping improvement plan onto the shop-floor so we could eliminate any future issues with layout, space and placement of needed materials/boxes etc. We created a checklist for each area around and on the machine with scores in conjunction with colour coding used to determine actions  which would then drive the standard up (Picture A). We implemented a magnetized board to plot the areas and then used that as a checklist for each machine (Picture B) and each shift, we then had a visual KPI (Picture C) that showed each area clearly monitored which was then managed by the shifts continuously.</a:t>
            </a:r>
          </a:p>
        </p:txBody>
      </p:sp>
      <p:sp>
        <p:nvSpPr>
          <p:cNvPr id="11" name="TextBox 10">
            <a:extLst>
              <a:ext uri="{FF2B5EF4-FFF2-40B4-BE49-F238E27FC236}">
                <a16:creationId xmlns:a16="http://schemas.microsoft.com/office/drawing/2014/main" id="{7AFC68CA-E4D0-40B2-957D-E2003CF27711}"/>
              </a:ext>
            </a:extLst>
          </p:cNvPr>
          <p:cNvSpPr txBox="1"/>
          <p:nvPr/>
        </p:nvSpPr>
        <p:spPr>
          <a:xfrm>
            <a:off x="91807" y="2354589"/>
            <a:ext cx="464212" cy="523220"/>
          </a:xfrm>
          <a:prstGeom prst="rect">
            <a:avLst/>
          </a:prstGeom>
          <a:noFill/>
        </p:spPr>
        <p:txBody>
          <a:bodyPr wrap="square" rtlCol="0">
            <a:spAutoFit/>
          </a:bodyPr>
          <a:lstStyle/>
          <a:p>
            <a:r>
              <a:rPr lang="en-US" sz="2800" dirty="0">
                <a:solidFill>
                  <a:schemeClr val="accent1"/>
                </a:solidFill>
                <a:highlight>
                  <a:srgbClr val="FFFF00"/>
                </a:highlight>
              </a:rPr>
              <a:t>A</a:t>
            </a:r>
            <a:endParaRPr lang="en-GB" sz="2800" dirty="0">
              <a:solidFill>
                <a:schemeClr val="accent1"/>
              </a:solidFill>
              <a:highlight>
                <a:srgbClr val="FFFF00"/>
              </a:highlight>
            </a:endParaRPr>
          </a:p>
        </p:txBody>
      </p:sp>
      <p:sp>
        <p:nvSpPr>
          <p:cNvPr id="14" name="TextBox 13">
            <a:extLst>
              <a:ext uri="{FF2B5EF4-FFF2-40B4-BE49-F238E27FC236}">
                <a16:creationId xmlns:a16="http://schemas.microsoft.com/office/drawing/2014/main" id="{DEB8ADC8-5C6A-4972-B93B-15C3121A1853}"/>
              </a:ext>
            </a:extLst>
          </p:cNvPr>
          <p:cNvSpPr txBox="1"/>
          <p:nvPr/>
        </p:nvSpPr>
        <p:spPr>
          <a:xfrm>
            <a:off x="3770348" y="2386312"/>
            <a:ext cx="463678" cy="523220"/>
          </a:xfrm>
          <a:prstGeom prst="rect">
            <a:avLst/>
          </a:prstGeom>
          <a:noFill/>
        </p:spPr>
        <p:txBody>
          <a:bodyPr wrap="square" rtlCol="0">
            <a:spAutoFit/>
          </a:bodyPr>
          <a:lstStyle/>
          <a:p>
            <a:r>
              <a:rPr lang="en-US" sz="2800" dirty="0">
                <a:solidFill>
                  <a:schemeClr val="accent1"/>
                </a:solidFill>
                <a:highlight>
                  <a:srgbClr val="FFFF00"/>
                </a:highlight>
              </a:rPr>
              <a:t>B</a:t>
            </a:r>
            <a:endParaRPr lang="en-GB" sz="2800" dirty="0">
              <a:solidFill>
                <a:schemeClr val="accent1"/>
              </a:solidFill>
              <a:highlight>
                <a:srgbClr val="FFFF00"/>
              </a:highlight>
            </a:endParaRPr>
          </a:p>
        </p:txBody>
      </p:sp>
      <p:sp>
        <p:nvSpPr>
          <p:cNvPr id="16" name="TextBox 15">
            <a:extLst>
              <a:ext uri="{FF2B5EF4-FFF2-40B4-BE49-F238E27FC236}">
                <a16:creationId xmlns:a16="http://schemas.microsoft.com/office/drawing/2014/main" id="{667E8657-2514-4B0A-9124-574CCF800FB0}"/>
              </a:ext>
            </a:extLst>
          </p:cNvPr>
          <p:cNvSpPr txBox="1"/>
          <p:nvPr/>
        </p:nvSpPr>
        <p:spPr>
          <a:xfrm>
            <a:off x="3856699" y="4581990"/>
            <a:ext cx="463678" cy="523220"/>
          </a:xfrm>
          <a:prstGeom prst="rect">
            <a:avLst/>
          </a:prstGeom>
          <a:noFill/>
        </p:spPr>
        <p:txBody>
          <a:bodyPr wrap="square" rtlCol="0">
            <a:spAutoFit/>
          </a:bodyPr>
          <a:lstStyle/>
          <a:p>
            <a:r>
              <a:rPr lang="en-US" sz="2800" dirty="0">
                <a:solidFill>
                  <a:schemeClr val="accent1"/>
                </a:solidFill>
                <a:highlight>
                  <a:srgbClr val="FFFF00"/>
                </a:highlight>
              </a:rPr>
              <a:t>C</a:t>
            </a:r>
            <a:endParaRPr lang="en-GB" sz="2800" dirty="0">
              <a:solidFill>
                <a:schemeClr val="accent1"/>
              </a:solidFill>
              <a:highlight>
                <a:srgbClr val="FFFF00"/>
              </a:highlight>
            </a:endParaRPr>
          </a:p>
        </p:txBody>
      </p:sp>
    </p:spTree>
    <p:extLst>
      <p:ext uri="{BB962C8B-B14F-4D97-AF65-F5344CB8AC3E}">
        <p14:creationId xmlns:p14="http://schemas.microsoft.com/office/powerpoint/2010/main" val="1252242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CDE445-184C-400B-A2C1-295ABB7C3051}"/>
              </a:ext>
            </a:extLst>
          </p:cNvPr>
          <p:cNvSpPr>
            <a:spLocks noGrp="1"/>
          </p:cNvSpPr>
          <p:nvPr>
            <p:ph type="title"/>
          </p:nvPr>
        </p:nvSpPr>
        <p:spPr>
          <a:xfrm>
            <a:off x="3774097" y="78472"/>
            <a:ext cx="5248219" cy="1154400"/>
          </a:xfrm>
        </p:spPr>
        <p:txBody>
          <a:bodyPr anchor="b">
            <a:normAutofit fontScale="90000"/>
          </a:bodyPr>
          <a:lstStyle/>
          <a:p>
            <a:r>
              <a:rPr lang="en-GB" dirty="0">
                <a:solidFill>
                  <a:schemeClr val="bg1"/>
                </a:solidFill>
              </a:rPr>
              <a:t>Improve phase: Summary.</a:t>
            </a:r>
          </a:p>
        </p:txBody>
      </p:sp>
      <p:grpSp>
        <p:nvGrpSpPr>
          <p:cNvPr id="193" name="Group 192">
            <a:extLst>
              <a:ext uri="{FF2B5EF4-FFF2-40B4-BE49-F238E27FC236}">
                <a16:creationId xmlns:a16="http://schemas.microsoft.com/office/drawing/2014/main" id="{698DC1B4-9C49-491A-B0C4-CF9ABED0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4" name="Freeform: Shape 19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95" name="Freeform: Shape 19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Picture 6">
            <a:extLst>
              <a:ext uri="{FF2B5EF4-FFF2-40B4-BE49-F238E27FC236}">
                <a16:creationId xmlns:a16="http://schemas.microsoft.com/office/drawing/2014/main" id="{28162FB1-CF1E-48A1-BB01-D145D5BA12B0}"/>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l="12686" r="26813" b="-1"/>
          <a:stretch/>
        </p:blipFill>
        <p:spPr>
          <a:xfrm>
            <a:off x="477541" y="269354"/>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96" name="Group 195">
            <a:extLst>
              <a:ext uri="{FF2B5EF4-FFF2-40B4-BE49-F238E27FC236}">
                <a16:creationId xmlns:a16="http://schemas.microsoft.com/office/drawing/2014/main" id="{E5C89038-920A-4C2C-96CF-80507027B6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0064" y="2828266"/>
            <a:ext cx="805908" cy="805908"/>
            <a:chOff x="817371" y="4276255"/>
            <a:chExt cx="413564" cy="413564"/>
          </a:xfrm>
          <a:solidFill>
            <a:srgbClr val="FFFFFF"/>
          </a:solidFill>
        </p:grpSpPr>
        <p:sp>
          <p:nvSpPr>
            <p:cNvPr id="197" name="Graphic 212">
              <a:extLst>
                <a:ext uri="{FF2B5EF4-FFF2-40B4-BE49-F238E27FC236}">
                  <a16:creationId xmlns:a16="http://schemas.microsoft.com/office/drawing/2014/main" id="{8D8F13C5-4B99-432F-A339-372E57EB6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8" name="Graphic 212">
              <a:extLst>
                <a:ext uri="{FF2B5EF4-FFF2-40B4-BE49-F238E27FC236}">
                  <a16:creationId xmlns:a16="http://schemas.microsoft.com/office/drawing/2014/main" id="{413EEA21-9A3A-47C8-A94C-D6EFE2EF5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199" name="Group 198">
            <a:extLst>
              <a:ext uri="{FF2B5EF4-FFF2-40B4-BE49-F238E27FC236}">
                <a16:creationId xmlns:a16="http://schemas.microsoft.com/office/drawing/2014/main" id="{9A15111C-2752-4649-B55B-B93FF93F97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0064" y="2823516"/>
            <a:ext cx="805908" cy="805908"/>
            <a:chOff x="817371" y="4276255"/>
            <a:chExt cx="413564" cy="413564"/>
          </a:xfrm>
          <a:solidFill>
            <a:schemeClr val="accent2">
              <a:alpha val="30000"/>
            </a:schemeClr>
          </a:solidFill>
        </p:grpSpPr>
        <p:sp>
          <p:nvSpPr>
            <p:cNvPr id="200"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1" name="Graphic 212">
              <a:extLst>
                <a:ext uri="{FF2B5EF4-FFF2-40B4-BE49-F238E27FC236}">
                  <a16:creationId xmlns:a16="http://schemas.microsoft.com/office/drawing/2014/main" id="{945D9A4A-CCDB-40CE-BD57-15BE15B87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3" name="Content Placeholder 2">
            <a:extLst>
              <a:ext uri="{FF2B5EF4-FFF2-40B4-BE49-F238E27FC236}">
                <a16:creationId xmlns:a16="http://schemas.microsoft.com/office/drawing/2014/main" id="{A06B734E-23E6-4471-A052-B472A153A361}"/>
              </a:ext>
            </a:extLst>
          </p:cNvPr>
          <p:cNvSpPr>
            <a:spLocks noGrp="1"/>
          </p:cNvSpPr>
          <p:nvPr>
            <p:ph idx="1"/>
          </p:nvPr>
        </p:nvSpPr>
        <p:spPr>
          <a:xfrm>
            <a:off x="5766308" y="1211284"/>
            <a:ext cx="6299022" cy="4960424"/>
          </a:xfrm>
        </p:spPr>
        <p:txBody>
          <a:bodyPr>
            <a:normAutofit fontScale="70000" lnSpcReduction="20000"/>
          </a:bodyPr>
          <a:lstStyle/>
          <a:p>
            <a:r>
              <a:rPr lang="en-GB" dirty="0">
                <a:solidFill>
                  <a:schemeClr val="bg1"/>
                </a:solidFill>
              </a:rPr>
              <a:t>After looking into several areas driven by the previous phases we arrived at the improvement phase with several concrete ideas that we wanted to implement to start enacting change. We knew we needed to improve the control plan and  retrain staff involved accordingly and so we did that taking into account the need to empower the team and give them the ability to make their own decisions based on auditing, checking and training. In future from this we would also look to further improve by adding each acceptable tier of scrap rate into the process but that will come later as possibly a separate mini-project.  In conjunction with this we also rolled out a tool maintenance log sheet as part of a pilot study. We also used a board to visually log the data as a KPI ‘at a glance’. These are the building blocks to enable change to happen and we believed we chose based on the data the quickest wins so we would see an improvement. Lastly, as part of the improvement phase we used 5S as a way to clean sweep the machine area and standardise the work environment for the operator. We did this to show that we are creating an environment of change and to ease up the pressures on the operator. </a:t>
            </a:r>
          </a:p>
        </p:txBody>
      </p:sp>
      <p:pic>
        <p:nvPicPr>
          <p:cNvPr id="13" name="Picture 12">
            <a:extLst>
              <a:ext uri="{FF2B5EF4-FFF2-40B4-BE49-F238E27FC236}">
                <a16:creationId xmlns:a16="http://schemas.microsoft.com/office/drawing/2014/main" id="{EB8B2A3E-4ED1-4935-9B84-7A0459777ED4}"/>
              </a:ext>
            </a:extLst>
          </p:cNvPr>
          <p:cNvPicPr>
            <a:picLocks noChangeAspect="1"/>
          </p:cNvPicPr>
          <p:nvPr/>
        </p:nvPicPr>
        <p:blipFill rotWithShape="1">
          <a:blip r:embed="rId4"/>
          <a:srcRect l="7767" r="8931" b="8"/>
          <a:stretch/>
        </p:blipFill>
        <p:spPr>
          <a:xfrm>
            <a:off x="1828492" y="3481328"/>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pic>
        <p:nvPicPr>
          <p:cNvPr id="1029" name="Picture 5" descr="Continuous Improvement | IdeaScale">
            <a:extLst>
              <a:ext uri="{FF2B5EF4-FFF2-40B4-BE49-F238E27FC236}">
                <a16:creationId xmlns:a16="http://schemas.microsoft.com/office/drawing/2014/main" id="{F7B19EEF-9658-436C-A158-C5D3727589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3834" b="1"/>
          <a:stretch/>
        </p:blipFill>
        <p:spPr bwMode="auto">
          <a:xfrm>
            <a:off x="3820702" y="1675969"/>
            <a:ext cx="2167719" cy="2167719"/>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3" name="Freeform: Shape 20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7626110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Statistical Process Control (SPC) Charts - West of England Academic Health  Science Network">
            <a:extLst>
              <a:ext uri="{FF2B5EF4-FFF2-40B4-BE49-F238E27FC236}">
                <a16:creationId xmlns:a16="http://schemas.microsoft.com/office/drawing/2014/main" id="{0E220C50-E5F3-491E-8256-5A149A7D498C}"/>
              </a:ext>
            </a:extLst>
          </p:cNvPr>
          <p:cNvPicPr>
            <a:picLocks noChangeAspect="1" noChangeArrowheads="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l="2393" r="246" b="1"/>
          <a:stretch/>
        </p:blipFill>
        <p:spPr bwMode="auto">
          <a:xfrm>
            <a:off x="-7" y="-8"/>
            <a:ext cx="12192000" cy="68559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1098" y="1396289"/>
            <a:ext cx="6387102"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Control: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/M/A/I/</a:t>
            </a:r>
            <a:r>
              <a:rPr lang="en-US" sz="2800" dirty="0">
                <a:highlight>
                  <a:srgbClr val="0000FF"/>
                </a:highlight>
                <a:latin typeface="Arial" panose="020B0604020202020204" pitchFamily="34" charset="0"/>
                <a:cs typeface="Arial" panose="020B0604020202020204" pitchFamily="34" charset="0"/>
              </a:rPr>
              <a:t>C</a:t>
            </a:r>
            <a:r>
              <a:rPr lang="en-US" sz="2800" dirty="0">
                <a:latin typeface="Arial" panose="020B0604020202020204" pitchFamily="34" charset="0"/>
                <a:cs typeface="Arial" panose="020B0604020202020204" pitchFamily="34" charset="0"/>
              </a:rPr>
              <a:t>/R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5542" y="2125683"/>
            <a:ext cx="6382657" cy="3927983"/>
          </a:xfrm>
        </p:spPr>
        <p:txBody>
          <a:bodyPr anchor="t">
            <a:normAutofit fontScale="92500" lnSpcReduction="20000"/>
          </a:bodyPr>
          <a:lstStyle/>
          <a:p>
            <a:endParaRPr lang="en-GB" sz="1100" dirty="0"/>
          </a:p>
          <a:p>
            <a:endParaRPr lang="en-GB" sz="1100" dirty="0"/>
          </a:p>
          <a:p>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Once the improvements are in place the next step is control. We must control the new additions and tweaks and future proof them for use on other jobs and other lines throughout the business. We must ensure that our new procedures and workflows match up to our training and that there’s a transparency throughout the production process that allows robust decision making at key moments such as scrap production.</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create and draft a quality control plan to keep track of what is needed to run the business at the highest level from the production perspective.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have statistical process control to monitor processes and traits of that process.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make the process future/mistake proof so that errors are either easily detectable and rectified or impossible to create in the first instance. We will use SPC, audits and updated control plans to roll this out maintaining control.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73" name="Freeform: Shape 72">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l="1877" r="16003" b="-2"/>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75" name="Freeform: Shape 74">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0" name="Picture 2" descr="Pin on 10 lean tools that will make your life easy">
            <a:extLst>
              <a:ext uri="{FF2B5EF4-FFF2-40B4-BE49-F238E27FC236}">
                <a16:creationId xmlns:a16="http://schemas.microsoft.com/office/drawing/2014/main" id="{151246B1-F82E-48D1-A97B-5825D1F32B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986" r="3655"/>
          <a:stretch/>
        </p:blipFill>
        <p:spPr bwMode="auto">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856687"/>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5C291A-7D19-4025-BCE6-B2E682E56F70}"/>
              </a:ext>
            </a:extLst>
          </p:cNvPr>
          <p:cNvSpPr>
            <a:spLocks noGrp="1"/>
          </p:cNvSpPr>
          <p:nvPr>
            <p:ph type="title"/>
          </p:nvPr>
        </p:nvSpPr>
        <p:spPr>
          <a:xfrm>
            <a:off x="640658" y="231655"/>
            <a:ext cx="4560584" cy="1128068"/>
          </a:xfrm>
        </p:spPr>
        <p:txBody>
          <a:bodyPr anchor="ctr">
            <a:normAutofit/>
          </a:bodyPr>
          <a:lstStyle/>
          <a:p>
            <a:r>
              <a:rPr lang="en-GB" sz="3700" dirty="0"/>
              <a:t>Control phase: Cost benefit analysis</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B5B1E581-1954-4769-8236-15AD9B6E02B0}"/>
              </a:ext>
            </a:extLst>
          </p:cNvPr>
          <p:cNvSpPr>
            <a:spLocks noGrp="1"/>
          </p:cNvSpPr>
          <p:nvPr>
            <p:ph idx="1"/>
          </p:nvPr>
        </p:nvSpPr>
        <p:spPr>
          <a:xfrm>
            <a:off x="606874" y="2090569"/>
            <a:ext cx="4559425" cy="3979585"/>
          </a:xfrm>
        </p:spPr>
        <p:txBody>
          <a:bodyPr anchor="ctr">
            <a:normAutofit lnSpcReduction="10000"/>
          </a:bodyPr>
          <a:lstStyle/>
          <a:p>
            <a:r>
              <a:rPr lang="en-US" sz="2000" dirty="0"/>
              <a:t>During the control phase we carried out a cost benefit analysis. This was extrapolated over four years from start of project. On the right you can see that we calculated the planning, development, testing and implementation based on the management time each one would eventually take given what we had seen already so far in the preliminary data. We then worked out the operational costs based on equipment needed, contractors labor needed and any other costs such as sensors (based on standard market prices). </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BD2ACFFF-456A-4724-92F8-B3DD39B3D9AB}"/>
              </a:ext>
            </a:extLst>
          </p:cNvPr>
          <p:cNvPicPr>
            <a:picLocks noChangeAspect="1"/>
          </p:cNvPicPr>
          <p:nvPr/>
        </p:nvPicPr>
        <p:blipFill>
          <a:blip r:embed="rId2"/>
          <a:stretch>
            <a:fillRect/>
          </a:stretch>
        </p:blipFill>
        <p:spPr>
          <a:xfrm>
            <a:off x="5971272" y="629392"/>
            <a:ext cx="5683394" cy="5261926"/>
          </a:xfrm>
          <a:prstGeom prst="rect">
            <a:avLst/>
          </a:prstGeom>
        </p:spPr>
      </p:pic>
    </p:spTree>
    <p:extLst>
      <p:ext uri="{BB962C8B-B14F-4D97-AF65-F5344CB8AC3E}">
        <p14:creationId xmlns:p14="http://schemas.microsoft.com/office/powerpoint/2010/main" val="421014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92360D-3717-46A2-837C-F7C9D391FC49}"/>
              </a:ext>
            </a:extLst>
          </p:cNvPr>
          <p:cNvSpPr>
            <a:spLocks noGrp="1"/>
          </p:cNvSpPr>
          <p:nvPr>
            <p:ph type="title"/>
          </p:nvPr>
        </p:nvSpPr>
        <p:spPr>
          <a:xfrm>
            <a:off x="517889" y="4883544"/>
            <a:ext cx="3876086" cy="1556907"/>
          </a:xfrm>
        </p:spPr>
        <p:txBody>
          <a:bodyPr anchor="ctr">
            <a:normAutofit/>
          </a:bodyPr>
          <a:lstStyle/>
          <a:p>
            <a:r>
              <a:rPr lang="en-GB" sz="3200" dirty="0"/>
              <a:t>Control phase: Cost benefit analysis (Part 2)</a:t>
            </a:r>
          </a:p>
        </p:txBody>
      </p:sp>
      <p:sp>
        <p:nvSpPr>
          <p:cNvPr id="14" name="Rectangle 13">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0DB8CA37-49A9-485B-B16C-EC503C574F30}"/>
              </a:ext>
            </a:extLst>
          </p:cNvPr>
          <p:cNvPicPr>
            <a:picLocks noChangeAspect="1"/>
          </p:cNvPicPr>
          <p:nvPr/>
        </p:nvPicPr>
        <p:blipFill rotWithShape="1">
          <a:blip r:embed="rId2"/>
          <a:srcRect r="7510"/>
          <a:stretch/>
        </p:blipFill>
        <p:spPr>
          <a:xfrm>
            <a:off x="1445377" y="603067"/>
            <a:ext cx="9574924" cy="3571553"/>
          </a:xfrm>
          <a:prstGeom prst="rect">
            <a:avLst/>
          </a:prstGeom>
        </p:spPr>
      </p:pic>
      <p:sp>
        <p:nvSpPr>
          <p:cNvPr id="18" name="Rectangle 17">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D5E29116-2B9D-4263-8749-2ACCE4103F89}"/>
              </a:ext>
            </a:extLst>
          </p:cNvPr>
          <p:cNvSpPr>
            <a:spLocks noGrp="1"/>
          </p:cNvSpPr>
          <p:nvPr>
            <p:ph idx="1"/>
          </p:nvPr>
        </p:nvSpPr>
        <p:spPr>
          <a:xfrm>
            <a:off x="5162719" y="4883544"/>
            <a:ext cx="6586915" cy="1556907"/>
          </a:xfrm>
        </p:spPr>
        <p:txBody>
          <a:bodyPr anchor="ctr">
            <a:normAutofit lnSpcReduction="10000"/>
          </a:bodyPr>
          <a:lstStyle/>
          <a:p>
            <a:r>
              <a:rPr lang="en-US" sz="1800" dirty="0"/>
              <a:t>The tangible benefits (in this instance reduction of scrap/missing parts equating to £12K per year) were then weighed up against the total costs for those years and the savings shown as per above, the reduction from the £12K seen in year three is due to the natural life cycle of the job rounding off as new projects for new vehicles come into play.</a:t>
            </a:r>
          </a:p>
        </p:txBody>
      </p:sp>
    </p:spTree>
    <p:extLst>
      <p:ext uri="{BB962C8B-B14F-4D97-AF65-F5344CB8AC3E}">
        <p14:creationId xmlns:p14="http://schemas.microsoft.com/office/powerpoint/2010/main" val="12735604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5"/>
            <a:ext cx="7201941" cy="2240280"/>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9CB0629A-F5B8-4AAD-8BAF-F7802A327CAC}"/>
              </a:ext>
            </a:extLst>
          </p:cNvPr>
          <p:cNvSpPr>
            <a:spLocks noGrp="1"/>
          </p:cNvSpPr>
          <p:nvPr>
            <p:ph type="title"/>
          </p:nvPr>
        </p:nvSpPr>
        <p:spPr>
          <a:xfrm>
            <a:off x="777240" y="731519"/>
            <a:ext cx="6610388" cy="1682181"/>
          </a:xfrm>
        </p:spPr>
        <p:txBody>
          <a:bodyPr>
            <a:normAutofit/>
          </a:bodyPr>
          <a:lstStyle/>
          <a:p>
            <a:r>
              <a:rPr lang="en-GB" dirty="0">
                <a:solidFill>
                  <a:srgbClr val="FFFFFF"/>
                </a:solidFill>
              </a:rPr>
              <a:t>Control phase: PDCA</a:t>
            </a:r>
          </a:p>
        </p:txBody>
      </p:sp>
      <p:pic>
        <p:nvPicPr>
          <p:cNvPr id="7" name="Picture 6">
            <a:extLst>
              <a:ext uri="{FF2B5EF4-FFF2-40B4-BE49-F238E27FC236}">
                <a16:creationId xmlns:a16="http://schemas.microsoft.com/office/drawing/2014/main" id="{2C024E99-5127-4F73-9676-427A2DF9896A}"/>
              </a:ext>
            </a:extLst>
          </p:cNvPr>
          <p:cNvPicPr>
            <a:picLocks noChangeAspect="1"/>
          </p:cNvPicPr>
          <p:nvPr/>
        </p:nvPicPr>
        <p:blipFill rotWithShape="1">
          <a:blip r:embed="rId2"/>
          <a:srcRect l="5349" r="7636" b="-2"/>
          <a:stretch/>
        </p:blipFill>
        <p:spPr>
          <a:xfrm>
            <a:off x="466343" y="2862072"/>
            <a:ext cx="3499075" cy="3538728"/>
          </a:xfrm>
          <a:prstGeom prst="rect">
            <a:avLst/>
          </a:prstGeom>
        </p:spPr>
      </p:pic>
      <p:pic>
        <p:nvPicPr>
          <p:cNvPr id="5" name="Content Placeholder 4">
            <a:extLst>
              <a:ext uri="{FF2B5EF4-FFF2-40B4-BE49-F238E27FC236}">
                <a16:creationId xmlns:a16="http://schemas.microsoft.com/office/drawing/2014/main" id="{3F55B258-3ADB-42B5-9743-AB2FFF00E5F0}"/>
              </a:ext>
            </a:extLst>
          </p:cNvPr>
          <p:cNvPicPr>
            <a:picLocks noChangeAspect="1"/>
          </p:cNvPicPr>
          <p:nvPr/>
        </p:nvPicPr>
        <p:blipFill rotWithShape="1">
          <a:blip r:embed="rId3"/>
          <a:srcRect r="773"/>
          <a:stretch/>
        </p:blipFill>
        <p:spPr>
          <a:xfrm>
            <a:off x="4166132" y="2862072"/>
            <a:ext cx="3502152" cy="3538728"/>
          </a:xfrm>
          <a:prstGeom prst="rect">
            <a:avLst/>
          </a:prstGeom>
        </p:spPr>
      </p:pic>
      <p:sp>
        <p:nvSpPr>
          <p:cNvPr id="81" name="Rectangle 8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431190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E4D12B34-1322-4F2F-B345-D11FF586D41F}"/>
              </a:ext>
            </a:extLst>
          </p:cNvPr>
          <p:cNvSpPr>
            <a:spLocks noGrp="1"/>
          </p:cNvSpPr>
          <p:nvPr>
            <p:ph idx="1"/>
          </p:nvPr>
        </p:nvSpPr>
        <p:spPr>
          <a:xfrm>
            <a:off x="8037818" y="-173605"/>
            <a:ext cx="3502152" cy="5559553"/>
          </a:xfrm>
        </p:spPr>
        <p:txBody>
          <a:bodyPr anchor="ctr">
            <a:normAutofit/>
          </a:bodyPr>
          <a:lstStyle/>
          <a:p>
            <a:r>
              <a:rPr lang="en-US" sz="1800" dirty="0"/>
              <a:t>As part of the control phase we used PDCA to keep the process in check and keep the feeling and ethos of continuous improvement present on the shop-floor for our Team Leaders and our operators. By reviewing this weekly we were able to ensure that we kept at the process regularly enough so any new issues that arose could be reviewed and dealt with at the time. </a:t>
            </a:r>
          </a:p>
        </p:txBody>
      </p:sp>
      <p:sp>
        <p:nvSpPr>
          <p:cNvPr id="83" name="Rectangle 8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934711"/>
            <a:ext cx="1861718" cy="1464365"/>
          </a:xfrm>
          <a:prstGeom prst="rect">
            <a:avLst/>
          </a:prstGeom>
          <a:solidFill>
            <a:srgbClr val="F9D484"/>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85" name="Rectangle 8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0314" y="4937760"/>
            <a:ext cx="1862765" cy="1463040"/>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Tree>
    <p:extLst>
      <p:ext uri="{BB962C8B-B14F-4D97-AF65-F5344CB8AC3E}">
        <p14:creationId xmlns:p14="http://schemas.microsoft.com/office/powerpoint/2010/main" val="13797500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3362146" cy="39115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 name="Title 1">
            <a:extLst>
              <a:ext uri="{FF2B5EF4-FFF2-40B4-BE49-F238E27FC236}">
                <a16:creationId xmlns:a16="http://schemas.microsoft.com/office/drawing/2014/main" id="{DEB7677F-925C-4D3F-9B3C-1BB3FF52F500}"/>
              </a:ext>
            </a:extLst>
          </p:cNvPr>
          <p:cNvSpPr>
            <a:spLocks noGrp="1"/>
          </p:cNvSpPr>
          <p:nvPr>
            <p:ph type="title"/>
          </p:nvPr>
        </p:nvSpPr>
        <p:spPr>
          <a:xfrm>
            <a:off x="774701" y="762000"/>
            <a:ext cx="2771672" cy="3230578"/>
          </a:xfrm>
        </p:spPr>
        <p:txBody>
          <a:bodyPr vert="horz" lIns="91440" tIns="45720" rIns="91440" bIns="45720" rtlCol="0">
            <a:normAutofit/>
          </a:bodyPr>
          <a:lstStyle/>
          <a:p>
            <a:r>
              <a:rPr lang="en-US" sz="3800" kern="1200" dirty="0">
                <a:solidFill>
                  <a:srgbClr val="FFFFFF"/>
                </a:solidFill>
                <a:latin typeface="+mj-lt"/>
                <a:ea typeface="+mj-ea"/>
                <a:cs typeface="+mj-cs"/>
              </a:rPr>
              <a:t>Control phase: PDCA (Part 2)</a:t>
            </a:r>
          </a:p>
        </p:txBody>
      </p:sp>
      <p:pic>
        <p:nvPicPr>
          <p:cNvPr id="5" name="Content Placeholder 4">
            <a:extLst>
              <a:ext uri="{FF2B5EF4-FFF2-40B4-BE49-F238E27FC236}">
                <a16:creationId xmlns:a16="http://schemas.microsoft.com/office/drawing/2014/main" id="{012ACDC0-19F4-4455-94E9-509CD02AF509}"/>
              </a:ext>
            </a:extLst>
          </p:cNvPr>
          <p:cNvPicPr>
            <a:picLocks noChangeAspect="1"/>
          </p:cNvPicPr>
          <p:nvPr/>
        </p:nvPicPr>
        <p:blipFill rotWithShape="1">
          <a:blip r:embed="rId2"/>
          <a:srcRect r="5520" b="-3"/>
          <a:stretch/>
        </p:blipFill>
        <p:spPr>
          <a:xfrm>
            <a:off x="3988092" y="448054"/>
            <a:ext cx="4036457" cy="5954580"/>
          </a:xfrm>
          <a:prstGeom prst="rect">
            <a:avLst/>
          </a:prstGeom>
        </p:spPr>
      </p:pic>
      <p:sp>
        <p:nvSpPr>
          <p:cNvPr id="32" name="Rectangle 3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8443" y="445459"/>
            <a:ext cx="3522149"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ntent Placeholder 19">
            <a:extLst>
              <a:ext uri="{FF2B5EF4-FFF2-40B4-BE49-F238E27FC236}">
                <a16:creationId xmlns:a16="http://schemas.microsoft.com/office/drawing/2014/main" id="{4A00DC27-C5CB-4C05-94AC-0B20DBE8C684}"/>
              </a:ext>
            </a:extLst>
          </p:cNvPr>
          <p:cNvSpPr>
            <a:spLocks noGrp="1"/>
          </p:cNvSpPr>
          <p:nvPr>
            <p:ph idx="1"/>
          </p:nvPr>
        </p:nvSpPr>
        <p:spPr>
          <a:xfrm>
            <a:off x="8460981" y="805294"/>
            <a:ext cx="2977071" cy="5237503"/>
          </a:xfrm>
        </p:spPr>
        <p:txBody>
          <a:bodyPr anchor="ctr">
            <a:normAutofit fontScale="92500" lnSpcReduction="10000"/>
          </a:bodyPr>
          <a:lstStyle/>
          <a:p>
            <a:r>
              <a:rPr lang="en-US" sz="2000" dirty="0"/>
              <a:t>We created a simple PDCA check sheet that was to be reviewed every week (left). This was to check the inputted scrap was correct and the rate was under 3%. This was completed by Team Leader in conjunction with Quality department. It demonstrated the simplicity of this model and enabled other members of the team to get involved and feel like a part of the change which Is much needed to facilitate something of a culture change with regards to improvements and involvement..</a:t>
            </a:r>
          </a:p>
        </p:txBody>
      </p:sp>
      <p:sp>
        <p:nvSpPr>
          <p:cNvPr id="34" name="Rectangle 3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17136"/>
            <a:ext cx="3362146" cy="18904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Tree>
    <p:extLst>
      <p:ext uri="{BB962C8B-B14F-4D97-AF65-F5344CB8AC3E}">
        <p14:creationId xmlns:p14="http://schemas.microsoft.com/office/powerpoint/2010/main" val="13302538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B5D3A67-1043-4FDE-91B4-2784505FBC3F}"/>
              </a:ext>
            </a:extLst>
          </p:cNvPr>
          <p:cNvSpPr>
            <a:spLocks noGrp="1"/>
          </p:cNvSpPr>
          <p:nvPr>
            <p:ph type="title"/>
          </p:nvPr>
        </p:nvSpPr>
        <p:spPr>
          <a:xfrm>
            <a:off x="838200" y="448721"/>
            <a:ext cx="4707671" cy="1225650"/>
          </a:xfrm>
        </p:spPr>
        <p:txBody>
          <a:bodyPr anchor="b">
            <a:normAutofit/>
          </a:bodyPr>
          <a:lstStyle/>
          <a:p>
            <a:r>
              <a:rPr lang="en-US" sz="3800" dirty="0">
                <a:solidFill>
                  <a:schemeClr val="bg1"/>
                </a:solidFill>
              </a:rPr>
              <a:t>Control phase: SOP</a:t>
            </a:r>
            <a:endParaRPr lang="en-GB" sz="3800" dirty="0">
              <a:solidFill>
                <a:schemeClr val="bg1"/>
              </a:solidFill>
            </a:endParaRPr>
          </a:p>
        </p:txBody>
      </p:sp>
      <p:cxnSp>
        <p:nvCxnSpPr>
          <p:cNvPr id="139" name="Straight Connector 13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10EFE7-76BB-40A2-B247-C6A5987271B0}"/>
              </a:ext>
            </a:extLst>
          </p:cNvPr>
          <p:cNvSpPr>
            <a:spLocks noGrp="1"/>
          </p:cNvSpPr>
          <p:nvPr>
            <p:ph idx="1"/>
          </p:nvPr>
        </p:nvSpPr>
        <p:spPr>
          <a:xfrm>
            <a:off x="897769" y="1909192"/>
            <a:ext cx="4586513" cy="3647710"/>
          </a:xfrm>
        </p:spPr>
        <p:txBody>
          <a:bodyPr anchor="ctr">
            <a:normAutofit/>
          </a:bodyPr>
          <a:lstStyle/>
          <a:p>
            <a:r>
              <a:rPr lang="en-US" sz="1400" dirty="0">
                <a:solidFill>
                  <a:schemeClr val="bg1"/>
                </a:solidFill>
              </a:rPr>
              <a:t>Working with the knowledge we had gathered and with what we have observed when a procedure is allowed to drift on the shop-floor we knew we needed to standardize the new elements we have rolled out in order to maintain the correct working flow going forward and to ensure that this standard is maintained. We looked to create a standard operating procedure and to train accordingly. This in future would also be worked into and alongside our existing procedures at a later date so we could integrate the systems together. This should create a constant cycle once implemented fully. Due to the scope of the project we limited the SOP to just the key elements we had introduced as a control, these were: Routine tool maintenance, recording of that maintenance and the presentation of that maintenance for the production team.</a:t>
            </a:r>
            <a:endParaRPr lang="en-GB" sz="1400" dirty="0">
              <a:solidFill>
                <a:schemeClr val="bg1"/>
              </a:solidFill>
            </a:endParaRPr>
          </a:p>
        </p:txBody>
      </p:sp>
      <p:pic>
        <p:nvPicPr>
          <p:cNvPr id="1026" name="Picture 2">
            <a:extLst>
              <a:ext uri="{FF2B5EF4-FFF2-40B4-BE49-F238E27FC236}">
                <a16:creationId xmlns:a16="http://schemas.microsoft.com/office/drawing/2014/main" id="{CB60DA82-53DE-44DF-80F2-8A0906307F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163" r="-3" b="-3"/>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8" name="Picture 4" descr="Why your company needs SOPS">
            <a:extLst>
              <a:ext uri="{FF2B5EF4-FFF2-40B4-BE49-F238E27FC236}">
                <a16:creationId xmlns:a16="http://schemas.microsoft.com/office/drawing/2014/main" id="{06E0BDFA-1D97-41EB-ACC3-31D1EF9BA2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35" r="9045" b="-2"/>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8571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E5E11-CE14-4227-A9CE-E9E2BCF7CC7C}"/>
              </a:ext>
            </a:extLst>
          </p:cNvPr>
          <p:cNvSpPr>
            <a:spLocks noGrp="1"/>
          </p:cNvSpPr>
          <p:nvPr>
            <p:ph type="title"/>
          </p:nvPr>
        </p:nvSpPr>
        <p:spPr>
          <a:xfrm>
            <a:off x="0" y="16020"/>
            <a:ext cx="4595071" cy="1645501"/>
          </a:xfrm>
        </p:spPr>
        <p:txBody>
          <a:bodyPr vert="horz" lIns="91440" tIns="45720" rIns="91440" bIns="45720" rtlCol="0" anchor="ctr">
            <a:normAutofit/>
          </a:bodyPr>
          <a:lstStyle/>
          <a:p>
            <a:r>
              <a:rPr lang="en-US" dirty="0"/>
              <a:t>Control phase: SOP (Part 2)</a:t>
            </a:r>
          </a:p>
        </p:txBody>
      </p:sp>
      <p:sp>
        <p:nvSpPr>
          <p:cNvPr id="10" name="TextBox 9">
            <a:extLst>
              <a:ext uri="{FF2B5EF4-FFF2-40B4-BE49-F238E27FC236}">
                <a16:creationId xmlns:a16="http://schemas.microsoft.com/office/drawing/2014/main" id="{11D494B3-0F14-46E9-BD5A-5E112621FD66}"/>
              </a:ext>
            </a:extLst>
          </p:cNvPr>
          <p:cNvSpPr txBox="1"/>
          <p:nvPr/>
        </p:nvSpPr>
        <p:spPr>
          <a:xfrm>
            <a:off x="91344" y="1446425"/>
            <a:ext cx="5322008" cy="368371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Using the information and utilizing the methods from the pilot studies we created an SOP to enable us to set and standardize. Once we were happy that the initial draft procedure was producing the results we saw in the study we then set that process in stone and trained against it We created an SOP that could serve as a training document combined and we worked with the technical team to extract the optimum checks needed to start to keep maintenance and tool runs consistent. Examples of the sheet can be seen below and right.</a:t>
            </a:r>
          </a:p>
        </p:txBody>
      </p:sp>
      <p:sp>
        <p:nvSpPr>
          <p:cNvPr id="15" name="Rectangle 1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848CBDF-F7B8-4D30-85C8-C5DFADB909FF}"/>
              </a:ext>
            </a:extLst>
          </p:cNvPr>
          <p:cNvPicPr>
            <a:picLocks noChangeAspect="1"/>
          </p:cNvPicPr>
          <p:nvPr/>
        </p:nvPicPr>
        <p:blipFill>
          <a:blip r:embed="rId2"/>
          <a:stretch>
            <a:fillRect/>
          </a:stretch>
        </p:blipFill>
        <p:spPr>
          <a:xfrm>
            <a:off x="6174631" y="-1"/>
            <a:ext cx="2690180" cy="3362725"/>
          </a:xfrm>
          <a:prstGeom prst="rect">
            <a:avLst/>
          </a:prstGeom>
        </p:spPr>
      </p:pic>
      <p:sp>
        <p:nvSpPr>
          <p:cNvPr id="21" name="Rectangle 2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Content Placeholder 6">
            <a:extLst>
              <a:ext uri="{FF2B5EF4-FFF2-40B4-BE49-F238E27FC236}">
                <a16:creationId xmlns:a16="http://schemas.microsoft.com/office/drawing/2014/main" id="{1BBBEB3A-0263-488D-8BD4-9E413DB42B12}"/>
              </a:ext>
            </a:extLst>
          </p:cNvPr>
          <p:cNvPicPr>
            <a:picLocks noGrp="1" noChangeAspect="1"/>
          </p:cNvPicPr>
          <p:nvPr>
            <p:ph idx="1"/>
          </p:nvPr>
        </p:nvPicPr>
        <p:blipFill>
          <a:blip r:embed="rId3"/>
          <a:stretch>
            <a:fillRect/>
          </a:stretch>
        </p:blipFill>
        <p:spPr>
          <a:xfrm>
            <a:off x="6154402" y="3489564"/>
            <a:ext cx="5624955" cy="3170713"/>
          </a:xfrm>
          <a:prstGeom prst="rect">
            <a:avLst/>
          </a:prstGeom>
        </p:spPr>
      </p:pic>
      <p:pic>
        <p:nvPicPr>
          <p:cNvPr id="5" name="Picture 4">
            <a:extLst>
              <a:ext uri="{FF2B5EF4-FFF2-40B4-BE49-F238E27FC236}">
                <a16:creationId xmlns:a16="http://schemas.microsoft.com/office/drawing/2014/main" id="{E6FC0B0B-F005-4E56-A54C-12AC70F4A2C8}"/>
              </a:ext>
            </a:extLst>
          </p:cNvPr>
          <p:cNvPicPr>
            <a:picLocks noChangeAspect="1"/>
          </p:cNvPicPr>
          <p:nvPr/>
        </p:nvPicPr>
        <p:blipFill>
          <a:blip r:embed="rId4"/>
          <a:stretch>
            <a:fillRect/>
          </a:stretch>
        </p:blipFill>
        <p:spPr>
          <a:xfrm>
            <a:off x="91344" y="4864732"/>
            <a:ext cx="5767483" cy="1645501"/>
          </a:xfrm>
          <a:prstGeom prst="rect">
            <a:avLst/>
          </a:prstGeom>
        </p:spPr>
      </p:pic>
      <p:pic>
        <p:nvPicPr>
          <p:cNvPr id="23" name="Picture 22">
            <a:extLst>
              <a:ext uri="{FF2B5EF4-FFF2-40B4-BE49-F238E27FC236}">
                <a16:creationId xmlns:a16="http://schemas.microsoft.com/office/drawing/2014/main" id="{559909C1-ED25-4F0C-B188-9675F6C7DA49}"/>
              </a:ext>
            </a:extLst>
          </p:cNvPr>
          <p:cNvPicPr>
            <a:picLocks noChangeAspect="1"/>
          </p:cNvPicPr>
          <p:nvPr/>
        </p:nvPicPr>
        <p:blipFill>
          <a:blip r:embed="rId5"/>
          <a:stretch>
            <a:fillRect/>
          </a:stretch>
        </p:blipFill>
        <p:spPr>
          <a:xfrm>
            <a:off x="9658175" y="1218191"/>
            <a:ext cx="2121182" cy="926339"/>
          </a:xfrm>
          <a:prstGeom prst="rect">
            <a:avLst/>
          </a:prstGeom>
        </p:spPr>
      </p:pic>
    </p:spTree>
    <p:extLst>
      <p:ext uri="{BB962C8B-B14F-4D97-AF65-F5344CB8AC3E}">
        <p14:creationId xmlns:p14="http://schemas.microsoft.com/office/powerpoint/2010/main" val="2073857713"/>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85615F-EFBF-48E6-AB3A-71B76E3D2AD9}"/>
              </a:ext>
            </a:extLst>
          </p:cNvPr>
          <p:cNvSpPr>
            <a:spLocks noGrp="1"/>
          </p:cNvSpPr>
          <p:nvPr>
            <p:ph type="title"/>
          </p:nvPr>
        </p:nvSpPr>
        <p:spPr>
          <a:xfrm>
            <a:off x="774700" y="762000"/>
            <a:ext cx="3595973" cy="3018430"/>
          </a:xfrm>
        </p:spPr>
        <p:txBody>
          <a:bodyPr>
            <a:normAutofit/>
          </a:bodyPr>
          <a:lstStyle/>
          <a:p>
            <a:r>
              <a:rPr lang="en-GB" dirty="0">
                <a:solidFill>
                  <a:srgbClr val="FFFFFF"/>
                </a:solidFill>
              </a:rPr>
              <a:t>Control phase: Lessons learnt and summary.</a:t>
            </a: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4184A8-F349-43E3-8023-B56615991E3A}"/>
              </a:ext>
            </a:extLst>
          </p:cNvPr>
          <p:cNvSpPr>
            <a:spLocks noGrp="1"/>
          </p:cNvSpPr>
          <p:nvPr>
            <p:ph idx="1"/>
          </p:nvPr>
        </p:nvSpPr>
        <p:spPr>
          <a:xfrm>
            <a:off x="5259592" y="909143"/>
            <a:ext cx="4007581" cy="5029586"/>
          </a:xfrm>
        </p:spPr>
        <p:txBody>
          <a:bodyPr anchor="ctr">
            <a:normAutofit/>
          </a:bodyPr>
          <a:lstStyle/>
          <a:p>
            <a:r>
              <a:rPr lang="en-GB" sz="1300" dirty="0"/>
              <a:t>We need to change our mindset and start to rely on data because this clearly tells us what needs to be done. We need to regularly collect, collate and analyse data to root cause. We need to support each other to enable us to free up time to conduct future projects. We need to continuously revisit our processes and procedures as we have seen many a project fail at Hi-Mark due to not completing and hiding from the facts. We need to look at more of our procedures from a non-value added perspective and repeat and revisit. We need to listen to the voice of our shop-floor staff more and have better understanding and discourse with them to enable us to fully appreciate some of the situations that are happening behind the procedures. If we could start the project again we would have approached it differently and trusted our instincts to use the correct tools and not be afraid to utilize all we are given and be open to failure because it would still be a valuable lesson. Also, if starting a project again we would plan more appropriately to enable coverage for any unforeseen issues such as staff leaving or being unavailable for long periods. We would need a roster of staff on hand as possible backup should we need them and the challenge would be to keep them involved through a separate chain of information.</a:t>
            </a:r>
            <a:endParaRPr lang="en-US" sz="1300" dirty="0"/>
          </a:p>
        </p:txBody>
      </p:sp>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420B71A-E41A-4AFF-B604-7D8779A6408A}"/>
              </a:ext>
            </a:extLst>
          </p:cNvPr>
          <p:cNvPicPr>
            <a:picLocks noChangeAspect="1"/>
          </p:cNvPicPr>
          <p:nvPr/>
        </p:nvPicPr>
        <p:blipFill>
          <a:blip r:embed="rId2"/>
          <a:stretch>
            <a:fillRect/>
          </a:stretch>
        </p:blipFill>
        <p:spPr>
          <a:xfrm>
            <a:off x="471770" y="4387905"/>
            <a:ext cx="4182519" cy="1826543"/>
          </a:xfrm>
          <a:prstGeom prst="rect">
            <a:avLst/>
          </a:prstGeom>
        </p:spPr>
      </p:pic>
      <p:sp>
        <p:nvSpPr>
          <p:cNvPr id="16"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0C069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82038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F37479-1BB5-4B91-8C2C-7356ACC6EA50}"/>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r="-1" b="6952"/>
          <a:stretch/>
        </p:blipFill>
        <p:spPr>
          <a:xfrm>
            <a:off x="9512" y="10"/>
            <a:ext cx="12182474" cy="6857990"/>
          </a:xfrm>
          <a:prstGeom prst="rect">
            <a:avLst/>
          </a:prstGeom>
        </p:spPr>
      </p:pic>
      <p:sp>
        <p:nvSpPr>
          <p:cNvPr id="25" name="Rectangle 18">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2"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7602B2-0013-47D1-9DC8-76FBB28BC54F}"/>
              </a:ext>
            </a:extLst>
          </p:cNvPr>
          <p:cNvSpPr>
            <a:spLocks noGrp="1"/>
          </p:cNvSpPr>
          <p:nvPr>
            <p:ph type="title"/>
          </p:nvPr>
        </p:nvSpPr>
        <p:spPr>
          <a:xfrm>
            <a:off x="1282620" y="1748771"/>
            <a:ext cx="3498979" cy="3360458"/>
          </a:xfrm>
        </p:spPr>
        <p:txBody>
          <a:bodyPr>
            <a:normAutofit/>
          </a:bodyPr>
          <a:lstStyle/>
          <a:p>
            <a:pPr algn="ctr"/>
            <a:r>
              <a:rPr lang="en-US" dirty="0">
                <a:latin typeface="Arial" panose="020B0604020202020204" pitchFamily="34" charset="0"/>
                <a:cs typeface="Arial" panose="020B0604020202020204" pitchFamily="34" charset="0"/>
              </a:rPr>
              <a:t>Replicate: </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D</a:t>
            </a:r>
            <a:r>
              <a:rPr lang="en-US" dirty="0">
                <a:latin typeface="Arial" panose="020B0604020202020204" pitchFamily="34" charset="0"/>
                <a:cs typeface="Arial" panose="020B0604020202020204" pitchFamily="34" charset="0"/>
              </a:rPr>
              <a:t>/M/A/I/C/</a:t>
            </a:r>
            <a:r>
              <a:rPr lang="en-US" dirty="0">
                <a:highlight>
                  <a:srgbClr val="0000FF"/>
                </a:highlight>
                <a:latin typeface="Arial" panose="020B0604020202020204" pitchFamily="34" charset="0"/>
                <a:cs typeface="Arial" panose="020B0604020202020204" pitchFamily="34" charset="0"/>
              </a:rPr>
              <a:t>R</a:t>
            </a:r>
            <a:endParaRPr lang="en-US" dirty="0">
              <a:highlight>
                <a:srgbClr val="0000FF"/>
              </a:highlight>
            </a:endParaRPr>
          </a:p>
        </p:txBody>
      </p:sp>
      <p:sp>
        <p:nvSpPr>
          <p:cNvPr id="26" name="Rectangle 20">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2352" y="0"/>
            <a:ext cx="6089647"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327CEF5D-5366-4298-B07C-4E948F8A1836}"/>
              </a:ext>
            </a:extLst>
          </p:cNvPr>
          <p:cNvPicPr>
            <a:picLocks noChangeAspect="1"/>
          </p:cNvPicPr>
          <p:nvPr/>
        </p:nvPicPr>
        <p:blipFill rotWithShape="1">
          <a:blip r:embed="rId4"/>
          <a:srcRect l="24828" r="38932"/>
          <a:stretch/>
        </p:blipFill>
        <p:spPr>
          <a:xfrm>
            <a:off x="6742641" y="643466"/>
            <a:ext cx="2312987" cy="2377440"/>
          </a:xfrm>
          <a:prstGeom prst="rect">
            <a:avLst/>
          </a:prstGeom>
        </p:spPr>
      </p:pic>
      <p:pic>
        <p:nvPicPr>
          <p:cNvPr id="6" name="Picture 5">
            <a:extLst>
              <a:ext uri="{FF2B5EF4-FFF2-40B4-BE49-F238E27FC236}">
                <a16:creationId xmlns:a16="http://schemas.microsoft.com/office/drawing/2014/main" id="{5CEE8FB1-B240-430D-A706-6D3F8B8AD8B9}"/>
              </a:ext>
            </a:extLst>
          </p:cNvPr>
          <p:cNvPicPr>
            <a:picLocks noChangeAspect="1"/>
          </p:cNvPicPr>
          <p:nvPr/>
        </p:nvPicPr>
        <p:blipFill rotWithShape="1">
          <a:blip r:embed="rId5"/>
          <a:srcRect l="9364" r="36846"/>
          <a:stretch/>
        </p:blipFill>
        <p:spPr>
          <a:xfrm>
            <a:off x="9216507" y="643468"/>
            <a:ext cx="2312987" cy="2375756"/>
          </a:xfrm>
          <a:prstGeom prst="rect">
            <a:avLst/>
          </a:prstGeom>
        </p:spPr>
      </p:pic>
      <p:sp>
        <p:nvSpPr>
          <p:cNvPr id="3" name="Content Placeholder 2">
            <a:extLst>
              <a:ext uri="{FF2B5EF4-FFF2-40B4-BE49-F238E27FC236}">
                <a16:creationId xmlns:a16="http://schemas.microsoft.com/office/drawing/2014/main" id="{AC080B9A-4144-42CD-BE99-9BB0511D2399}"/>
              </a:ext>
            </a:extLst>
          </p:cNvPr>
          <p:cNvSpPr>
            <a:spLocks noGrp="1"/>
          </p:cNvSpPr>
          <p:nvPr>
            <p:ph idx="1"/>
          </p:nvPr>
        </p:nvSpPr>
        <p:spPr>
          <a:xfrm>
            <a:off x="6742640" y="3429000"/>
            <a:ext cx="4796367" cy="2622808"/>
          </a:xfrm>
        </p:spPr>
        <p:txBody>
          <a:bodyPr anchor="ctr">
            <a:normAutofit lnSpcReduction="10000"/>
          </a:bodyPr>
          <a:lstStyle/>
          <a:p>
            <a:endParaRPr lang="en-GB" sz="1800" dirty="0"/>
          </a:p>
          <a:p>
            <a:r>
              <a:rPr lang="en-GB" sz="1800" dirty="0">
                <a:latin typeface="Arial" panose="020B0604020202020204" pitchFamily="34" charset="0"/>
                <a:cs typeface="Arial" panose="020B0604020202020204" pitchFamily="34" charset="0"/>
              </a:rPr>
              <a:t>After implementation of new controls, procedures and possibly new equipment as outlined throughout this presentation we will ensure we check whether we can replicate the success of this project across the business</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With the help of additional tools like SPC and Gage R &amp; R we can compare outcomes and use the template we have set down here.</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853823"/>
      </p:ext>
    </p:extLst>
  </p:cSld>
  <p:clrMapOvr>
    <a:overrideClrMapping bg1="dk1" tx1="lt1" bg2="dk2" tx2="lt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8313DE-6B87-44FF-98B7-F53485BDE918}"/>
              </a:ext>
            </a:extLst>
          </p:cNvPr>
          <p:cNvPicPr>
            <a:picLocks noChangeAspect="1"/>
          </p:cNvPicPr>
          <p:nvPr/>
        </p:nvPicPr>
        <p:blipFill rotWithShape="1">
          <a:blip r:embed="rId2"/>
          <a:srcRect t="408" r="19785" b="307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815B53-FC67-41A8-AAD6-A68C49DE5C9A}"/>
              </a:ext>
            </a:extLst>
          </p:cNvPr>
          <p:cNvSpPr>
            <a:spLocks noGrp="1"/>
          </p:cNvSpPr>
          <p:nvPr>
            <p:ph type="title"/>
          </p:nvPr>
        </p:nvSpPr>
        <p:spPr>
          <a:xfrm>
            <a:off x="594804" y="640263"/>
            <a:ext cx="6619811" cy="1344975"/>
          </a:xfrm>
        </p:spPr>
        <p:txBody>
          <a:bodyPr>
            <a:normAutofit/>
          </a:bodyPr>
          <a:lstStyle/>
          <a:p>
            <a:r>
              <a:rPr lang="en-GB" sz="3400" dirty="0"/>
              <a:t>Replicate phase: Rolling out to other lines and further improvement.</a:t>
            </a:r>
          </a:p>
        </p:txBody>
      </p:sp>
      <p:sp>
        <p:nvSpPr>
          <p:cNvPr id="3" name="Content Placeholder 2">
            <a:extLst>
              <a:ext uri="{FF2B5EF4-FFF2-40B4-BE49-F238E27FC236}">
                <a16:creationId xmlns:a16="http://schemas.microsoft.com/office/drawing/2014/main" id="{8098583F-7187-4510-95D7-F027085F7D7B}"/>
              </a:ext>
            </a:extLst>
          </p:cNvPr>
          <p:cNvSpPr>
            <a:spLocks noGrp="1"/>
          </p:cNvSpPr>
          <p:nvPr>
            <p:ph idx="1"/>
          </p:nvPr>
        </p:nvSpPr>
        <p:spPr>
          <a:xfrm>
            <a:off x="594109" y="2121763"/>
            <a:ext cx="6620505" cy="3773010"/>
          </a:xfrm>
        </p:spPr>
        <p:txBody>
          <a:bodyPr>
            <a:normAutofit/>
          </a:bodyPr>
          <a:lstStyle/>
          <a:p>
            <a:r>
              <a:rPr lang="en-US" sz="1900" dirty="0"/>
              <a:t>When we look back on the project, the way we have implemented change, the way we have handled situations and various roadblocks and looking towards the future we can start to see how we can either use this model and roll it out to other lines or even better iterate upon this model, improve the current project and enhance the scope to encompass an even greater area or surrounding process areas where procedures are maybe failing or not working as they should. As part of this project initially we wanted to add a counting sensor to the machine station but due to loss of team members and to keep focus to the immediate problem we are going to look at implementing that into a new project and would definitely be adding that to a replication for a new cell or station.</a:t>
            </a:r>
            <a:endParaRPr lang="en-GB" sz="1900" dirty="0"/>
          </a:p>
        </p:txBody>
      </p:sp>
    </p:spTree>
    <p:extLst>
      <p:ext uri="{BB962C8B-B14F-4D97-AF65-F5344CB8AC3E}">
        <p14:creationId xmlns:p14="http://schemas.microsoft.com/office/powerpoint/2010/main" val="3548370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Freeform 43">
            <a:extLst>
              <a:ext uri="{FF2B5EF4-FFF2-40B4-BE49-F238E27FC236}">
                <a16:creationId xmlns:a16="http://schemas.microsoft.com/office/drawing/2014/main" id="{9A4F1347-8CC2-4724-B8C0-29030ECE1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1" y="2657476"/>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EE185A6-674D-4758-BCCD-615373F113E3}"/>
              </a:ext>
            </a:extLst>
          </p:cNvPr>
          <p:cNvSpPr>
            <a:spLocks noGrp="1"/>
          </p:cNvSpPr>
          <p:nvPr>
            <p:ph type="title"/>
          </p:nvPr>
        </p:nvSpPr>
        <p:spPr>
          <a:xfrm>
            <a:off x="7200902" y="3320147"/>
            <a:ext cx="4152897" cy="2220042"/>
          </a:xfrm>
        </p:spPr>
        <p:txBody>
          <a:bodyPr>
            <a:normAutofit/>
          </a:bodyPr>
          <a:lstStyle/>
          <a:p>
            <a:r>
              <a:rPr lang="en-GB" dirty="0">
                <a:solidFill>
                  <a:srgbClr val="FFFFFF"/>
                </a:solidFill>
                <a:latin typeface="Arial" panose="020B0604020202020204" pitchFamily="34" charset="0"/>
                <a:cs typeface="Arial" panose="020B0604020202020204" pitchFamily="34" charset="0"/>
              </a:rPr>
              <a:t>6 Panel Project</a:t>
            </a:r>
            <a:br>
              <a:rPr lang="en-GB" dirty="0">
                <a:solidFill>
                  <a:srgbClr val="FFFFFF"/>
                </a:solidFill>
                <a:latin typeface="Arial" panose="020B0604020202020204" pitchFamily="34" charset="0"/>
                <a:cs typeface="Arial" panose="020B0604020202020204" pitchFamily="34" charset="0"/>
              </a:rPr>
            </a:br>
            <a:r>
              <a:rPr lang="en-GB" dirty="0">
                <a:solidFill>
                  <a:srgbClr val="FFFFFF"/>
                </a:solidFill>
                <a:latin typeface="Arial" panose="020B0604020202020204" pitchFamily="34" charset="0"/>
                <a:cs typeface="Arial" panose="020B0604020202020204" pitchFamily="34" charset="0"/>
              </a:rPr>
              <a:t>Hi-Mark Automotive Ltd</a:t>
            </a:r>
          </a:p>
        </p:txBody>
      </p:sp>
      <p:pic>
        <p:nvPicPr>
          <p:cNvPr id="3076" name="Picture 4" descr="Products - Hi-mark">
            <a:extLst>
              <a:ext uri="{FF2B5EF4-FFF2-40B4-BE49-F238E27FC236}">
                <a16:creationId xmlns:a16="http://schemas.microsoft.com/office/drawing/2014/main" id="{330D6905-5A32-4FB1-BC8D-F3883859F0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435" r="-3" b="6857"/>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Replace steel springs with tough, quiet springs for long lasting, low-cost vibration  isolation performance.">
            <a:extLst>
              <a:ext uri="{FF2B5EF4-FFF2-40B4-BE49-F238E27FC236}">
                <a16:creationId xmlns:a16="http://schemas.microsoft.com/office/drawing/2014/main" id="{6C35BEAC-91F9-4E28-A9D0-7ECDB42033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190"/>
          <a:stretch/>
        </p:blipFill>
        <p:spPr bwMode="auto">
          <a:xfrm>
            <a:off x="4687635" y="-3618"/>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Spring Isolator Front Blue Astra H/Zafira B Vectra C/Signum">
            <a:extLst>
              <a:ext uri="{FF2B5EF4-FFF2-40B4-BE49-F238E27FC236}">
                <a16:creationId xmlns:a16="http://schemas.microsoft.com/office/drawing/2014/main" id="{2243880E-67FD-4D75-B34B-95FDC6D525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28" r="2" b="13129"/>
          <a:stretch/>
        </p:blipFill>
        <p:spPr bwMode="auto">
          <a:xfrm>
            <a:off x="2283613" y="-3620"/>
            <a:ext cx="3393943" cy="250284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1E44696-4CE8-4984-80C2-718E2EC6ADD5}"/>
              </a:ext>
            </a:extLst>
          </p:cNvPr>
          <p:cNvPicPr>
            <a:picLocks noChangeAspect="1"/>
          </p:cNvPicPr>
          <p:nvPr/>
        </p:nvPicPr>
        <p:blipFill rotWithShape="1">
          <a:blip r:embed="rId5"/>
          <a:srcRect l="11544" r="24983"/>
          <a:stretch/>
        </p:blipFill>
        <p:spPr>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sp>
        <p:nvSpPr>
          <p:cNvPr id="145"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2" name="Content Placeholder 3081">
            <a:extLst>
              <a:ext uri="{FF2B5EF4-FFF2-40B4-BE49-F238E27FC236}">
                <a16:creationId xmlns:a16="http://schemas.microsoft.com/office/drawing/2014/main" id="{CD57B406-E945-4A02-A05B-87DFD78A767C}"/>
              </a:ext>
            </a:extLst>
          </p:cNvPr>
          <p:cNvSpPr>
            <a:spLocks noGrp="1"/>
          </p:cNvSpPr>
          <p:nvPr>
            <p:ph idx="1"/>
          </p:nvPr>
        </p:nvSpPr>
        <p:spPr>
          <a:xfrm>
            <a:off x="4892635" y="2298642"/>
            <a:ext cx="1769577" cy="1701304"/>
          </a:xfrm>
        </p:spPr>
        <p:txBody>
          <a:bodyPr anchor="ctr">
            <a:normAutofit fontScale="85000" lnSpcReduction="10000"/>
          </a:bodyPr>
          <a:lstStyle/>
          <a:p>
            <a:pPr marL="0" indent="0">
              <a:buNone/>
            </a:pPr>
            <a:endParaRPr lang="en-US" sz="2000" dirty="0">
              <a:solidFill>
                <a:srgbClr val="FFFFFF"/>
              </a:solidFill>
              <a:latin typeface="Arial" panose="020B0604020202020204" pitchFamily="34" charset="0"/>
              <a:cs typeface="Arial" panose="020B0604020202020204" pitchFamily="34" charset="0"/>
            </a:endParaRPr>
          </a:p>
          <a:p>
            <a:pPr marL="0" indent="0">
              <a:buNone/>
            </a:pPr>
            <a:r>
              <a:rPr lang="en-US" sz="2000" dirty="0">
                <a:solidFill>
                  <a:srgbClr val="FFFFFF"/>
                </a:solidFill>
                <a:latin typeface="Arial" panose="020B0604020202020204" pitchFamily="34" charset="0"/>
                <a:cs typeface="Arial" panose="020B0604020202020204" pitchFamily="34" charset="0"/>
              </a:rPr>
              <a:t>Team:</a:t>
            </a:r>
          </a:p>
          <a:p>
            <a:r>
              <a:rPr lang="en-US" sz="2000" dirty="0">
                <a:solidFill>
                  <a:srgbClr val="FFFFFF"/>
                </a:solidFill>
                <a:latin typeface="Arial" panose="020B0604020202020204" pitchFamily="34" charset="0"/>
                <a:cs typeface="Arial" panose="020B0604020202020204" pitchFamily="34" charset="0"/>
              </a:rPr>
              <a:t>Lee Jones</a:t>
            </a:r>
          </a:p>
          <a:p>
            <a:r>
              <a:rPr lang="en-US" sz="2000" dirty="0">
                <a:solidFill>
                  <a:srgbClr val="FFFFFF"/>
                </a:solidFill>
                <a:latin typeface="Arial" panose="020B0604020202020204" pitchFamily="34" charset="0"/>
                <a:cs typeface="Arial" panose="020B0604020202020204" pitchFamily="34" charset="0"/>
              </a:rPr>
              <a:t>Valerie Digby</a:t>
            </a:r>
          </a:p>
          <a:p>
            <a:r>
              <a:rPr lang="en-US" sz="2000" dirty="0">
                <a:solidFill>
                  <a:srgbClr val="FFFFFF"/>
                </a:solidFill>
                <a:latin typeface="Arial" panose="020B0604020202020204" pitchFamily="34" charset="0"/>
                <a:cs typeface="Arial" panose="020B0604020202020204" pitchFamily="34" charset="0"/>
              </a:rPr>
              <a:t>Sheila Lloyd</a:t>
            </a:r>
          </a:p>
        </p:txBody>
      </p:sp>
      <p:sp>
        <p:nvSpPr>
          <p:cNvPr id="6" name="TextBox 5">
            <a:extLst>
              <a:ext uri="{FF2B5EF4-FFF2-40B4-BE49-F238E27FC236}">
                <a16:creationId xmlns:a16="http://schemas.microsoft.com/office/drawing/2014/main" id="{9003DFBF-CD57-4D52-B93C-7AF223C096D2}"/>
              </a:ext>
            </a:extLst>
          </p:cNvPr>
          <p:cNvSpPr txBox="1"/>
          <p:nvPr/>
        </p:nvSpPr>
        <p:spPr>
          <a:xfrm>
            <a:off x="1876301" y="2441408"/>
            <a:ext cx="2741938" cy="707886"/>
          </a:xfrm>
          <a:prstGeom prst="rect">
            <a:avLst/>
          </a:prstGeom>
          <a:noFill/>
        </p:spPr>
        <p:txBody>
          <a:bodyPr wrap="square" rtlCol="0">
            <a:spAutoFit/>
          </a:bodyPr>
          <a:lstStyle/>
          <a:p>
            <a:r>
              <a:rPr lang="en-GB" sz="4000" dirty="0">
                <a:solidFill>
                  <a:schemeClr val="bg1"/>
                </a:solidFill>
                <a:highlight>
                  <a:srgbClr val="000080"/>
                </a:highlight>
                <a:latin typeface="Arial" panose="020B0604020202020204" pitchFamily="34" charset="0"/>
                <a:cs typeface="Arial" panose="020B0604020202020204" pitchFamily="34" charset="0"/>
              </a:rPr>
              <a:t>Credits</a:t>
            </a:r>
          </a:p>
        </p:txBody>
      </p:sp>
      <p:sp>
        <p:nvSpPr>
          <p:cNvPr id="3" name="TextBox 2">
            <a:extLst>
              <a:ext uri="{FF2B5EF4-FFF2-40B4-BE49-F238E27FC236}">
                <a16:creationId xmlns:a16="http://schemas.microsoft.com/office/drawing/2014/main" id="{C47608D6-2F9A-4020-9A90-D5E3FC3AAB1F}"/>
              </a:ext>
            </a:extLst>
          </p:cNvPr>
          <p:cNvSpPr txBox="1"/>
          <p:nvPr/>
        </p:nvSpPr>
        <p:spPr>
          <a:xfrm>
            <a:off x="-50746" y="3119343"/>
            <a:ext cx="4999511" cy="421653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Pictures / Quotes source: </a:t>
            </a:r>
            <a:r>
              <a:rPr lang="en-GB" sz="1100" dirty="0">
                <a:solidFill>
                  <a:schemeClr val="accent1">
                    <a:lumMod val="60000"/>
                    <a:lumOff val="4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https://www.pinterest.ca/pin/399201954455832354/</a:t>
            </a:r>
            <a:r>
              <a:rPr lang="en-GB" sz="1100" dirty="0">
                <a:solidFill>
                  <a:schemeClr val="accent1">
                    <a:lumMod val="60000"/>
                    <a:lumOff val="40000"/>
                  </a:schemeClr>
                </a:solidFill>
                <a:latin typeface="Arial" panose="020B0604020202020204" pitchFamily="34" charset="0"/>
                <a:cs typeface="Arial" panose="020B0604020202020204" pitchFamily="34" charset="0"/>
              </a:rPr>
              <a:t> </a:t>
            </a: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https://www.weahsn.net/toolkits-and-resources/quality-improvement-tools-2/more-quality-improvement-tools/statistical-process-control-spc-charts/</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https://www.leansixsigmadefinition.com/glossary/statistical-process-control/</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https://www.licor.com/bio/guide/westerns/replicates</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https://ideascale.com/innovation/continuous-improvement/</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https://www.courtenaysport.co.uk/index.php?route=product/product&amp;product_id=1178</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https://www.firestoneip.com/products/isolators/</a:t>
            </a:r>
            <a:endParaRPr lang="en-GB" sz="1100" dirty="0">
              <a:solidFill>
                <a:schemeClr val="accent1">
                  <a:lumMod val="60000"/>
                  <a:lumOff val="40000"/>
                </a:schemeClr>
              </a:solidFill>
              <a:latin typeface="Arial" panose="020B0604020202020204" pitchFamily="34" charset="0"/>
              <a:cs typeface="Arial" panose="020B0604020202020204" pitchFamily="34" charset="0"/>
            </a:endParaRPr>
          </a:p>
          <a:p>
            <a:r>
              <a:rPr lang="en-GB" sz="1100" dirty="0">
                <a:solidFill>
                  <a:schemeClr val="accent1">
                    <a:lumMod val="60000"/>
                    <a:lumOff val="40000"/>
                  </a:schemeClr>
                </a:solidFill>
                <a:hlinkClick r:id="rId13">
                  <a:extLst>
                    <a:ext uri="{A12FA001-AC4F-418D-AE19-62706E023703}">
                      <ahyp:hlinkClr xmlns:ahyp="http://schemas.microsoft.com/office/drawing/2018/hyperlinkcolor" val="tx"/>
                    </a:ext>
                  </a:extLst>
                </a:hlinkClick>
              </a:rPr>
              <a:t>Value Stream Mapping a Base for Your Success - Free Download – AskLean</a:t>
            </a:r>
            <a:endParaRPr lang="en-GB" sz="1100" dirty="0">
              <a:solidFill>
                <a:schemeClr val="accent1">
                  <a:lumMod val="60000"/>
                  <a:lumOff val="40000"/>
                </a:schemeClr>
              </a:solidFill>
            </a:endParaRPr>
          </a:p>
          <a:p>
            <a:r>
              <a:rPr lang="en-GB" sz="1100" dirty="0">
                <a:solidFill>
                  <a:schemeClr val="accent1">
                    <a:lumMod val="60000"/>
                    <a:lumOff val="40000"/>
                  </a:schemeClr>
                </a:solidFill>
              </a:rPr>
              <a:t>Quote on scrap % industry standard from: </a:t>
            </a:r>
            <a:r>
              <a:rPr lang="en-GB" sz="1100" u="sng" dirty="0">
                <a:solidFill>
                  <a:schemeClr val="accent1">
                    <a:lumMod val="60000"/>
                    <a:lumOff val="40000"/>
                  </a:schemeClr>
                </a:solidFill>
                <a:hlinkClick r:id="rId14">
                  <a:extLst>
                    <a:ext uri="{A12FA001-AC4F-418D-AE19-62706E023703}">
                      <ahyp:hlinkClr xmlns:ahyp="http://schemas.microsoft.com/office/drawing/2018/hyperlinkcolor" val="tx"/>
                    </a:ext>
                  </a:extLst>
                </a:hlinkClick>
              </a:rPr>
              <a:t>https://www.iplas.com/benchmarking.html</a:t>
            </a:r>
            <a:endParaRPr lang="en-GB" sz="1100" u="sng" dirty="0">
              <a:solidFill>
                <a:schemeClr val="accent1">
                  <a:lumMod val="60000"/>
                  <a:lumOff val="40000"/>
                </a:schemeClr>
              </a:solidFill>
            </a:endParaRPr>
          </a:p>
          <a:p>
            <a:r>
              <a:rPr lang="en-GB" sz="1100" u="sng" dirty="0">
                <a:solidFill>
                  <a:schemeClr val="accent1">
                    <a:lumMod val="60000"/>
                    <a:lumOff val="40000"/>
                  </a:schemeClr>
                </a:solidFill>
              </a:rPr>
              <a:t>https://cloud.smartdraw.com/editor.aspx?templateId=bef8a97e-a72f-47c9-9178-787903252beb&amp;noro=1&amp;nsu=1#depoId=26683881&amp;credID=-34626773</a:t>
            </a:r>
          </a:p>
          <a:p>
            <a:r>
              <a:rPr lang="en-GB" sz="1100" dirty="0">
                <a:solidFill>
                  <a:schemeClr val="accent1">
                    <a:lumMod val="60000"/>
                    <a:lumOff val="40000"/>
                  </a:schemeClr>
                </a:solidFill>
              </a:rPr>
              <a:t>https://www.cadcrowd.com/blog/10-injection-molding-design-mistakes/</a:t>
            </a:r>
          </a:p>
          <a:p>
            <a:r>
              <a:rPr lang="en-GB" sz="1100" dirty="0">
                <a:solidFill>
                  <a:schemeClr val="accent1">
                    <a:lumMod val="60000"/>
                    <a:lumOff val="40000"/>
                  </a:schemeClr>
                </a:solidFill>
                <a:hlinkClick r:id="rId15">
                  <a:extLst>
                    <a:ext uri="{A12FA001-AC4F-418D-AE19-62706E023703}">
                      <ahyp:hlinkClr xmlns:ahyp="http://schemas.microsoft.com/office/drawing/2018/hyperlinkcolor" val="tx"/>
                    </a:ext>
                  </a:extLst>
                </a:hlinkClick>
              </a:rPr>
              <a:t>https://www.aliexpress.com/item/32846996755.html</a:t>
            </a:r>
            <a:endParaRPr lang="en-GB" sz="1100" dirty="0">
              <a:solidFill>
                <a:schemeClr val="accent1">
                  <a:lumMod val="60000"/>
                  <a:lumOff val="40000"/>
                </a:schemeClr>
              </a:solidFill>
            </a:endParaRPr>
          </a:p>
          <a:p>
            <a:r>
              <a:rPr lang="en-GB" sz="1100" dirty="0">
                <a:solidFill>
                  <a:schemeClr val="accent1">
                    <a:lumMod val="60000"/>
                    <a:lumOff val="40000"/>
                  </a:schemeClr>
                </a:solidFill>
                <a:hlinkClick r:id="rId16">
                  <a:extLst>
                    <a:ext uri="{A12FA001-AC4F-418D-AE19-62706E023703}">
                      <ahyp:hlinkClr xmlns:ahyp="http://schemas.microsoft.com/office/drawing/2018/hyperlinkcolor" val="tx"/>
                    </a:ext>
                  </a:extLst>
                </a:hlinkClick>
              </a:rPr>
              <a:t>https://www.import.io/post/business-data-analysis-what-how-why/</a:t>
            </a:r>
            <a:endParaRPr lang="en-GB" sz="1100" dirty="0">
              <a:solidFill>
                <a:schemeClr val="accent1">
                  <a:lumMod val="60000"/>
                  <a:lumOff val="40000"/>
                </a:schemeClr>
              </a:solidFill>
            </a:endParaRPr>
          </a:p>
          <a:p>
            <a:r>
              <a:rPr lang="en-GB" sz="1100" dirty="0">
                <a:solidFill>
                  <a:schemeClr val="accent1">
                    <a:lumMod val="60000"/>
                    <a:lumOff val="40000"/>
                  </a:schemeClr>
                </a:solidFill>
                <a:hlinkClick r:id="rId17">
                  <a:extLst>
                    <a:ext uri="{A12FA001-AC4F-418D-AE19-62706E023703}">
                      <ahyp:hlinkClr xmlns:ahyp="http://schemas.microsoft.com/office/drawing/2018/hyperlinkcolor" val="tx"/>
                    </a:ext>
                  </a:extLst>
                </a:hlinkClick>
              </a:rPr>
              <a:t>https://vowin.cn/en/News/news1106.html</a:t>
            </a:r>
            <a:endParaRPr lang="en-GB" sz="1100" dirty="0">
              <a:solidFill>
                <a:schemeClr val="accent1">
                  <a:lumMod val="60000"/>
                  <a:lumOff val="40000"/>
                </a:schemeClr>
              </a:solidFill>
            </a:endParaRPr>
          </a:p>
          <a:p>
            <a:r>
              <a:rPr lang="en-GB" sz="1100" dirty="0">
                <a:solidFill>
                  <a:schemeClr val="accent1">
                    <a:lumMod val="60000"/>
                    <a:lumOff val="40000"/>
                  </a:schemeClr>
                </a:solidFill>
                <a:hlinkClick r:id="rId18">
                  <a:extLst>
                    <a:ext uri="{A12FA001-AC4F-418D-AE19-62706E023703}">
                      <ahyp:hlinkClr xmlns:ahyp="http://schemas.microsoft.com/office/drawing/2018/hyperlinkcolor" val="tx"/>
                    </a:ext>
                  </a:extLst>
                </a:hlinkClick>
              </a:rPr>
              <a:t>https://www.hhmould.com/services/injection-molding/</a:t>
            </a:r>
            <a:endParaRPr lang="en-GB" sz="1100" dirty="0">
              <a:solidFill>
                <a:schemeClr val="accent1">
                  <a:lumMod val="60000"/>
                  <a:lumOff val="40000"/>
                </a:schemeClr>
              </a:solidFill>
            </a:endParaRPr>
          </a:p>
          <a:p>
            <a:r>
              <a:rPr lang="en-GB" sz="1100" dirty="0">
                <a:solidFill>
                  <a:schemeClr val="accent1">
                    <a:lumMod val="60000"/>
                    <a:lumOff val="40000"/>
                  </a:schemeClr>
                </a:solidFill>
              </a:rPr>
              <a:t>https://trainual.com/sop-standard-operating-procedure-what-you-need-to-know/</a:t>
            </a:r>
          </a:p>
          <a:p>
            <a:endParaRPr lang="en-GB" dirty="0"/>
          </a:p>
          <a:p>
            <a:endParaRPr lang="en-GB" dirty="0"/>
          </a:p>
        </p:txBody>
      </p:sp>
    </p:spTree>
    <p:extLst>
      <p:ext uri="{BB962C8B-B14F-4D97-AF65-F5344CB8AC3E}">
        <p14:creationId xmlns:p14="http://schemas.microsoft.com/office/powerpoint/2010/main" val="1152932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7446</Words>
  <Application>Microsoft Office PowerPoint</Application>
  <PresentationFormat>Widescreen</PresentationFormat>
  <Paragraphs>230</Paragraphs>
  <Slides>54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Hi-Mark Automotive Ltd  6 Panel Scrap Reduction   Project</vt:lpstr>
      <vt:lpstr>Foreword</vt:lpstr>
      <vt:lpstr>6 Panel process layout</vt:lpstr>
      <vt:lpstr>Define:   D/M/A/I/C/R</vt:lpstr>
      <vt:lpstr>Define stage: Project Charter</vt:lpstr>
      <vt:lpstr>Define stage: Project Charter (part 2)</vt:lpstr>
      <vt:lpstr>Define stage: Cause and Effect</vt:lpstr>
      <vt:lpstr>Define Stage: Cause and Effect (part 2)</vt:lpstr>
      <vt:lpstr>Define Stage: Cause and Effect (part 3)</vt:lpstr>
      <vt:lpstr>Define stage: Voice of the customer (VOC)</vt:lpstr>
      <vt:lpstr>Define stage: Voice of the customer (Part 2)</vt:lpstr>
      <vt:lpstr>Define stage: SIPOC (Suppliers, Inputs, Process, Outputs, Customers)</vt:lpstr>
      <vt:lpstr>Define stage: Summary.</vt:lpstr>
      <vt:lpstr>Measure:   D/M/A/I/C/R</vt:lpstr>
      <vt:lpstr>Measure stage: Further information. </vt:lpstr>
      <vt:lpstr>Measurement stage: MSA</vt:lpstr>
      <vt:lpstr>Measurement stage: MSA (Part 2)</vt:lpstr>
      <vt:lpstr>Measurement stage: MSA (Part 3)</vt:lpstr>
      <vt:lpstr>Measure stage: Data collection</vt:lpstr>
      <vt:lpstr>Measure stage: Data collection (Part 2)</vt:lpstr>
      <vt:lpstr>Measurement stage: Data collection (Part 3)</vt:lpstr>
      <vt:lpstr>Measurement stage: Summary</vt:lpstr>
      <vt:lpstr>Analyze:   D/M/A/I/C/R</vt:lpstr>
      <vt:lpstr>Looking further at the data present in the graphs and from what we have seen previously, we are seeing that there are discrepancies between scrap input and finished product. We are not seeing the scrap being inputted correctly thus are not able to drive continuous improvement throughout the business (tooling maintenance plans etc.). The graph on the right shows that we are having discrepancies during runs of  between 3000 pieces – 5000 pieces.</vt:lpstr>
      <vt:lpstr>Analyse phase: PFMEA (Process Failure Mode Effects Analysis)</vt:lpstr>
      <vt:lpstr>Analyse phase: PFMEA (Process Failure Mode Effects Analysis) (Part 2)</vt:lpstr>
      <vt:lpstr>Analyse phase: PFMEA (Process Failure Mode Effects Analysis) (Part 3)</vt:lpstr>
      <vt:lpstr>PowerPoint Presentation</vt:lpstr>
      <vt:lpstr>Analyse Phase: Value Stream Mapping (Part 2)</vt:lpstr>
      <vt:lpstr>Analyze stage:  ANOVA Gage R &amp; R</vt:lpstr>
      <vt:lpstr>Analyze stage: ANOVA Gage R&amp;R (Part 2)</vt:lpstr>
      <vt:lpstr>Analyse phase: Summary</vt:lpstr>
      <vt:lpstr>Improve:   D/M/A/I/C/R</vt:lpstr>
      <vt:lpstr>Improve phase: Control plan</vt:lpstr>
      <vt:lpstr>Improvement phase: Pilot Studies</vt:lpstr>
      <vt:lpstr>Improvement phase: Pilot studies (Part 2)</vt:lpstr>
      <vt:lpstr>Improvement phase: Pilot studies (Part 3)</vt:lpstr>
      <vt:lpstr>Improvement phase: 5S</vt:lpstr>
      <vt:lpstr>Improvement phase: 5S (Cell layout before)</vt:lpstr>
      <vt:lpstr>Improvement phase: 5S (Cell layout after)</vt:lpstr>
      <vt:lpstr>Improve phase: 5S</vt:lpstr>
      <vt:lpstr>Improve phase: 5S (Part 2)</vt:lpstr>
      <vt:lpstr>Improve phase: Summary.</vt:lpstr>
      <vt:lpstr>Control:   D/M/A/I/C/R</vt:lpstr>
      <vt:lpstr>Control phase: Cost benefit analysis</vt:lpstr>
      <vt:lpstr>Control phase: Cost benefit analysis (Part 2)</vt:lpstr>
      <vt:lpstr>Control phase: PDCA</vt:lpstr>
      <vt:lpstr>Control phase: PDCA (Part 2)</vt:lpstr>
      <vt:lpstr>Control phase: SOP</vt:lpstr>
      <vt:lpstr>Control phase: SOP (Part 2)</vt:lpstr>
      <vt:lpstr>Control phase: Lessons learnt and summary.</vt:lpstr>
      <vt:lpstr>Replicate:  D/M/A/I/C/R</vt:lpstr>
      <vt:lpstr>Replicate phase: Rolling out to other lines and further improvement.</vt:lpstr>
      <vt:lpstr>6 Panel Project Hi-Mark Automotive Ltd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Hi-Mark Automotive Ltd  6 Panel Scrap Reduction   Project</dc:title>
  <dc:creator>Lee Jones</dc:creator>
  <cp:lastModifiedBy>Lee Jones</cp:lastModifiedBy>
  <cp:revision>7</cp:revision>
  <dcterms:created xsi:type="dcterms:W3CDTF">2021-05-14T09:48:24Z</dcterms:created>
  <dcterms:modified xsi:type="dcterms:W3CDTF">2021-05-14T11:35:48Z</dcterms:modified>
</cp:coreProperties>
</file>