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C0D86E1-349D-4A0A-A05F-92134A2C85B5}">
          <p14:sldIdLst>
            <p14:sldId id="256"/>
            <p14:sldId id="257"/>
            <p14:sldId id="258"/>
            <p14:sldId id="259"/>
            <p14:sldId id="260"/>
          </p14:sldIdLst>
        </p14:section>
        <p14:section name="Untitled Section" id="{07280E1A-7872-44CC-8FDC-2887763D620E}">
          <p14:sldIdLst>
            <p14:sldId id="261"/>
            <p14:sldId id="262"/>
            <p14:sldId id="264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donov.alex79@gmail.com" initials="a" lastIdx="2" clrIdx="0">
    <p:extLst>
      <p:ext uri="{19B8F6BF-5375-455C-9EA6-DF929625EA0E}">
        <p15:presenceInfo xmlns:p15="http://schemas.microsoft.com/office/powerpoint/2012/main" userId="58f91b3d329df5f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4" d="100"/>
          <a:sy n="84" d="100"/>
        </p:scale>
        <p:origin x="120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4-20T14:00:12.557" idx="2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9B4FE-70A4-4D75-9301-E556CFB8D6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B1A926-D63E-48F5-932A-6D799F0DEC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A1331-B8EB-4301-A901-D0E1662BB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41623-A064-4BED-B073-BA4D61433402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1AB2BF-1CAA-43FE-AE6F-02F220C04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D214D-15FC-4885-9856-E9BFB115E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5047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A6E-B390-417C-AF3E-FD62C266A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43896-65F5-44A3-9670-CC002B2F9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2E9516-7AD8-4BAA-8FC4-703417451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B0115-293C-41B4-AB6C-DAE4A5576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43AD-B4FB-4A02-8F11-D4516E08E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511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5F374-13E4-48C8-8A3B-41697F74A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CFFBF-3300-4DC1-A1F1-58D1DE76A9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5F9C05-5B4F-42D9-A5CE-AFD6D249D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102CA-4463-447E-87D5-B9830ED83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906A6-E69C-4868-8A97-BAE7BA519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10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9CA1E-DCF5-4EBC-8616-5EC131E2B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1B042-C7B6-402D-A824-411C0C1867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74069-9E42-4E4E-846F-7BF91CF1F1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8082B6-26C8-426A-BFF1-A2CD84137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B557F7-C96E-413D-A689-7C1C0DDD8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67C3C-E204-4567-9D86-35B3BEBDC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615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F7F9C-7B2B-4B49-9EF0-BC029BAC6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1C147-354F-4ADF-9089-5AC3C13A00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B8E430-87C8-4AD4-AE42-423D151AEF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08170C-5461-4670-B18B-1E489C6E61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B3C7E6-0B67-4F93-A27F-B682370097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32A6ED-B11E-4BD5-83F3-5033C9AF9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6C74DD-AB2A-4E40-A19F-A0ADDC54E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DB88-92DA-41CC-80ED-7038F50D1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91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B593B-8240-44DE-A992-5429701FB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32821C-AB67-4E53-8F8A-C3BAF3146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73ACD8-9873-4000-9233-320FED635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7CD5A3-B0F8-40C6-B3F6-366BE069D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3226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94D959-AD6A-4696-9FE5-BC1EDFD9C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8F11B9-5E8A-430E-8784-4AA52C4D0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F6ADFD-6089-47AE-9EFA-C45A59D05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976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F6E04-342B-4E92-A2EE-D072787C8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92078-35E1-4309-AC6E-1E8C7F3F7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4A8A18-BA79-42CA-BE8B-5242649D9C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072485-6F9C-4669-BB5D-C0FB5EB51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56BF38-817A-4756-B8AB-9C3344980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68D8F-C7F9-411A-BB20-95A6F2612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675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B3853-EBA2-4FA5-907D-C0B412BDC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390690-2F2B-4547-9D57-EDDBD99F2E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C5FFD9-5A08-4DF7-A725-F724263F49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632371-A6AF-423E-A67B-5C1CE8FD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5E03-BC17-41A7-854C-DFAB672737DC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274EBD-1022-48DF-8B61-825F0C509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1B7D13-B05F-438A-AEE5-B7C45FC8A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874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AFCD5-3B28-4A06-8E48-A72CD8C89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EE63C9-C1E0-444D-BD87-A30103F99B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2DC865-7C4B-4F43-89BC-C94F12BE1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1DE56-F34F-4A88-9FCD-4C9782A32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71819-19C4-413F-BD06-67A71BB05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023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EBDDDF-7D7A-4906-BFA3-980A6D09FA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2BB15F-CBFE-426E-8874-F83624B2ED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F9CB1B-6453-46FC-BFF7-442CF1444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F02AB-6034-4B88-BC5A-7C17CB0EF809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90A72-5E23-45BA-AAB8-236A1525C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0C3DC-EC1B-44FB-8C5F-0DEC8B5D9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175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3D58F8-153B-4BB9-901D-2E10E42E9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773637-AEC0-4419-9AE7-CF78BD5C1F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6B364-3CEE-40B6-9FB0-8099809F88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8324-A84C-4A45-93B6-78D079CCE772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2A7A6-7641-430E-896F-90AAC950A3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CA4CF-173A-421A-A426-8089BFFFBE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885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s://krazytech.com/technical-papers/general-technical-papers/storage-area-networksan." TargetMode="Externa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http://www.sardacom.it/en/activities-and-services/it-systems/124-storage-area-network.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mware.com/pdf/esx_san_cfg_technote" TargetMode="External"/><Relationship Id="rId5" Type="http://schemas.openxmlformats.org/officeDocument/2006/relationships/hyperlink" Target="https://www.ibm.com/topics/storage-area-network" TargetMode="External"/><Relationship Id="rId4" Type="http://schemas.openxmlformats.org/officeDocument/2006/relationships/hyperlink" Target="https://www.geeksforgeeks.org/components-of-storage-area-network-san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eksforgeeks.org/components-of-storage-area-network-san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mware.com/pdf/esx_san_cfg_technote.pd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hyperlink" Target="https://www.netadmintools.com/storage-monitoring-and-management-software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larwinds.com/storage-resource-monitor?CMP=BIZ-RVW-NADMNTL-SW_WW_X_PP_PPD_LIC_EN_SANMON_SW-SRM-LM__list" TargetMode="External"/><Relationship Id="rId5" Type="http://schemas.openxmlformats.org/officeDocument/2006/relationships/hyperlink" Target="https://www.paessler.com/san-monitoring?utm_source=natools&amp;utm_medium" TargetMode="External"/><Relationship Id="rId4" Type="http://schemas.openxmlformats.org/officeDocument/2006/relationships/hyperlink" Target="https://www.netadmintools.com/storage-monitoring-and-management-software.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nfigrouter.com/providing-san-security-13717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earchsecurity.techtarget.com/tip/The-5-As-of-functional-SAN-security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informit.com/articles/article.aspx?p=25001&amp;seqNum=6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bm.com/topics/storage-area-network" TargetMode="External"/><Relationship Id="rId3" Type="http://schemas.openxmlformats.org/officeDocument/2006/relationships/hyperlink" Target="https://www.configrouter.com/providing-san-security-13717/" TargetMode="External"/><Relationship Id="rId7" Type="http://schemas.openxmlformats.org/officeDocument/2006/relationships/hyperlink" Target="https://www.vmware.com/pdf/esx_san_cfg_technote" TargetMode="External"/><Relationship Id="rId12" Type="http://schemas.openxmlformats.org/officeDocument/2006/relationships/hyperlink" Target="http://www.sardacom.it/en/activities-and-services/it-systems/124-storage-area-network." TargetMode="External"/><Relationship Id="rId2" Type="http://schemas.openxmlformats.org/officeDocument/2006/relationships/hyperlink" Target="https://krazytech.com/technical-papers/general-technical-papers/storage-area-networksan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earchsecurity.techtarget.com/tip/The-5-As-of-functional-SAN-security" TargetMode="External"/><Relationship Id="rId11" Type="http://schemas.openxmlformats.org/officeDocument/2006/relationships/hyperlink" Target="https://www.solarwinds.com/storage-resource-monitor?CMP=BIZ-RVW-NADMNTL-SW_WW_X_PP_PPD_LIC_EN_SANMON_SW-SRM-LM__list" TargetMode="External"/><Relationship Id="rId5" Type="http://schemas.openxmlformats.org/officeDocument/2006/relationships/hyperlink" Target="https://www.netadmintools.com/storage-monitoring-and-management-software." TargetMode="External"/><Relationship Id="rId10" Type="http://schemas.openxmlformats.org/officeDocument/2006/relationships/hyperlink" Target="https://www.paessler.com/san-monitoring?utm_source=natools&amp;utm_medium" TargetMode="External"/><Relationship Id="rId4" Type="http://schemas.openxmlformats.org/officeDocument/2006/relationships/hyperlink" Target="https://www.geeksforgeeks.org/components-of-storage-area-network-san/" TargetMode="External"/><Relationship Id="rId9" Type="http://schemas.openxmlformats.org/officeDocument/2006/relationships/hyperlink" Target="https://www.informit.com/articles/article.aspx?p=25001&amp;seqNum=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A25D3-8754-4C0C-828F-AC253C997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7737" y="1384296"/>
            <a:ext cx="4605340" cy="2387600"/>
          </a:xfrm>
        </p:spPr>
        <p:txBody>
          <a:bodyPr>
            <a:normAutofit/>
          </a:bodyPr>
          <a:lstStyle/>
          <a:p>
            <a:pPr algn="l"/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DATA CENTAR VIRTUALISATON(ASUA6001_LON)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Storage Area Network(SAN)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081F95-919D-413C-8BE8-FEBE59FFD0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87737" y="3863971"/>
            <a:ext cx="4605340" cy="1655762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Aleksandar Andonov - 1813107</a:t>
            </a: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E6B660DD-A890-4A0C-B6AC-4F8F315AE35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alphaModFix/>
          </a:blip>
          <a:srcRect r="-1" b="283"/>
          <a:stretch/>
        </p:blipFill>
        <p:spPr>
          <a:xfrm>
            <a:off x="473874" y="1769458"/>
            <a:ext cx="5917401" cy="3319084"/>
          </a:xfrm>
          <a:prstGeom prst="rect">
            <a:avLst/>
          </a:prstGeom>
        </p:spPr>
      </p:pic>
      <p:sp>
        <p:nvSpPr>
          <p:cNvPr id="15" name="Rectangle 10">
            <a:extLst>
              <a:ext uri="{FF2B5EF4-FFF2-40B4-BE49-F238E27FC236}">
                <a16:creationId xmlns:a16="http://schemas.microsoft.com/office/drawing/2014/main" id="{D84C2E9E-0B5D-4B5F-9A1F-70EBDCE39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461" y="1197769"/>
            <a:ext cx="10987078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36B2BE-65F4-46E3-AFDD-A9AE9E885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301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37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A7FC5C-DA80-4C38-B96F-0976D616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Storage Area Network(SAN)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FB0B9-C8E3-4954-80E0-E60F93EC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 Storage Area Network (SAN) is a high-speed, shared storage subnetwork. The architecture of a storage area network (SAN) allows all storage devices accessible to all servers on a LAN or WAN. A Storage Area Network can range in size from two servers on a network accessing a central pool of storage devices to thousands of servers accessing terabytes of storage.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[1]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 descr="Storage Area Networks">
            <a:extLst>
              <a:ext uri="{FF2B5EF4-FFF2-40B4-BE49-F238E27FC236}">
                <a16:creationId xmlns:a16="http://schemas.microsoft.com/office/drawing/2014/main" id="{A723E5B8-F9CA-49BE-BDF0-A37959B74604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8" r="2" b="2"/>
          <a:stretch/>
        </p:blipFill>
        <p:spPr bwMode="auto">
          <a:xfrm>
            <a:off x="6098892" y="2492376"/>
            <a:ext cx="4802404" cy="3563372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EBEEE4-5E5B-4F2A-A867-AD1CCF3284F4}"/>
              </a:ext>
            </a:extLst>
          </p:cNvPr>
          <p:cNvSpPr txBox="1"/>
          <p:nvPr/>
        </p:nvSpPr>
        <p:spPr>
          <a:xfrm>
            <a:off x="6379829" y="6133708"/>
            <a:ext cx="42405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The following diagram from </a:t>
            </a:r>
            <a:r>
              <a:rPr lang="en-GB" sz="1600" dirty="0">
                <a:hlinkClick r:id="rId2"/>
              </a:rPr>
              <a:t>[1]</a:t>
            </a:r>
            <a:r>
              <a:rPr lang="en-GB" sz="1600" dirty="0"/>
              <a:t> shows the architecture of SAN</a:t>
            </a:r>
          </a:p>
        </p:txBody>
      </p:sp>
    </p:spTree>
    <p:extLst>
      <p:ext uri="{BB962C8B-B14F-4D97-AF65-F5344CB8AC3E}">
        <p14:creationId xmlns:p14="http://schemas.microsoft.com/office/powerpoint/2010/main" val="3525467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D4993743-B10A-433C-9996-3035D2C3A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Freeform 45">
            <a:extLst>
              <a:ext uri="{FF2B5EF4-FFF2-40B4-BE49-F238E27FC236}">
                <a16:creationId xmlns:a16="http://schemas.microsoft.com/office/drawing/2014/main" id="{BB3B8946-A0AA-42D4-8A24-639DC6EA1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2" name="Freeform 46">
            <a:extLst>
              <a:ext uri="{FF2B5EF4-FFF2-40B4-BE49-F238E27FC236}">
                <a16:creationId xmlns:a16="http://schemas.microsoft.com/office/drawing/2014/main" id="{AB1038E6-06EF-4DCB-B52E-D3825C50F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4" name="Freeform 47">
            <a:extLst>
              <a:ext uri="{FF2B5EF4-FFF2-40B4-BE49-F238E27FC236}">
                <a16:creationId xmlns:a16="http://schemas.microsoft.com/office/drawing/2014/main" id="{5C7EF35C-8B7D-4026-8F09-8B2B22505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6" name="Freeform 44">
            <a:extLst>
              <a:ext uri="{FF2B5EF4-FFF2-40B4-BE49-F238E27FC236}">
                <a16:creationId xmlns:a16="http://schemas.microsoft.com/office/drawing/2014/main" id="{5F24A71D-C0A9-49AC-B2D1-5A9EA2BD3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8538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14280C55-570C-4284-9850-B2BA33DB6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7033095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D7B91-95B5-435F-A9D7-5DE4B2D87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60" y="804328"/>
            <a:ext cx="6091312" cy="120582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E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Main Components of Storage Area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B4542-F1C2-4A9F-9130-18D61D32B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2189" y="2494450"/>
            <a:ext cx="5773883" cy="3563159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Server</a:t>
            </a: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benefit of this conventional interaction model is that multiple servers can access the same storage device serially or at the same time.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Network Infrastructure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Hardware and software components make up SAN networking.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Storage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Disk and tape storage systems make up a storage system.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1DAEF2-ECA6-41A1-80A3-BEDF5EBC8F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565" r="24575" b="1"/>
          <a:stretch/>
        </p:blipFill>
        <p:spPr>
          <a:xfrm>
            <a:off x="8608534" y="320634"/>
            <a:ext cx="3041159" cy="301985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E49B2ABD-0D99-4D32-A2D5-C07B048E02EF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4" r="-5" b="-5"/>
          <a:stretch/>
        </p:blipFill>
        <p:spPr bwMode="auto">
          <a:xfrm>
            <a:off x="8576849" y="3511296"/>
            <a:ext cx="3155972" cy="2757470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6D2D4F-B98C-43FA-B3C5-6452F5641894}"/>
              </a:ext>
            </a:extLst>
          </p:cNvPr>
          <p:cNvSpPr txBox="1"/>
          <p:nvPr/>
        </p:nvSpPr>
        <p:spPr>
          <a:xfrm>
            <a:off x="2445202" y="6251032"/>
            <a:ext cx="3258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more information see </a:t>
            </a:r>
            <a:r>
              <a:rPr lang="en-GB" dirty="0">
                <a:hlinkClick r:id="rId4"/>
              </a:rPr>
              <a:t>[3]</a:t>
            </a:r>
            <a:r>
              <a:rPr lang="en-GB" dirty="0"/>
              <a:t> ,</a:t>
            </a:r>
            <a:r>
              <a:rPr lang="en-GB" dirty="0">
                <a:hlinkClick r:id="rId5"/>
              </a:rPr>
              <a:t>[4]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6A3BCD-803F-4CEA-93E5-542CD6A3919A}"/>
              </a:ext>
            </a:extLst>
          </p:cNvPr>
          <p:cNvSpPr txBox="1"/>
          <p:nvPr/>
        </p:nvSpPr>
        <p:spPr>
          <a:xfrm>
            <a:off x="9063990" y="0"/>
            <a:ext cx="17373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SAN Components </a:t>
            </a:r>
            <a:r>
              <a:rPr lang="en-GB" sz="1400" dirty="0">
                <a:hlinkClick r:id="rId6"/>
              </a:rPr>
              <a:t>[7]</a:t>
            </a:r>
            <a:endParaRPr lang="en-GB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BBDA53-51B9-4886-B07E-8FC1C9A7633B}"/>
              </a:ext>
            </a:extLst>
          </p:cNvPr>
          <p:cNvSpPr txBox="1"/>
          <p:nvPr/>
        </p:nvSpPr>
        <p:spPr>
          <a:xfrm>
            <a:off x="9384030" y="6312587"/>
            <a:ext cx="25488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SAN architecture </a:t>
            </a:r>
            <a:r>
              <a:rPr lang="en-GB" sz="1400" dirty="0">
                <a:hlinkClick r:id="rId7"/>
              </a:rPr>
              <a:t>[12]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34575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DC72BD-C6C7-46B8-B042-E9BC92AA6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879" y="998002"/>
            <a:ext cx="3182940" cy="1471959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FFFFFF"/>
                </a:solidFill>
              </a:rPr>
              <a:t>The elements mentioned above are divided into the following categories: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1B8FF-24A7-4EEF-A4E1-9C9B81A0E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9635" y="2546161"/>
            <a:ext cx="3200451" cy="2985929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rgbClr val="FEFFFF"/>
                </a:solidFill>
              </a:rPr>
              <a:t>Node port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rgbClr val="FEFFFF"/>
                </a:solidFill>
              </a:rPr>
              <a:t>Cables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rgbClr val="FEFFFF"/>
                </a:solidFill>
              </a:rPr>
              <a:t>Interconnection Devices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FEFFFF"/>
                </a:solidFill>
              </a:rPr>
              <a:t> In a SAN, the following are the most popular interconnection devices: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FEFFFF"/>
                </a:solidFill>
              </a:rPr>
              <a:t>  - Hubs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FEFFFF"/>
                </a:solidFill>
              </a:rPr>
              <a:t>  - Switches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FEFFFF"/>
                </a:solidFill>
              </a:rPr>
              <a:t>  - Directors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rgbClr val="FEFFFF"/>
                </a:solidFill>
              </a:rPr>
              <a:t>Storage array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rgbClr val="FEFFFF"/>
                </a:solidFill>
              </a:rPr>
              <a:t>SAN Management Software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0695BF-C439-461F-B0C6-B984C8E07A2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65170" y="643467"/>
            <a:ext cx="6205270" cy="5251646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C8F54F-6495-4793-8C70-FCAB14DC0D70}"/>
              </a:ext>
            </a:extLst>
          </p:cNvPr>
          <p:cNvSpPr txBox="1"/>
          <p:nvPr/>
        </p:nvSpPr>
        <p:spPr>
          <a:xfrm>
            <a:off x="1481836" y="5924108"/>
            <a:ext cx="2743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For  more information see </a:t>
            </a:r>
            <a:r>
              <a:rPr lang="en-GB" sz="1400" dirty="0">
                <a:hlinkClick r:id="rId3"/>
              </a:rPr>
              <a:t>[3]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DB8172-378D-43A5-8209-761D2E72B4FE}"/>
              </a:ext>
            </a:extLst>
          </p:cNvPr>
          <p:cNvSpPr txBox="1"/>
          <p:nvPr/>
        </p:nvSpPr>
        <p:spPr>
          <a:xfrm>
            <a:off x="7421880" y="6214533"/>
            <a:ext cx="4099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SAN Components </a:t>
            </a:r>
            <a:r>
              <a:rPr lang="en-GB" sz="1400" dirty="0">
                <a:hlinkClick r:id="rId4"/>
              </a:rPr>
              <a:t>[7]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57408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1FAA0-F094-49C7-86D6-2E8F8A73C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4399093" cy="1325563"/>
          </a:xfrm>
        </p:spPr>
        <p:txBody>
          <a:bodyPr>
            <a:normAutofit/>
          </a:bodyPr>
          <a:lstStyle/>
          <a:p>
            <a:r>
              <a:rPr lang="en-GB" sz="3700"/>
              <a:t>Storage management and monitoring tools</a:t>
            </a:r>
          </a:p>
        </p:txBody>
      </p:sp>
      <p:sp>
        <p:nvSpPr>
          <p:cNvPr id="1032" name="Content Placeholder 1031">
            <a:extLst>
              <a:ext uri="{FF2B5EF4-FFF2-40B4-BE49-F238E27FC236}">
                <a16:creationId xmlns:a16="http://schemas.microsoft.com/office/drawing/2014/main" id="{7B3ECA5C-77E2-4332-8F6E-19E0B7BF5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516" y="2871982"/>
            <a:ext cx="4399094" cy="3181684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SolarWinds Storage Resource Monitor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Paessler PRTG</a:t>
            </a:r>
          </a:p>
        </p:txBody>
      </p:sp>
      <p:sp>
        <p:nvSpPr>
          <p:cNvPr id="1034" name="Freeform: Shape 76">
            <a:extLst>
              <a:ext uri="{FF2B5EF4-FFF2-40B4-BE49-F238E27FC236}">
                <a16:creationId xmlns:a16="http://schemas.microsoft.com/office/drawing/2014/main" id="{C62225A2-D3F0-45D1-9C47-B10375316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927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5" name="Freeform: Shape 78">
            <a:extLst>
              <a:ext uri="{FF2B5EF4-FFF2-40B4-BE49-F238E27FC236}">
                <a16:creationId xmlns:a16="http://schemas.microsoft.com/office/drawing/2014/main" id="{1B9FBFA8-6AF4-4091-9C8B-DEC6D8933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784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704B7300-6909-4CA4-99A8-CC539C56F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19448" y="130805"/>
            <a:ext cx="3958378" cy="2741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rm-performance-monitoring">
            <a:extLst>
              <a:ext uri="{FF2B5EF4-FFF2-40B4-BE49-F238E27FC236}">
                <a16:creationId xmlns:a16="http://schemas.microsoft.com/office/drawing/2014/main" id="{515174A6-C242-41A9-9045-9ADE023C19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05695" y="3429000"/>
            <a:ext cx="4385883" cy="2741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254EB8-D2E4-484E-8EC9-309426EB1693}"/>
              </a:ext>
            </a:extLst>
          </p:cNvPr>
          <p:cNvSpPr txBox="1"/>
          <p:nvPr/>
        </p:nvSpPr>
        <p:spPr>
          <a:xfrm>
            <a:off x="1492456" y="5728216"/>
            <a:ext cx="3433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more details see </a:t>
            </a:r>
            <a:r>
              <a:rPr lang="en-GB" dirty="0">
                <a:hlinkClick r:id="rId4"/>
              </a:rPr>
              <a:t>[4]</a:t>
            </a:r>
            <a:r>
              <a:rPr lang="en-GB" dirty="0"/>
              <a:t>, </a:t>
            </a:r>
            <a:r>
              <a:rPr lang="en-GB" dirty="0">
                <a:hlinkClick r:id="rId5"/>
              </a:rPr>
              <a:t>[10], </a:t>
            </a:r>
            <a:r>
              <a:rPr lang="en-GB" dirty="0">
                <a:hlinkClick r:id="rId6"/>
              </a:rPr>
              <a:t>[11]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1A27C8-AF0D-4DB3-925C-A36C40885AE1}"/>
              </a:ext>
            </a:extLst>
          </p:cNvPr>
          <p:cNvSpPr txBox="1"/>
          <p:nvPr/>
        </p:nvSpPr>
        <p:spPr>
          <a:xfrm>
            <a:off x="8256760" y="2888881"/>
            <a:ext cx="212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The Interface of SWSRM from </a:t>
            </a:r>
            <a:r>
              <a:rPr lang="en-GB" sz="1400" dirty="0">
                <a:solidFill>
                  <a:schemeClr val="bg1"/>
                </a:solidFill>
                <a:hlinkClick r:id="rId7"/>
              </a:rPr>
              <a:t>[4]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535579-A5A3-47D2-A66A-0F2D5257514C}"/>
              </a:ext>
            </a:extLst>
          </p:cNvPr>
          <p:cNvSpPr txBox="1"/>
          <p:nvPr/>
        </p:nvSpPr>
        <p:spPr>
          <a:xfrm>
            <a:off x="8434028" y="6319600"/>
            <a:ext cx="32575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The interface of PRTG from </a:t>
            </a:r>
            <a:r>
              <a:rPr lang="en-GB" sz="1400" dirty="0">
                <a:solidFill>
                  <a:schemeClr val="bg1"/>
                </a:solidFill>
                <a:hlinkClick r:id="rId7"/>
              </a:rPr>
              <a:t>[4]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0279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29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31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271918-4889-480E-9E7C-0538D785B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780661"/>
            <a:ext cx="3582073" cy="1463472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SAN security functions</a:t>
            </a:r>
          </a:p>
        </p:txBody>
      </p:sp>
      <p:grpSp>
        <p:nvGrpSpPr>
          <p:cNvPr id="42" name="Group 33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DEC5F3-6ED2-496E-BDD5-D8C5D3CB5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290" y="3383121"/>
            <a:ext cx="3582072" cy="2793251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</a:rPr>
              <a:t> Authentication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</a:rPr>
              <a:t> Access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</a:rPr>
              <a:t> Auditing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</a:rPr>
              <a:t> Alarms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</a:rPr>
              <a:t>Availability</a:t>
            </a:r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393D1C89-AB7B-4755-98D6-FBB8189C11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6652" y="1296581"/>
            <a:ext cx="6642532" cy="36866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BA16A7-56E4-418A-B569-AE8EFCA58027}"/>
              </a:ext>
            </a:extLst>
          </p:cNvPr>
          <p:cNvSpPr txBox="1"/>
          <p:nvPr/>
        </p:nvSpPr>
        <p:spPr>
          <a:xfrm>
            <a:off x="6981063" y="5280660"/>
            <a:ext cx="3589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Security SAN diagram – see </a:t>
            </a:r>
            <a:r>
              <a:rPr lang="en-GB" dirty="0">
                <a:hlinkClick r:id="rId3"/>
              </a:rPr>
              <a:t>[2]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4FB886-8712-4BE0-AFA2-F48AFAA94558}"/>
              </a:ext>
            </a:extLst>
          </p:cNvPr>
          <p:cNvSpPr txBox="1"/>
          <p:nvPr/>
        </p:nvSpPr>
        <p:spPr>
          <a:xfrm>
            <a:off x="788851" y="5807040"/>
            <a:ext cx="27188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For more information see </a:t>
            </a:r>
            <a:r>
              <a:rPr lang="en-GB" sz="1600" dirty="0">
                <a:solidFill>
                  <a:schemeClr val="bg1"/>
                </a:solidFill>
                <a:hlinkClick r:id="rId4"/>
              </a:rPr>
              <a:t>[5]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875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7094AD-C85C-424F-8A5B-6DAC23C2D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641752"/>
            <a:ext cx="4394200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Scaling in Storage Area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60204-1EF7-4023-974D-4F8B3B5C6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3146400"/>
            <a:ext cx="4394200" cy="24543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  SANs, which are built on Fibre Channel–switched fabrics, provide a powerful basis for constructing and maintaining a scalable, cost-effective, and future-proof server plant. SAN enables the administrator to build a Web infrastructure with unique management, flexibility, efficiency, and scalability.</a:t>
            </a:r>
            <a:r>
              <a:rPr lang="en-GB" sz="2000" dirty="0">
                <a:solidFill>
                  <a:schemeClr val="bg1">
                    <a:alpha val="80000"/>
                  </a:schemeClr>
                </a:solidFill>
                <a:hlinkClick r:id="rId2"/>
              </a:rPr>
              <a:t>[9]</a:t>
            </a:r>
            <a:endParaRPr lang="en-GB" sz="2000" dirty="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18" name="Picture 4" descr="Illuminated server room panel">
            <a:extLst>
              <a:ext uri="{FF2B5EF4-FFF2-40B4-BE49-F238E27FC236}">
                <a16:creationId xmlns:a16="http://schemas.microsoft.com/office/drawing/2014/main" id="{0F0B1834-89C3-4AF7-BEB3-F3F1E4641E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294" r="22025" b="-1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19" name="Group 10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2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47702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igh speed train with motion blur effect">
            <a:extLst>
              <a:ext uri="{FF2B5EF4-FFF2-40B4-BE49-F238E27FC236}">
                <a16:creationId xmlns:a16="http://schemas.microsoft.com/office/drawing/2014/main" id="{A23F09E8-F3F8-428F-A62F-E446D3DEFA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409" b="-1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43" name="Freeform: Shape 33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Freeform: Shape 35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E612F-4B5C-40C4-B7C0-AB8252AE4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365125"/>
            <a:ext cx="5266155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>
                <a:effectLst/>
              </a:rPr>
              <a:t>Infrastructure simplification</a:t>
            </a:r>
            <a:endParaRPr lang="en-US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50554-0AFB-45CC-B5CB-A5D006742D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2022601"/>
            <a:ext cx="3941499" cy="4154361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/>
              <a:t>Consolidation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/>
              <a:t>Virtualisation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/>
              <a:t>Automation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/>
              <a:t>Integration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995C7AA6-9B2B-4226-8096-AE7F15E9937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56C8C7-EFFB-4207-8FCB-0118FB071EF9}"/>
              </a:ext>
            </a:extLst>
          </p:cNvPr>
          <p:cNvSpPr txBox="1"/>
          <p:nvPr/>
        </p:nvSpPr>
        <p:spPr>
          <a:xfrm>
            <a:off x="708660" y="5406390"/>
            <a:ext cx="3086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more details see </a:t>
            </a:r>
            <a:r>
              <a:rPr lang="en-GB" dirty="0">
                <a:hlinkClick r:id="rId3" action="ppaction://hlinksldjump"/>
              </a:rPr>
              <a:t>[6]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6188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288AC-6D5C-4557-92EC-9DC243DC1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6"/>
            <a:ext cx="10520702" cy="9764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E069F529-5FE0-4B9B-8AC9-014D0D3D3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180618"/>
            <a:ext cx="10515598" cy="531225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latin typeface="Times New Roman" panose="02020603050405020304" pitchFamily="18" charset="0"/>
                <a:hlinkClick r:id="rId2"/>
              </a:rPr>
              <a:t>  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2"/>
              </a:rPr>
              <a:t>[1]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B, R. and </a:t>
            </a:r>
            <a:r>
              <a:rPr lang="en-GB" sz="14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akkanavar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(2013).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Storage Area Network (SAN)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4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Krazytech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Available at: https://krazytech.com/technical-papers/general-technical-papers/storage-area-networksan.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3"/>
              </a:rPr>
              <a:t>  [2]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Config Router. (2020).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Providing SAN Security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https://www.configrouter.com/providing-san-security-13717/ [Accessed 18 Apr. 2021].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4"/>
              </a:rPr>
              <a:t>  [3]</a:t>
            </a:r>
            <a:r>
              <a:rPr lang="en-GB" sz="1400" dirty="0">
                <a:solidFill>
                  <a:srgbClr val="FFFFFF"/>
                </a:solidFill>
                <a:latin typeface="Times New Roman" panose="02020603050405020304" pitchFamily="18" charset="0"/>
              </a:rPr>
              <a:t> Geeksfohttps://www.geeksforgeeks.org/components-of-storage-area-network-san/ </a:t>
            </a:r>
            <a:r>
              <a:rPr lang="en-GB" sz="1400" dirty="0" err="1">
                <a:solidFill>
                  <a:srgbClr val="FFFFFF"/>
                </a:solidFill>
                <a:latin typeface="Times New Roman" panose="02020603050405020304" pitchFamily="18" charset="0"/>
              </a:rPr>
              <a:t>rGeeks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(2019).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Components of Storage Area Network (SAN)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[Accessed 18 Apr. 2021].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 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5"/>
              </a:rPr>
              <a:t>[4]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Network Admin Tools. (2019).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Best Storage Monitoring &amp; Management Software and Tools for 2019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https://www.netadmintools.com/storage-monitoring-and-management-software.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6"/>
              </a:rPr>
              <a:t>  [5]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4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SearchSecurity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(n.d.).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The 5 A’s of functional SAN security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https://searchsecurity.techtarget.com/tip/The-5-As-of-functional-SAN-security [Accessed 18 Apr. 2021].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 [6] Tate, J., Pall Beck, </a:t>
            </a:r>
            <a:r>
              <a:rPr lang="en-GB" sz="14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Ibara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, H., International Business Machines Corporation. International Technical Support Organization, </a:t>
            </a:r>
            <a:r>
              <a:rPr lang="en-GB" sz="14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Kumaravel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, S. and </a:t>
            </a:r>
            <a:r>
              <a:rPr lang="en-GB" sz="14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Miklas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, L. (2017).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Introduction to storage area networks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United States? </a:t>
            </a:r>
            <a:r>
              <a:rPr lang="en-GB" sz="14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Ibm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, International Technical Support Organization.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 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7"/>
              </a:rPr>
              <a:t>[7]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VMware and Inc. (2006).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VMware Infrastructure 3 SAN Conceptual and Design Basics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https://www.vmware.com/pdf/esx_san_cfg_technote.pdf 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 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8"/>
              </a:rPr>
              <a:t>[8]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www.ibm.com. (n.d.).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What is a Storage Area Network (SAN)? SAN Defined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https://www.ibm.com/topics/storage-area-network.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 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9"/>
              </a:rPr>
              <a:t>[9]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www.informit.com. (n.d.).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High Scalability and Flexibility | Types of SAN Technology | </a:t>
            </a:r>
            <a:r>
              <a:rPr lang="en-GB" sz="14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InformIT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https://www.informit.com/articles/article.aspx?p=25001&amp;seqNum=6 [Accessed 18 Apr. 2021].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10"/>
              </a:rPr>
              <a:t>  [10]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www.paessler.com. (n.d.).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Comprehensive SAN monitoring with PRTG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https://www.paessler.com/san-monitoring?utm_source=natools&amp;utm_medium [Accessed 18 Apr. 2021].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 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11"/>
              </a:rPr>
              <a:t>[11] 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www.solarwinds.com. (n.d.). </a:t>
            </a:r>
            <a:r>
              <a:rPr lang="en-GB" sz="14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Storage Resource Monitor | </a:t>
            </a:r>
            <a:r>
              <a:rPr lang="en-GB" sz="14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Solarwinds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https://www.solarwinds.com/storage-resource-monitor?CMP=BIZ-RVW-NADMNTL-SW_WW_X_PP_PPD_LIC_EN_SANMON_SW-SRM-LM__list [Accessed 18 Apr. 2021].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 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12"/>
              </a:rPr>
              <a:t>[12] 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"Storage Area Network and storage virtualisation - </a:t>
            </a:r>
            <a:r>
              <a:rPr lang="en-GB" sz="14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Sardacom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4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srl</a:t>
            </a:r>
            <a:r>
              <a:rPr lang="en-GB" sz="140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", Sardacom.it, 2021. [Online]. Available: http://www.sardacom.it/en/activities-and-services/it-systems/124-storage-area-network. [Accessed: 20- Apr- 2021].</a:t>
            </a:r>
          </a:p>
          <a:p>
            <a:endParaRPr lang="en-GB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8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673</TotalTime>
  <Words>950</Words>
  <Application>Microsoft Office PowerPoint</Application>
  <PresentationFormat>Widescreen</PresentationFormat>
  <Paragraphs>62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Wingdings</vt:lpstr>
      <vt:lpstr>Office Theme</vt:lpstr>
      <vt:lpstr> DATA CENTAR VIRTUALISATON(ASUA6001_LON) Storage Area Network(SAN)</vt:lpstr>
      <vt:lpstr>Storage Area Network(SAN)</vt:lpstr>
      <vt:lpstr>Main Components of Storage Area Network</vt:lpstr>
      <vt:lpstr>The elements mentioned above are divided into the following categories:</vt:lpstr>
      <vt:lpstr>Storage management and monitoring tools</vt:lpstr>
      <vt:lpstr>SAN security functions</vt:lpstr>
      <vt:lpstr>Scaling in Storage Area Network</vt:lpstr>
      <vt:lpstr>Infrastructure simplification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CENTAR VIRTUALISATON(ASUA6001_LON) Storage Area Network(SAN)</dc:title>
  <dc:creator>andonov.alex79@gmail.com</dc:creator>
  <cp:lastModifiedBy>andonov.alex79@gmail.com</cp:lastModifiedBy>
  <cp:revision>57</cp:revision>
  <dcterms:created xsi:type="dcterms:W3CDTF">2021-04-18T12:52:40Z</dcterms:created>
  <dcterms:modified xsi:type="dcterms:W3CDTF">2021-04-20T17:53:39Z</dcterms:modified>
</cp:coreProperties>
</file>